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</p:sldIdLst>
  <p:sldSz cy="5143500" cx="9144000"/>
  <p:notesSz cx="6858000" cy="9144000"/>
  <p:embeddedFontLst>
    <p:embeddedFont>
      <p:font typeface="Raleway"/>
      <p:regular r:id="rId29"/>
      <p:bold r:id="rId30"/>
      <p:italic r:id="rId31"/>
      <p:boldItalic r:id="rId32"/>
    </p:embeddedFont>
    <p:embeddedFont>
      <p:font typeface="Lato"/>
      <p:regular r:id="rId33"/>
      <p:bold r:id="rId34"/>
      <p:italic r:id="rId35"/>
      <p:boldItalic r:id="rId36"/>
    </p:embeddedFont>
    <p:embeddedFont>
      <p:font typeface="Corbel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11E93843-17C8-49B2-9D94-5C066AA837FD}">
  <a:tblStyle styleId="{11E93843-17C8-49B2-9D94-5C066AA837FD}" styleName="Table_0">
    <a:wholeTbl>
      <a:tcTxStyle b="off" i="off">
        <a:font>
          <a:latin typeface="Corbel"/>
          <a:ea typeface="Corbel"/>
          <a:cs typeface="Corbel"/>
        </a:font>
        <a:srgbClr val="000000"/>
      </a:tcTxStyle>
      <a:tcStyle>
        <a:tcBdr>
          <a:lef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7F1FB"/>
          </a:solidFill>
        </a:fill>
      </a:tcStyle>
    </a:wholeTbl>
    <a:band1H>
      <a:tcTxStyle/>
      <a:tcStyle>
        <a:fill>
          <a:solidFill>
            <a:srgbClr val="CCE2F8"/>
          </a:solidFill>
        </a:fill>
      </a:tcStyle>
    </a:band1H>
    <a:band2H>
      <a:tcTxStyle/>
    </a:band2H>
    <a:band1V>
      <a:tcTxStyle/>
      <a:tcStyle>
        <a:fill>
          <a:solidFill>
            <a:srgbClr val="CCE2F8"/>
          </a:solidFill>
        </a:fill>
      </a:tcStyle>
    </a:band1V>
    <a:band2V>
      <a:tcTxStyle/>
    </a:band2V>
    <a:lastCol>
      <a:tcTxStyle b="on" i="off">
        <a:font>
          <a:latin typeface="Corbel"/>
          <a:ea typeface="Corbel"/>
          <a:cs typeface="Corbel"/>
        </a:font>
        <a:srgbClr val="FFFFFF"/>
      </a:tcTxStyle>
      <a:tcStyle>
        <a:fill>
          <a:solidFill>
            <a:srgbClr val="30ACEC"/>
          </a:solidFill>
        </a:fill>
      </a:tcStyle>
    </a:lastCol>
    <a:firstCol>
      <a:tcTxStyle b="on" i="off">
        <a:font>
          <a:latin typeface="Corbel"/>
          <a:ea typeface="Corbel"/>
          <a:cs typeface="Corbel"/>
        </a:font>
        <a:srgbClr val="FFFFFF"/>
      </a:tcTxStyle>
      <a:tcStyle>
        <a:fill>
          <a:solidFill>
            <a:srgbClr val="30ACEC"/>
          </a:solidFill>
        </a:fill>
      </a:tcStyle>
    </a:firstCol>
    <a:lastRow>
      <a:tcTxStyle b="on" i="off">
        <a:font>
          <a:latin typeface="Corbel"/>
          <a:ea typeface="Corbel"/>
          <a:cs typeface="Corbel"/>
        </a:font>
        <a:srgbClr val="FFFFFF"/>
      </a:tcTxStyle>
      <a:tcStyle>
        <a:tcBdr>
          <a:top>
            <a:ln cap="flat" cmpd="sng" w="381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rgbClr val="30ACEC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orbel"/>
          <a:ea typeface="Corbel"/>
          <a:cs typeface="Corbel"/>
        </a:font>
        <a:srgbClr val="FFFFFF"/>
      </a:tcTxStyle>
      <a:tcStyle>
        <a:tcBdr>
          <a:bottom>
            <a:ln cap="flat" cmpd="sng" w="381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rgbClr val="30ACEC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Corbel-boldItalic.fntdata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Raleway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aleway-italic.fntdata"/><Relationship Id="rId30" Type="http://schemas.openxmlformats.org/officeDocument/2006/relationships/font" Target="fonts/Raleway-bold.fntdata"/><Relationship Id="rId11" Type="http://schemas.openxmlformats.org/officeDocument/2006/relationships/slide" Target="slides/slide5.xml"/><Relationship Id="rId33" Type="http://schemas.openxmlformats.org/officeDocument/2006/relationships/font" Target="fonts/Lato-regular.fntdata"/><Relationship Id="rId10" Type="http://schemas.openxmlformats.org/officeDocument/2006/relationships/slide" Target="slides/slide4.xml"/><Relationship Id="rId32" Type="http://schemas.openxmlformats.org/officeDocument/2006/relationships/font" Target="fonts/Raleway-boldItalic.fntdata"/><Relationship Id="rId13" Type="http://schemas.openxmlformats.org/officeDocument/2006/relationships/slide" Target="slides/slide7.xml"/><Relationship Id="rId35" Type="http://schemas.openxmlformats.org/officeDocument/2006/relationships/font" Target="fonts/Lato-italic.fntdata"/><Relationship Id="rId12" Type="http://schemas.openxmlformats.org/officeDocument/2006/relationships/slide" Target="slides/slide6.xml"/><Relationship Id="rId34" Type="http://schemas.openxmlformats.org/officeDocument/2006/relationships/font" Target="fonts/Lato-bold.fntdata"/><Relationship Id="rId15" Type="http://schemas.openxmlformats.org/officeDocument/2006/relationships/slide" Target="slides/slide9.xml"/><Relationship Id="rId37" Type="http://schemas.openxmlformats.org/officeDocument/2006/relationships/font" Target="fonts/Corbel-regular.fntdata"/><Relationship Id="rId14" Type="http://schemas.openxmlformats.org/officeDocument/2006/relationships/slide" Target="slides/slide8.xml"/><Relationship Id="rId36" Type="http://schemas.openxmlformats.org/officeDocument/2006/relationships/font" Target="fonts/Lato-boldItalic.fntdata"/><Relationship Id="rId17" Type="http://schemas.openxmlformats.org/officeDocument/2006/relationships/slide" Target="slides/slide11.xml"/><Relationship Id="rId39" Type="http://schemas.openxmlformats.org/officeDocument/2006/relationships/font" Target="fonts/Corbel-italic.fntdata"/><Relationship Id="rId16" Type="http://schemas.openxmlformats.org/officeDocument/2006/relationships/slide" Target="slides/slide10.xml"/><Relationship Id="rId38" Type="http://schemas.openxmlformats.org/officeDocument/2006/relationships/font" Target="fonts/Corbel-bold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761bd66401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761bd66401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761bd66401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761bd66401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761bd66401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761bd66401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761bd66401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761bd66401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761bd66401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761bd66401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761bd66401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761bd66401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761bd66401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761bd66401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761bd66401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761bd66401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761bd66401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761bd66401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761bd66401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761bd66401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61bd66401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761bd66401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761bd66401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761bd66401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761bd66401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761bd66401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761bd66401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761bd66401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761bd66401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761bd66401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761bd66401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761bd66401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761bd66401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761bd66401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761bd66401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761bd66401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761bd66401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761bd66401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761bd66401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761bd66401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761bd66401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761bd66401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developer.mozilla.org/ru/docs/Web/JavaScript/Reference/Global_Objects/Math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Введение в Javascript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Условный оператор и тернарный оператор</a:t>
            </a:r>
            <a:endParaRPr/>
          </a:p>
        </p:txBody>
      </p:sp>
      <p:sp>
        <p:nvSpPr>
          <p:cNvPr id="140" name="Google Shape;140;p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2"/>
          <p:cNvSpPr txBox="1"/>
          <p:nvPr/>
        </p:nvSpPr>
        <p:spPr>
          <a:xfrm>
            <a:off x="729453" y="2019300"/>
            <a:ext cx="3109200" cy="31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Lato"/>
                <a:ea typeface="Lato"/>
                <a:cs typeface="Lato"/>
                <a:sym typeface="Lato"/>
              </a:rPr>
              <a:t>//Условный оператор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if (year == 201</a:t>
            </a:r>
            <a:r>
              <a:rPr lang="ru">
                <a:latin typeface="Lato"/>
                <a:ea typeface="Lato"/>
                <a:cs typeface="Lato"/>
                <a:sym typeface="Lato"/>
              </a:rPr>
              <a:t>9</a:t>
            </a:r>
            <a:r>
              <a:rPr lang="ru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) {</a:t>
            </a:r>
            <a:endParaRPr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08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 alert( 'правильно' );</a:t>
            </a:r>
            <a:endParaRPr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08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} else {</a:t>
            </a:r>
            <a:endParaRPr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08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 alert( 'неправильно!' ); </a:t>
            </a:r>
            <a:endParaRPr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08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}</a:t>
            </a:r>
            <a:endParaRPr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2" name="Google Shape;142;p22"/>
          <p:cNvSpPr txBox="1"/>
          <p:nvPr/>
        </p:nvSpPr>
        <p:spPr>
          <a:xfrm>
            <a:off x="4475900" y="2078875"/>
            <a:ext cx="36564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Lato"/>
                <a:ea typeface="Lato"/>
                <a:cs typeface="Lato"/>
                <a:sym typeface="Lato"/>
              </a:rPr>
              <a:t>//Тернарный оператор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1186C3"/>
              </a:buClr>
              <a:buSzPts val="3480"/>
              <a:buFont typeface="Arial"/>
              <a:buNone/>
            </a:pPr>
            <a:r>
              <a:rPr lang="ru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access = (age &gt; 14) ? true : false; </a:t>
            </a:r>
            <a:endParaRPr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switch </a:t>
            </a:r>
            <a:endParaRPr/>
          </a:p>
        </p:txBody>
      </p:sp>
      <p:sp>
        <p:nvSpPr>
          <p:cNvPr id="148" name="Google Shape;148;p2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var a = 2 + 2;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switch (a) {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  case 3: alert( 'Маловато' );    break;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  case 4:  alert( 'В точку!' );  break;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  case 5:  alert( 'Перебор' );   break;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  default:  alert( 'Я таких значений не знаю' );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}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Функции</a:t>
            </a:r>
            <a:endParaRPr/>
          </a:p>
        </p:txBody>
      </p:sp>
      <p:sp>
        <p:nvSpPr>
          <p:cNvPr id="154" name="Google Shape;154;p2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Функции в Javascript являются объектом (тип данных). Это означает, что мы можем записать функцию в переменную.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Создание функций: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function nameOfFunction(parameters) {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	return “value”; //функция не обязательно должна возвращать значение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}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var cloneOfFunction = nameOfFunction; //Теперь и </a:t>
            </a:r>
            <a:r>
              <a:rPr lang="ru"/>
              <a:t>cloneOfFunction, и nameOfFunction являются одинаковыми функциями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Функции</a:t>
            </a:r>
            <a:endParaRPr/>
          </a:p>
        </p:txBody>
      </p:sp>
      <p:sp>
        <p:nvSpPr>
          <p:cNvPr id="160" name="Google Shape;160;p2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Существует способ создания функций, без присваивания имени функции. Такие функции называются анонимными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var </a:t>
            </a:r>
            <a:r>
              <a:rPr lang="ru"/>
              <a:t>nameOfFunction = function(parameters) {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	return “value”; //функция не обязательно должна возвращать значение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}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6"/>
          <p:cNvSpPr txBox="1"/>
          <p:nvPr/>
        </p:nvSpPr>
        <p:spPr>
          <a:xfrm>
            <a:off x="-32939" y="-433951"/>
            <a:ext cx="29571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40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alert</a:t>
            </a:r>
            <a:endParaRPr sz="4000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68" name="Google Shape;168;p26"/>
          <p:cNvSpPr txBox="1"/>
          <p:nvPr/>
        </p:nvSpPr>
        <p:spPr>
          <a:xfrm>
            <a:off x="-458215" y="2129789"/>
            <a:ext cx="29571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2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alert(“alert”);</a:t>
            </a:r>
            <a:endParaRPr sz="1800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69" name="Google Shape;169;p26"/>
          <p:cNvSpPr txBox="1"/>
          <p:nvPr/>
        </p:nvSpPr>
        <p:spPr>
          <a:xfrm>
            <a:off x="845701" y="3474349"/>
            <a:ext cx="4032000" cy="67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186C3"/>
              </a:buClr>
              <a:buSzPts val="2900"/>
              <a:buFont typeface="Arial"/>
              <a:buNone/>
            </a:pPr>
            <a:r>
              <a:rPr lang="ru" sz="2000" cap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var age = prompt('Введите возраст', 18);</a:t>
            </a:r>
            <a:endParaRPr/>
          </a:p>
        </p:txBody>
      </p:sp>
      <p:sp>
        <p:nvSpPr>
          <p:cNvPr id="170" name="Google Shape;170;p26"/>
          <p:cNvSpPr txBox="1"/>
          <p:nvPr/>
        </p:nvSpPr>
        <p:spPr>
          <a:xfrm>
            <a:off x="2924140" y="-433951"/>
            <a:ext cx="29571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orbel"/>
              <a:buNone/>
            </a:pPr>
            <a:r>
              <a:rPr lang="ru" sz="4000" cap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prompt	</a:t>
            </a:r>
            <a:endParaRPr sz="4000" cap="none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71" name="Google Shape;171;p26"/>
          <p:cNvSpPr txBox="1"/>
          <p:nvPr/>
        </p:nvSpPr>
        <p:spPr>
          <a:xfrm>
            <a:off x="6186891" y="4456099"/>
            <a:ext cx="2957100" cy="75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186C3"/>
              </a:buClr>
              <a:buSzPts val="2958"/>
              <a:buFont typeface="Arial"/>
              <a:buNone/>
            </a:pPr>
            <a:r>
              <a:rPr lang="ru" sz="2040" cap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var answer = confirm('Вы согласны?');</a:t>
            </a:r>
            <a:endParaRPr/>
          </a:p>
        </p:txBody>
      </p:sp>
      <p:sp>
        <p:nvSpPr>
          <p:cNvPr id="172" name="Google Shape;172;p26"/>
          <p:cNvSpPr txBox="1"/>
          <p:nvPr/>
        </p:nvSpPr>
        <p:spPr>
          <a:xfrm>
            <a:off x="6186900" y="-433951"/>
            <a:ext cx="29571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orbel"/>
              <a:buNone/>
            </a:pPr>
            <a:r>
              <a:rPr lang="ru" sz="4000" cap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confirm</a:t>
            </a:r>
            <a:endParaRPr sz="4000" cap="none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173" name="Google Shape;173;p26"/>
          <p:cNvPicPr preferRelativeResize="0"/>
          <p:nvPr/>
        </p:nvPicPr>
        <p:blipFill rotWithShape="1">
          <a:blip r:embed="rId3">
            <a:alphaModFix/>
          </a:blip>
          <a:srcRect b="77674" l="35999" r="35625" t="6977"/>
          <a:stretch/>
        </p:blipFill>
        <p:spPr>
          <a:xfrm>
            <a:off x="8" y="982963"/>
            <a:ext cx="4149844" cy="12065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6"/>
          <p:cNvPicPr preferRelativeResize="0"/>
          <p:nvPr/>
        </p:nvPicPr>
        <p:blipFill rotWithShape="1">
          <a:blip r:embed="rId4">
            <a:alphaModFix/>
          </a:blip>
          <a:srcRect b="72558" l="36125" r="35873" t="8139"/>
          <a:stretch/>
        </p:blipFill>
        <p:spPr>
          <a:xfrm>
            <a:off x="2498873" y="1946191"/>
            <a:ext cx="4149844" cy="1537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6"/>
          <p:cNvPicPr preferRelativeResize="0"/>
          <p:nvPr/>
        </p:nvPicPr>
        <p:blipFill rotWithShape="1">
          <a:blip r:embed="rId5">
            <a:alphaModFix/>
          </a:blip>
          <a:srcRect b="78666" l="35749" r="35874" t="6222"/>
          <a:stretch/>
        </p:blipFill>
        <p:spPr>
          <a:xfrm>
            <a:off x="4877694" y="3190396"/>
            <a:ext cx="4220364" cy="126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Объект</a:t>
            </a:r>
            <a:endParaRPr/>
          </a:p>
        </p:txBody>
      </p:sp>
      <p:sp>
        <p:nvSpPr>
          <p:cNvPr id="181" name="Google Shape;181;p2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Упрощенно говоря, объектом в Javascript является структура данных, у которой есть свойства - описательные характеристики, и методы - действия, выполняемые объектами.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var cat =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	name: ‘Simon’,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	age: 5,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	getVoice: function()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		console.log(‘meow’)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		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Доступ к свойствам и методам объектов производится через точку: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cat.name; cat.getVoice();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8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Занятие 2. Объекты Array, String, Math, Date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Функции setTimeout и </a:t>
            </a:r>
            <a:r>
              <a:rPr lang="ru"/>
              <a:t>setInterval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9"/>
          <p:cNvSpPr txBox="1"/>
          <p:nvPr>
            <p:ph type="title"/>
          </p:nvPr>
        </p:nvSpPr>
        <p:spPr>
          <a:xfrm>
            <a:off x="733750" y="4993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Массив</a:t>
            </a:r>
            <a:endParaRPr/>
          </a:p>
        </p:txBody>
      </p:sp>
      <p:sp>
        <p:nvSpPr>
          <p:cNvPr id="192" name="Google Shape;192;p2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93" name="Google Shape;193;p29"/>
          <p:cNvGraphicFramePr/>
          <p:nvPr/>
        </p:nvGraphicFramePr>
        <p:xfrm>
          <a:off x="46663" y="1224619"/>
          <a:ext cx="3000000" cy="3000000"/>
        </p:xfrm>
        <a:graphic>
          <a:graphicData uri="http://schemas.openxmlformats.org/drawingml/2006/table">
            <a:tbl>
              <a:tblPr bandRow="1">
                <a:noFill/>
                <a:tableStyleId>{11E93843-17C8-49B2-9D94-5C066AA837FD}</a:tableStyleId>
              </a:tblPr>
              <a:tblGrid>
                <a:gridCol w="4531425"/>
                <a:gridCol w="4531425"/>
              </a:tblGrid>
              <a:tr h="3241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 u="none" cap="none" strike="noStrike"/>
                        <a:t>length</a:t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Длина массива</a:t>
                      </a:r>
                      <a:endParaRPr sz="1200"/>
                    </a:p>
                  </a:txBody>
                  <a:tcPr marT="45725" marB="45725" marR="91450" marL="91450"/>
                </a:tc>
              </a:tr>
              <a:tr h="3818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pop()</a:t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Удаляет последний</a:t>
                      </a:r>
                      <a:r>
                        <a:rPr lang="ru" sz="1200"/>
                        <a:t> элемент и возвращает его</a:t>
                      </a:r>
                      <a:endParaRPr sz="1200"/>
                    </a:p>
                  </a:txBody>
                  <a:tcPr marT="45725" marB="45725" marR="91450" marL="91450"/>
                </a:tc>
              </a:tr>
              <a:tr h="3241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push()</a:t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Добавляет элемент в конец</a:t>
                      </a:r>
                      <a:endParaRPr sz="1200"/>
                    </a:p>
                  </a:txBody>
                  <a:tcPr marT="45725" marB="45725" marR="91450" marL="91450"/>
                </a:tc>
              </a:tr>
              <a:tr h="3818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shift()</a:t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Удаляет первый</a:t>
                      </a:r>
                      <a:r>
                        <a:rPr lang="ru" sz="1200"/>
                        <a:t> элемент и возвращает его</a:t>
                      </a:r>
                      <a:endParaRPr sz="1200"/>
                    </a:p>
                  </a:txBody>
                  <a:tcPr marT="45725" marB="45725" marR="91450" marL="91450"/>
                </a:tc>
              </a:tr>
              <a:tr h="3241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unshift()</a:t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Добавляет элемент в начало</a:t>
                      </a:r>
                      <a:endParaRPr sz="1200"/>
                    </a:p>
                  </a:txBody>
                  <a:tcPr marT="45725" marB="45725" marR="91450" marL="91450"/>
                </a:tc>
              </a:tr>
              <a:tr h="5457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join(str)</a:t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Cклеивает элементы</a:t>
                      </a:r>
                      <a:r>
                        <a:rPr lang="ru" sz="1200"/>
                        <a:t> массива</a:t>
                      </a:r>
                      <a:r>
                        <a:rPr lang="ru" sz="1200"/>
                        <a:t> в строку, используя str как разделитель.</a:t>
                      </a:r>
                      <a:endParaRPr sz="1200"/>
                    </a:p>
                  </a:txBody>
                  <a:tcPr marT="45725" marB="45725" marR="91450" marL="91450"/>
                </a:tc>
              </a:tr>
              <a:tr h="8733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splice(index[, deleteCount, elem1, ..., elemN])</a:t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ru" sz="1200">
                          <a:solidFill>
                            <a:srgbClr val="000000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Удалить </a:t>
                      </a:r>
                      <a:r>
                        <a:rPr lang="ru" sz="1200"/>
                        <a:t>deleteCount</a:t>
                      </a:r>
                      <a:r>
                        <a:rPr b="0" i="0" lang="ru" sz="1200">
                          <a:solidFill>
                            <a:srgbClr val="000000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 элементов, начиная с номера </a:t>
                      </a:r>
                      <a:r>
                        <a:rPr lang="ru" sz="1200"/>
                        <a:t>index</a:t>
                      </a:r>
                      <a:r>
                        <a:rPr b="0" i="0" lang="ru" sz="1200">
                          <a:solidFill>
                            <a:srgbClr val="000000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, а затем вставить </a:t>
                      </a:r>
                      <a:r>
                        <a:rPr lang="ru" sz="1200"/>
                        <a:t>elem1, ..., elemN</a:t>
                      </a:r>
                      <a:r>
                        <a:rPr b="0" i="0" lang="ru" sz="1200">
                          <a:solidFill>
                            <a:srgbClr val="000000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 на их место. Возвращает массив из удалённых элементов.</a:t>
                      </a:r>
                      <a:endParaRPr sz="1200"/>
                    </a:p>
                  </a:txBody>
                  <a:tcPr marT="45725" marB="45725" marR="91450" marL="91450"/>
                </a:tc>
              </a:tr>
              <a:tr h="3818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ru" sz="1200">
                          <a:solidFill>
                            <a:srgbClr val="000000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slice(begin, end)</a:t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ru" sz="1200">
                          <a:solidFill>
                            <a:srgbClr val="000000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Копирует участок массива от </a:t>
                      </a:r>
                      <a:r>
                        <a:rPr lang="ru" sz="1200"/>
                        <a:t>begin</a:t>
                      </a:r>
                      <a:r>
                        <a:rPr b="0" i="0" lang="ru" sz="1200">
                          <a:solidFill>
                            <a:srgbClr val="000000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 до </a:t>
                      </a:r>
                      <a:r>
                        <a:rPr lang="ru" sz="1200"/>
                        <a:t>end</a:t>
                      </a:r>
                      <a:r>
                        <a:rPr b="0" i="0" lang="ru" sz="1200">
                          <a:solidFill>
                            <a:srgbClr val="000000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, не включая </a:t>
                      </a:r>
                      <a:r>
                        <a:rPr lang="ru" sz="1200"/>
                        <a:t>end</a:t>
                      </a:r>
                      <a:endParaRPr sz="1200"/>
                    </a:p>
                  </a:txBody>
                  <a:tcPr marT="45725" marB="45725" marR="91450" marL="91450"/>
                </a:tc>
              </a:tr>
              <a:tr h="381875"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https://developer.mozilla.org/ru/docs/Web/JavaScript/Reference/Global_Objects/Array</a:t>
                      </a:r>
                      <a:endParaRPr sz="1200"/>
                    </a:p>
                  </a:txBody>
                  <a:tcPr marT="45725" marB="45725" marR="91450" marL="91450"/>
                </a:tc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0"/>
          <p:cNvSpPr txBox="1"/>
          <p:nvPr>
            <p:ph type="title"/>
          </p:nvPr>
        </p:nvSpPr>
        <p:spPr>
          <a:xfrm>
            <a:off x="729450" y="5600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Строки</a:t>
            </a:r>
            <a:endParaRPr/>
          </a:p>
        </p:txBody>
      </p:sp>
      <p:sp>
        <p:nvSpPr>
          <p:cNvPr id="199" name="Google Shape;199;p3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00" name="Google Shape;200;p30"/>
          <p:cNvGraphicFramePr/>
          <p:nvPr/>
        </p:nvGraphicFramePr>
        <p:xfrm>
          <a:off x="12" y="1268808"/>
          <a:ext cx="3000000" cy="3000000"/>
        </p:xfrm>
        <a:graphic>
          <a:graphicData uri="http://schemas.openxmlformats.org/drawingml/2006/table">
            <a:tbl>
              <a:tblPr bandRow="1">
                <a:noFill/>
                <a:tableStyleId>{11E93843-17C8-49B2-9D94-5C066AA837FD}</a:tableStyleId>
              </a:tblPr>
              <a:tblGrid>
                <a:gridCol w="4572000"/>
                <a:gridCol w="4572000"/>
              </a:tblGrid>
              <a:tr h="292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length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Длина cтроки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92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ru">
                          <a:solidFill>
                            <a:srgbClr val="000000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charAt(позиция)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Получить символ (как через [])</a:t>
                      </a:r>
                      <a:r>
                        <a:rPr lang="ru"/>
                        <a:t> 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92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ru">
                          <a:solidFill>
                            <a:srgbClr val="000000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toLowerCase()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Изменить регистр</a:t>
                      </a:r>
                      <a:r>
                        <a:rPr lang="ru"/>
                        <a:t> на нижний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92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ru">
                          <a:solidFill>
                            <a:srgbClr val="000000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toUpperCase()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rbel"/>
                        <a:buNone/>
                      </a:pPr>
                      <a:r>
                        <a:rPr lang="ru"/>
                        <a:t>Изменить регистр</a:t>
                      </a:r>
                      <a:r>
                        <a:rPr lang="ru"/>
                        <a:t> на верхний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92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ru">
                          <a:solidFill>
                            <a:srgbClr val="000000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split(s)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Разбить в</a:t>
                      </a:r>
                      <a:r>
                        <a:rPr lang="ru"/>
                        <a:t> массив по разделителю s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508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 indexOf(подстрока[, начальная_позиция])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Возвращает позицию, на которой находится подстрока или -1, если ничего не найдено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508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substring(start, end)</a:t>
                      </a:r>
                      <a:r>
                        <a:rPr b="0" i="0" lang="ru">
                          <a:solidFill>
                            <a:srgbClr val="000000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 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rbel"/>
                        <a:buNone/>
                      </a:pPr>
                      <a:r>
                        <a:rPr b="0" i="0" lang="ru">
                          <a:solidFill>
                            <a:srgbClr val="000000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Возвращает подстроку с позиции </a:t>
                      </a:r>
                      <a:r>
                        <a:rPr lang="ru"/>
                        <a:t>start</a:t>
                      </a:r>
                      <a:r>
                        <a:rPr b="0" i="0" lang="ru">
                          <a:solidFill>
                            <a:srgbClr val="000000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 до, но не включая </a:t>
                      </a:r>
                      <a:r>
                        <a:rPr lang="ru"/>
                        <a:t>end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508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substr(start [, length])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ru">
                          <a:solidFill>
                            <a:srgbClr val="000000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Возвращает подстроку с позиции </a:t>
                      </a:r>
                      <a:r>
                        <a:rPr lang="ru"/>
                        <a:t>start с количеством символов length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725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slice(start [, end])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rbel"/>
                        <a:buNone/>
                      </a:pPr>
                      <a:r>
                        <a:rPr b="0" i="0" lang="ru">
                          <a:solidFill>
                            <a:srgbClr val="000000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Возвращает подстроку с позиции </a:t>
                      </a:r>
                      <a:r>
                        <a:rPr lang="ru"/>
                        <a:t>start</a:t>
                      </a:r>
                      <a:r>
                        <a:rPr b="0" i="0" lang="ru">
                          <a:solidFill>
                            <a:srgbClr val="000000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 до, но не включая </a:t>
                      </a:r>
                      <a:r>
                        <a:rPr lang="ru"/>
                        <a:t>end</a:t>
                      </a:r>
                      <a:r>
                        <a:rPr lang="ru"/>
                        <a:t> (о</a:t>
                      </a:r>
                      <a:r>
                        <a:rPr b="0" i="0" lang="ru">
                          <a:solidFill>
                            <a:srgbClr val="000000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трицательные значения отсчитываются от конца строки)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1"/>
          <p:cNvSpPr txBox="1"/>
          <p:nvPr>
            <p:ph type="title"/>
          </p:nvPr>
        </p:nvSpPr>
        <p:spPr>
          <a:xfrm>
            <a:off x="729450" y="5611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Math</a:t>
            </a:r>
            <a:endParaRPr/>
          </a:p>
        </p:txBody>
      </p:sp>
      <p:sp>
        <p:nvSpPr>
          <p:cNvPr id="206" name="Google Shape;206;p31"/>
          <p:cNvSpPr txBox="1"/>
          <p:nvPr>
            <p:ph idx="1" type="body"/>
          </p:nvPr>
        </p:nvSpPr>
        <p:spPr>
          <a:xfrm>
            <a:off x="729450" y="1341750"/>
            <a:ext cx="7688700" cy="299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Объект Math хранит различные константы. Список всех констант можно просмотреть по ссылке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https://developer.mozilla.org/ru/docs/Web/JavaScript/Reference/Global_Objects/Math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Функции объекта - математические функции и функции округления.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Math.floor() - округление вниз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Math.ceil() - округление вверх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Math.round() - округление по математическим правилам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/>
              <a:t>Math.random() - случайное число от 0 до 1 не включительно.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Что такое Javascript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Язык программирования для использования на сайтах.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ru"/>
              <a:t>Единственный язык программирования, который понимают браузеры!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Цель создания - веб-страницы планировалось сделать динамичными, при этом язык программирования должен был быть несложным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Первое появление Javascript - браузер NetScape Navigator, 1995 год.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Рабочее название - LiveScript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Date</a:t>
            </a:r>
            <a:endParaRPr/>
          </a:p>
        </p:txBody>
      </p:sp>
      <p:sp>
        <p:nvSpPr>
          <p:cNvPr id="212" name="Google Shape;212;p3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Объект Date необходим для хранения дат. Даты хранятся в виде количества миллисекунд, прошедших с 1 января 1970 года.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Получение текущей даты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var date = new Date();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Задание желаемой даты: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var date = new Date(2019, 2, 1)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/>
              <a:t>В скобках после Date записываются в порядке уменьшения год, месяц и т.д. Внимание! Отсчёт месяцев ведётся с 0.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setTimeout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3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Устанавливает таймер, после которого выполнит функцию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function func() {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  alert( 'Привет' );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}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setTimeout(func, 1000);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Функция сработает через 1000 миллисекунд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setInterval</a:t>
            </a:r>
            <a:endParaRPr/>
          </a:p>
        </p:txBody>
      </p:sp>
      <p:sp>
        <p:nvSpPr>
          <p:cNvPr id="224" name="Google Shape;224;p3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Выполняет функцию каждый несколько миллисекунд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function func() {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  alert( 'Привет' );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}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setInterval(func, 1000);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Функция func будет срабатывать каждую секунду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EcmaScript (ES)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ECMAScript - это название стандартного языка, разработанного ECMA, из первоначальной реализации Javascript.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Javascript, JScript, TypeScript - реализации данного стандарта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ECMAscript выходит ежегодно, первые пакеты обновления назывались ES1, ES2, ES3, ES4, ES5, новые выпуски (начиная с 2015 года) получили название ES2015, ES2016, ES2017 (аббревиатура ES + год выпуска; ES6 == ES2015);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Как работает Javascript?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Компиляция – это когда исходный код программы, при помощи специального инструмента, другой программы, которая называется «компилятор», преобразуется в другой язык, как правило – в машинный код. Этот машинный код затем распространяется и запускается. При этом исходный код программы остаётся у разработчика.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Интерпретация – это когда исходный код программы получает другой инструмент, который называют «интерпретатор», и выполняет его «как есть».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/>
              <a:t>Javascript является интерпретируемым языком.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Внедрение в HTML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Для подключения Javascript в HTML используется тег &lt;script&gt;&lt;/script&gt;.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Вариант 1. Внутри тега script записывается JS код.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Вариант 2. Подключение внешнего файла &lt;script src=“script.js”&gt;&lt;/script&gt;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Основные конструкции языка Javascript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Типы данных JS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Число «number»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Строка «string»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Булевый (логический) тип «boolean»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Специальное значение «null»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Специальное значение «undefined»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Объекты «object»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typeof() – определяет тип переменно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Создание переменных в JS</a:t>
            </a:r>
            <a:endParaRPr/>
          </a:p>
        </p:txBody>
      </p:sp>
      <p:sp>
        <p:nvSpPr>
          <p:cNvPr id="128" name="Google Shape;128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var имяПеременной;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var имяПеременной = “Начальное значение”;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Имя может состоять из: букв, цифр, символов $ и _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Первый символ не должен быть цифрой.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Перенос строки == 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т.е. в конце строки символ “;” не обязателен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Простейшие операции и операторы</a:t>
            </a:r>
            <a:endParaRPr/>
          </a:p>
        </p:txBody>
      </p:sp>
      <p:sp>
        <p:nvSpPr>
          <p:cNvPr id="134" name="Google Shape;134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арифметические операторы;  (+ - / * %)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операторы сравнения; (&lt; &gt; &gt;= &lt;= == != ===)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логические операторы; (|| &amp;&amp; !)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Примечание: оператор === сравнивает 2 значения с проверкой на соответствие типов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