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28FE76-4F30-42BB-907F-7CA49CC86CF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463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34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63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6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294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53F45A-3262-4041-A4F4-EE347CC5B0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27885-DD2B-4358-911B-D524E8A4FA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13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sdomweb.ru/JSd/strmatch.php" TargetMode="External"/><Relationship Id="rId13" Type="http://schemas.openxmlformats.org/officeDocument/2006/relationships/hyperlink" Target="http://www.wisdomweb.ru/JSd/strsubstr.php" TargetMode="External"/><Relationship Id="rId3" Type="http://schemas.openxmlformats.org/officeDocument/2006/relationships/hyperlink" Target="http://www.wisdomweb.ru/JSd/strunichar.php" TargetMode="External"/><Relationship Id="rId7" Type="http://schemas.openxmlformats.org/officeDocument/2006/relationships/hyperlink" Target="http://www.wisdomweb.ru/JSd/strlastindexof.php" TargetMode="External"/><Relationship Id="rId12" Type="http://schemas.openxmlformats.org/officeDocument/2006/relationships/hyperlink" Target="http://www.wisdomweb.ru/JSd/strsplit.php" TargetMode="External"/><Relationship Id="rId17" Type="http://schemas.openxmlformats.org/officeDocument/2006/relationships/hyperlink" Target="http://www.wisdomweb.ru/JSd/strval.php" TargetMode="External"/><Relationship Id="rId2" Type="http://schemas.openxmlformats.org/officeDocument/2006/relationships/hyperlink" Target="http://www.wisdomweb.ru/JSd/strcharat.php" TargetMode="External"/><Relationship Id="rId16" Type="http://schemas.openxmlformats.org/officeDocument/2006/relationships/hyperlink" Target="http://www.wisdomweb.ru/JSd/strtoucas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Sd/strindexof.php" TargetMode="External"/><Relationship Id="rId11" Type="http://schemas.openxmlformats.org/officeDocument/2006/relationships/hyperlink" Target="http://www.wisdomweb.ru/JSd/strslice.php" TargetMode="External"/><Relationship Id="rId5" Type="http://schemas.openxmlformats.org/officeDocument/2006/relationships/hyperlink" Target="http://www.wisdomweb.ru/JSd/strcharcode.php" TargetMode="External"/><Relationship Id="rId15" Type="http://schemas.openxmlformats.org/officeDocument/2006/relationships/hyperlink" Target="http://www.wisdomweb.ru/JSd/strtolcase.php" TargetMode="External"/><Relationship Id="rId10" Type="http://schemas.openxmlformats.org/officeDocument/2006/relationships/hyperlink" Target="http://www.wisdomweb.ru/JSd/strsearch.php" TargetMode="External"/><Relationship Id="rId4" Type="http://schemas.openxmlformats.org/officeDocument/2006/relationships/hyperlink" Target="http://www.wisdomweb.ru/JSd/strconcat.php" TargetMode="External"/><Relationship Id="rId9" Type="http://schemas.openxmlformats.org/officeDocument/2006/relationships/hyperlink" Target="http://www.wisdomweb.ru/JSd/strreplace.php" TargetMode="External"/><Relationship Id="rId14" Type="http://schemas.openxmlformats.org/officeDocument/2006/relationships/hyperlink" Target="http://www.wisdomweb.ru/JSd/strsubstring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web.ru/javascript/js_date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A6C94-68AB-461B-8103-A6ED21DA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6600" b="1" dirty="0">
                <a:latin typeface="Montserrat" panose="00000500000000000000" pitchFamily="50" charset="-52"/>
              </a:rPr>
              <a:t>Объект </a:t>
            </a:r>
            <a:r>
              <a:rPr lang="en-US" sz="6600" b="1" dirty="0">
                <a:latin typeface="Montserrat" panose="00000500000000000000" pitchFamily="50" charset="-52"/>
              </a:rPr>
              <a:t>String</a:t>
            </a:r>
            <a:br>
              <a:rPr lang="en-US" sz="6600" b="1" dirty="0">
                <a:latin typeface="Montserrat" panose="00000500000000000000" pitchFamily="50" charset="-52"/>
              </a:rPr>
            </a:br>
            <a:r>
              <a:rPr lang="ru-RU" sz="6600" b="1" dirty="0">
                <a:latin typeface="Montserrat" panose="00000500000000000000" pitchFamily="50" charset="-52"/>
              </a:rPr>
              <a:t>Объект </a:t>
            </a:r>
            <a:r>
              <a:rPr lang="en-US" sz="6600" b="1" dirty="0">
                <a:latin typeface="Montserrat" panose="00000500000000000000" pitchFamily="50" charset="-52"/>
              </a:rPr>
              <a:t>Date</a:t>
            </a:r>
            <a:br>
              <a:rPr lang="ru-RU" sz="6600" b="1" dirty="0">
                <a:latin typeface="Montserrat" panose="00000500000000000000" pitchFamily="50" charset="-52"/>
              </a:rPr>
            </a:br>
            <a:r>
              <a:rPr lang="ru-RU" sz="6600" b="1" dirty="0">
                <a:latin typeface="Montserrat" panose="00000500000000000000" pitchFamily="50" charset="-52"/>
              </a:rPr>
              <a:t>Объект </a:t>
            </a:r>
            <a:r>
              <a:rPr lang="en-US" sz="6600" b="1" dirty="0">
                <a:latin typeface="Montserrat" panose="00000500000000000000" pitchFamily="50" charset="-52"/>
              </a:rPr>
              <a:t>Math</a:t>
            </a:r>
            <a:endParaRPr lang="ru-RU" sz="6600" b="1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8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0FFBC-9D0C-4B66-8E84-16B60A2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" panose="00000500000000000000" pitchFamily="50" charset="-52"/>
              </a:rPr>
              <a:t>Объект </a:t>
            </a:r>
            <a:r>
              <a:rPr lang="en-US" b="1" dirty="0">
                <a:latin typeface="Montserrat" panose="00000500000000000000" pitchFamily="50" charset="-52"/>
              </a:rPr>
              <a:t>String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BF940D-98E1-470B-B267-A6D36808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4063018"/>
            <a:ext cx="9667875" cy="8572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FB9792-798A-400D-A9E4-0E9A2AA9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9222"/>
            <a:ext cx="9667875" cy="11334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2D6C37-7C47-4BCA-8CFF-128A48C6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49" y="5838658"/>
            <a:ext cx="9667875" cy="47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4356A6-C912-45B3-A6C2-422AE29D51DC}"/>
              </a:ext>
            </a:extLst>
          </p:cNvPr>
          <p:cNvSpPr txBox="1"/>
          <p:nvPr/>
        </p:nvSpPr>
        <p:spPr>
          <a:xfrm>
            <a:off x="895349" y="2828006"/>
            <a:ext cx="9572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507550"/>
                </a:solidFill>
                <a:effectLst/>
                <a:latin typeface="x-locale-heading-primary"/>
              </a:rPr>
              <a:t>Создание строкового объекта</a:t>
            </a:r>
          </a:p>
          <a:p>
            <a:endParaRPr lang="ru-RU" dirty="0"/>
          </a:p>
          <a:p>
            <a:r>
              <a:rPr lang="ru-RU" sz="1600" dirty="0"/>
              <a:t>Создание </a:t>
            </a:r>
            <a:r>
              <a:rPr lang="ru-RU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конструктора 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String</a:t>
            </a:r>
            <a:r>
              <a:rPr lang="ru-RU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создается объект, в который «упакована» текстовая строка. Для создания строкового объекта используется выражение следующего вида</a:t>
            </a:r>
            <a:endParaRPr lang="ru-R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D7314-8771-444E-87FD-5D4668FF8BCE}"/>
              </a:ext>
            </a:extLst>
          </p:cNvPr>
          <p:cNvSpPr txBox="1"/>
          <p:nvPr/>
        </p:nvSpPr>
        <p:spPr>
          <a:xfrm>
            <a:off x="895349" y="5327823"/>
            <a:ext cx="961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Однако можно создать строковый объект и с помощью строковых литералов: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683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3A0C6-2A54-499D-A85E-14DDA304DD52}"/>
              </a:ext>
            </a:extLst>
          </p:cNvPr>
          <p:cNvSpPr txBox="1"/>
          <p:nvPr/>
        </p:nvSpPr>
        <p:spPr>
          <a:xfrm>
            <a:off x="1220001" y="442043"/>
            <a:ext cx="983942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Строковой литерал"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u-RU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strObj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Объект </a:t>
            </a:r>
            <a:r>
              <a:rPr lang="en-US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String"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600" dirty="0"/>
            </a:b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   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string</a:t>
            </a:r>
            <a:b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strObj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   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EB2FDC-258A-4500-B063-7F2A1562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01" y="1966398"/>
            <a:ext cx="9839426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577BF-A380-4A25-A8DC-19499D93E442}"/>
              </a:ext>
            </a:extLst>
          </p:cNvPr>
          <p:cNvSpPr txBox="1"/>
          <p:nvPr/>
        </p:nvSpPr>
        <p:spPr>
          <a:xfrm>
            <a:off x="4410224" y="189379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0" dirty="0">
                <a:solidFill>
                  <a:srgbClr val="507550"/>
                </a:solidFill>
                <a:effectLst/>
                <a:latin typeface="x-locale-heading-primary"/>
              </a:rPr>
              <a:t>Свойства </a:t>
            </a:r>
            <a:r>
              <a:rPr lang="en-US" sz="3600" b="1" i="0" dirty="0">
                <a:solidFill>
                  <a:srgbClr val="507550"/>
                </a:solidFill>
                <a:effectLst/>
                <a:latin typeface="x-locale-heading-primary"/>
              </a:rPr>
              <a:t>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704E3-C564-4F52-9B19-53A3E1BBBE79}"/>
              </a:ext>
            </a:extLst>
          </p:cNvPr>
          <p:cNvSpPr txBox="1"/>
          <p:nvPr/>
        </p:nvSpPr>
        <p:spPr>
          <a:xfrm>
            <a:off x="1142999" y="994072"/>
            <a:ext cx="988313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Свойство </a:t>
            </a:r>
            <a:r>
              <a:rPr lang="ru-RU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length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– длина или количество символов (включая пробелы) в строке.</a:t>
            </a:r>
          </a:p>
          <a:p>
            <a:pPr algn="l"/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В следующем примере приведены три различных способа использования свойства </a:t>
            </a:r>
            <a:r>
              <a:rPr lang="ru-RU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length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строкового объекта: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55F87-959A-4210-A182-E4D2D87B70F3}"/>
              </a:ext>
            </a:extLst>
          </p:cNvPr>
          <p:cNvSpPr txBox="1"/>
          <p:nvPr/>
        </p:nvSpPr>
        <p:spPr>
          <a:xfrm>
            <a:off x="1142999" y="1891098"/>
            <a:ext cx="988314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Горит лампада на окошке"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u-RU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                   </a:t>
            </a:r>
            <a:r>
              <a:rPr lang="en-US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значение равно 23</a:t>
            </a:r>
            <a:b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Горит лампада на окошке"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 );  </a:t>
            </a:r>
            <a:r>
              <a:rPr lang="en-US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значение равно 23</a:t>
            </a:r>
            <a:b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    </a:t>
            </a:r>
            <a:r>
              <a:rPr lang="en-US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функция, возвращающая</a:t>
            </a:r>
            <a:b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                                             строку "</a:t>
            </a:r>
            <a:r>
              <a:rPr lang="en-US" b="0" i="0" dirty="0" err="1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lang="en-US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" */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().length );                   </a:t>
            </a:r>
            <a:r>
              <a:rPr lang="en-US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значение равно 10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25B0D-2CB3-4D52-BF2E-F81CD4CFFD16}"/>
              </a:ext>
            </a:extLst>
          </p:cNvPr>
          <p:cNvSpPr txBox="1"/>
          <p:nvPr/>
        </p:nvSpPr>
        <p:spPr>
          <a:xfrm>
            <a:off x="1143000" y="3803786"/>
            <a:ext cx="988313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Свойство </a:t>
            </a:r>
            <a:r>
              <a:rPr lang="ru-RU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prototype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(прототип) позволяет </a:t>
            </a:r>
            <a:r>
              <a:rPr lang="ru-RU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добавлять свойства и методы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ко всем создаваемым строковым объектам. Данное свойство используется интерпретатором, когда функция используется как конструктор при создании нового объекта. Любой объект, созданный с помощью </a:t>
            </a:r>
            <a:r>
              <a:rPr lang="ru-RU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конструктора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наследует все свойства объекта, на который ссылается свойство </a:t>
            </a:r>
            <a:r>
              <a:rPr lang="ru-RU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prototype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E86C1-1AD1-41ED-B242-D4F71049EB5F}"/>
              </a:ext>
            </a:extLst>
          </p:cNvPr>
          <p:cNvSpPr txBox="1"/>
          <p:nvPr/>
        </p:nvSpPr>
        <p:spPr>
          <a:xfrm>
            <a:off x="1142998" y="4916255"/>
            <a:ext cx="9883139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lastChar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                   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функция  для  нового  метода</a:t>
            </a:r>
            <a:b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String.prototype.last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lastChar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Добавление нового метода 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last </a:t>
            </a:r>
            <a: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к прототипу</a:t>
            </a:r>
            <a:b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i="0" dirty="0">
                <a:solidFill>
                  <a:srgbClr val="A96228"/>
                </a:solidFill>
                <a:effectLst/>
                <a:latin typeface="consolas" panose="020B0609020204030204" pitchFamily="49" charset="0"/>
              </a:rPr>
              <a:t>Горит лампада на окошке"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u-RU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myString.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       </a:t>
            </a:r>
            <a:r>
              <a:rPr lang="en-US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i="0" dirty="0">
                <a:solidFill>
                  <a:srgbClr val="04AD04"/>
                </a:solidFill>
                <a:effectLst/>
                <a:latin typeface="consolas" panose="020B0609020204030204" pitchFamily="49" charset="0"/>
              </a:rPr>
              <a:t>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867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E0F11-FB7D-4506-A2C0-70626360B9D5}"/>
              </a:ext>
            </a:extLst>
          </p:cNvPr>
          <p:cNvSpPr txBox="1"/>
          <p:nvPr/>
        </p:nvSpPr>
        <p:spPr>
          <a:xfrm>
            <a:off x="4410224" y="189379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0" dirty="0">
                <a:solidFill>
                  <a:srgbClr val="507550"/>
                </a:solidFill>
                <a:effectLst/>
                <a:latin typeface="x-locale-heading-primary"/>
              </a:rPr>
              <a:t>Свойства </a:t>
            </a:r>
            <a:r>
              <a:rPr lang="en-US" sz="3600" b="1" i="0" dirty="0">
                <a:solidFill>
                  <a:srgbClr val="507550"/>
                </a:solidFill>
                <a:effectLst/>
                <a:latin typeface="x-locale-heading-primary"/>
              </a:rPr>
              <a:t>String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7146CD-381E-439C-8AB7-4AA493D3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05424"/>
              </p:ext>
            </p:extLst>
          </p:nvPr>
        </p:nvGraphicFramePr>
        <p:xfrm>
          <a:off x="1417353" y="835710"/>
          <a:ext cx="9526571" cy="5842292"/>
        </p:xfrm>
        <a:graphic>
          <a:graphicData uri="http://schemas.openxmlformats.org/drawingml/2006/table">
            <a:tbl>
              <a:tblPr/>
              <a:tblGrid>
                <a:gridCol w="1360941">
                  <a:extLst>
                    <a:ext uri="{9D8B030D-6E8A-4147-A177-3AD203B41FA5}">
                      <a16:colId xmlns:a16="http://schemas.microsoft.com/office/drawing/2014/main" val="1996155014"/>
                    </a:ext>
                  </a:extLst>
                </a:gridCol>
                <a:gridCol w="8165630">
                  <a:extLst>
                    <a:ext uri="{9D8B030D-6E8A-4147-A177-3AD203B41FA5}">
                      <a16:colId xmlns:a16="http://schemas.microsoft.com/office/drawing/2014/main" val="3407751791"/>
                    </a:ext>
                  </a:extLst>
                </a:gridCol>
              </a:tblGrid>
              <a:tr h="19538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FF0000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89982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2"/>
                        </a:rPr>
                        <a:t>charAt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2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символ находящийся на указанной позиции в строке.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777651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3"/>
                        </a:rPr>
                        <a:t>charCodeAt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3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Юникод символа на указанной позиции в строке.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67976"/>
                  </a:ext>
                </a:extLst>
              </a:tr>
              <a:tr h="19538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4"/>
                        </a:rPr>
                        <a:t>concat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4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Объединяет две и более строки и возвращает результат.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37347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5"/>
                        </a:rPr>
                        <a:t>fromCharCode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5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Преобразует Юникод в символ.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78758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6"/>
                        </a:rPr>
                        <a:t>indexOf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6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позицию первого найденного совпадения выражения в методе со строкой текста.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95283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7"/>
                        </a:rPr>
                        <a:t>lastIndexOf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7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позицию последнего найденного совпадения выражения в методе со строкой текста.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9923"/>
                  </a:ext>
                </a:extLst>
              </a:tr>
              <a:tr h="48545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8"/>
                        </a:rPr>
                        <a:t>match()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Ищет совпадение между регулярным выражением переданным в методе и строкой текста и возвращает найденное совпадение (если оно имеется).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74301"/>
                  </a:ext>
                </a:extLst>
              </a:tr>
              <a:tr h="48545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9"/>
                        </a:rPr>
                        <a:t>replace()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Ищет совпадение между регулярным выражением и строкой текста и заменяет найденное совпадение (если оно имеется) новой строкой.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337490"/>
                  </a:ext>
                </a:extLst>
              </a:tr>
              <a:tr h="48545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0"/>
                        </a:rPr>
                        <a:t>search()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Ищет совпадение между регулярным выражением и строкой текста и возвращает позицию найденного совпадения (если оно имеется).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53924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1"/>
                        </a:rPr>
                        <a:t>slice()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Извлекает часть существующей строки и возвращает новую строку.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89621"/>
                  </a:ext>
                </a:extLst>
              </a:tr>
              <a:tr h="19538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2"/>
                        </a:rPr>
                        <a:t>split()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Разделяет строку на массив подстрок.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04359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13"/>
                        </a:rPr>
                        <a:t>substr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3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Извлекает указанное количество символов из строки начиная с указанного места.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77604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4"/>
                        </a:rPr>
                        <a:t>substring()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Извлекает символы из строки между указанными координатами.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42912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15"/>
                        </a:rPr>
                        <a:t>toLowerCase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5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Делает все символы строки строчными.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43489"/>
                  </a:ext>
                </a:extLst>
              </a:tr>
              <a:tr h="340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16"/>
                        </a:rPr>
                        <a:t>toUpperCase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6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Делает все символы строки заглавными.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26357"/>
                  </a:ext>
                </a:extLst>
              </a:tr>
              <a:tr h="19538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1F7878"/>
                          </a:solidFill>
                          <a:effectLst/>
                          <a:hlinkClick r:id="rId17"/>
                        </a:rPr>
                        <a:t>valueOf</a:t>
                      </a:r>
                      <a:r>
                        <a:rPr lang="en-US" sz="1400" u="none" strike="noStrike" dirty="0">
                          <a:solidFill>
                            <a:srgbClr val="1F7878"/>
                          </a:solidFill>
                          <a:effectLst/>
                          <a:hlinkClick r:id="rId17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содержимое объекта Строка.</a:t>
                      </a:r>
                    </a:p>
                  </a:txBody>
                  <a:tcPr marL="16039" marR="16039" marT="16039" marB="16039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1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9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FE5CD1-670C-4CBF-8D02-DA0E7568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ru-RU" b="1" dirty="0">
                <a:latin typeface="Montserrat" panose="00000500000000000000" pitchFamily="50" charset="-52"/>
              </a:rPr>
              <a:t>Объект </a:t>
            </a:r>
            <a:r>
              <a:rPr lang="en-US" b="1" dirty="0">
                <a:latin typeface="Montserrat" panose="00000500000000000000" pitchFamily="50" charset="-52"/>
              </a:rPr>
              <a:t>Date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7AC32-3F8E-455C-9CCF-CE73E4E7A709}"/>
              </a:ext>
            </a:extLst>
          </p:cNvPr>
          <p:cNvSpPr txBox="1"/>
          <p:nvPr/>
        </p:nvSpPr>
        <p:spPr>
          <a:xfrm>
            <a:off x="1251677" y="1412852"/>
            <a:ext cx="973064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Создаёт экземпляр объекта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представляющего собой момент времени.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Обьект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Дата содержит число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милисекунд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прошедших с 1 января 1970 г. UTC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A370A7-5BB8-46E7-8052-8B10C33E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500312"/>
            <a:ext cx="9772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1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295EE-49E1-4FC9-BC8C-7106F9D6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22" y="144379"/>
            <a:ext cx="6039556" cy="5977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2CE20-2C1D-47D8-884B-D826AB02110A}"/>
              </a:ext>
            </a:extLst>
          </p:cNvPr>
          <p:cNvSpPr txBox="1"/>
          <p:nvPr/>
        </p:nvSpPr>
        <p:spPr>
          <a:xfrm>
            <a:off x="3183556" y="624982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https://basicweb.ru/javascript/js_date.php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48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F9AD30-7BCA-4C33-A433-12A2B92F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ru-RU" b="1" dirty="0">
                <a:latin typeface="Montserrat" panose="00000500000000000000" pitchFamily="50" charset="-52"/>
              </a:rPr>
              <a:t>Объект </a:t>
            </a:r>
            <a:r>
              <a:rPr lang="en-US" b="1" dirty="0">
                <a:latin typeface="Montserrat" panose="00000500000000000000" pitchFamily="50" charset="-52"/>
              </a:rPr>
              <a:t>math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8DFB2-0871-4375-BBBC-16E2B663E98D}"/>
              </a:ext>
            </a:extLst>
          </p:cNvPr>
          <p:cNvSpPr txBox="1"/>
          <p:nvPr/>
        </p:nvSpPr>
        <p:spPr>
          <a:xfrm>
            <a:off x="1251676" y="1205000"/>
            <a:ext cx="981737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Объект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является встроенным объектом, хранящим в своих свойствах и методах различные математические константы и функции.</a:t>
            </a:r>
            <a:endParaRPr lang="ru-RU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C13537C-B34B-4F9A-9AEF-12559F50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9" y="2665570"/>
            <a:ext cx="9817374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константа 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Math.LN2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Натуральный логарифм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Math.LOG2E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Натуральный логарифм числа e по основанию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Math.LOG10E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Натуральный логарифм числа e по основанию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Math.PI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константа π;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Math.SQRT1_2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корень квадратный из ½;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Math.SQRT2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корень квадратный из 2.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Math.LN10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Натуральный логарифм 10;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A37EE70-06D2-4084-B1AF-E15FF23A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BE72A-5FCA-48EA-9EC1-015F3B9CE5E4}"/>
              </a:ext>
            </a:extLst>
          </p:cNvPr>
          <p:cNvSpPr txBox="1"/>
          <p:nvPr/>
        </p:nvSpPr>
        <p:spPr>
          <a:xfrm>
            <a:off x="2319688" y="5238550"/>
            <a:ext cx="6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64D3D-EA01-40F2-A3AF-D62EC64AC4A1}"/>
              </a:ext>
            </a:extLst>
          </p:cNvPr>
          <p:cNvSpPr txBox="1"/>
          <p:nvPr/>
        </p:nvSpPr>
        <p:spPr>
          <a:xfrm>
            <a:off x="1260479" y="20853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Основные свойства объекта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58846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38F9564-1202-49E4-B2D5-B0EE97494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1" y="1044498"/>
            <a:ext cx="981737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Модуль числа: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Math.abs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Преобразование дробных чисел в целые: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Math.ceil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округление в большую сторону;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Math.floor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округление в меньшую сторону;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Math.round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математическое округление, т.е. когда дробная часть числа больше или равна 0.5, то оно округляется в большую сторону, а иначе в меньшую сторону;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Math.trunc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– отбрасывает дробную часть числа.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Вычисление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</a:t>
            </a:r>
            <a:r>
              <a:rPr kumimoji="0" lang="ru-RU" altLang="ru-RU" sz="900" b="0" i="0" u="none" strike="noStrike" cap="none" normalizeH="0" baseline="3000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Math.exp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Вычисление натурального логарифма числа, указанного в качестве параметра: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Math.log(параметр)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Вычисление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x</a:t>
            </a:r>
            <a:r>
              <a:rPr kumimoji="0" lang="ru-RU" altLang="ru-RU" sz="900" b="0" i="0" u="none" strike="noStrike" cap="none" normalizeH="0" baseline="3000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Math.pow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x,y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Вычисление корня квадратного из числа: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Math.sqrt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Определение знака числа: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Math.sign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Генерация случайного числа от 0 до 1: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Math.random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Возвращения максимального значения из чисел, указанных в качестве параметров: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(параметр_1,параметр_2,...)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Возвращения минимального значения из чисел, указанных в качестве параметров: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(параметр_1,параметр_2,...)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Тригонометрические функции: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Math.sin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Math.cos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Math.tan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Math.asin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Math.acos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Math.atan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(параметр)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C2EDA-B066-4953-8758-063B772E78C4}"/>
              </a:ext>
            </a:extLst>
          </p:cNvPr>
          <p:cNvSpPr txBox="1"/>
          <p:nvPr/>
        </p:nvSpPr>
        <p:spPr>
          <a:xfrm>
            <a:off x="1311601" y="5921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Основные методы объекта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89391953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43</TotalTime>
  <Words>913</Words>
  <Application>Microsoft Office PowerPoint</Application>
  <PresentationFormat>Широкоэкранный</PresentationFormat>
  <Paragraphs>78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-apple-system</vt:lpstr>
      <vt:lpstr>Arial</vt:lpstr>
      <vt:lpstr>Arial</vt:lpstr>
      <vt:lpstr>Consolas</vt:lpstr>
      <vt:lpstr>Corbel</vt:lpstr>
      <vt:lpstr>Gill Sans MT</vt:lpstr>
      <vt:lpstr>Impact</vt:lpstr>
      <vt:lpstr>Montserrat</vt:lpstr>
      <vt:lpstr>Open Sans</vt:lpstr>
      <vt:lpstr>SFMono-Regular</vt:lpstr>
      <vt:lpstr>x-locale-heading-primary</vt:lpstr>
      <vt:lpstr>Эмблема</vt:lpstr>
      <vt:lpstr>Объект String Объект Date Объект Math</vt:lpstr>
      <vt:lpstr>Объект String</vt:lpstr>
      <vt:lpstr>Презентация PowerPoint</vt:lpstr>
      <vt:lpstr>Презентация PowerPoint</vt:lpstr>
      <vt:lpstr>Презентация PowerPoint</vt:lpstr>
      <vt:lpstr>Объект Date</vt:lpstr>
      <vt:lpstr>Презентация PowerPoint</vt:lpstr>
      <vt:lpstr>Объект math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 String Объект Date Объект Math</dc:title>
  <dc:creator>Jasurjon M. Akhmatfaezov</dc:creator>
  <cp:lastModifiedBy>Jasurjon M. Akhmatfaezov</cp:lastModifiedBy>
  <cp:revision>5</cp:revision>
  <dcterms:created xsi:type="dcterms:W3CDTF">2021-02-22T08:49:57Z</dcterms:created>
  <dcterms:modified xsi:type="dcterms:W3CDTF">2021-02-22T09:33:33Z</dcterms:modified>
</cp:coreProperties>
</file>