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69" autoAdjust="0"/>
  </p:normalViewPr>
  <p:slideViewPr>
    <p:cSldViewPr snapToGrid="0">
      <p:cViewPr varScale="1">
        <p:scale>
          <a:sx n="99" d="100"/>
          <a:sy n="99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94B7532-8082-4E59-AA28-8B79437DF1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A7656B-DE6B-4F01-B149-0FE9BFEC42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19A29-4C13-4591-BAF8-768F0E0ABD10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742C0B7-5FDB-4FAA-B5A8-950A0FB7EE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5BE347-58BB-47EF-9BD8-842C6DCF96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B6A65-D499-4374-AFDE-46048F650A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257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F1A95F0-8C99-4526-AA2B-D0592D2400E0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E462A85-804D-4959-8B1C-77786D6A8663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906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95F0-8C99-4526-AA2B-D0592D2400E0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62A85-804D-4959-8B1C-77786D6A86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13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95F0-8C99-4526-AA2B-D0592D2400E0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62A85-804D-4959-8B1C-77786D6A86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9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95F0-8C99-4526-AA2B-D0592D2400E0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62A85-804D-4959-8B1C-77786D6A86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95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F1A95F0-8C99-4526-AA2B-D0592D2400E0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E462A85-804D-4959-8B1C-77786D6A8663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6691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95F0-8C99-4526-AA2B-D0592D2400E0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62A85-804D-4959-8B1C-77786D6A86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36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95F0-8C99-4526-AA2B-D0592D2400E0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62A85-804D-4959-8B1C-77786D6A86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233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95F0-8C99-4526-AA2B-D0592D2400E0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62A85-804D-4959-8B1C-77786D6A86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18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95F0-8C99-4526-AA2B-D0592D2400E0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62A85-804D-4959-8B1C-77786D6A86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56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F1A95F0-8C99-4526-AA2B-D0592D2400E0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E462A85-804D-4959-8B1C-77786D6A866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9523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F1A95F0-8C99-4526-AA2B-D0592D2400E0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E462A85-804D-4959-8B1C-77786D6A86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15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F1A95F0-8C99-4526-AA2B-D0592D2400E0}" type="datetimeFigureOut">
              <a:rPr lang="ru-RU" smtClean="0"/>
              <a:t>24.02.2021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E462A85-804D-4959-8B1C-77786D6A866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359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arn.javascript.ru/introduction-browser-events#obrabotchiki-sobyti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learn.javascript.ru/introduction-browser-events#ispolzovanie-atributa-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earn.javascript.ru/introduction-browser-events#ispolzovanie-svoystva-dom-obek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arn.javascript.ru/introduction-browser-events#obekt-sobytiy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learn.javascript.ru/default-browser-action#otmena-deystviya-brauzer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ref/dom_obj_event.as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zen.yandex.ru/id/5cc9db66eb97a900b23547b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9BD8C-8F81-4A8A-ACB9-9DEF6D3DE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События в</a:t>
            </a:r>
            <a:r>
              <a:rPr lang="en-US" dirty="0"/>
              <a:t> Js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719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221163-3D59-40D6-AD1D-CEDB3BA51732}"/>
              </a:ext>
            </a:extLst>
          </p:cNvPr>
          <p:cNvSpPr txBox="1"/>
          <p:nvPr/>
        </p:nvSpPr>
        <p:spPr>
          <a:xfrm>
            <a:off x="1413768" y="448295"/>
            <a:ext cx="971882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ru-RU" b="0" i="1" dirty="0">
                <a:solidFill>
                  <a:srgbClr val="333333"/>
                </a:solidFill>
                <a:effectLst/>
                <a:latin typeface="BlinkMacSystemFont"/>
              </a:rPr>
              <a:t>Событие</a:t>
            </a:r>
            <a:r>
              <a:rPr lang="ru-RU" b="0" i="0" dirty="0">
                <a:solidFill>
                  <a:srgbClr val="333333"/>
                </a:solidFill>
                <a:effectLst/>
                <a:latin typeface="BlinkMacSystemFont"/>
              </a:rPr>
              <a:t> – это сигнал от браузера о том, что что-то произошло. Все DOM-узлы подают такие сигналы (хотя события бывают и не только в DOM).</a:t>
            </a:r>
            <a:endParaRPr lang="ru-RU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CC23048-C5F6-4BCD-92C4-39FACB975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768" y="1663800"/>
            <a:ext cx="9718829" cy="241856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3965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События мыши: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 – происходит, когда кликнули на элемент левой кнопкой мыши (на устройствах с сенсорными экранами оно происходит при касании).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contextmenu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 – происходит, когда кликнули на элемент правой кнопкой мыши.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mouseover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 /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mouseout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 – когда мышь наводится на / покидает элемент.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mousedown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 /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mouseup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 – когда нажали / отжали кнопку мыши на элементе.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mousemove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 – при движении мыши.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B0FCD0F-7430-4119-84C8-91EC1F95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768" y="4651540"/>
            <a:ext cx="9718829" cy="1125905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3965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События на элементах управления: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 – пользователь отправил форму 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 – пользователь фокусируется на элементе, например нажимает на 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54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85FAE5C-DA63-480B-A122-8D3F2247C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287" y="1536260"/>
            <a:ext cx="9914020" cy="879684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3965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Клавиатурные события: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keydown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 и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keyup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 – когда пользователь нажимает / отпускает клавишу.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A1F5DA-C544-4A07-9A91-791F798A0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287" y="2989158"/>
            <a:ext cx="9914020" cy="879684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3965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События документа: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DOMContentLoaded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 – когда HTML загружен и обработан, DOM документа полностью построен и доступен.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89B3D69-85C3-485D-A356-D028C2AE4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287" y="4442056"/>
            <a:ext cx="9914020" cy="879684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3965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CSS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events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: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transitionend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 – когда CSS-анимация завершена.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35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558EE0-BB0B-437E-88F2-4CB5AC691B50}"/>
              </a:ext>
            </a:extLst>
          </p:cNvPr>
          <p:cNvSpPr txBox="1"/>
          <p:nvPr/>
        </p:nvSpPr>
        <p:spPr>
          <a:xfrm>
            <a:off x="1354754" y="317436"/>
            <a:ext cx="102051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u="sng" dirty="0">
                <a:solidFill>
                  <a:srgbClr val="666666"/>
                </a:solidFill>
                <a:effectLst/>
                <a:latin typeface="BlinkMacSystemFont"/>
                <a:hlinkClick r:id="rId2"/>
              </a:rPr>
              <a:t>Обработчики событий</a:t>
            </a:r>
            <a:endParaRPr lang="ru-RU" b="1" i="0" dirty="0">
              <a:solidFill>
                <a:srgbClr val="333333"/>
              </a:solidFill>
              <a:effectLst/>
              <a:latin typeface="BlinkMacSystemFont"/>
            </a:endParaRP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BlinkMacSystemFont"/>
              </a:rPr>
              <a:t>Событию можно назначить </a:t>
            </a:r>
            <a:r>
              <a:rPr lang="ru-RU" b="1" i="1" dirty="0">
                <a:solidFill>
                  <a:srgbClr val="333333"/>
                </a:solidFill>
                <a:effectLst/>
                <a:latin typeface="BlinkMacSystemFont"/>
              </a:rPr>
              <a:t>обработчик</a:t>
            </a:r>
            <a:r>
              <a:rPr lang="ru-RU" b="0" i="0" dirty="0">
                <a:solidFill>
                  <a:srgbClr val="333333"/>
                </a:solidFill>
                <a:effectLst/>
                <a:latin typeface="BlinkMacSystemFont"/>
              </a:rPr>
              <a:t>, то есть </a:t>
            </a:r>
            <a:r>
              <a:rPr lang="ru-RU" b="1" i="0" dirty="0">
                <a:solidFill>
                  <a:srgbClr val="333333"/>
                </a:solidFill>
                <a:effectLst/>
                <a:latin typeface="BlinkMacSystemFont"/>
              </a:rPr>
              <a:t>функцию</a:t>
            </a:r>
            <a:r>
              <a:rPr lang="ru-RU" b="0" i="0" dirty="0">
                <a:solidFill>
                  <a:srgbClr val="333333"/>
                </a:solidFill>
                <a:effectLst/>
                <a:latin typeface="BlinkMacSystemFont"/>
              </a:rPr>
              <a:t>, которая сработает, как только событие произошло.</a:t>
            </a:r>
          </a:p>
          <a:p>
            <a:pPr algn="l"/>
            <a:r>
              <a:rPr lang="ru-RU" dirty="0">
                <a:solidFill>
                  <a:srgbClr val="333333"/>
                </a:solidFill>
                <a:latin typeface="BlinkMacSystemFont"/>
              </a:rPr>
              <a:t>Б</a:t>
            </a:r>
            <a:r>
              <a:rPr lang="ru-RU" b="0" i="0" dirty="0">
                <a:solidFill>
                  <a:srgbClr val="333333"/>
                </a:solidFill>
                <a:effectLst/>
                <a:latin typeface="BlinkMacSystemFont"/>
              </a:rPr>
              <a:t>лагодаря обработчикам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BlinkMacSystemFont"/>
              </a:rPr>
              <a:t>JavaScript</a:t>
            </a:r>
            <a:r>
              <a:rPr lang="ru-RU" b="0" i="0" dirty="0">
                <a:solidFill>
                  <a:srgbClr val="333333"/>
                </a:solidFill>
                <a:effectLst/>
                <a:latin typeface="BlinkMacSystemFont"/>
              </a:rPr>
              <a:t>-код может реагировать на действия пользователя.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BlinkMacSystemFont"/>
              </a:rPr>
              <a:t>Есть несколько способов назначить событию обработчик.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509ED56-B1A0-4615-B1A6-0DD548E2F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754" y="2853990"/>
            <a:ext cx="10194730" cy="575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3D3511-DDD6-4882-8F23-149EBE6A9525}"/>
              </a:ext>
            </a:extLst>
          </p:cNvPr>
          <p:cNvSpPr txBox="1"/>
          <p:nvPr/>
        </p:nvSpPr>
        <p:spPr>
          <a:xfrm>
            <a:off x="1277753" y="2139711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333333"/>
                </a:solidFill>
                <a:latin typeface="BlinkMacSystemFont"/>
                <a:hlinkClick r:id="rId4"/>
              </a:rPr>
              <a:t>C </a:t>
            </a:r>
            <a:r>
              <a:rPr lang="ru-RU" b="1" dirty="0">
                <a:solidFill>
                  <a:srgbClr val="333333"/>
                </a:solidFill>
                <a:latin typeface="BlinkMacSystemFont"/>
                <a:hlinkClick r:id="rId4"/>
              </a:rPr>
              <a:t>использованием</a:t>
            </a:r>
            <a:r>
              <a:rPr lang="ru-RU" b="1" i="0" u="none" strike="noStrike" dirty="0">
                <a:solidFill>
                  <a:srgbClr val="333333"/>
                </a:solidFill>
                <a:effectLst/>
                <a:latin typeface="BlinkMacSystemFont"/>
                <a:hlinkClick r:id="rId4"/>
              </a:rPr>
              <a:t> атрибута </a:t>
            </a:r>
            <a:r>
              <a:rPr lang="en-US" b="1" i="0" u="none" strike="noStrike" dirty="0">
                <a:solidFill>
                  <a:srgbClr val="333333"/>
                </a:solidFill>
                <a:effectLst/>
                <a:latin typeface="BlinkMacSystemFont"/>
                <a:hlinkClick r:id="rId4"/>
              </a:rPr>
              <a:t>HTML</a:t>
            </a:r>
            <a:endParaRPr lang="en-US" b="1" i="0" dirty="0">
              <a:solidFill>
                <a:srgbClr val="333333"/>
              </a:solidFill>
              <a:effectLst/>
              <a:latin typeface="BlinkMacSystemFon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ADD96A-817F-4508-A0A4-E5539BB7F1E3}"/>
              </a:ext>
            </a:extLst>
          </p:cNvPr>
          <p:cNvSpPr txBox="1"/>
          <p:nvPr/>
        </p:nvSpPr>
        <p:spPr>
          <a:xfrm>
            <a:off x="1354754" y="3773946"/>
            <a:ext cx="101947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BlinkMacSystemFont"/>
              </a:rPr>
              <a:t>Атрибут HTML-тега – не самое удобное место для написания большого количества кода, поэтому лучше создать отдельную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BlinkMacSystemFont"/>
              </a:rPr>
              <a:t>JavaScript</a:t>
            </a:r>
            <a:r>
              <a:rPr lang="ru-RU" b="0" i="0" dirty="0">
                <a:solidFill>
                  <a:srgbClr val="333333"/>
                </a:solidFill>
                <a:effectLst/>
                <a:latin typeface="BlinkMacSystemFont"/>
              </a:rPr>
              <a:t>-функцию и вызвать её там.</a:t>
            </a:r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1D3997C-EE34-43BA-9687-035E2E37B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7753" y="4597464"/>
            <a:ext cx="76104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07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A74366-A246-4378-A1EC-11EBF79CD912}"/>
              </a:ext>
            </a:extLst>
          </p:cNvPr>
          <p:cNvSpPr txBox="1"/>
          <p:nvPr/>
        </p:nvSpPr>
        <p:spPr>
          <a:xfrm>
            <a:off x="1345131" y="291784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u="none" strike="noStrike" dirty="0">
                <a:solidFill>
                  <a:srgbClr val="333333"/>
                </a:solidFill>
                <a:effectLst/>
                <a:latin typeface="BlinkMacSystemFont"/>
                <a:hlinkClick r:id="rId2"/>
              </a:rPr>
              <a:t>С использование свойства </a:t>
            </a:r>
            <a:r>
              <a:rPr lang="en-US" b="1" i="0" u="none" strike="noStrike" dirty="0">
                <a:solidFill>
                  <a:srgbClr val="333333"/>
                </a:solidFill>
                <a:effectLst/>
                <a:latin typeface="BlinkMacSystemFont"/>
                <a:hlinkClick r:id="rId2"/>
              </a:rPr>
              <a:t>DOM-</a:t>
            </a:r>
            <a:r>
              <a:rPr lang="ru-RU" b="1" i="0" u="none" strike="noStrike" dirty="0">
                <a:solidFill>
                  <a:srgbClr val="333333"/>
                </a:solidFill>
                <a:effectLst/>
                <a:latin typeface="BlinkMacSystemFont"/>
                <a:hlinkClick r:id="rId2"/>
              </a:rPr>
              <a:t>объекта</a:t>
            </a:r>
            <a:endParaRPr lang="ru-RU" b="1" i="0" dirty="0">
              <a:solidFill>
                <a:srgbClr val="333333"/>
              </a:solidFill>
              <a:effectLst/>
              <a:latin typeface="BlinkMacSystemFont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4DFF3C-B7F3-4658-8D9B-2945F12FF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131" y="1602756"/>
            <a:ext cx="7962498" cy="1400175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68DD30C4-0AF0-4848-A20A-A348710BA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31" y="887601"/>
            <a:ext cx="9160969" cy="400110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Можно назначать обработчик, используя свойство DOM-элемента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&lt;событие&gt;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8C4740B-9548-4DFE-98A0-786277530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131" y="3317976"/>
            <a:ext cx="7962498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64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8116A3-81AB-49E0-88CA-B4F467954D72}"/>
              </a:ext>
            </a:extLst>
          </p:cNvPr>
          <p:cNvSpPr txBox="1"/>
          <p:nvPr/>
        </p:nvSpPr>
        <p:spPr>
          <a:xfrm>
            <a:off x="1354755" y="262908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u="none" strike="noStrike" dirty="0">
                <a:solidFill>
                  <a:srgbClr val="333333"/>
                </a:solidFill>
                <a:effectLst/>
                <a:latin typeface="BlinkMacSystemFont"/>
                <a:hlinkClick r:id="rId2"/>
              </a:rPr>
              <a:t>Объект события</a:t>
            </a:r>
            <a:endParaRPr lang="ru-RU" b="1" i="0" dirty="0">
              <a:solidFill>
                <a:srgbClr val="333333"/>
              </a:solidFill>
              <a:effectLst/>
              <a:latin typeface="BlinkMacSystemFon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C24043-AF1D-4933-832A-86E18FAFAB69}"/>
              </a:ext>
            </a:extLst>
          </p:cNvPr>
          <p:cNvSpPr txBox="1"/>
          <p:nvPr/>
        </p:nvSpPr>
        <p:spPr>
          <a:xfrm>
            <a:off x="1354754" y="798700"/>
            <a:ext cx="100608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BlinkMacSystemFont"/>
              </a:rPr>
              <a:t>Чтобы хорошо обработать событие, могут понадобиться детали того, что произошло. Не просто «клик» или «нажатие клавиши», а также – какие координаты указателя мыши, какая клавиша нажата и так далее.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BlinkMacSystemFont"/>
              </a:rPr>
              <a:t>Когда происходит событие, браузер создаёт </a:t>
            </a:r>
            <a:r>
              <a:rPr lang="ru-RU" b="0" i="1" dirty="0">
                <a:solidFill>
                  <a:srgbClr val="333333"/>
                </a:solidFill>
                <a:effectLst/>
                <a:latin typeface="BlinkMacSystemFont"/>
              </a:rPr>
              <a:t>объект события</a:t>
            </a:r>
            <a:r>
              <a:rPr lang="ru-RU" b="0" i="0" dirty="0">
                <a:solidFill>
                  <a:srgbClr val="333333"/>
                </a:solidFill>
                <a:effectLst/>
                <a:latin typeface="BlinkMacSystemFont"/>
              </a:rPr>
              <a:t>, записывает в него детали и передаёт его в качестве аргумента функции-обработчику.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E6CCAC3-D92E-49AD-9F2C-B67367931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754" y="2676973"/>
            <a:ext cx="9857670" cy="274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38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45421ED-ED0E-4E73-967D-AEF54731F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990" y="441067"/>
            <a:ext cx="9914020" cy="24082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0784" rIns="0" bIns="13965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Некоторые свойства объекта 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:</a:t>
            </a:r>
            <a:endParaRPr kumimoji="0" lang="ru-RU" altLang="ru-RU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event.type</a:t>
            </a:r>
            <a:endParaRPr kumimoji="0" lang="ru-RU" altLang="ru-RU" sz="14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BlinkMacSystemFont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	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Тип события, в данном случае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event.currentTarget</a:t>
            </a:r>
            <a:endParaRPr kumimoji="0" lang="ru-RU" altLang="ru-RU" sz="14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BlinkMacSystemFont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	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Элемент, на котором сработал обработчик. Значение – обычно такое же, как и у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, но если обработчик является функцией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стрелкой или при помощи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 привязан другой объект в качестве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, то мы можем получить элемент из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event.currentTarget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event.clientX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event.clientY</a:t>
            </a:r>
            <a:endParaRPr kumimoji="0" lang="ru-RU" altLang="ru-RU" sz="14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BlinkMacSystemFont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	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Координаты курсора в момент клика относительно окна, для событий мыши.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3C1EAB-2E6D-4FDA-A820-EB1C2908BF33}"/>
              </a:ext>
            </a:extLst>
          </p:cNvPr>
          <p:cNvSpPr txBox="1"/>
          <p:nvPr/>
        </p:nvSpPr>
        <p:spPr>
          <a:xfrm>
            <a:off x="1138990" y="3352618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u="none" strike="noStrike" dirty="0">
                <a:solidFill>
                  <a:srgbClr val="333333"/>
                </a:solidFill>
                <a:effectLst/>
                <a:latin typeface="BlinkMacSystemFont"/>
                <a:hlinkClick r:id="rId2"/>
              </a:rPr>
              <a:t>Отмена действия браузера</a:t>
            </a:r>
            <a:endParaRPr lang="ru-RU" b="1" i="0" dirty="0">
              <a:solidFill>
                <a:srgbClr val="333333"/>
              </a:solidFill>
              <a:effectLst/>
              <a:latin typeface="BlinkMacSystemFon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600C831-740A-4C28-AB5E-FB4136E81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595" y="3739658"/>
            <a:ext cx="9912416" cy="1433681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3965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Основной способ – это воспользоваться объектом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. Для отмены действия браузера существует стандартный метод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event.preventDefault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Если же обработчик назначен через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&lt;событие&gt;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 (не через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), то также можно вернуть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linkMacSystemFont"/>
              </a:rPr>
              <a:t> из обработчика.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79BBDAD-DE0A-43F2-AEE4-FBDCA5775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990" y="5611201"/>
            <a:ext cx="7134225" cy="9048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1BA104-0888-40A6-8FEF-3D5B4C54565A}"/>
              </a:ext>
            </a:extLst>
          </p:cNvPr>
          <p:cNvSpPr txBox="1"/>
          <p:nvPr/>
        </p:nvSpPr>
        <p:spPr>
          <a:xfrm>
            <a:off x="1138989" y="2917888"/>
            <a:ext cx="9912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4"/>
              </a:rPr>
              <a:t>https://www.w3schools.com/jsref/dom_obj_event.asp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911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85E486C-9968-414E-90B6-E0D82E7D7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66787"/>
            <a:ext cx="381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YS Text Optional"/>
              </a:rPr>
            </a:br>
            <a:endParaRPr kumimoji="0" lang="ru-RU" altLang="ru-RU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YS Text Option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hlinkClick r:id="rId2"/>
            <a:extLst>
              <a:ext uri="{FF2B5EF4-FFF2-40B4-BE49-F238E27FC236}">
                <a16:creationId xmlns:a16="http://schemas.microsoft.com/office/drawing/2014/main" id="{FD5951CB-8A41-4395-BC4E-80E32E43C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96315"/>
            <a:ext cx="8181474" cy="7591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YS Text Optional"/>
              </a:rPr>
              <a:t>Объект </a:t>
            </a:r>
            <a:r>
              <a:rPr kumimoji="0" lang="ru-RU" altLang="ru-RU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S Text Optional"/>
              </a:rPr>
              <a:t>Image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YS Text Optional"/>
              </a:rPr>
              <a:t> в </a:t>
            </a:r>
            <a:r>
              <a:rPr kumimoji="0" lang="ru-RU" altLang="ru-RU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YS Text Optional"/>
              </a:rPr>
              <a:t>JavaScript</a:t>
            </a:r>
            <a:endParaRPr kumimoji="0" lang="ru-RU" altLang="ru-RU" sz="2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YS Text Option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79A627-F398-4891-A596-24556C479F2B}"/>
              </a:ext>
            </a:extLst>
          </p:cNvPr>
          <p:cNvSpPr txBox="1"/>
          <p:nvPr/>
        </p:nvSpPr>
        <p:spPr>
          <a:xfrm>
            <a:off x="1828800" y="1478094"/>
            <a:ext cx="81814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Конструктор </a:t>
            </a:r>
            <a:r>
              <a:rPr lang="en-US" b="1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Image()</a:t>
            </a:r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создает новый экземпляр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HTMLImageElement</a:t>
            </a:r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Эквивалентно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document.createElement</a:t>
            </a:r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('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img</a:t>
            </a:r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').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9C1B01-AF09-4D1A-A8B6-5E1251084ED9}"/>
              </a:ext>
            </a:extLst>
          </p:cNvPr>
          <p:cNvSpPr txBox="1"/>
          <p:nvPr/>
        </p:nvSpPr>
        <p:spPr>
          <a:xfrm>
            <a:off x="1828799" y="2607728"/>
            <a:ext cx="8422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Имеет два необязательных параметра: </a:t>
            </a:r>
            <a:r>
              <a:rPr lang="ru-RU" b="1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ширину</a:t>
            </a:r>
            <a:r>
              <a:rPr lang="ru-RU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 и </a:t>
            </a:r>
            <a:r>
              <a:rPr lang="ru-RU" b="1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высоту</a:t>
            </a:r>
            <a:r>
              <a:rPr lang="ru-RU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: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4A78A1F-E425-498E-A2DA-E18BED1C4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9" y="3136513"/>
            <a:ext cx="9182100" cy="647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DD6996-0540-4920-9816-717F6A9AAD9A}"/>
              </a:ext>
            </a:extLst>
          </p:cNvPr>
          <p:cNvSpPr txBox="1"/>
          <p:nvPr/>
        </p:nvSpPr>
        <p:spPr>
          <a:xfrm>
            <a:off x="1500136" y="4783835"/>
            <a:ext cx="9839426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'https://miro.medium.com/max/1200/1*mk1-6aYaf_Bes1E3Imhc0A.jpeg'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59920780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Желтый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139</TotalTime>
  <Words>525</Words>
  <Application>Microsoft Office PowerPoint</Application>
  <PresentationFormat>Широкоэкранный</PresentationFormat>
  <Paragraphs>47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8" baseType="lpstr">
      <vt:lpstr>Arial</vt:lpstr>
      <vt:lpstr>Arial</vt:lpstr>
      <vt:lpstr>BlinkMacSystemFont</vt:lpstr>
      <vt:lpstr>Calibri</vt:lpstr>
      <vt:lpstr>Consolas</vt:lpstr>
      <vt:lpstr>Corbel</vt:lpstr>
      <vt:lpstr>Gill Sans MT</vt:lpstr>
      <vt:lpstr>Impact</vt:lpstr>
      <vt:lpstr>YS Text Optional</vt:lpstr>
      <vt:lpstr>Эмблема</vt:lpstr>
      <vt:lpstr>События в Js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События в Js </dc:title>
  <dc:creator>Jasurjon M. Akhmatfaezov</dc:creator>
  <cp:lastModifiedBy>Jasurjon M. Akhmatfaezov</cp:lastModifiedBy>
  <cp:revision>8</cp:revision>
  <dcterms:created xsi:type="dcterms:W3CDTF">2021-02-24T08:51:54Z</dcterms:created>
  <dcterms:modified xsi:type="dcterms:W3CDTF">2021-02-24T11:11:48Z</dcterms:modified>
</cp:coreProperties>
</file>