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54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64791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899" cy="3645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599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199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ru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AngularJS</a:t>
            </a:r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ru-RU" b="0" dirty="0"/>
              <a:t>Супер-героический </a:t>
            </a:r>
            <a:r>
              <a:rPr lang="ru-RU" b="0" dirty="0" err="1" smtClean="0"/>
              <a:t>фреймворк</a:t>
            </a:r>
            <a:endParaRPr lang="ru-RU" b="0" dirty="0"/>
          </a:p>
        </p:txBody>
      </p:sp>
      <p:pic>
        <p:nvPicPr>
          <p:cNvPr id="1028" name="Picture 4" descr="http://angularconnect.com/perch/resources/angul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771550"/>
            <a:ext cx="262772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AngularJS</a:t>
            </a: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1059582"/>
            <a:ext cx="849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b="1" dirty="0" err="1" smtClean="0"/>
              <a:t>JavaScript</a:t>
            </a:r>
            <a:r>
              <a:rPr lang="ru-RU" dirty="0" smtClean="0"/>
              <a:t> - 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ru-RU" dirty="0"/>
              <a:t>с открытым исходным кодом. </a:t>
            </a:r>
            <a:endParaRPr lang="ru-RU" dirty="0" smtClean="0"/>
          </a:p>
          <a:p>
            <a:pPr marL="342900" indent="-342900" algn="just">
              <a:buFont typeface="+mj-lt"/>
              <a:buAutoNum type="arabicPeriod"/>
            </a:pPr>
            <a:endParaRPr lang="ru-RU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Предназначен </a:t>
            </a:r>
            <a:r>
              <a:rPr lang="ru-RU" dirty="0"/>
              <a:t>для разработки одностраничных </a:t>
            </a:r>
            <a:r>
              <a:rPr lang="ru-RU" dirty="0" smtClean="0"/>
              <a:t>приложений(</a:t>
            </a:r>
            <a:r>
              <a:rPr lang="en-US" b="1" dirty="0" smtClean="0"/>
              <a:t>back-end</a:t>
            </a:r>
            <a:r>
              <a:rPr lang="ru-RU" dirty="0" smtClean="0"/>
              <a:t>). </a:t>
            </a:r>
          </a:p>
          <a:p>
            <a:pPr marL="342900" indent="-342900" algn="just">
              <a:buFont typeface="+mj-lt"/>
              <a:buAutoNum type="arabicPeriod"/>
            </a:pPr>
            <a:endParaRPr lang="ru-RU" dirty="0"/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Его </a:t>
            </a:r>
            <a:r>
              <a:rPr lang="ru-RU" dirty="0"/>
              <a:t>цель — расширение </a:t>
            </a:r>
            <a:r>
              <a:rPr lang="ru-RU" dirty="0" err="1"/>
              <a:t>браузерных</a:t>
            </a:r>
            <a:r>
              <a:rPr lang="ru-RU" dirty="0"/>
              <a:t> приложений на основе </a:t>
            </a:r>
            <a:r>
              <a:rPr lang="ru-RU" b="1" dirty="0"/>
              <a:t>MVC</a:t>
            </a:r>
            <a:r>
              <a:rPr lang="ru-RU" dirty="0"/>
              <a:t> шаблона, а также упрощение тестирования и разработки.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7" y="2598465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История разработки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3003798"/>
            <a:ext cx="849694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AngularJS</a:t>
            </a:r>
            <a:r>
              <a:rPr lang="ru-RU" dirty="0"/>
              <a:t> был первоначально разработан в 2009 году </a:t>
            </a:r>
            <a:r>
              <a:rPr lang="ru-RU" dirty="0" err="1"/>
              <a:t>Мишко</a:t>
            </a:r>
            <a:r>
              <a:rPr lang="ru-RU" dirty="0"/>
              <a:t> </a:t>
            </a:r>
            <a:r>
              <a:rPr lang="ru-RU" dirty="0" err="1"/>
              <a:t>Хевери</a:t>
            </a:r>
            <a:r>
              <a:rPr lang="ru-RU" dirty="0"/>
              <a:t> и Адамом </a:t>
            </a:r>
            <a:r>
              <a:rPr lang="ru-RU" dirty="0" err="1" smtClean="0"/>
              <a:t>Абронсом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Brat</a:t>
            </a:r>
            <a:r>
              <a:rPr lang="ru-RU" dirty="0"/>
              <a:t> </a:t>
            </a:r>
            <a:r>
              <a:rPr lang="ru-RU" dirty="0" err="1"/>
              <a:t>Tech</a:t>
            </a:r>
            <a:r>
              <a:rPr lang="ru-RU" dirty="0"/>
              <a:t> LLC,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Inc</a:t>
            </a:r>
            <a:r>
              <a:rPr lang="ru-RU" dirty="0"/>
              <a:t>. и </a:t>
            </a:r>
            <a:r>
              <a:rPr lang="ru-RU" dirty="0" smtClean="0"/>
              <a:t>сообщество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Последняя </a:t>
            </a:r>
            <a:r>
              <a:rPr lang="ru-RU" dirty="0" smtClean="0"/>
              <a:t>версия</a:t>
            </a:r>
            <a:r>
              <a:rPr lang="en-US" dirty="0" smtClean="0"/>
              <a:t> - </a:t>
            </a:r>
            <a:r>
              <a:rPr lang="ru-RU" dirty="0" smtClean="0"/>
              <a:t>1.4.8 </a:t>
            </a:r>
            <a:r>
              <a:rPr lang="ru-RU" dirty="0"/>
              <a:t>(19.11.2015</a:t>
            </a:r>
            <a:r>
              <a:rPr lang="ru-RU" dirty="0" smtClean="0"/>
              <a:t>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Сайт</a:t>
            </a:r>
            <a:r>
              <a:rPr lang="en-US" dirty="0" smtClean="0"/>
              <a:t> - angularjs.org</a:t>
            </a:r>
            <a:endParaRPr lang="ru-RU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– Model View Controller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203598"/>
            <a:ext cx="3312368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Обработка данных - </a:t>
            </a:r>
            <a:r>
              <a:rPr lang="en-US" b="1" dirty="0" smtClean="0"/>
              <a:t>CRUD</a:t>
            </a:r>
            <a:endParaRPr lang="ru-RU" b="1" dirty="0"/>
          </a:p>
        </p:txBody>
      </p:sp>
      <p:cxnSp>
        <p:nvCxnSpPr>
          <p:cNvPr id="6" name="Прямая со стрелкой 5"/>
          <p:cNvCxnSpPr>
            <a:stCxn id="4" idx="3"/>
          </p:cNvCxnSpPr>
          <p:nvPr/>
        </p:nvCxnSpPr>
        <p:spPr>
          <a:xfrm>
            <a:off x="3707904" y="156363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7917" y="1363583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Model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2283718"/>
            <a:ext cx="3312368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Отображение данных пользователю</a:t>
            </a:r>
          </a:p>
          <a:p>
            <a:pPr algn="ctr"/>
            <a:r>
              <a:rPr lang="ru-RU" b="1" dirty="0" smtClean="0"/>
              <a:t>(представление)</a:t>
            </a:r>
            <a:endParaRPr lang="ru-RU" b="1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707904" y="264375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66463" y="2456626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View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95536" y="3435846"/>
            <a:ext cx="4306078" cy="936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Обработка запросов пользователя.</a:t>
            </a:r>
          </a:p>
          <a:p>
            <a:pPr algn="ctr"/>
            <a:r>
              <a:rPr lang="ru-RU" dirty="0"/>
              <a:t>В</a:t>
            </a:r>
            <a:r>
              <a:rPr lang="ru-RU" dirty="0" smtClean="0"/>
              <a:t>ызывает </a:t>
            </a:r>
            <a:r>
              <a:rPr lang="ru-RU" dirty="0"/>
              <a:t>соответствующую модель для задачи и выбирает подходящий вид.</a:t>
            </a:r>
            <a:endParaRPr lang="ru-RU" b="1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4701614" y="391264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92080" y="3712589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Controller</a:t>
            </a:r>
            <a:endParaRPr lang="ru-R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8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9502"/>
            <a:ext cx="8520599" cy="626100"/>
          </a:xfrm>
        </p:spPr>
        <p:txBody>
          <a:bodyPr/>
          <a:lstStyle/>
          <a:p>
            <a:r>
              <a:rPr lang="ru-RU" dirty="0" smtClean="0"/>
              <a:t>«</a:t>
            </a:r>
            <a:r>
              <a:rPr lang="ru-RU" i="1" dirty="0" smtClean="0"/>
              <a:t>Обычное</a:t>
            </a:r>
            <a:r>
              <a:rPr lang="ru-RU" dirty="0" smtClean="0"/>
              <a:t>» обращение к серверу</a:t>
            </a:r>
            <a:endParaRPr lang="ru-RU" dirty="0"/>
          </a:p>
        </p:txBody>
      </p:sp>
      <p:pic>
        <p:nvPicPr>
          <p:cNvPr id="3074" name="Picture 2" descr="http://icons.iconarchive.com/icons/google/chrome/256/Google-Chrom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75606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Прямая соединительная линия 16"/>
          <p:cNvCxnSpPr/>
          <p:nvPr/>
        </p:nvCxnSpPr>
        <p:spPr>
          <a:xfrm>
            <a:off x="5148064" y="2067694"/>
            <a:ext cx="0" cy="25202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36096" y="140974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Браузер</a:t>
            </a:r>
            <a:endParaRPr lang="ru-RU" b="1" dirty="0">
              <a:solidFill>
                <a:srgbClr val="0070C0"/>
              </a:solidFill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538084" y="2067694"/>
            <a:ext cx="0" cy="25202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Блок-схема: магнитный диск 18"/>
          <p:cNvSpPr/>
          <p:nvPr/>
        </p:nvSpPr>
        <p:spPr>
          <a:xfrm>
            <a:off x="222045" y="1409747"/>
            <a:ext cx="632077" cy="44192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971600" y="1476819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Веб-сервер</a:t>
            </a:r>
            <a:endParaRPr lang="ru-RU" b="1" dirty="0">
              <a:solidFill>
                <a:srgbClr val="0070C0"/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1187624" y="2283718"/>
            <a:ext cx="396044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59462" y="1975940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70C0"/>
                </a:solidFill>
              </a:rPr>
              <a:t>Отправили запрос серверу</a:t>
            </a:r>
            <a:endParaRPr lang="ru-RU" sz="1200" dirty="0">
              <a:solidFill>
                <a:srgbClr val="0070C0"/>
              </a:solidFill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538083" y="2859782"/>
            <a:ext cx="4033916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03648" y="2582783"/>
            <a:ext cx="2851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70C0"/>
                </a:solidFill>
              </a:rPr>
              <a:t>Получили ответ в виде веб-страницы</a:t>
            </a:r>
            <a:endParaRPr lang="ru-RU" sz="1200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74521" y="1913805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solidFill>
                  <a:schemeClr val="accent6">
                    <a:lumMod val="75000"/>
                  </a:schemeClr>
                </a:solidFill>
              </a:rPr>
              <a:t>Что получил клиент</a:t>
            </a:r>
            <a:endParaRPr lang="ru-RU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76" name="Picture 4" descr="http://findicons.com/files/icons/2420/coded/512/page_ht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524" y="2180793"/>
            <a:ext cx="792087" cy="79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iconpng.com/png/coded_icon/page_javascrip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175182"/>
            <a:ext cx="792087" cy="79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Правая фигурная скобка 31"/>
          <p:cNvSpPr/>
          <p:nvPr/>
        </p:nvSpPr>
        <p:spPr>
          <a:xfrm>
            <a:off x="5652120" y="2174785"/>
            <a:ext cx="144016" cy="84715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/>
          <p:cNvCxnSpPr/>
          <p:nvPr/>
        </p:nvCxnSpPr>
        <p:spPr>
          <a:xfrm flipH="1">
            <a:off x="1187624" y="3723878"/>
            <a:ext cx="396044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43438" y="3416100"/>
            <a:ext cx="2916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70C0"/>
                </a:solidFill>
              </a:rPr>
              <a:t>Пользователь отправил новый запрос</a:t>
            </a:r>
            <a:endParaRPr lang="ru-RU" sz="1200" dirty="0">
              <a:solidFill>
                <a:srgbClr val="0070C0"/>
              </a:solidFill>
            </a:endParaRPr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518691" y="4299942"/>
            <a:ext cx="4033916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384256" y="4015685"/>
            <a:ext cx="2851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70C0"/>
                </a:solidFill>
              </a:rPr>
              <a:t>Получили ответ в виде веб-страницы</a:t>
            </a:r>
            <a:endParaRPr lang="ru-RU" sz="1200" dirty="0">
              <a:solidFill>
                <a:srgbClr val="0070C0"/>
              </a:solidFill>
            </a:endParaRPr>
          </a:p>
        </p:txBody>
      </p:sp>
      <p:sp>
        <p:nvSpPr>
          <p:cNvPr id="41" name="Правая фигурная скобка 40"/>
          <p:cNvSpPr/>
          <p:nvPr/>
        </p:nvSpPr>
        <p:spPr>
          <a:xfrm>
            <a:off x="5652120" y="3594981"/>
            <a:ext cx="144016" cy="84715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6526921" y="3565839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solidFill>
                  <a:schemeClr val="accent6">
                    <a:lumMod val="75000"/>
                  </a:schemeClr>
                </a:solidFill>
              </a:rPr>
              <a:t>Что получил клиент</a:t>
            </a:r>
            <a:endParaRPr lang="ru-RU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3" name="Picture 4" descr="http://findicons.com/files/icons/2420/coded/512/page_ht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24" y="3829148"/>
            <a:ext cx="792087" cy="79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http://www.iconpng.com/png/coded_icon/page_javascrip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696" y="3823537"/>
            <a:ext cx="792087" cy="79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9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9502"/>
            <a:ext cx="8520599" cy="626100"/>
          </a:xfrm>
        </p:spPr>
        <p:txBody>
          <a:bodyPr/>
          <a:lstStyle/>
          <a:p>
            <a:r>
              <a:rPr lang="ru-RU" dirty="0" smtClean="0"/>
              <a:t>«</a:t>
            </a:r>
            <a:r>
              <a:rPr lang="en-US" i="1" dirty="0" smtClean="0"/>
              <a:t>Single page</a:t>
            </a:r>
            <a:r>
              <a:rPr lang="ru-RU" dirty="0" smtClean="0"/>
              <a:t>» обращение к серверу</a:t>
            </a:r>
            <a:endParaRPr lang="ru-RU" dirty="0"/>
          </a:p>
        </p:txBody>
      </p:sp>
      <p:pic>
        <p:nvPicPr>
          <p:cNvPr id="3074" name="Picture 2" descr="http://icons.iconarchive.com/icons/google/chrome/256/Google-Chrom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75606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Прямая соединительная линия 16"/>
          <p:cNvCxnSpPr/>
          <p:nvPr/>
        </p:nvCxnSpPr>
        <p:spPr>
          <a:xfrm>
            <a:off x="5148064" y="2067694"/>
            <a:ext cx="0" cy="25202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36096" y="140974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Браузер</a:t>
            </a:r>
            <a:endParaRPr lang="ru-RU" b="1" dirty="0">
              <a:solidFill>
                <a:srgbClr val="0070C0"/>
              </a:solidFill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538084" y="2067694"/>
            <a:ext cx="0" cy="25202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Блок-схема: магнитный диск 18"/>
          <p:cNvSpPr/>
          <p:nvPr/>
        </p:nvSpPr>
        <p:spPr>
          <a:xfrm>
            <a:off x="222045" y="1409747"/>
            <a:ext cx="632077" cy="44192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971600" y="1476819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Веб-сервер</a:t>
            </a:r>
            <a:endParaRPr lang="ru-RU" b="1" dirty="0">
              <a:solidFill>
                <a:srgbClr val="0070C0"/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1187624" y="2283718"/>
            <a:ext cx="396044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59462" y="1975940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70C0"/>
                </a:solidFill>
              </a:rPr>
              <a:t>Отправили запрос серверу</a:t>
            </a:r>
            <a:endParaRPr lang="ru-RU" sz="1200" dirty="0">
              <a:solidFill>
                <a:srgbClr val="0070C0"/>
              </a:solidFill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538083" y="2859782"/>
            <a:ext cx="4033916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03648" y="2582783"/>
            <a:ext cx="2851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70C0"/>
                </a:solidFill>
              </a:rPr>
              <a:t>Получили ответ в виде веб-страницы</a:t>
            </a:r>
            <a:endParaRPr lang="ru-RU" sz="1200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74521" y="1913805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solidFill>
                  <a:schemeClr val="accent6">
                    <a:lumMod val="75000"/>
                  </a:schemeClr>
                </a:solidFill>
              </a:rPr>
              <a:t>Что получил клиент</a:t>
            </a:r>
            <a:endParaRPr lang="ru-RU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76" name="Picture 4" descr="http://findicons.com/files/icons/2420/coded/512/page_ht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524" y="2180793"/>
            <a:ext cx="792087" cy="79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iconpng.com/png/coded_icon/page_javascrip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175182"/>
            <a:ext cx="792087" cy="79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Правая фигурная скобка 31"/>
          <p:cNvSpPr/>
          <p:nvPr/>
        </p:nvSpPr>
        <p:spPr>
          <a:xfrm>
            <a:off x="5652120" y="2174785"/>
            <a:ext cx="144016" cy="84715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/>
          <p:cNvCxnSpPr/>
          <p:nvPr/>
        </p:nvCxnSpPr>
        <p:spPr>
          <a:xfrm flipH="1">
            <a:off x="1187624" y="3723878"/>
            <a:ext cx="396044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43438" y="3416100"/>
            <a:ext cx="2916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70C0"/>
                </a:solidFill>
              </a:rPr>
              <a:t>Пользователь отправил новый запрос</a:t>
            </a:r>
            <a:endParaRPr lang="ru-RU" sz="1200" dirty="0">
              <a:solidFill>
                <a:srgbClr val="0070C0"/>
              </a:solidFill>
            </a:endParaRPr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518691" y="4299942"/>
            <a:ext cx="4033916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384256" y="4015685"/>
            <a:ext cx="2851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>
                <a:solidFill>
                  <a:srgbClr val="0070C0"/>
                </a:solidFill>
              </a:rPr>
              <a:t>Получили </a:t>
            </a:r>
            <a:r>
              <a:rPr lang="ru-RU" sz="1200" i="1" dirty="0" smtClean="0">
                <a:solidFill>
                  <a:srgbClr val="0070C0"/>
                </a:solidFill>
              </a:rPr>
              <a:t>данные в формате </a:t>
            </a:r>
            <a:r>
              <a:rPr lang="en-US" sz="1200" b="1" i="1" dirty="0" smtClean="0">
                <a:solidFill>
                  <a:srgbClr val="0070C0"/>
                </a:solidFill>
              </a:rPr>
              <a:t>JSON</a:t>
            </a:r>
            <a:endParaRPr lang="ru-RU" sz="1200" b="1" i="1" dirty="0">
              <a:solidFill>
                <a:srgbClr val="0070C0"/>
              </a:solidFill>
            </a:endParaRPr>
          </a:p>
        </p:txBody>
      </p:sp>
      <p:sp>
        <p:nvSpPr>
          <p:cNvPr id="41" name="Правая фигурная скобка 40"/>
          <p:cNvSpPr/>
          <p:nvPr/>
        </p:nvSpPr>
        <p:spPr>
          <a:xfrm>
            <a:off x="5652120" y="3594981"/>
            <a:ext cx="144016" cy="84715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6526921" y="3565839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solidFill>
                  <a:schemeClr val="accent6">
                    <a:lumMod val="75000"/>
                  </a:schemeClr>
                </a:solidFill>
              </a:rPr>
              <a:t>Что получил клиент</a:t>
            </a:r>
            <a:endParaRPr lang="ru-RU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8" name="Picture 2" descr="http://files.softicons.com/download/application-icons/adobe-cs4-icon-set-by-adam-betts/png/512/Adobe_Lightroom_DAT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564" y="3908643"/>
            <a:ext cx="684262" cy="68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Соединительная линия уступом 3"/>
          <p:cNvCxnSpPr>
            <a:stCxn id="4098" idx="3"/>
            <a:endCxn id="3080" idx="3"/>
          </p:cNvCxnSpPr>
          <p:nvPr/>
        </p:nvCxnSpPr>
        <p:spPr>
          <a:xfrm flipV="1">
            <a:off x="7730826" y="2571226"/>
            <a:ext cx="297557" cy="1679548"/>
          </a:xfrm>
          <a:prstGeom prst="bentConnector3">
            <a:avLst>
              <a:gd name="adj1" fmla="val 17682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95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Современное приложение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39552" y="1549956"/>
            <a:ext cx="3600400" cy="877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магнитный диск 4"/>
          <p:cNvSpPr/>
          <p:nvPr/>
        </p:nvSpPr>
        <p:spPr>
          <a:xfrm>
            <a:off x="755576" y="1696852"/>
            <a:ext cx="936104" cy="583985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2771800" y="3435846"/>
            <a:ext cx="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Блок-схема: сохраненные данные 7"/>
          <p:cNvSpPr/>
          <p:nvPr/>
        </p:nvSpPr>
        <p:spPr>
          <a:xfrm>
            <a:off x="2819440" y="1772821"/>
            <a:ext cx="1008112" cy="432048"/>
          </a:xfrm>
          <a:prstGeom prst="flowChartOnline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API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77125" y="1153774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SERVER</a:t>
            </a:r>
            <a:endParaRPr lang="ru-RU" b="1" dirty="0">
              <a:solidFill>
                <a:srgbClr val="0070C0"/>
              </a:solidFill>
            </a:endParaRPr>
          </a:p>
        </p:txBody>
      </p:sp>
      <p:cxnSp>
        <p:nvCxnSpPr>
          <p:cNvPr id="11" name="Прямая со стрелкой 10"/>
          <p:cNvCxnSpPr>
            <a:stCxn id="5" idx="4"/>
            <a:endCxn id="8" idx="1"/>
          </p:cNvCxnSpPr>
          <p:nvPr/>
        </p:nvCxnSpPr>
        <p:spPr>
          <a:xfrm>
            <a:off x="1691680" y="1988845"/>
            <a:ext cx="112776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Скругленный прямоугольник 11"/>
          <p:cNvSpPr/>
          <p:nvPr/>
        </p:nvSpPr>
        <p:spPr>
          <a:xfrm>
            <a:off x="1306136" y="3687874"/>
            <a:ext cx="1440160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339500" y="3291830"/>
            <a:ext cx="1440160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987652" y="2526794"/>
            <a:ext cx="1440160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Developers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4" idx="2"/>
            <a:endCxn id="12" idx="0"/>
          </p:cNvCxnSpPr>
          <p:nvPr/>
        </p:nvCxnSpPr>
        <p:spPr>
          <a:xfrm flipH="1">
            <a:off x="2026216" y="2427734"/>
            <a:ext cx="313536" cy="12601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13" idx="0"/>
          </p:cNvCxnSpPr>
          <p:nvPr/>
        </p:nvCxnSpPr>
        <p:spPr>
          <a:xfrm>
            <a:off x="3203848" y="2427734"/>
            <a:ext cx="855732" cy="8640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4" idx="3"/>
            <a:endCxn id="14" idx="0"/>
          </p:cNvCxnSpPr>
          <p:nvPr/>
        </p:nvCxnSpPr>
        <p:spPr>
          <a:xfrm>
            <a:off x="4139952" y="1988845"/>
            <a:ext cx="1567780" cy="5379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93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173</Words>
  <Application>Microsoft Office PowerPoint</Application>
  <PresentationFormat>Экран (16:9)</PresentationFormat>
  <Paragraphs>50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Playfair Display</vt:lpstr>
      <vt:lpstr>Lato</vt:lpstr>
      <vt:lpstr>coral</vt:lpstr>
      <vt:lpstr>AngularJS</vt:lpstr>
      <vt:lpstr>AngularJS</vt:lpstr>
      <vt:lpstr>MVC – Model View Controller</vt:lpstr>
      <vt:lpstr>«Обычное» обращение к серверу</vt:lpstr>
      <vt:lpstr>«Single page» обращение к серверу</vt:lpstr>
      <vt:lpstr>Современное приложение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cp:lastModifiedBy>Евгений Курносов</cp:lastModifiedBy>
  <cp:revision>14</cp:revision>
  <dcterms:modified xsi:type="dcterms:W3CDTF">2016-01-12T09:24:46Z</dcterms:modified>
</cp:coreProperties>
</file>