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Lst>
  <p:sldSz cx="18288000" cy="10287000"/>
  <p:notesSz cx="6858000" cy="9144000"/>
  <p:embeddedFontLst>
    <p:embeddedFont>
      <p:font typeface="Architects Daughter" panose="020B0604020202020204" charset="0"/>
      <p:regular r:id="rId16"/>
    </p:embeddedFont>
    <p:embeddedFont>
      <p:font typeface="DM Sans" pitchFamily="2" charset="0"/>
      <p:regular r:id="rId17"/>
      <p:bold r:id="rId18"/>
      <p:italic r:id="rId19"/>
      <p:boldItalic r:id="rId20"/>
    </p:embeddedFont>
    <p:embeddedFont>
      <p:font typeface="DM Sans Bold" charset="0"/>
      <p:regular r:id="rId21"/>
    </p:embeddedFont>
    <p:embeddedFont>
      <p:font typeface="Open Sauce" panose="020B0604020202020204" charset="0"/>
      <p:regular r:id="rId22"/>
    </p:embeddedFont>
    <p:embeddedFont>
      <p:font typeface="Oswald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87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huggingface.co/spaces/Shamsiya98/CADclassifier"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887619"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984732" y="-5867816"/>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757129" y="1712269"/>
            <a:ext cx="14773743" cy="6862462"/>
            <a:chOff x="0" y="0"/>
            <a:chExt cx="2853050" cy="1325253"/>
          </a:xfrm>
        </p:grpSpPr>
        <p:sp>
          <p:nvSpPr>
            <p:cNvPr id="6" name="Freeform 6"/>
            <p:cNvSpPr/>
            <p:nvPr/>
          </p:nvSpPr>
          <p:spPr>
            <a:xfrm>
              <a:off x="0" y="0"/>
              <a:ext cx="2853050" cy="1325253"/>
            </a:xfrm>
            <a:custGeom>
              <a:avLst/>
              <a:gdLst/>
              <a:ahLst/>
              <a:cxnLst/>
              <a:rect l="l" t="t" r="r" b="b"/>
              <a:pathLst>
                <a:path w="2853050" h="1325253">
                  <a:moveTo>
                    <a:pt x="0" y="0"/>
                  </a:moveTo>
                  <a:lnTo>
                    <a:pt x="2853050" y="0"/>
                  </a:lnTo>
                  <a:lnTo>
                    <a:pt x="2853050" y="1325253"/>
                  </a:lnTo>
                  <a:lnTo>
                    <a:pt x="0" y="1325253"/>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2853050" cy="1344303"/>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1324350" y="2969996"/>
            <a:ext cx="15639299" cy="2884321"/>
          </a:xfrm>
          <a:prstGeom prst="rect">
            <a:avLst/>
          </a:prstGeom>
        </p:spPr>
        <p:txBody>
          <a:bodyPr lIns="0" tIns="0" rIns="0" bIns="0" rtlCol="0" anchor="t">
            <a:spAutoFit/>
          </a:bodyPr>
          <a:lstStyle/>
          <a:p>
            <a:pPr algn="ctr">
              <a:lnSpc>
                <a:spcPts val="11605"/>
              </a:lnSpc>
            </a:pPr>
            <a:r>
              <a:rPr lang="en-US" sz="8410" spc="824">
                <a:solidFill>
                  <a:srgbClr val="231F20"/>
                </a:solidFill>
                <a:latin typeface="Oswald Bold"/>
              </a:rPr>
              <a:t>CAD DRAWING IDENTIFICATION</a:t>
            </a:r>
          </a:p>
        </p:txBody>
      </p:sp>
      <p:sp>
        <p:nvSpPr>
          <p:cNvPr id="9" name="TextBox 9"/>
          <p:cNvSpPr txBox="1"/>
          <p:nvPr/>
        </p:nvSpPr>
        <p:spPr>
          <a:xfrm>
            <a:off x="5333507" y="6195510"/>
            <a:ext cx="7620986" cy="914400"/>
          </a:xfrm>
          <a:prstGeom prst="rect">
            <a:avLst/>
          </a:prstGeom>
        </p:spPr>
        <p:txBody>
          <a:bodyPr lIns="0" tIns="0" rIns="0" bIns="0" rtlCol="0" anchor="t">
            <a:spAutoFit/>
          </a:bodyPr>
          <a:lstStyle/>
          <a:p>
            <a:pPr algn="ctr">
              <a:lnSpc>
                <a:spcPts val="7200"/>
              </a:lnSpc>
              <a:spcBef>
                <a:spcPct val="0"/>
              </a:spcBef>
            </a:pPr>
            <a:r>
              <a:rPr lang="en-US" sz="6000">
                <a:solidFill>
                  <a:srgbClr val="231F20"/>
                </a:solidFill>
                <a:latin typeface="Oswald Bold Italics"/>
              </a:rPr>
              <a:t>A COMPARATIVE STUDY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9070732" y="7742714"/>
            <a:ext cx="2932415" cy="847111"/>
            <a:chOff x="0" y="0"/>
            <a:chExt cx="1075555" cy="310705"/>
          </a:xfrm>
        </p:grpSpPr>
        <p:sp>
          <p:nvSpPr>
            <p:cNvPr id="4" name="Freeform 4"/>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5" name="TextBox 5"/>
            <p:cNvSpPr txBox="1"/>
            <p:nvPr/>
          </p:nvSpPr>
          <p:spPr>
            <a:xfrm>
              <a:off x="0" y="-19050"/>
              <a:ext cx="1075555" cy="329755"/>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3045041" y="1575633"/>
            <a:ext cx="12197918" cy="7682667"/>
          </a:xfrm>
          <a:custGeom>
            <a:avLst/>
            <a:gdLst/>
            <a:ahLst/>
            <a:cxnLst/>
            <a:rect l="l" t="t" r="r" b="b"/>
            <a:pathLst>
              <a:path w="12197918" h="7682667">
                <a:moveTo>
                  <a:pt x="0" y="0"/>
                </a:moveTo>
                <a:lnTo>
                  <a:pt x="12197918" y="0"/>
                </a:lnTo>
                <a:lnTo>
                  <a:pt x="12197918" y="7682667"/>
                </a:lnTo>
                <a:lnTo>
                  <a:pt x="0" y="7682667"/>
                </a:lnTo>
                <a:lnTo>
                  <a:pt x="0" y="0"/>
                </a:lnTo>
                <a:close/>
              </a:path>
            </a:pathLst>
          </a:custGeom>
          <a:blipFill>
            <a:blip r:embed="rId4"/>
            <a:stretch>
              <a:fillRect l="-33924" t="-37144" r="-34339" b="-2701"/>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749940" y="721029"/>
            <a:ext cx="11515939" cy="8844942"/>
          </a:xfrm>
          <a:custGeom>
            <a:avLst/>
            <a:gdLst/>
            <a:ahLst/>
            <a:cxnLst/>
            <a:rect l="l" t="t" r="r" b="b"/>
            <a:pathLst>
              <a:path w="11515939" h="8844942">
                <a:moveTo>
                  <a:pt x="0" y="0"/>
                </a:moveTo>
                <a:lnTo>
                  <a:pt x="11515938" y="0"/>
                </a:lnTo>
                <a:lnTo>
                  <a:pt x="11515938" y="8844942"/>
                </a:lnTo>
                <a:lnTo>
                  <a:pt x="0" y="8844942"/>
                </a:lnTo>
                <a:lnTo>
                  <a:pt x="0" y="0"/>
                </a:lnTo>
                <a:close/>
              </a:path>
            </a:pathLst>
          </a:custGeom>
          <a:blipFill>
            <a:blip r:embed="rId2"/>
            <a:stretch>
              <a:fillRect l="-36038" t="-13921" r="-33750" b="-1710"/>
            </a:stretch>
          </a:blipFill>
        </p:spPr>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917636" y="597640"/>
            <a:ext cx="11534271" cy="9091720"/>
          </a:xfrm>
          <a:custGeom>
            <a:avLst/>
            <a:gdLst/>
            <a:ahLst/>
            <a:cxnLst/>
            <a:rect l="l" t="t" r="r" b="b"/>
            <a:pathLst>
              <a:path w="11534271" h="9091720">
                <a:moveTo>
                  <a:pt x="0" y="0"/>
                </a:moveTo>
                <a:lnTo>
                  <a:pt x="11534272" y="0"/>
                </a:lnTo>
                <a:lnTo>
                  <a:pt x="11534272" y="9091720"/>
                </a:lnTo>
                <a:lnTo>
                  <a:pt x="0" y="9091720"/>
                </a:lnTo>
                <a:lnTo>
                  <a:pt x="0" y="0"/>
                </a:lnTo>
                <a:close/>
              </a:path>
            </a:pathLst>
          </a:custGeom>
          <a:blipFill>
            <a:blip r:embed="rId2"/>
            <a:stretch>
              <a:fillRect l="-37560" t="-14589" r="-37554" b="-1617"/>
            </a:stretch>
          </a:blipFill>
        </p:spPr>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14838417" y="-12540193"/>
            <a:ext cx="24036383" cy="24664199"/>
          </a:xfrm>
          <a:custGeom>
            <a:avLst/>
            <a:gdLst/>
            <a:ahLst/>
            <a:cxnLst/>
            <a:rect l="l" t="t" r="r" b="b"/>
            <a:pathLst>
              <a:path w="24036383" h="24664199">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4760533" y="1275723"/>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CONCLUSION</a:t>
            </a:r>
          </a:p>
        </p:txBody>
      </p:sp>
      <p:sp>
        <p:nvSpPr>
          <p:cNvPr id="6" name="TextBox 6"/>
          <p:cNvSpPr txBox="1"/>
          <p:nvPr/>
        </p:nvSpPr>
        <p:spPr>
          <a:xfrm>
            <a:off x="838945" y="3337005"/>
            <a:ext cx="15443577" cy="5644626"/>
          </a:xfrm>
          <a:prstGeom prst="rect">
            <a:avLst/>
          </a:prstGeom>
        </p:spPr>
        <p:txBody>
          <a:bodyPr lIns="0" tIns="0" rIns="0" bIns="0" rtlCol="0" anchor="t">
            <a:spAutoFit/>
          </a:bodyPr>
          <a:lstStyle/>
          <a:p>
            <a:pPr marL="589469" lvl="1" indent="-294734" algn="just">
              <a:lnSpc>
                <a:spcPts val="3767"/>
              </a:lnSpc>
              <a:buFont typeface="Arial"/>
              <a:buChar char="•"/>
            </a:pPr>
            <a:r>
              <a:rPr lang="en-US" sz="2730" spc="267">
                <a:solidFill>
                  <a:srgbClr val="231F20"/>
                </a:solidFill>
                <a:latin typeface="DM Sans"/>
              </a:rPr>
              <a:t>Comparison of CNN and YOLOv8 Models:</a:t>
            </a:r>
          </a:p>
          <a:p>
            <a:pPr algn="just">
              <a:lnSpc>
                <a:spcPts val="3767"/>
              </a:lnSpc>
            </a:pPr>
            <a:r>
              <a:rPr lang="en-US" sz="2730" spc="267">
                <a:solidFill>
                  <a:srgbClr val="231F20"/>
                </a:solidFill>
                <a:latin typeface="DM Sans"/>
              </a:rPr>
              <a:t>  - Evaluated performance for CAD drawing identification.</a:t>
            </a:r>
          </a:p>
          <a:p>
            <a:pPr algn="just">
              <a:lnSpc>
                <a:spcPts val="3767"/>
              </a:lnSpc>
            </a:pPr>
            <a:r>
              <a:rPr lang="en-US" sz="2730" spc="267">
                <a:solidFill>
                  <a:srgbClr val="231F20"/>
                </a:solidFill>
                <a:latin typeface="DM Sans"/>
              </a:rPr>
              <a:t>  - Both models showed promising results.</a:t>
            </a:r>
          </a:p>
          <a:p>
            <a:pPr algn="just">
              <a:lnSpc>
                <a:spcPts val="3767"/>
              </a:lnSpc>
            </a:pPr>
            <a:r>
              <a:rPr lang="en-US" sz="2730" spc="267">
                <a:solidFill>
                  <a:srgbClr val="231F20"/>
                </a:solidFill>
                <a:latin typeface="DM Sans"/>
              </a:rPr>
              <a:t>  </a:t>
            </a:r>
          </a:p>
          <a:p>
            <a:pPr marL="589469" lvl="1" indent="-294734" algn="just">
              <a:lnSpc>
                <a:spcPts val="3767"/>
              </a:lnSpc>
              <a:buFont typeface="Arial"/>
              <a:buChar char="•"/>
            </a:pPr>
            <a:r>
              <a:rPr lang="en-US" sz="2730" spc="267">
                <a:solidFill>
                  <a:srgbClr val="231F20"/>
                </a:solidFill>
                <a:latin typeface="DM Sans"/>
              </a:rPr>
              <a:t>Strengths and Limitations:</a:t>
            </a:r>
          </a:p>
          <a:p>
            <a:pPr algn="just">
              <a:lnSpc>
                <a:spcPts val="3767"/>
              </a:lnSpc>
            </a:pPr>
            <a:r>
              <a:rPr lang="en-US" sz="2730" spc="267">
                <a:solidFill>
                  <a:srgbClr val="231F20"/>
                </a:solidFill>
                <a:latin typeface="DM Sans"/>
              </a:rPr>
              <a:t>  - YOLOv8:</a:t>
            </a:r>
          </a:p>
          <a:p>
            <a:pPr algn="just">
              <a:lnSpc>
                <a:spcPts val="3767"/>
              </a:lnSpc>
            </a:pPr>
            <a:r>
              <a:rPr lang="en-US" sz="2730" spc="267">
                <a:solidFill>
                  <a:srgbClr val="231F20"/>
                </a:solidFill>
                <a:latin typeface="DM Sans"/>
              </a:rPr>
              <a:t>    - Slightly better accuracy, precision, and recall.</a:t>
            </a:r>
          </a:p>
          <a:p>
            <a:pPr algn="just">
              <a:lnSpc>
                <a:spcPts val="3767"/>
              </a:lnSpc>
            </a:pPr>
            <a:r>
              <a:rPr lang="en-US" sz="2730" spc="267">
                <a:solidFill>
                  <a:srgbClr val="231F20"/>
                </a:solidFill>
                <a:latin typeface="DM Sans"/>
              </a:rPr>
              <a:t>    - Provides direct object detection with bounding box outputs.</a:t>
            </a:r>
          </a:p>
          <a:p>
            <a:pPr algn="just">
              <a:lnSpc>
                <a:spcPts val="3767"/>
              </a:lnSpc>
            </a:pPr>
            <a:endParaRPr lang="en-US" sz="2730" spc="267">
              <a:solidFill>
                <a:srgbClr val="231F20"/>
              </a:solidFill>
              <a:latin typeface="DM Sans"/>
            </a:endParaRPr>
          </a:p>
          <a:p>
            <a:pPr marL="589469" lvl="1" indent="-294734" algn="just">
              <a:lnSpc>
                <a:spcPts val="3767"/>
              </a:lnSpc>
              <a:buFont typeface="Arial"/>
              <a:buChar char="•"/>
            </a:pPr>
            <a:r>
              <a:rPr lang="en-US" sz="2730" spc="267">
                <a:solidFill>
                  <a:srgbClr val="231F20"/>
                </a:solidFill>
                <a:latin typeface="DM Sans"/>
              </a:rPr>
              <a:t>Further Research Directions:</a:t>
            </a:r>
          </a:p>
          <a:p>
            <a:pPr algn="just">
              <a:lnSpc>
                <a:spcPts val="3767"/>
              </a:lnSpc>
            </a:pPr>
            <a:r>
              <a:rPr lang="en-US" sz="2730" spc="267">
                <a:solidFill>
                  <a:srgbClr val="231F20"/>
                </a:solidFill>
                <a:latin typeface="DM Sans"/>
              </a:rPr>
              <a:t>  - Explore techniques for enhancing performance and robustness.</a:t>
            </a:r>
          </a:p>
          <a:p>
            <a:pPr algn="just">
              <a:lnSpc>
                <a:spcPts val="3767"/>
              </a:lnSpc>
              <a:spcBef>
                <a:spcPct val="0"/>
              </a:spcBef>
            </a:pPr>
            <a:r>
              <a:rPr lang="en-US" sz="2730" spc="267">
                <a:solidFill>
                  <a:srgbClr val="231F20"/>
                </a:solidFill>
                <a:latin typeface="DM Sans"/>
              </a:rPr>
              <a:t>  - Experimentation to optimize model selection for CAD drawing identification.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0506"/>
        </a:solidFill>
        <a:effectLst/>
      </p:bgPr>
    </p:bg>
    <p:spTree>
      <p:nvGrpSpPr>
        <p:cNvPr id="1" name=""/>
        <p:cNvGrpSpPr/>
        <p:nvPr/>
      </p:nvGrpSpPr>
      <p:grpSpPr>
        <a:xfrm>
          <a:off x="0" y="0"/>
          <a:ext cx="0" cy="0"/>
          <a:chOff x="0" y="0"/>
          <a:chExt cx="0" cy="0"/>
        </a:xfrm>
      </p:grpSpPr>
      <p:sp>
        <p:nvSpPr>
          <p:cNvPr id="2" name="Freeform 2"/>
          <p:cNvSpPr/>
          <p:nvPr/>
        </p:nvSpPr>
        <p:spPr>
          <a:xfrm>
            <a:off x="-8409008" y="-10520431"/>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5458979" y="3127237"/>
            <a:ext cx="7370042" cy="3832501"/>
          </a:xfrm>
          <a:prstGeom prst="rect">
            <a:avLst/>
          </a:prstGeom>
        </p:spPr>
        <p:txBody>
          <a:bodyPr lIns="0" tIns="0" rIns="0" bIns="0" rtlCol="0" anchor="t">
            <a:spAutoFit/>
          </a:bodyPr>
          <a:lstStyle/>
          <a:p>
            <a:pPr algn="ctr">
              <a:lnSpc>
                <a:spcPts val="15316"/>
              </a:lnSpc>
            </a:pPr>
            <a:r>
              <a:rPr lang="en-US" sz="11099" spc="1087">
                <a:solidFill>
                  <a:srgbClr val="FFFFFF"/>
                </a:solidFill>
                <a:latin typeface="Architects Daughter"/>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2417433" y="2811416"/>
            <a:ext cx="8616594" cy="1346506"/>
            <a:chOff x="0" y="0"/>
            <a:chExt cx="3301390" cy="515905"/>
          </a:xfrm>
        </p:grpSpPr>
        <p:sp>
          <p:nvSpPr>
            <p:cNvPr id="3" name="Freeform 3"/>
            <p:cNvSpPr/>
            <p:nvPr/>
          </p:nvSpPr>
          <p:spPr>
            <a:xfrm>
              <a:off x="0" y="0"/>
              <a:ext cx="3301390" cy="515905"/>
            </a:xfrm>
            <a:custGeom>
              <a:avLst/>
              <a:gdLst/>
              <a:ahLst/>
              <a:cxnLst/>
              <a:rect l="l" t="t" r="r" b="b"/>
              <a:pathLst>
                <a:path w="3301390" h="515905">
                  <a:moveTo>
                    <a:pt x="0" y="0"/>
                  </a:moveTo>
                  <a:lnTo>
                    <a:pt x="3301390" y="0"/>
                  </a:lnTo>
                  <a:lnTo>
                    <a:pt x="3301390" y="515905"/>
                  </a:lnTo>
                  <a:lnTo>
                    <a:pt x="0" y="515905"/>
                  </a:lnTo>
                  <a:close/>
                </a:path>
              </a:pathLst>
            </a:custGeom>
            <a:solidFill>
              <a:srgbClr val="EFEFEF"/>
            </a:solidFill>
          </p:spPr>
        </p:sp>
        <p:sp>
          <p:nvSpPr>
            <p:cNvPr id="4" name="TextBox 4"/>
            <p:cNvSpPr txBox="1"/>
            <p:nvPr/>
          </p:nvSpPr>
          <p:spPr>
            <a:xfrm>
              <a:off x="0" y="-47625"/>
              <a:ext cx="3301390" cy="563530"/>
            </a:xfrm>
            <a:prstGeom prst="rect">
              <a:avLst/>
            </a:prstGeom>
          </p:spPr>
          <p:txBody>
            <a:bodyPr lIns="50800" tIns="50800" rIns="50800" bIns="50800" rtlCol="0" anchor="ctr"/>
            <a:lstStyle/>
            <a:p>
              <a:pPr algn="ctr">
                <a:lnSpc>
                  <a:spcPts val="5849"/>
                </a:lnSpc>
              </a:pPr>
              <a:r>
                <a:rPr lang="en-US" sz="4499">
                  <a:solidFill>
                    <a:srgbClr val="231F20"/>
                  </a:solidFill>
                  <a:latin typeface="Open Sauce"/>
                </a:rPr>
                <a:t>NANDHU RAMESH</a:t>
              </a:r>
            </a:p>
          </p:txBody>
        </p:sp>
      </p:grpSp>
      <p:grpSp>
        <p:nvGrpSpPr>
          <p:cNvPr id="5" name="Group 5"/>
          <p:cNvGrpSpPr/>
          <p:nvPr/>
        </p:nvGrpSpPr>
        <p:grpSpPr>
          <a:xfrm>
            <a:off x="2417433" y="4471521"/>
            <a:ext cx="8616594" cy="1343959"/>
            <a:chOff x="0" y="0"/>
            <a:chExt cx="3301390" cy="514929"/>
          </a:xfrm>
        </p:grpSpPr>
        <p:sp>
          <p:nvSpPr>
            <p:cNvPr id="6" name="Freeform 6"/>
            <p:cNvSpPr/>
            <p:nvPr/>
          </p:nvSpPr>
          <p:spPr>
            <a:xfrm>
              <a:off x="0" y="0"/>
              <a:ext cx="3301390" cy="514929"/>
            </a:xfrm>
            <a:custGeom>
              <a:avLst/>
              <a:gdLst/>
              <a:ahLst/>
              <a:cxnLst/>
              <a:rect l="l" t="t" r="r" b="b"/>
              <a:pathLst>
                <a:path w="3301390" h="514929">
                  <a:moveTo>
                    <a:pt x="0" y="0"/>
                  </a:moveTo>
                  <a:lnTo>
                    <a:pt x="3301390" y="0"/>
                  </a:lnTo>
                  <a:lnTo>
                    <a:pt x="3301390" y="514929"/>
                  </a:lnTo>
                  <a:lnTo>
                    <a:pt x="0" y="514929"/>
                  </a:lnTo>
                  <a:close/>
                </a:path>
              </a:pathLst>
            </a:custGeom>
            <a:solidFill>
              <a:srgbClr val="EFEFEF"/>
            </a:solidFill>
          </p:spPr>
        </p:sp>
        <p:sp>
          <p:nvSpPr>
            <p:cNvPr id="7" name="TextBox 7"/>
            <p:cNvSpPr txBox="1"/>
            <p:nvPr/>
          </p:nvSpPr>
          <p:spPr>
            <a:xfrm>
              <a:off x="0" y="-38100"/>
              <a:ext cx="3301390" cy="553029"/>
            </a:xfrm>
            <a:prstGeom prst="rect">
              <a:avLst/>
            </a:prstGeom>
          </p:spPr>
          <p:txBody>
            <a:bodyPr lIns="50800" tIns="50800" rIns="50800" bIns="50800" rtlCol="0" anchor="ctr"/>
            <a:lstStyle/>
            <a:p>
              <a:pPr algn="ctr">
                <a:lnSpc>
                  <a:spcPts val="5850"/>
                </a:lnSpc>
              </a:pPr>
              <a:r>
                <a:rPr lang="en-US" sz="4500">
                  <a:solidFill>
                    <a:srgbClr val="040506"/>
                  </a:solidFill>
                  <a:latin typeface="Open Sauce"/>
                </a:rPr>
                <a:t>SHAMSIYA SALIM</a:t>
              </a:r>
            </a:p>
          </p:txBody>
        </p:sp>
      </p:grpSp>
      <p:sp>
        <p:nvSpPr>
          <p:cNvPr id="8" name="Freeform 8"/>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2417433" y="6129804"/>
            <a:ext cx="8616594" cy="1343959"/>
            <a:chOff x="0" y="0"/>
            <a:chExt cx="3301390" cy="514929"/>
          </a:xfrm>
        </p:grpSpPr>
        <p:sp>
          <p:nvSpPr>
            <p:cNvPr id="10" name="Freeform 10"/>
            <p:cNvSpPr/>
            <p:nvPr/>
          </p:nvSpPr>
          <p:spPr>
            <a:xfrm>
              <a:off x="0" y="0"/>
              <a:ext cx="3301390" cy="514929"/>
            </a:xfrm>
            <a:custGeom>
              <a:avLst/>
              <a:gdLst/>
              <a:ahLst/>
              <a:cxnLst/>
              <a:rect l="l" t="t" r="r" b="b"/>
              <a:pathLst>
                <a:path w="3301390" h="514929">
                  <a:moveTo>
                    <a:pt x="0" y="0"/>
                  </a:moveTo>
                  <a:lnTo>
                    <a:pt x="3301390" y="0"/>
                  </a:lnTo>
                  <a:lnTo>
                    <a:pt x="3301390" y="514929"/>
                  </a:lnTo>
                  <a:lnTo>
                    <a:pt x="0" y="514929"/>
                  </a:lnTo>
                  <a:close/>
                </a:path>
              </a:pathLst>
            </a:custGeom>
            <a:solidFill>
              <a:srgbClr val="EFEFEF"/>
            </a:solidFill>
          </p:spPr>
        </p:sp>
        <p:sp>
          <p:nvSpPr>
            <p:cNvPr id="11" name="TextBox 11"/>
            <p:cNvSpPr txBox="1"/>
            <p:nvPr/>
          </p:nvSpPr>
          <p:spPr>
            <a:xfrm>
              <a:off x="0" y="-38100"/>
              <a:ext cx="3301390" cy="553029"/>
            </a:xfrm>
            <a:prstGeom prst="rect">
              <a:avLst/>
            </a:prstGeom>
          </p:spPr>
          <p:txBody>
            <a:bodyPr lIns="50800" tIns="50800" rIns="50800" bIns="50800" rtlCol="0" anchor="ctr"/>
            <a:lstStyle/>
            <a:p>
              <a:pPr algn="ctr">
                <a:lnSpc>
                  <a:spcPts val="5850"/>
                </a:lnSpc>
              </a:pPr>
              <a:r>
                <a:rPr lang="en-US" sz="4500">
                  <a:solidFill>
                    <a:srgbClr val="040506"/>
                  </a:solidFill>
                  <a:latin typeface="Open Sauce"/>
                </a:rPr>
                <a:t>SWATHI B S</a:t>
              </a:r>
            </a:p>
          </p:txBody>
        </p:sp>
      </p:grpSp>
      <p:grpSp>
        <p:nvGrpSpPr>
          <p:cNvPr id="12" name="Group 12"/>
          <p:cNvGrpSpPr/>
          <p:nvPr/>
        </p:nvGrpSpPr>
        <p:grpSpPr>
          <a:xfrm>
            <a:off x="2417433" y="7788088"/>
            <a:ext cx="8616594" cy="1343959"/>
            <a:chOff x="0" y="0"/>
            <a:chExt cx="3301390" cy="514929"/>
          </a:xfrm>
        </p:grpSpPr>
        <p:sp>
          <p:nvSpPr>
            <p:cNvPr id="13" name="Freeform 13"/>
            <p:cNvSpPr/>
            <p:nvPr/>
          </p:nvSpPr>
          <p:spPr>
            <a:xfrm>
              <a:off x="0" y="0"/>
              <a:ext cx="3301390" cy="514929"/>
            </a:xfrm>
            <a:custGeom>
              <a:avLst/>
              <a:gdLst/>
              <a:ahLst/>
              <a:cxnLst/>
              <a:rect l="l" t="t" r="r" b="b"/>
              <a:pathLst>
                <a:path w="3301390" h="514929">
                  <a:moveTo>
                    <a:pt x="0" y="0"/>
                  </a:moveTo>
                  <a:lnTo>
                    <a:pt x="3301390" y="0"/>
                  </a:lnTo>
                  <a:lnTo>
                    <a:pt x="3301390" y="514929"/>
                  </a:lnTo>
                  <a:lnTo>
                    <a:pt x="0" y="514929"/>
                  </a:lnTo>
                  <a:close/>
                </a:path>
              </a:pathLst>
            </a:custGeom>
            <a:solidFill>
              <a:srgbClr val="EFEFEF"/>
            </a:solidFill>
          </p:spPr>
        </p:sp>
        <p:sp>
          <p:nvSpPr>
            <p:cNvPr id="14" name="TextBox 14"/>
            <p:cNvSpPr txBox="1"/>
            <p:nvPr/>
          </p:nvSpPr>
          <p:spPr>
            <a:xfrm>
              <a:off x="0" y="-38100"/>
              <a:ext cx="3301390" cy="553029"/>
            </a:xfrm>
            <a:prstGeom prst="rect">
              <a:avLst/>
            </a:prstGeom>
          </p:spPr>
          <p:txBody>
            <a:bodyPr lIns="50800" tIns="50800" rIns="50800" bIns="50800" rtlCol="0" anchor="ctr"/>
            <a:lstStyle/>
            <a:p>
              <a:pPr algn="ctr">
                <a:lnSpc>
                  <a:spcPts val="5850"/>
                </a:lnSpc>
              </a:pPr>
              <a:r>
                <a:rPr lang="en-US" sz="4500">
                  <a:solidFill>
                    <a:srgbClr val="040506"/>
                  </a:solidFill>
                  <a:latin typeface="Open Sauce"/>
                </a:rPr>
                <a:t>URMILA UNNIKRISHNAN</a:t>
              </a:r>
            </a:p>
          </p:txBody>
        </p:sp>
      </p:grpSp>
      <p:sp>
        <p:nvSpPr>
          <p:cNvPr id="15" name="TextBox 15"/>
          <p:cNvSpPr txBox="1"/>
          <p:nvPr/>
        </p:nvSpPr>
        <p:spPr>
          <a:xfrm>
            <a:off x="1028700" y="888605"/>
            <a:ext cx="9730085" cy="1686342"/>
          </a:xfrm>
          <a:prstGeom prst="rect">
            <a:avLst/>
          </a:prstGeom>
        </p:spPr>
        <p:txBody>
          <a:bodyPr lIns="0" tIns="0" rIns="0" bIns="0" rtlCol="0" anchor="t">
            <a:spAutoFit/>
          </a:bodyPr>
          <a:lstStyle/>
          <a:p>
            <a:pPr>
              <a:lnSpc>
                <a:spcPts val="13774"/>
              </a:lnSpc>
            </a:pPr>
            <a:r>
              <a:rPr lang="en-US" sz="9981" spc="978">
                <a:solidFill>
                  <a:srgbClr val="231F20"/>
                </a:solidFill>
                <a:latin typeface="Oswald Bold"/>
              </a:rPr>
              <a:t>TEAM MEMBERS</a:t>
            </a:r>
          </a:p>
        </p:txBody>
      </p:sp>
      <p:sp>
        <p:nvSpPr>
          <p:cNvPr id="16" name="Freeform 16"/>
          <p:cNvSpPr/>
          <p:nvPr/>
        </p:nvSpPr>
        <p:spPr>
          <a:xfrm>
            <a:off x="10674038" y="1817501"/>
            <a:ext cx="7613962" cy="7314546"/>
          </a:xfrm>
          <a:custGeom>
            <a:avLst/>
            <a:gdLst/>
            <a:ahLst/>
            <a:cxnLst/>
            <a:rect l="l" t="t" r="r" b="b"/>
            <a:pathLst>
              <a:path w="7613962" h="7314546">
                <a:moveTo>
                  <a:pt x="0" y="0"/>
                </a:moveTo>
                <a:lnTo>
                  <a:pt x="7613962" y="0"/>
                </a:lnTo>
                <a:lnTo>
                  <a:pt x="7613962" y="7314546"/>
                </a:lnTo>
                <a:lnTo>
                  <a:pt x="0" y="7314546"/>
                </a:lnTo>
                <a:lnTo>
                  <a:pt x="0" y="0"/>
                </a:lnTo>
                <a:close/>
              </a:path>
            </a:pathLst>
          </a:custGeom>
          <a:blipFill>
            <a:blip r:embed="rId4"/>
            <a:stretch>
              <a:fillRect l="-17274" r="-17274"/>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0506"/>
        </a:solidFill>
        <a:effectLst/>
      </p:bgPr>
    </p:bg>
    <p:spTree>
      <p:nvGrpSpPr>
        <p:cNvPr id="1" name=""/>
        <p:cNvGrpSpPr/>
        <p:nvPr/>
      </p:nvGrpSpPr>
      <p:grpSpPr>
        <a:xfrm>
          <a:off x="0" y="0"/>
          <a:ext cx="0" cy="0"/>
          <a:chOff x="0" y="0"/>
          <a:chExt cx="0" cy="0"/>
        </a:xfrm>
      </p:grpSpPr>
      <p:sp>
        <p:nvSpPr>
          <p:cNvPr id="2" name="Freeform 2"/>
          <p:cNvSpPr/>
          <p:nvPr/>
        </p:nvSpPr>
        <p:spPr>
          <a:xfrm>
            <a:off x="-8409008" y="-10520431"/>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383392" y="1860507"/>
            <a:ext cx="11521216" cy="1007062"/>
          </a:xfrm>
          <a:prstGeom prst="rect">
            <a:avLst/>
          </a:prstGeom>
        </p:spPr>
        <p:txBody>
          <a:bodyPr lIns="0" tIns="0" rIns="0" bIns="0" rtlCol="0" anchor="t">
            <a:spAutoFit/>
          </a:bodyPr>
          <a:lstStyle/>
          <a:p>
            <a:pPr>
              <a:lnSpc>
                <a:spcPts val="8206"/>
              </a:lnSpc>
            </a:pPr>
            <a:r>
              <a:rPr lang="en-US" sz="5946" spc="582">
                <a:solidFill>
                  <a:srgbClr val="FFFFFF"/>
                </a:solidFill>
                <a:latin typeface="Oswald Bold"/>
              </a:rPr>
              <a:t>CAD DRAWING IDENTIFICATION</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731156" y="4000006"/>
            <a:ext cx="11403379" cy="5719799"/>
          </a:xfrm>
          <a:prstGeom prst="rect">
            <a:avLst/>
          </a:prstGeom>
        </p:spPr>
        <p:txBody>
          <a:bodyPr lIns="0" tIns="0" rIns="0" bIns="0" rtlCol="0" anchor="t">
            <a:spAutoFit/>
          </a:bodyPr>
          <a:lstStyle/>
          <a:p>
            <a:pPr algn="just">
              <a:lnSpc>
                <a:spcPts val="4586"/>
              </a:lnSpc>
            </a:pPr>
            <a:r>
              <a:rPr lang="en-US" sz="3323" spc="325">
                <a:solidFill>
                  <a:srgbClr val="F5FFF5"/>
                </a:solidFill>
                <a:latin typeface="DM Sans"/>
              </a:rPr>
              <a:t>This project presents a comprehensive approach to automated object recognition within Engineering CAD(Computer-Aided Design) drawings, employing both Convolutional Neural Networks (CNN) and YOLOv8 (You Only Look Once version 8). The purpose of this study is to evaluate how well each technique performs in terms of identifying and classifying diverse engineering elements within CAD drawings.</a:t>
            </a:r>
          </a:p>
          <a:p>
            <a:pPr algn="just">
              <a:lnSpc>
                <a:spcPts val="4034"/>
              </a:lnSpc>
            </a:pPr>
            <a:endParaRPr lang="en-US" sz="3323" spc="325">
              <a:solidFill>
                <a:srgbClr val="F5FFF5"/>
              </a:solidFill>
              <a:latin typeface="DM Sans"/>
            </a:endParaRPr>
          </a:p>
        </p:txBody>
      </p:sp>
      <p:sp>
        <p:nvSpPr>
          <p:cNvPr id="6" name="TextBox 6"/>
          <p:cNvSpPr txBox="1"/>
          <p:nvPr/>
        </p:nvSpPr>
        <p:spPr>
          <a:xfrm>
            <a:off x="5458979" y="2791369"/>
            <a:ext cx="7370042" cy="787908"/>
          </a:xfrm>
          <a:prstGeom prst="rect">
            <a:avLst/>
          </a:prstGeom>
        </p:spPr>
        <p:txBody>
          <a:bodyPr lIns="0" tIns="0" rIns="0" bIns="0" rtlCol="0" anchor="t">
            <a:spAutoFit/>
          </a:bodyPr>
          <a:lstStyle/>
          <a:p>
            <a:pPr>
              <a:lnSpc>
                <a:spcPts val="6485"/>
              </a:lnSpc>
            </a:pPr>
            <a:r>
              <a:rPr lang="en-US" sz="4699" spc="460">
                <a:solidFill>
                  <a:srgbClr val="FFFFFF"/>
                </a:solidFill>
                <a:latin typeface="Oswald Bold"/>
              </a:rPr>
              <a:t>A COMPARATIVE STUDY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567985" y="8930306"/>
            <a:ext cx="4876482" cy="516424"/>
          </a:xfrm>
          <a:custGeom>
            <a:avLst/>
            <a:gdLst/>
            <a:ahLst/>
            <a:cxnLst/>
            <a:rect l="l" t="t" r="r" b="b"/>
            <a:pathLst>
              <a:path w="4876482" h="516424">
                <a:moveTo>
                  <a:pt x="0" y="0"/>
                </a:moveTo>
                <a:lnTo>
                  <a:pt x="4876482" y="0"/>
                </a:lnTo>
                <a:lnTo>
                  <a:pt x="4876482" y="516424"/>
                </a:lnTo>
                <a:lnTo>
                  <a:pt x="0" y="516424"/>
                </a:lnTo>
                <a:lnTo>
                  <a:pt x="0" y="0"/>
                </a:lnTo>
                <a:close/>
              </a:path>
            </a:pathLst>
          </a:custGeom>
          <a:blipFill>
            <a:blip r:embed="rId4"/>
            <a:stretch>
              <a:fillRect t="-86495"/>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874792" y="914708"/>
            <a:ext cx="11893972" cy="694018"/>
          </a:xfrm>
          <a:prstGeom prst="rect">
            <a:avLst/>
          </a:prstGeom>
        </p:spPr>
        <p:txBody>
          <a:bodyPr lIns="0" tIns="0" rIns="0" bIns="0" rtlCol="0" anchor="t">
            <a:spAutoFit/>
          </a:bodyPr>
          <a:lstStyle/>
          <a:p>
            <a:pPr marL="0" lvl="0" indent="0">
              <a:lnSpc>
                <a:spcPts val="5244"/>
              </a:lnSpc>
            </a:pPr>
            <a:r>
              <a:rPr lang="en-US" sz="4994" spc="489">
                <a:solidFill>
                  <a:srgbClr val="231F20"/>
                </a:solidFill>
                <a:latin typeface="Oswald Bold"/>
              </a:rPr>
              <a:t>WHY CAD DRAWING IDENTIFICATION?</a:t>
            </a:r>
          </a:p>
        </p:txBody>
      </p:sp>
      <p:sp>
        <p:nvSpPr>
          <p:cNvPr id="6" name="TextBox 6"/>
          <p:cNvSpPr txBox="1"/>
          <p:nvPr/>
        </p:nvSpPr>
        <p:spPr>
          <a:xfrm>
            <a:off x="1484112" y="2063401"/>
            <a:ext cx="15319776" cy="7727823"/>
          </a:xfrm>
          <a:prstGeom prst="rect">
            <a:avLst/>
          </a:prstGeom>
        </p:spPr>
        <p:txBody>
          <a:bodyPr lIns="0" tIns="0" rIns="0" bIns="0" rtlCol="0" anchor="t">
            <a:spAutoFit/>
          </a:bodyPr>
          <a:lstStyle/>
          <a:p>
            <a:pPr marL="690881" lvl="1" indent="-345440">
              <a:lnSpc>
                <a:spcPts val="4416"/>
              </a:lnSpc>
              <a:buFont typeface="Arial"/>
              <a:buChar char="•"/>
            </a:pPr>
            <a:r>
              <a:rPr lang="en-US" sz="3200" spc="313">
                <a:solidFill>
                  <a:srgbClr val="231F20"/>
                </a:solidFill>
                <a:latin typeface="DM Sans"/>
              </a:rPr>
              <a:t>Addressing the Need:</a:t>
            </a:r>
          </a:p>
          <a:p>
            <a:pPr>
              <a:lnSpc>
                <a:spcPts val="4416"/>
              </a:lnSpc>
            </a:pPr>
            <a:r>
              <a:rPr lang="en-US" sz="3200" spc="313">
                <a:solidFill>
                  <a:srgbClr val="231F20"/>
                </a:solidFill>
                <a:latin typeface="DM Sans"/>
              </a:rPr>
              <a:t>- Meeting the rising demand for automated CAD drawing analysis.</a:t>
            </a:r>
          </a:p>
          <a:p>
            <a:pPr>
              <a:lnSpc>
                <a:spcPts val="4416"/>
              </a:lnSpc>
            </a:pPr>
            <a:r>
              <a:rPr lang="en-US" sz="3200" spc="313">
                <a:solidFill>
                  <a:srgbClr val="231F20"/>
                </a:solidFill>
                <a:latin typeface="DM Sans"/>
              </a:rPr>
              <a:t>- Utilizing advanced computer vision and machine learning techniques.</a:t>
            </a:r>
          </a:p>
          <a:p>
            <a:pPr marL="690881" lvl="1" indent="-345440">
              <a:lnSpc>
                <a:spcPts val="4416"/>
              </a:lnSpc>
              <a:buFont typeface="Arial"/>
              <a:buChar char="•"/>
            </a:pPr>
            <a:r>
              <a:rPr lang="en-US" sz="3200" spc="313">
                <a:solidFill>
                  <a:srgbClr val="231F20"/>
                </a:solidFill>
                <a:latin typeface="DM Sans"/>
              </a:rPr>
              <a:t>Objectives:</a:t>
            </a:r>
          </a:p>
          <a:p>
            <a:pPr>
              <a:lnSpc>
                <a:spcPts val="4416"/>
              </a:lnSpc>
            </a:pPr>
            <a:r>
              <a:rPr lang="en-US" sz="3200" spc="313">
                <a:solidFill>
                  <a:srgbClr val="231F20"/>
                </a:solidFill>
                <a:latin typeface="DM Sans"/>
              </a:rPr>
              <a:t>- Automate identification and classification of engineering elements in CAD drawings.</a:t>
            </a:r>
          </a:p>
          <a:p>
            <a:pPr>
              <a:lnSpc>
                <a:spcPts val="4416"/>
              </a:lnSpc>
            </a:pPr>
            <a:r>
              <a:rPr lang="en-US" sz="3200" spc="313">
                <a:solidFill>
                  <a:srgbClr val="231F20"/>
                </a:solidFill>
                <a:latin typeface="DM Sans"/>
              </a:rPr>
              <a:t>- Improve workflow efficiency and decision-making in engineering and architecture.ng productivity.</a:t>
            </a:r>
          </a:p>
          <a:p>
            <a:pPr marL="690881" lvl="1" indent="-345440">
              <a:lnSpc>
                <a:spcPts val="4416"/>
              </a:lnSpc>
              <a:buFont typeface="Arial"/>
              <a:buChar char="•"/>
            </a:pPr>
            <a:r>
              <a:rPr lang="en-US" sz="3200" spc="313">
                <a:solidFill>
                  <a:srgbClr val="231F20"/>
                </a:solidFill>
                <a:latin typeface="DM Sans"/>
              </a:rPr>
              <a:t> Implications:</a:t>
            </a:r>
          </a:p>
          <a:p>
            <a:pPr marL="690881" lvl="1" indent="-345440">
              <a:lnSpc>
                <a:spcPts val="4416"/>
              </a:lnSpc>
              <a:buFont typeface="Arial"/>
              <a:buChar char="•"/>
            </a:pPr>
            <a:r>
              <a:rPr lang="en-US" sz="3200" spc="313">
                <a:solidFill>
                  <a:srgbClr val="231F20"/>
                </a:solidFill>
                <a:latin typeface="DM Sans"/>
              </a:rPr>
              <a:t>  - Streamline workflows and reduce manual effort.</a:t>
            </a:r>
          </a:p>
          <a:p>
            <a:pPr marL="690881" lvl="1" indent="-345440">
              <a:lnSpc>
                <a:spcPts val="4416"/>
              </a:lnSpc>
              <a:buFont typeface="Arial"/>
              <a:buChar char="•"/>
            </a:pPr>
            <a:r>
              <a:rPr lang="en-US" sz="3200" spc="313">
                <a:solidFill>
                  <a:srgbClr val="231F20"/>
                </a:solidFill>
                <a:latin typeface="DM Sans"/>
              </a:rPr>
              <a:t>  - Enable more informed decision-making processes.</a:t>
            </a:r>
          </a:p>
          <a:p>
            <a:pPr>
              <a:lnSpc>
                <a:spcPts val="4416"/>
              </a:lnSpc>
            </a:pPr>
            <a:endParaRPr lang="en-US" sz="3200" spc="313">
              <a:solidFill>
                <a:srgbClr val="231F20"/>
              </a:solidFill>
              <a:latin typeface="DM Sans"/>
            </a:endParaRPr>
          </a:p>
          <a:p>
            <a:pPr>
              <a:lnSpc>
                <a:spcPts val="4416"/>
              </a:lnSpc>
            </a:pPr>
            <a:endParaRPr lang="en-US" sz="3200" spc="313">
              <a:solidFill>
                <a:srgbClr val="231F20"/>
              </a:solidFill>
              <a:latin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2901697"/>
            <a:ext cx="1149251" cy="4343327"/>
            <a:chOff x="0" y="0"/>
            <a:chExt cx="302683" cy="1143922"/>
          </a:xfrm>
        </p:grpSpPr>
        <p:sp>
          <p:nvSpPr>
            <p:cNvPr id="4" name="Freeform 4"/>
            <p:cNvSpPr/>
            <p:nvPr/>
          </p:nvSpPr>
          <p:spPr>
            <a:xfrm>
              <a:off x="0" y="0"/>
              <a:ext cx="302683" cy="1143921"/>
            </a:xfrm>
            <a:custGeom>
              <a:avLst/>
              <a:gdLst/>
              <a:ahLst/>
              <a:cxnLst/>
              <a:rect l="l" t="t" r="r" b="b"/>
              <a:pathLst>
                <a:path w="302683" h="1143921">
                  <a:moveTo>
                    <a:pt x="0" y="0"/>
                  </a:moveTo>
                  <a:lnTo>
                    <a:pt x="302683" y="0"/>
                  </a:lnTo>
                  <a:lnTo>
                    <a:pt x="302683" y="1143921"/>
                  </a:lnTo>
                  <a:lnTo>
                    <a:pt x="0" y="1143921"/>
                  </a:lnTo>
                  <a:close/>
                </a:path>
              </a:pathLst>
            </a:custGeom>
            <a:solidFill>
              <a:srgbClr val="CCCCCC"/>
            </a:solidFill>
          </p:spPr>
        </p:sp>
        <p:sp>
          <p:nvSpPr>
            <p:cNvPr id="5" name="TextBox 5"/>
            <p:cNvSpPr txBox="1"/>
            <p:nvPr/>
          </p:nvSpPr>
          <p:spPr>
            <a:xfrm>
              <a:off x="0" y="-19050"/>
              <a:ext cx="302683" cy="1162972"/>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122719"/>
            <a:ext cx="7416941" cy="1616985"/>
          </a:xfrm>
          <a:prstGeom prst="rect">
            <a:avLst/>
          </a:prstGeom>
        </p:spPr>
        <p:txBody>
          <a:bodyPr lIns="0" tIns="0" rIns="0" bIns="0" rtlCol="0" anchor="t">
            <a:spAutoFit/>
          </a:bodyPr>
          <a:lstStyle/>
          <a:p>
            <a:pPr algn="ctr">
              <a:lnSpc>
                <a:spcPts val="6461"/>
              </a:lnSpc>
            </a:pPr>
            <a:r>
              <a:rPr lang="en-US" sz="4682" spc="458">
                <a:solidFill>
                  <a:srgbClr val="231F20"/>
                </a:solidFill>
                <a:latin typeface="Oswald Bold"/>
              </a:rPr>
              <a:t>MATERIALS AND METHODS USED</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8224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6225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6607430" y="3356657"/>
            <a:ext cx="5790503" cy="469392"/>
          </a:xfrm>
          <a:prstGeom prst="rect">
            <a:avLst/>
          </a:prstGeom>
        </p:spPr>
        <p:txBody>
          <a:bodyPr lIns="0" tIns="0" rIns="0" bIns="0" rtlCol="0" anchor="t">
            <a:spAutoFit/>
          </a:bodyPr>
          <a:lstStyle/>
          <a:p>
            <a:pPr>
              <a:lnSpc>
                <a:spcPts val="3863"/>
              </a:lnSpc>
            </a:pPr>
            <a:r>
              <a:rPr lang="en-US" sz="2799" spc="274">
                <a:solidFill>
                  <a:srgbClr val="231F20"/>
                </a:solidFill>
                <a:latin typeface="DM Sans"/>
              </a:rPr>
              <a:t>DATASET</a:t>
            </a:r>
          </a:p>
        </p:txBody>
      </p:sp>
      <p:sp>
        <p:nvSpPr>
          <p:cNvPr id="13" name="TextBox 13"/>
          <p:cNvSpPr txBox="1"/>
          <p:nvPr/>
        </p:nvSpPr>
        <p:spPr>
          <a:xfrm>
            <a:off x="6607430" y="4194094"/>
            <a:ext cx="6076629" cy="469392"/>
          </a:xfrm>
          <a:prstGeom prst="rect">
            <a:avLst/>
          </a:prstGeom>
        </p:spPr>
        <p:txBody>
          <a:bodyPr lIns="0" tIns="0" rIns="0" bIns="0" rtlCol="0" anchor="t">
            <a:spAutoFit/>
          </a:bodyPr>
          <a:lstStyle/>
          <a:p>
            <a:pPr>
              <a:lnSpc>
                <a:spcPts val="3863"/>
              </a:lnSpc>
            </a:pPr>
            <a:r>
              <a:rPr lang="en-US" sz="2799" spc="274">
                <a:solidFill>
                  <a:srgbClr val="231F20"/>
                </a:solidFill>
                <a:latin typeface="DM Sans"/>
              </a:rPr>
              <a:t>YOLO</a:t>
            </a:r>
          </a:p>
        </p:txBody>
      </p:sp>
      <p:sp>
        <p:nvSpPr>
          <p:cNvPr id="14" name="TextBox 14"/>
          <p:cNvSpPr txBox="1"/>
          <p:nvPr/>
        </p:nvSpPr>
        <p:spPr>
          <a:xfrm>
            <a:off x="6607430" y="4974836"/>
            <a:ext cx="5790503" cy="469392"/>
          </a:xfrm>
          <a:prstGeom prst="rect">
            <a:avLst/>
          </a:prstGeom>
        </p:spPr>
        <p:txBody>
          <a:bodyPr lIns="0" tIns="0" rIns="0" bIns="0" rtlCol="0" anchor="t">
            <a:spAutoFit/>
          </a:bodyPr>
          <a:lstStyle/>
          <a:p>
            <a:pPr marL="0" lvl="0" indent="0" algn="l">
              <a:lnSpc>
                <a:spcPts val="3863"/>
              </a:lnSpc>
              <a:spcBef>
                <a:spcPct val="0"/>
              </a:spcBef>
            </a:pPr>
            <a:r>
              <a:rPr lang="en-US" sz="2799" spc="274">
                <a:solidFill>
                  <a:srgbClr val="231F20"/>
                </a:solidFill>
                <a:latin typeface="DM Sans"/>
              </a:rPr>
              <a:t>CNN</a:t>
            </a:r>
          </a:p>
        </p:txBody>
      </p:sp>
      <p:sp>
        <p:nvSpPr>
          <p:cNvPr id="15" name="TextBox 15"/>
          <p:cNvSpPr txBox="1"/>
          <p:nvPr/>
        </p:nvSpPr>
        <p:spPr>
          <a:xfrm>
            <a:off x="6607430" y="5755578"/>
            <a:ext cx="6076629" cy="469392"/>
          </a:xfrm>
          <a:prstGeom prst="rect">
            <a:avLst/>
          </a:prstGeom>
        </p:spPr>
        <p:txBody>
          <a:bodyPr lIns="0" tIns="0" rIns="0" bIns="0" rtlCol="0" anchor="t">
            <a:spAutoFit/>
          </a:bodyPr>
          <a:lstStyle/>
          <a:p>
            <a:pPr marL="0" lvl="0" indent="0" algn="l">
              <a:lnSpc>
                <a:spcPts val="3863"/>
              </a:lnSpc>
              <a:spcBef>
                <a:spcPct val="0"/>
              </a:spcBef>
            </a:pPr>
            <a:r>
              <a:rPr lang="en-US" sz="2799" spc="274">
                <a:solidFill>
                  <a:srgbClr val="231F20"/>
                </a:solidFill>
                <a:latin typeface="DM Sans"/>
              </a:rPr>
              <a:t>STREAMLIT</a:t>
            </a:r>
          </a:p>
        </p:txBody>
      </p:sp>
      <p:sp>
        <p:nvSpPr>
          <p:cNvPr id="16" name="TextBox 16"/>
          <p:cNvSpPr txBox="1"/>
          <p:nvPr/>
        </p:nvSpPr>
        <p:spPr>
          <a:xfrm>
            <a:off x="5231353" y="64226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7" name="TextBox 17"/>
          <p:cNvSpPr txBox="1"/>
          <p:nvPr/>
        </p:nvSpPr>
        <p:spPr>
          <a:xfrm>
            <a:off x="6607430" y="6536076"/>
            <a:ext cx="6076629" cy="469392"/>
          </a:xfrm>
          <a:prstGeom prst="rect">
            <a:avLst/>
          </a:prstGeom>
        </p:spPr>
        <p:txBody>
          <a:bodyPr lIns="0" tIns="0" rIns="0" bIns="0" rtlCol="0" anchor="t">
            <a:spAutoFit/>
          </a:bodyPr>
          <a:lstStyle/>
          <a:p>
            <a:pPr marL="0" lvl="0" indent="0" algn="l">
              <a:lnSpc>
                <a:spcPts val="3863"/>
              </a:lnSpc>
              <a:spcBef>
                <a:spcPct val="0"/>
              </a:spcBef>
            </a:pPr>
            <a:r>
              <a:rPr lang="en-US" sz="2799" spc="274">
                <a:solidFill>
                  <a:srgbClr val="231F20"/>
                </a:solidFill>
                <a:latin typeface="DM Sans"/>
              </a:rPr>
              <a:t>HUGGING FACE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2956035" y="3206190"/>
            <a:ext cx="3474003" cy="760628"/>
            <a:chOff x="0" y="0"/>
            <a:chExt cx="914964" cy="200330"/>
          </a:xfrm>
        </p:grpSpPr>
        <p:sp>
          <p:nvSpPr>
            <p:cNvPr id="4" name="Freeform 4"/>
            <p:cNvSpPr/>
            <p:nvPr/>
          </p:nvSpPr>
          <p:spPr>
            <a:xfrm>
              <a:off x="0" y="0"/>
              <a:ext cx="914964" cy="200330"/>
            </a:xfrm>
            <a:custGeom>
              <a:avLst/>
              <a:gdLst/>
              <a:ahLst/>
              <a:cxnLst/>
              <a:rect l="l" t="t" r="r" b="b"/>
              <a:pathLst>
                <a:path w="914964" h="200330">
                  <a:moveTo>
                    <a:pt x="0" y="0"/>
                  </a:moveTo>
                  <a:lnTo>
                    <a:pt x="914964" y="0"/>
                  </a:lnTo>
                  <a:lnTo>
                    <a:pt x="914964" y="200330"/>
                  </a:lnTo>
                  <a:lnTo>
                    <a:pt x="0" y="200330"/>
                  </a:lnTo>
                  <a:close/>
                </a:path>
              </a:pathLst>
            </a:custGeom>
            <a:solidFill>
              <a:srgbClr val="1A1A1A"/>
            </a:solidFill>
          </p:spPr>
        </p:sp>
        <p:sp>
          <p:nvSpPr>
            <p:cNvPr id="5" name="TextBox 5"/>
            <p:cNvSpPr txBox="1"/>
            <p:nvPr/>
          </p:nvSpPr>
          <p:spPr>
            <a:xfrm>
              <a:off x="0" y="-57150"/>
              <a:ext cx="914964" cy="257480"/>
            </a:xfrm>
            <a:prstGeom prst="rect">
              <a:avLst/>
            </a:prstGeom>
          </p:spPr>
          <p:txBody>
            <a:bodyPr lIns="50800" tIns="50800" rIns="50800" bIns="50800" rtlCol="0" anchor="ctr"/>
            <a:lstStyle/>
            <a:p>
              <a:pPr marL="0" lvl="0" indent="0" algn="ctr">
                <a:lnSpc>
                  <a:spcPts val="4967"/>
                </a:lnSpc>
                <a:spcBef>
                  <a:spcPct val="0"/>
                </a:spcBef>
              </a:pPr>
              <a:r>
                <a:rPr lang="en-US" sz="3600" spc="36">
                  <a:solidFill>
                    <a:srgbClr val="FFFFFF"/>
                  </a:solidFill>
                  <a:latin typeface="DM Sans Bold"/>
                </a:rPr>
                <a:t>Preprocessing</a:t>
              </a:r>
            </a:p>
          </p:txBody>
        </p:sp>
      </p:grpSp>
      <p:sp>
        <p:nvSpPr>
          <p:cNvPr id="6" name="TextBox 6"/>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METHODOLOGY</a:t>
            </a:r>
          </a:p>
        </p:txBody>
      </p:sp>
      <p:sp>
        <p:nvSpPr>
          <p:cNvPr id="7" name="TextBox 7"/>
          <p:cNvSpPr txBox="1"/>
          <p:nvPr/>
        </p:nvSpPr>
        <p:spPr>
          <a:xfrm>
            <a:off x="1265200" y="4081979"/>
            <a:ext cx="8083964" cy="4365687"/>
          </a:xfrm>
          <a:prstGeom prst="rect">
            <a:avLst/>
          </a:prstGeom>
        </p:spPr>
        <p:txBody>
          <a:bodyPr lIns="0" tIns="0" rIns="0" bIns="0" rtlCol="0" anchor="t">
            <a:spAutoFit/>
          </a:bodyPr>
          <a:lstStyle/>
          <a:p>
            <a:pPr>
              <a:lnSpc>
                <a:spcPts val="3870"/>
              </a:lnSpc>
            </a:pPr>
            <a:endParaRPr/>
          </a:p>
          <a:p>
            <a:pPr marL="605511" lvl="1" indent="-302756">
              <a:lnSpc>
                <a:spcPts val="3870"/>
              </a:lnSpc>
              <a:buFont typeface="Arial"/>
              <a:buChar char="•"/>
            </a:pPr>
            <a:r>
              <a:rPr lang="en-US" sz="2804" spc="274">
                <a:solidFill>
                  <a:srgbClr val="231F20"/>
                </a:solidFill>
                <a:latin typeface="DM Sans"/>
              </a:rPr>
              <a:t>Dataset from Kaggle</a:t>
            </a:r>
          </a:p>
          <a:p>
            <a:pPr marL="605511" lvl="1" indent="-302756">
              <a:lnSpc>
                <a:spcPts val="3870"/>
              </a:lnSpc>
              <a:buFont typeface="Arial"/>
              <a:buChar char="•"/>
            </a:pPr>
            <a:r>
              <a:rPr lang="en-US" sz="2804" spc="274">
                <a:solidFill>
                  <a:srgbClr val="231F20"/>
                </a:solidFill>
                <a:latin typeface="DM Sans"/>
              </a:rPr>
              <a:t>23 classes of pre-processed greyscale images</a:t>
            </a:r>
          </a:p>
          <a:p>
            <a:pPr marL="598111" lvl="1" indent="-299056">
              <a:lnSpc>
                <a:spcPts val="3823"/>
              </a:lnSpc>
              <a:buFont typeface="Arial"/>
              <a:buChar char="•"/>
            </a:pPr>
            <a:r>
              <a:rPr lang="en-US" sz="2770" spc="271">
                <a:solidFill>
                  <a:srgbClr val="231F20"/>
                </a:solidFill>
                <a:latin typeface="DM Sans"/>
              </a:rPr>
              <a:t>Resized the images to a common size</a:t>
            </a:r>
          </a:p>
          <a:p>
            <a:pPr marL="598111" lvl="1" indent="-299056">
              <a:lnSpc>
                <a:spcPts val="3823"/>
              </a:lnSpc>
              <a:buFont typeface="Arial"/>
              <a:buChar char="•"/>
            </a:pPr>
            <a:r>
              <a:rPr lang="en-US" sz="2770" spc="271">
                <a:solidFill>
                  <a:srgbClr val="231F20"/>
                </a:solidFill>
                <a:latin typeface="DM Sans"/>
              </a:rPr>
              <a:t>Added some more images to the test data</a:t>
            </a:r>
          </a:p>
          <a:p>
            <a:pPr marL="605511" lvl="1" indent="-302756">
              <a:lnSpc>
                <a:spcPts val="3870"/>
              </a:lnSpc>
              <a:buFont typeface="Arial"/>
              <a:buChar char="•"/>
            </a:pPr>
            <a:r>
              <a:rPr lang="en-US" sz="2804" spc="274">
                <a:solidFill>
                  <a:srgbClr val="231F20"/>
                </a:solidFill>
                <a:latin typeface="DM Sans"/>
              </a:rPr>
              <a:t>Data augmentation</a:t>
            </a:r>
          </a:p>
          <a:p>
            <a:pPr>
              <a:lnSpc>
                <a:spcPts val="3870"/>
              </a:lnSpc>
              <a:spcBef>
                <a:spcPct val="0"/>
              </a:spcBef>
            </a:pPr>
            <a:endParaRPr lang="en-US" sz="2804" spc="274">
              <a:solidFill>
                <a:srgbClr val="231F20"/>
              </a:solidFill>
              <a:latin typeface="DM Sans"/>
            </a:endParaRPr>
          </a:p>
        </p:txBody>
      </p:sp>
      <p:grpSp>
        <p:nvGrpSpPr>
          <p:cNvPr id="8" name="Group 8"/>
          <p:cNvGrpSpPr/>
          <p:nvPr/>
        </p:nvGrpSpPr>
        <p:grpSpPr>
          <a:xfrm>
            <a:off x="11418896" y="3206190"/>
            <a:ext cx="3474003" cy="760628"/>
            <a:chOff x="0" y="0"/>
            <a:chExt cx="914964" cy="200330"/>
          </a:xfrm>
        </p:grpSpPr>
        <p:sp>
          <p:nvSpPr>
            <p:cNvPr id="9" name="Freeform 9"/>
            <p:cNvSpPr/>
            <p:nvPr/>
          </p:nvSpPr>
          <p:spPr>
            <a:xfrm>
              <a:off x="0" y="0"/>
              <a:ext cx="914964" cy="200330"/>
            </a:xfrm>
            <a:custGeom>
              <a:avLst/>
              <a:gdLst/>
              <a:ahLst/>
              <a:cxnLst/>
              <a:rect l="l" t="t" r="r" b="b"/>
              <a:pathLst>
                <a:path w="914964" h="200330">
                  <a:moveTo>
                    <a:pt x="0" y="0"/>
                  </a:moveTo>
                  <a:lnTo>
                    <a:pt x="914964" y="0"/>
                  </a:lnTo>
                  <a:lnTo>
                    <a:pt x="914964" y="200330"/>
                  </a:lnTo>
                  <a:lnTo>
                    <a:pt x="0" y="200330"/>
                  </a:lnTo>
                  <a:close/>
                </a:path>
              </a:pathLst>
            </a:custGeom>
            <a:solidFill>
              <a:srgbClr val="1A1A1A"/>
            </a:solidFill>
          </p:spPr>
        </p:sp>
        <p:sp>
          <p:nvSpPr>
            <p:cNvPr id="10" name="TextBox 10"/>
            <p:cNvSpPr txBox="1"/>
            <p:nvPr/>
          </p:nvSpPr>
          <p:spPr>
            <a:xfrm>
              <a:off x="0" y="-57150"/>
              <a:ext cx="914964" cy="257480"/>
            </a:xfrm>
            <a:prstGeom prst="rect">
              <a:avLst/>
            </a:prstGeom>
          </p:spPr>
          <p:txBody>
            <a:bodyPr lIns="50800" tIns="50800" rIns="50800" bIns="50800" rtlCol="0" anchor="ctr"/>
            <a:lstStyle/>
            <a:p>
              <a:pPr marL="0" lvl="0" indent="0" algn="ctr">
                <a:lnSpc>
                  <a:spcPts val="4967"/>
                </a:lnSpc>
                <a:spcBef>
                  <a:spcPct val="0"/>
                </a:spcBef>
              </a:pPr>
              <a:r>
                <a:rPr lang="en-US" sz="3600" spc="36">
                  <a:solidFill>
                    <a:srgbClr val="FFFFFF"/>
                  </a:solidFill>
                  <a:latin typeface="DM Sans Bold"/>
                </a:rPr>
                <a:t>YOLO </a:t>
              </a:r>
            </a:p>
          </p:txBody>
        </p:sp>
      </p:grpSp>
      <p:sp>
        <p:nvSpPr>
          <p:cNvPr id="11" name="Freeform 11"/>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TextBox 13"/>
          <p:cNvSpPr txBox="1"/>
          <p:nvPr/>
        </p:nvSpPr>
        <p:spPr>
          <a:xfrm>
            <a:off x="10200523" y="4681193"/>
            <a:ext cx="5910750" cy="2898213"/>
          </a:xfrm>
          <a:prstGeom prst="rect">
            <a:avLst/>
          </a:prstGeom>
        </p:spPr>
        <p:txBody>
          <a:bodyPr lIns="0" tIns="0" rIns="0" bIns="0" rtlCol="0" anchor="t">
            <a:spAutoFit/>
          </a:bodyPr>
          <a:lstStyle/>
          <a:p>
            <a:pPr marL="605031" lvl="1" indent="-302516">
              <a:lnSpc>
                <a:spcPts val="3867"/>
              </a:lnSpc>
              <a:buFont typeface="Arial"/>
              <a:buChar char="•"/>
            </a:pPr>
            <a:r>
              <a:rPr lang="en-US" sz="2802" spc="274">
                <a:solidFill>
                  <a:srgbClr val="231F20"/>
                </a:solidFill>
                <a:latin typeface="DM Sans"/>
              </a:rPr>
              <a:t>Library used - ultralytics</a:t>
            </a:r>
          </a:p>
          <a:p>
            <a:pPr marL="605031" lvl="1" indent="-302516">
              <a:lnSpc>
                <a:spcPts val="3867"/>
              </a:lnSpc>
              <a:buFont typeface="Arial"/>
              <a:buChar char="•"/>
            </a:pPr>
            <a:r>
              <a:rPr lang="en-US" sz="2802" spc="274">
                <a:solidFill>
                  <a:srgbClr val="231F20"/>
                </a:solidFill>
                <a:latin typeface="DM Sans"/>
              </a:rPr>
              <a:t>Loaded the pretrained model - YOLOv8n-cls</a:t>
            </a:r>
          </a:p>
          <a:p>
            <a:pPr marL="605031" lvl="1" indent="-302516">
              <a:lnSpc>
                <a:spcPts val="3867"/>
              </a:lnSpc>
              <a:buFont typeface="Arial"/>
              <a:buChar char="•"/>
            </a:pPr>
            <a:r>
              <a:rPr lang="en-US" sz="2802" spc="274">
                <a:solidFill>
                  <a:srgbClr val="231F20"/>
                </a:solidFill>
                <a:latin typeface="DM Sans"/>
              </a:rPr>
              <a:t>Training on our dataset</a:t>
            </a:r>
          </a:p>
          <a:p>
            <a:pPr marL="605031" lvl="1" indent="-302516">
              <a:lnSpc>
                <a:spcPts val="3867"/>
              </a:lnSpc>
              <a:buFont typeface="Arial"/>
              <a:buChar char="•"/>
            </a:pPr>
            <a:r>
              <a:rPr lang="en-US" sz="2802" spc="274">
                <a:solidFill>
                  <a:srgbClr val="231F20"/>
                </a:solidFill>
                <a:latin typeface="DM Sans"/>
              </a:rPr>
              <a:t>Selected the best custom model for prediction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METHODOLOGY</a:t>
            </a:r>
          </a:p>
        </p:txBody>
      </p:sp>
      <p:grpSp>
        <p:nvGrpSpPr>
          <p:cNvPr id="4" name="Group 4"/>
          <p:cNvGrpSpPr/>
          <p:nvPr/>
        </p:nvGrpSpPr>
        <p:grpSpPr>
          <a:xfrm>
            <a:off x="6926657" y="2981747"/>
            <a:ext cx="3474003" cy="760628"/>
            <a:chOff x="0" y="0"/>
            <a:chExt cx="914964" cy="200330"/>
          </a:xfrm>
        </p:grpSpPr>
        <p:sp>
          <p:nvSpPr>
            <p:cNvPr id="5" name="Freeform 5"/>
            <p:cNvSpPr/>
            <p:nvPr/>
          </p:nvSpPr>
          <p:spPr>
            <a:xfrm>
              <a:off x="0" y="0"/>
              <a:ext cx="914964" cy="200330"/>
            </a:xfrm>
            <a:custGeom>
              <a:avLst/>
              <a:gdLst/>
              <a:ahLst/>
              <a:cxnLst/>
              <a:rect l="l" t="t" r="r" b="b"/>
              <a:pathLst>
                <a:path w="914964" h="200330">
                  <a:moveTo>
                    <a:pt x="0" y="0"/>
                  </a:moveTo>
                  <a:lnTo>
                    <a:pt x="914964" y="0"/>
                  </a:lnTo>
                  <a:lnTo>
                    <a:pt x="914964" y="200330"/>
                  </a:lnTo>
                  <a:lnTo>
                    <a:pt x="0" y="200330"/>
                  </a:lnTo>
                  <a:close/>
                </a:path>
              </a:pathLst>
            </a:custGeom>
            <a:solidFill>
              <a:srgbClr val="1A1A1A"/>
            </a:solidFill>
          </p:spPr>
        </p:sp>
        <p:sp>
          <p:nvSpPr>
            <p:cNvPr id="6" name="TextBox 6"/>
            <p:cNvSpPr txBox="1"/>
            <p:nvPr/>
          </p:nvSpPr>
          <p:spPr>
            <a:xfrm>
              <a:off x="0" y="-57150"/>
              <a:ext cx="914964" cy="257480"/>
            </a:xfrm>
            <a:prstGeom prst="rect">
              <a:avLst/>
            </a:prstGeom>
          </p:spPr>
          <p:txBody>
            <a:bodyPr lIns="50800" tIns="50800" rIns="50800" bIns="50800" rtlCol="0" anchor="ctr"/>
            <a:lstStyle/>
            <a:p>
              <a:pPr marL="0" lvl="0" indent="0" algn="ctr">
                <a:lnSpc>
                  <a:spcPts val="4967"/>
                </a:lnSpc>
                <a:spcBef>
                  <a:spcPct val="0"/>
                </a:spcBef>
              </a:pPr>
              <a:r>
                <a:rPr lang="en-US" sz="3600" spc="36">
                  <a:solidFill>
                    <a:srgbClr val="FFFFFF"/>
                  </a:solidFill>
                  <a:latin typeface="DM Sans Bold"/>
                </a:rPr>
                <a:t>CNN</a:t>
              </a:r>
            </a:p>
          </p:txBody>
        </p:sp>
      </p:grpSp>
      <p:sp>
        <p:nvSpPr>
          <p:cNvPr id="7" name="Freeform 7"/>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3210909" y="4228150"/>
            <a:ext cx="10905500" cy="4355538"/>
          </a:xfrm>
          <a:prstGeom prst="rect">
            <a:avLst/>
          </a:prstGeom>
        </p:spPr>
        <p:txBody>
          <a:bodyPr lIns="0" tIns="0" rIns="0" bIns="0" rtlCol="0" anchor="t">
            <a:spAutoFit/>
          </a:bodyPr>
          <a:lstStyle/>
          <a:p>
            <a:pPr marL="605031" lvl="1" indent="-302516">
              <a:lnSpc>
                <a:spcPts val="3867"/>
              </a:lnSpc>
              <a:buFont typeface="Arial"/>
              <a:buChar char="•"/>
            </a:pPr>
            <a:r>
              <a:rPr lang="en-US" sz="2802" spc="274">
                <a:solidFill>
                  <a:srgbClr val="231F20"/>
                </a:solidFill>
                <a:latin typeface="DM Sans"/>
              </a:rPr>
              <a:t>Libraries used - Computer Vision and Pillow</a:t>
            </a:r>
          </a:p>
          <a:p>
            <a:pPr marL="605031" lvl="1" indent="-302516">
              <a:lnSpc>
                <a:spcPts val="3867"/>
              </a:lnSpc>
              <a:buFont typeface="Arial"/>
              <a:buChar char="•"/>
            </a:pPr>
            <a:r>
              <a:rPr lang="en-US" sz="2802" spc="274">
                <a:solidFill>
                  <a:srgbClr val="231F20"/>
                </a:solidFill>
                <a:latin typeface="DM Sans"/>
              </a:rPr>
              <a:t>Layers - Two sets of Conv2D(32, (3, 3)) and MaxPooling2D((2, 2)) with ReLu activation function, 1 Flattening Layer, 3 Fully connected Layer with Dropout Layers, and Output Layer with the activation function Softmax.</a:t>
            </a:r>
          </a:p>
          <a:p>
            <a:pPr marL="605031" lvl="1" indent="-302516">
              <a:lnSpc>
                <a:spcPts val="3867"/>
              </a:lnSpc>
              <a:buFont typeface="Arial"/>
              <a:buChar char="•"/>
            </a:pPr>
            <a:r>
              <a:rPr lang="en-US" sz="2802" spc="274">
                <a:solidFill>
                  <a:srgbClr val="231F20"/>
                </a:solidFill>
                <a:latin typeface="DM Sans"/>
              </a:rPr>
              <a:t>Optimizer - Adam</a:t>
            </a:r>
          </a:p>
          <a:p>
            <a:pPr marL="605031" lvl="1" indent="-302516">
              <a:lnSpc>
                <a:spcPts val="3867"/>
              </a:lnSpc>
              <a:buFont typeface="Arial"/>
              <a:buChar char="•"/>
            </a:pPr>
            <a:r>
              <a:rPr lang="en-US" sz="2802" spc="274">
                <a:solidFill>
                  <a:srgbClr val="231F20"/>
                </a:solidFill>
                <a:latin typeface="DM Sans"/>
              </a:rPr>
              <a:t>Loss function - Sparse Categorical Entropy</a:t>
            </a:r>
          </a:p>
          <a:p>
            <a:pPr marL="605031" lvl="1" indent="-302516">
              <a:lnSpc>
                <a:spcPts val="3867"/>
              </a:lnSpc>
              <a:buFont typeface="Arial"/>
              <a:buChar char="•"/>
            </a:pPr>
            <a:r>
              <a:rPr lang="en-US" sz="2802" spc="274">
                <a:solidFill>
                  <a:srgbClr val="231F20"/>
                </a:solidFill>
                <a:latin typeface="DM Sans"/>
              </a:rPr>
              <a:t>Epoch = 10, Batch size = 128, Validation set = 10%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626052" y="1610838"/>
            <a:ext cx="12985024" cy="1350644"/>
          </a:xfrm>
          <a:prstGeom prst="rect">
            <a:avLst/>
          </a:prstGeom>
        </p:spPr>
        <p:txBody>
          <a:bodyPr lIns="0" tIns="0" rIns="0" bIns="0" rtlCol="0" anchor="t">
            <a:spAutoFit/>
          </a:bodyPr>
          <a:lstStyle/>
          <a:p>
            <a:pPr marL="0" lvl="0" indent="0" algn="ctr">
              <a:lnSpc>
                <a:spcPts val="11040"/>
              </a:lnSpc>
              <a:spcBef>
                <a:spcPct val="0"/>
              </a:spcBef>
            </a:pPr>
            <a:r>
              <a:rPr lang="en-US" sz="8000" spc="784">
                <a:solidFill>
                  <a:srgbClr val="231F20"/>
                </a:solidFill>
                <a:latin typeface="Oswald Bold"/>
              </a:rPr>
              <a:t>RESULT AND DEPLOYMENT</a:t>
            </a:r>
          </a:p>
        </p:txBody>
      </p:sp>
      <p:sp>
        <p:nvSpPr>
          <p:cNvPr id="4" name="TextBox 4"/>
          <p:cNvSpPr txBox="1"/>
          <p:nvPr/>
        </p:nvSpPr>
        <p:spPr>
          <a:xfrm>
            <a:off x="3043987" y="3454908"/>
            <a:ext cx="12567089" cy="7202837"/>
          </a:xfrm>
          <a:prstGeom prst="rect">
            <a:avLst/>
          </a:prstGeom>
        </p:spPr>
        <p:txBody>
          <a:bodyPr lIns="0" tIns="0" rIns="0" bIns="0" rtlCol="0" anchor="t">
            <a:spAutoFit/>
          </a:bodyPr>
          <a:lstStyle/>
          <a:p>
            <a:pPr>
              <a:lnSpc>
                <a:spcPts val="3591"/>
              </a:lnSpc>
            </a:pPr>
            <a:r>
              <a:rPr lang="en-US" sz="2602" spc="255">
                <a:solidFill>
                  <a:srgbClr val="231F20"/>
                </a:solidFill>
                <a:latin typeface="DM Sans"/>
              </a:rPr>
              <a:t>Accuracy: The YOLO model achieved a slightly higher accuracy compared to the CNN model. This suggests that for our CAD drawing identification task, the YOLO model may perform marginally better in terms of overall accuracy.</a:t>
            </a:r>
          </a:p>
          <a:p>
            <a:pPr>
              <a:lnSpc>
                <a:spcPts val="3591"/>
              </a:lnSpc>
            </a:pPr>
            <a:endParaRPr lang="en-US" sz="2602" spc="255">
              <a:solidFill>
                <a:srgbClr val="231F20"/>
              </a:solidFill>
              <a:latin typeface="DM Sans"/>
            </a:endParaRPr>
          </a:p>
          <a:p>
            <a:pPr algn="ctr">
              <a:lnSpc>
                <a:spcPts val="3591"/>
              </a:lnSpc>
            </a:pPr>
            <a:r>
              <a:rPr lang="en-US" sz="2602" spc="255">
                <a:solidFill>
                  <a:srgbClr val="231F20"/>
                </a:solidFill>
                <a:latin typeface="DM Sans"/>
              </a:rPr>
              <a:t>    - For the CNN model:</a:t>
            </a:r>
          </a:p>
          <a:p>
            <a:pPr algn="ctr">
              <a:lnSpc>
                <a:spcPts val="3591"/>
              </a:lnSpc>
            </a:pPr>
            <a:r>
              <a:rPr lang="en-US" sz="2602" spc="255">
                <a:solidFill>
                  <a:srgbClr val="231F20"/>
                </a:solidFill>
                <a:latin typeface="DM Sans"/>
              </a:rPr>
              <a:t>       Accuracy: 0.89</a:t>
            </a:r>
          </a:p>
          <a:p>
            <a:pPr algn="ctr">
              <a:lnSpc>
                <a:spcPts val="3591"/>
              </a:lnSpc>
            </a:pPr>
            <a:endParaRPr lang="en-US" sz="2602" spc="255">
              <a:solidFill>
                <a:srgbClr val="231F20"/>
              </a:solidFill>
              <a:latin typeface="DM Sans"/>
            </a:endParaRPr>
          </a:p>
          <a:p>
            <a:pPr algn="ctr">
              <a:lnSpc>
                <a:spcPts val="3591"/>
              </a:lnSpc>
            </a:pPr>
            <a:r>
              <a:rPr lang="en-US" sz="2602" spc="255">
                <a:solidFill>
                  <a:srgbClr val="231F20"/>
                </a:solidFill>
                <a:latin typeface="DM Sans"/>
              </a:rPr>
              <a:t>    - For the YOLOv8 model:</a:t>
            </a:r>
          </a:p>
          <a:p>
            <a:pPr algn="ctr">
              <a:lnSpc>
                <a:spcPts val="3591"/>
              </a:lnSpc>
            </a:pPr>
            <a:r>
              <a:rPr lang="en-US" sz="2602" spc="255">
                <a:solidFill>
                  <a:srgbClr val="231F20"/>
                </a:solidFill>
                <a:latin typeface="DM Sans"/>
              </a:rPr>
              <a:t>        Accuracy: 0.99</a:t>
            </a:r>
          </a:p>
          <a:p>
            <a:pPr algn="ctr">
              <a:lnSpc>
                <a:spcPts val="3591"/>
              </a:lnSpc>
            </a:pPr>
            <a:endParaRPr lang="en-US" sz="2602" spc="255">
              <a:solidFill>
                <a:srgbClr val="231F20"/>
              </a:solidFill>
              <a:latin typeface="DM Sans"/>
            </a:endParaRPr>
          </a:p>
          <a:p>
            <a:pPr>
              <a:lnSpc>
                <a:spcPts val="3591"/>
              </a:lnSpc>
            </a:pPr>
            <a:r>
              <a:rPr lang="en-US" sz="2602" spc="255">
                <a:solidFill>
                  <a:srgbClr val="231F20"/>
                </a:solidFill>
                <a:latin typeface="DM Sans"/>
              </a:rPr>
              <a:t>YOLO has a tendency to overfit or be biased since the dataset is limited compared to the CNN model.</a:t>
            </a:r>
          </a:p>
          <a:p>
            <a:pPr>
              <a:lnSpc>
                <a:spcPts val="3591"/>
              </a:lnSpc>
            </a:pPr>
            <a:endParaRPr lang="en-US" sz="2602" spc="255">
              <a:solidFill>
                <a:srgbClr val="231F20"/>
              </a:solidFill>
              <a:latin typeface="DM Sans"/>
            </a:endParaRPr>
          </a:p>
          <a:p>
            <a:pPr>
              <a:lnSpc>
                <a:spcPts val="3591"/>
              </a:lnSpc>
            </a:pPr>
            <a:endParaRPr lang="en-US" sz="2602" spc="255">
              <a:solidFill>
                <a:srgbClr val="231F20"/>
              </a:solidFill>
              <a:latin typeface="DM Sans"/>
            </a:endParaRPr>
          </a:p>
          <a:p>
            <a:pPr>
              <a:lnSpc>
                <a:spcPts val="3591"/>
              </a:lnSpc>
            </a:pPr>
            <a:endParaRPr lang="en-US" sz="2602" spc="255">
              <a:solidFill>
                <a:srgbClr val="231F20"/>
              </a:solidFill>
              <a:latin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218244" y="4949294"/>
            <a:ext cx="11851512" cy="3210495"/>
          </a:xfrm>
          <a:custGeom>
            <a:avLst/>
            <a:gdLst/>
            <a:ahLst/>
            <a:cxnLst/>
            <a:rect l="l" t="t" r="r" b="b"/>
            <a:pathLst>
              <a:path w="11851512" h="3210495">
                <a:moveTo>
                  <a:pt x="0" y="0"/>
                </a:moveTo>
                <a:lnTo>
                  <a:pt x="11851512" y="0"/>
                </a:lnTo>
                <a:lnTo>
                  <a:pt x="11851512" y="3210495"/>
                </a:lnTo>
                <a:lnTo>
                  <a:pt x="0" y="3210495"/>
                </a:lnTo>
                <a:lnTo>
                  <a:pt x="0" y="0"/>
                </a:lnTo>
                <a:close/>
              </a:path>
            </a:pathLst>
          </a:custGeom>
          <a:blipFill>
            <a:blip r:embed="rId4"/>
            <a:stretch>
              <a:fillRect l="-21382" t="-53419" r="-20822" b="-121552"/>
            </a:stretch>
          </a:blipFill>
        </p:spPr>
      </p:sp>
      <p:sp>
        <p:nvSpPr>
          <p:cNvPr id="4" name="TextBox 4"/>
          <p:cNvSpPr txBox="1"/>
          <p:nvPr/>
        </p:nvSpPr>
        <p:spPr>
          <a:xfrm>
            <a:off x="2626052" y="1610838"/>
            <a:ext cx="12985024" cy="1350644"/>
          </a:xfrm>
          <a:prstGeom prst="rect">
            <a:avLst/>
          </a:prstGeom>
        </p:spPr>
        <p:txBody>
          <a:bodyPr lIns="0" tIns="0" rIns="0" bIns="0" rtlCol="0" anchor="t">
            <a:spAutoFit/>
          </a:bodyPr>
          <a:lstStyle/>
          <a:p>
            <a:pPr marL="0" lvl="0" indent="0" algn="ctr">
              <a:lnSpc>
                <a:spcPts val="11040"/>
              </a:lnSpc>
              <a:spcBef>
                <a:spcPct val="0"/>
              </a:spcBef>
            </a:pPr>
            <a:r>
              <a:rPr lang="en-US" sz="8000" spc="784">
                <a:solidFill>
                  <a:srgbClr val="231F20"/>
                </a:solidFill>
                <a:latin typeface="Oswald Bold"/>
              </a:rPr>
              <a:t>RESULT AND DEPLOYMENT</a:t>
            </a:r>
          </a:p>
        </p:txBody>
      </p:sp>
      <p:sp>
        <p:nvSpPr>
          <p:cNvPr id="5" name="TextBox 5"/>
          <p:cNvSpPr txBox="1"/>
          <p:nvPr/>
        </p:nvSpPr>
        <p:spPr>
          <a:xfrm>
            <a:off x="2626052" y="3626161"/>
            <a:ext cx="13035896" cy="955167"/>
          </a:xfrm>
          <a:prstGeom prst="rect">
            <a:avLst/>
          </a:prstGeom>
        </p:spPr>
        <p:txBody>
          <a:bodyPr lIns="0" tIns="0" rIns="0" bIns="0" rtlCol="0" anchor="t">
            <a:spAutoFit/>
          </a:bodyPr>
          <a:lstStyle/>
          <a:p>
            <a:pPr>
              <a:lnSpc>
                <a:spcPts val="3864"/>
              </a:lnSpc>
            </a:pPr>
            <a:r>
              <a:rPr lang="en-US" sz="2800" spc="274">
                <a:solidFill>
                  <a:srgbClr val="231F20"/>
                </a:solidFill>
                <a:latin typeface="DM Sans"/>
              </a:rPr>
              <a:t>Streamlit app is deployed using the help of Hugging Face for the classification of CAD drawings using CNN and YOLO.  </a:t>
            </a:r>
            <a:r>
              <a:rPr lang="en-US" sz="2800" u="sng" spc="274">
                <a:solidFill>
                  <a:srgbClr val="231F20"/>
                </a:solidFill>
                <a:latin typeface="DM Sans"/>
                <a:hlinkClick r:id="rId5" tooltip="https://huggingface.co/spaces/Shamsiya98/CADclassifier"/>
              </a:rPr>
              <a:t>Demo App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503</Words>
  <Application>Microsoft Office PowerPoint</Application>
  <PresentationFormat>Custom</PresentationFormat>
  <Paragraphs>78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Oswald Bold Italics</vt:lpstr>
      <vt:lpstr>Oswald Bold</vt:lpstr>
      <vt:lpstr>Calibri</vt:lpstr>
      <vt:lpstr>Architects Daughter</vt:lpstr>
      <vt:lpstr>DM Sans Bold</vt:lpstr>
      <vt:lpstr>Open Sauce</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Shamsiya Salim</cp:lastModifiedBy>
  <cp:revision>2</cp:revision>
  <dcterms:created xsi:type="dcterms:W3CDTF">2006-08-16T00:00:00Z</dcterms:created>
  <dcterms:modified xsi:type="dcterms:W3CDTF">2024-02-07T14:00:15Z</dcterms:modified>
  <dc:identifier>DAFuOWuqssw</dc:identifier>
</cp:coreProperties>
</file>