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51E1"/>
    <a:srgbClr val="B092EC"/>
    <a:srgbClr val="0F1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10"/>
  </p:normalViewPr>
  <p:slideViewPr>
    <p:cSldViewPr snapToGrid="0" snapToObjects="1">
      <p:cViewPr varScale="1">
        <p:scale>
          <a:sx n="57" d="100"/>
          <a:sy n="57" d="100"/>
        </p:scale>
        <p:origin x="12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3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839186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68232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63851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14614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36744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91197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sp>
      <p:pic>
        <p:nvPicPr>
          <p:cNvPr id="4" name="Image 0" descr="preencoded.png"/>
          <p:cNvPicPr>
            <a:picLocks noChangeAspect="1"/>
          </p:cNvPicPr>
          <p:nvPr/>
        </p:nvPicPr>
        <p:blipFill>
          <a:blip r:embed="rId3"/>
          <a:stretch>
            <a:fillRect/>
          </a:stretch>
        </p:blipFill>
        <p:spPr>
          <a:xfrm>
            <a:off x="864037" y="1733431"/>
            <a:ext cx="1330404" cy="850344"/>
          </a:xfrm>
          <a:prstGeom prst="rect">
            <a:avLst/>
          </a:prstGeom>
        </p:spPr>
      </p:pic>
      <p:sp>
        <p:nvSpPr>
          <p:cNvPr id="5" name="Text 2"/>
          <p:cNvSpPr/>
          <p:nvPr/>
        </p:nvSpPr>
        <p:spPr>
          <a:xfrm>
            <a:off x="864037" y="2861429"/>
            <a:ext cx="6150054" cy="1234202"/>
          </a:xfrm>
          <a:prstGeom prst="rect">
            <a:avLst/>
          </a:prstGeom>
          <a:noFill/>
          <a:ln/>
        </p:spPr>
        <p:txBody>
          <a:bodyPr wrap="square" rtlCol="0" anchor="t"/>
          <a:lstStyle/>
          <a:p>
            <a:pPr marL="0" indent="0">
              <a:lnSpc>
                <a:spcPts val="4860"/>
              </a:lnSpc>
              <a:buNone/>
            </a:pPr>
            <a:r>
              <a:rPr lang="en-US" sz="4800" b="1" dirty="0">
                <a:solidFill>
                  <a:srgbClr val="002060"/>
                </a:solidFill>
                <a:latin typeface="DM Sans" pitchFamily="34" charset="0"/>
                <a:ea typeface="DM Sans" pitchFamily="34" charset="-122"/>
                <a:cs typeface="DM Sans" pitchFamily="34" charset="-120"/>
              </a:rPr>
              <a:t>HR Analytics Employee Attrition &amp; Performance</a:t>
            </a:r>
            <a:endParaRPr lang="en-US" sz="4800" dirty="0">
              <a:solidFill>
                <a:srgbClr val="002060"/>
              </a:solidFill>
            </a:endParaRPr>
          </a:p>
        </p:txBody>
      </p:sp>
      <p:pic>
        <p:nvPicPr>
          <p:cNvPr id="6" name="Image 1" descr="preencoded.png"/>
          <p:cNvPicPr>
            <a:picLocks noChangeAspect="1"/>
          </p:cNvPicPr>
          <p:nvPr/>
        </p:nvPicPr>
        <p:blipFill>
          <a:blip r:embed="rId4"/>
          <a:stretch>
            <a:fillRect/>
          </a:stretch>
        </p:blipFill>
        <p:spPr>
          <a:xfrm>
            <a:off x="7623929" y="1733431"/>
            <a:ext cx="6150054" cy="4089916"/>
          </a:xfrm>
          <a:prstGeom prst="rect">
            <a:avLst/>
          </a:prstGeom>
        </p:spPr>
      </p:pic>
      <p:sp>
        <p:nvSpPr>
          <p:cNvPr id="7" name="Text 3"/>
          <p:cNvSpPr/>
          <p:nvPr/>
        </p:nvSpPr>
        <p:spPr>
          <a:xfrm>
            <a:off x="864037" y="6378654"/>
            <a:ext cx="12902327" cy="395049"/>
          </a:xfrm>
          <a:prstGeom prst="rect">
            <a:avLst/>
          </a:prstGeom>
          <a:noFill/>
          <a:ln/>
        </p:spPr>
        <p:txBody>
          <a:bodyPr wrap="none" rtlCol="0" anchor="t"/>
          <a:lstStyle/>
          <a:p>
            <a:pPr marL="0" indent="0">
              <a:lnSpc>
                <a:spcPts val="3110"/>
              </a:lnSpc>
              <a:buNone/>
            </a:pPr>
            <a:r>
              <a:rPr lang="en-US" sz="2800" b="1" dirty="0">
                <a:solidFill>
                  <a:srgbClr val="B092EC"/>
                </a:solidFill>
                <a:latin typeface="Inter" pitchFamily="34" charset="0"/>
                <a:ea typeface="Inter" pitchFamily="34" charset="-122"/>
                <a:cs typeface="Inter" pitchFamily="34" charset="-120"/>
              </a:rPr>
              <a:t>Shams Khaled</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60" y="0"/>
            <a:ext cx="14630400" cy="8229600"/>
          </a:xfrm>
          <a:prstGeom prst="rect">
            <a:avLst/>
          </a:prstGeom>
          <a:solidFill>
            <a:srgbClr val="F4F7FC"/>
          </a:solidFill>
          <a:ln/>
        </p:spPr>
        <p:txBody>
          <a:bodyPr/>
          <a:lstStyle/>
          <a:p>
            <a:endParaRPr lang="en-US" dirty="0"/>
          </a:p>
        </p:txBody>
      </p:sp>
      <p:sp>
        <p:nvSpPr>
          <p:cNvPr id="4" name="Text 2"/>
          <p:cNvSpPr/>
          <p:nvPr/>
        </p:nvSpPr>
        <p:spPr>
          <a:xfrm>
            <a:off x="844034" y="821843"/>
            <a:ext cx="4557832" cy="569714"/>
          </a:xfrm>
          <a:prstGeom prst="rect">
            <a:avLst/>
          </a:prstGeom>
          <a:noFill/>
          <a:ln/>
        </p:spPr>
        <p:txBody>
          <a:bodyPr wrap="none" rtlCol="0" anchor="t"/>
          <a:lstStyle/>
          <a:p>
            <a:r>
              <a:rPr lang="en-US" sz="4400" b="1" dirty="0">
                <a:solidFill>
                  <a:srgbClr val="002060"/>
                </a:solidFill>
                <a:latin typeface="DM Sans"/>
              </a:rPr>
              <a:t>Insights</a:t>
            </a:r>
            <a:r>
              <a:rPr lang="en-US" sz="4400" b="1" dirty="0">
                <a:solidFill>
                  <a:srgbClr val="002060"/>
                </a:solidFill>
              </a:rPr>
              <a:t>:</a:t>
            </a:r>
          </a:p>
        </p:txBody>
      </p:sp>
      <p:sp>
        <p:nvSpPr>
          <p:cNvPr id="5" name="Text 3"/>
          <p:cNvSpPr/>
          <p:nvPr/>
        </p:nvSpPr>
        <p:spPr>
          <a:xfrm>
            <a:off x="1931819" y="1554113"/>
            <a:ext cx="3188613" cy="356116"/>
          </a:xfrm>
          <a:prstGeom prst="rect">
            <a:avLst/>
          </a:prstGeom>
          <a:noFill/>
          <a:ln/>
        </p:spPr>
        <p:txBody>
          <a:bodyPr wrap="none" rtlCol="0" anchor="t"/>
          <a:lstStyle/>
          <a:p>
            <a:pPr marL="0" indent="0" algn="ctr">
              <a:lnSpc>
                <a:spcPts val="2804"/>
              </a:lnSpc>
              <a:buNone/>
            </a:pPr>
            <a:r>
              <a:rPr lang="en-US" sz="2400" b="1" dirty="0">
                <a:solidFill>
                  <a:srgbClr val="B092EC"/>
                </a:solidFill>
                <a:latin typeface="DM Sans" pitchFamily="34" charset="0"/>
                <a:ea typeface="DM Sans" pitchFamily="34" charset="-122"/>
              </a:rPr>
              <a:t>According To Satisfaction &amp; Performance:</a:t>
            </a:r>
            <a:endParaRPr lang="en-US" sz="2400" dirty="0"/>
          </a:p>
        </p:txBody>
      </p:sp>
      <p:graphicFrame>
        <p:nvGraphicFramePr>
          <p:cNvPr id="6" name="Table 7">
            <a:extLst>
              <a:ext uri="{FF2B5EF4-FFF2-40B4-BE49-F238E27FC236}">
                <a16:creationId xmlns:a16="http://schemas.microsoft.com/office/drawing/2014/main" id="{2B358CCC-E131-4271-8178-84FEF251E116}"/>
              </a:ext>
            </a:extLst>
          </p:cNvPr>
          <p:cNvGraphicFramePr>
            <a:graphicFrameLocks noGrp="1"/>
          </p:cNvGraphicFramePr>
          <p:nvPr>
            <p:extLst>
              <p:ext uri="{D42A27DB-BD31-4B8C-83A1-F6EECF244321}">
                <p14:modId xmlns:p14="http://schemas.microsoft.com/office/powerpoint/2010/main" val="2035824012"/>
              </p:ext>
            </p:extLst>
          </p:nvPr>
        </p:nvGraphicFramePr>
        <p:xfrm>
          <a:off x="1481959" y="2554014"/>
          <a:ext cx="12170980" cy="4853743"/>
        </p:xfrm>
        <a:graphic>
          <a:graphicData uri="http://schemas.openxmlformats.org/drawingml/2006/table">
            <a:tbl>
              <a:tblPr firstRow="1" bandRow="1">
                <a:tableStyleId>{5940675A-B579-460E-94D1-54222C63F5DA}</a:tableStyleId>
              </a:tblPr>
              <a:tblGrid>
                <a:gridCol w="4141075">
                  <a:extLst>
                    <a:ext uri="{9D8B030D-6E8A-4147-A177-3AD203B41FA5}">
                      <a16:colId xmlns:a16="http://schemas.microsoft.com/office/drawing/2014/main" val="106387184"/>
                    </a:ext>
                  </a:extLst>
                </a:gridCol>
                <a:gridCol w="1944415">
                  <a:extLst>
                    <a:ext uri="{9D8B030D-6E8A-4147-A177-3AD203B41FA5}">
                      <a16:colId xmlns:a16="http://schemas.microsoft.com/office/drawing/2014/main" val="1494857168"/>
                    </a:ext>
                  </a:extLst>
                </a:gridCol>
                <a:gridCol w="2070538">
                  <a:extLst>
                    <a:ext uri="{9D8B030D-6E8A-4147-A177-3AD203B41FA5}">
                      <a16:colId xmlns:a16="http://schemas.microsoft.com/office/drawing/2014/main" val="1884100124"/>
                    </a:ext>
                  </a:extLst>
                </a:gridCol>
                <a:gridCol w="4014952">
                  <a:extLst>
                    <a:ext uri="{9D8B030D-6E8A-4147-A177-3AD203B41FA5}">
                      <a16:colId xmlns:a16="http://schemas.microsoft.com/office/drawing/2014/main" val="3791707397"/>
                    </a:ext>
                  </a:extLst>
                </a:gridCol>
              </a:tblGrid>
              <a:tr h="1962894">
                <a:tc>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gridSpan="2">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hMerge="1">
                  <a:txBody>
                    <a:bodyPr/>
                    <a:lstStyle/>
                    <a:p>
                      <a:endParaRPr lang="en-US"/>
                    </a:p>
                  </a:txBody>
                  <a:tcPr/>
                </a:tc>
                <a:tc>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extLst>
                  <a:ext uri="{0D108BD9-81ED-4DB2-BD59-A6C34878D82A}">
                    <a16:rowId xmlns:a16="http://schemas.microsoft.com/office/drawing/2014/main" val="1026680594"/>
                  </a:ext>
                </a:extLst>
              </a:tr>
              <a:tr h="129486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002060"/>
                          </a:solidFill>
                          <a:effectLst/>
                          <a:latin typeface="+mn-lt"/>
                          <a:ea typeface="+mn-ea"/>
                          <a:cs typeface="+mn-cs"/>
                        </a:rPr>
                        <a:t>Employees who are dissatisfied with their job, relationships, and work environment are more likely to leave.</a:t>
                      </a:r>
                    </a:p>
                    <a:p>
                      <a:endParaRPr lang="en-US" dirty="0"/>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396853713"/>
                  </a:ext>
                </a:extLst>
              </a:tr>
              <a:tr h="1595989">
                <a:tc gridSpan="2">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002060"/>
                          </a:solidFill>
                          <a:effectLst/>
                          <a:latin typeface="+mn-lt"/>
                          <a:ea typeface="+mn-ea"/>
                          <a:cs typeface="+mn-cs"/>
                        </a:rPr>
                        <a:t>Over half of employees who quit worked overtime, totaling 54%.</a:t>
                      </a:r>
                    </a:p>
                    <a:p>
                      <a:endParaRPr lang="en-US" dirty="0"/>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854794382"/>
                  </a:ext>
                </a:extLst>
              </a:tr>
            </a:tbl>
          </a:graphicData>
        </a:graphic>
      </p:graphicFrame>
      <p:pic>
        <p:nvPicPr>
          <p:cNvPr id="22" name="Picture 21">
            <a:extLst>
              <a:ext uri="{FF2B5EF4-FFF2-40B4-BE49-F238E27FC236}">
                <a16:creationId xmlns:a16="http://schemas.microsoft.com/office/drawing/2014/main" id="{CB2D282E-7B14-4F30-AC19-B2326DC445FB}"/>
              </a:ext>
            </a:extLst>
          </p:cNvPr>
          <p:cNvPicPr>
            <a:picLocks noChangeAspect="1"/>
          </p:cNvPicPr>
          <p:nvPr/>
        </p:nvPicPr>
        <p:blipFill>
          <a:blip r:embed="rId3"/>
          <a:stretch>
            <a:fillRect/>
          </a:stretch>
        </p:blipFill>
        <p:spPr>
          <a:xfrm>
            <a:off x="2075300" y="2554016"/>
            <a:ext cx="2286000" cy="1945588"/>
          </a:xfrm>
          <a:prstGeom prst="rect">
            <a:avLst/>
          </a:prstGeom>
        </p:spPr>
      </p:pic>
      <p:pic>
        <p:nvPicPr>
          <p:cNvPr id="24" name="Picture 23">
            <a:extLst>
              <a:ext uri="{FF2B5EF4-FFF2-40B4-BE49-F238E27FC236}">
                <a16:creationId xmlns:a16="http://schemas.microsoft.com/office/drawing/2014/main" id="{2DC2BB71-B396-48D8-8D78-7C89EA10E1EF}"/>
              </a:ext>
            </a:extLst>
          </p:cNvPr>
          <p:cNvPicPr>
            <a:picLocks noChangeAspect="1"/>
          </p:cNvPicPr>
          <p:nvPr/>
        </p:nvPicPr>
        <p:blipFill>
          <a:blip r:embed="rId4"/>
          <a:stretch>
            <a:fillRect/>
          </a:stretch>
        </p:blipFill>
        <p:spPr>
          <a:xfrm>
            <a:off x="6279849" y="2554015"/>
            <a:ext cx="2286000" cy="1945588"/>
          </a:xfrm>
          <a:prstGeom prst="rect">
            <a:avLst/>
          </a:prstGeom>
        </p:spPr>
      </p:pic>
      <p:pic>
        <p:nvPicPr>
          <p:cNvPr id="26" name="Picture 25">
            <a:extLst>
              <a:ext uri="{FF2B5EF4-FFF2-40B4-BE49-F238E27FC236}">
                <a16:creationId xmlns:a16="http://schemas.microsoft.com/office/drawing/2014/main" id="{4B117DFF-F88B-4D11-A0A0-846E3014EB85}"/>
              </a:ext>
            </a:extLst>
          </p:cNvPr>
          <p:cNvPicPr>
            <a:picLocks noChangeAspect="1"/>
          </p:cNvPicPr>
          <p:nvPr/>
        </p:nvPicPr>
        <p:blipFill>
          <a:blip r:embed="rId5"/>
          <a:stretch>
            <a:fillRect/>
          </a:stretch>
        </p:blipFill>
        <p:spPr>
          <a:xfrm>
            <a:off x="10455519" y="2597450"/>
            <a:ext cx="2377440" cy="1857748"/>
          </a:xfrm>
          <a:prstGeom prst="rect">
            <a:avLst/>
          </a:prstGeom>
        </p:spPr>
      </p:pic>
      <p:pic>
        <p:nvPicPr>
          <p:cNvPr id="28" name="Picture 27">
            <a:extLst>
              <a:ext uri="{FF2B5EF4-FFF2-40B4-BE49-F238E27FC236}">
                <a16:creationId xmlns:a16="http://schemas.microsoft.com/office/drawing/2014/main" id="{F3178056-2F3F-4B4B-938A-1DC0D694DC92}"/>
              </a:ext>
            </a:extLst>
          </p:cNvPr>
          <p:cNvPicPr>
            <a:picLocks noChangeAspect="1"/>
          </p:cNvPicPr>
          <p:nvPr/>
        </p:nvPicPr>
        <p:blipFill>
          <a:blip r:embed="rId6"/>
          <a:stretch>
            <a:fillRect/>
          </a:stretch>
        </p:blipFill>
        <p:spPr>
          <a:xfrm>
            <a:off x="2380594" y="5902886"/>
            <a:ext cx="3899256" cy="1765738"/>
          </a:xfrm>
          <a:prstGeom prst="rect">
            <a:avLst/>
          </a:prstGeom>
        </p:spPr>
      </p:pic>
    </p:spTree>
    <p:extLst>
      <p:ext uri="{BB962C8B-B14F-4D97-AF65-F5344CB8AC3E}">
        <p14:creationId xmlns:p14="http://schemas.microsoft.com/office/powerpoint/2010/main" val="158285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60" y="0"/>
            <a:ext cx="14630400" cy="8229600"/>
          </a:xfrm>
          <a:prstGeom prst="rect">
            <a:avLst/>
          </a:prstGeom>
          <a:solidFill>
            <a:srgbClr val="F4F7FC"/>
          </a:solidFill>
          <a:ln/>
        </p:spPr>
        <p:txBody>
          <a:bodyPr/>
          <a:lstStyle/>
          <a:p>
            <a:endParaRPr lang="en-US" dirty="0"/>
          </a:p>
        </p:txBody>
      </p:sp>
      <p:sp>
        <p:nvSpPr>
          <p:cNvPr id="4" name="Text 2"/>
          <p:cNvSpPr/>
          <p:nvPr/>
        </p:nvSpPr>
        <p:spPr>
          <a:xfrm>
            <a:off x="844034" y="821843"/>
            <a:ext cx="4557832" cy="569714"/>
          </a:xfrm>
          <a:prstGeom prst="rect">
            <a:avLst/>
          </a:prstGeom>
          <a:noFill/>
          <a:ln/>
        </p:spPr>
        <p:txBody>
          <a:bodyPr wrap="none" rtlCol="0" anchor="t"/>
          <a:lstStyle/>
          <a:p>
            <a:r>
              <a:rPr lang="en-US" sz="4400" b="1" dirty="0">
                <a:solidFill>
                  <a:srgbClr val="002060"/>
                </a:solidFill>
                <a:latin typeface="DM Sans"/>
              </a:rPr>
              <a:t>Insights:</a:t>
            </a:r>
          </a:p>
        </p:txBody>
      </p:sp>
      <p:sp>
        <p:nvSpPr>
          <p:cNvPr id="5" name="Text 3"/>
          <p:cNvSpPr/>
          <p:nvPr/>
        </p:nvSpPr>
        <p:spPr>
          <a:xfrm>
            <a:off x="1164270" y="1612087"/>
            <a:ext cx="3188613" cy="356116"/>
          </a:xfrm>
          <a:prstGeom prst="rect">
            <a:avLst/>
          </a:prstGeom>
          <a:noFill/>
          <a:ln/>
        </p:spPr>
        <p:txBody>
          <a:bodyPr wrap="none" rtlCol="0" anchor="t"/>
          <a:lstStyle/>
          <a:p>
            <a:pPr marL="0" indent="0" algn="ctr">
              <a:lnSpc>
                <a:spcPts val="2804"/>
              </a:lnSpc>
              <a:buNone/>
            </a:pPr>
            <a:r>
              <a:rPr lang="en-US" sz="2400" b="1" dirty="0">
                <a:solidFill>
                  <a:srgbClr val="B092EC"/>
                </a:solidFill>
                <a:latin typeface="DM Sans" pitchFamily="34" charset="0"/>
                <a:ea typeface="DM Sans" pitchFamily="34" charset="-122"/>
              </a:rPr>
              <a:t>According To Compensation:</a:t>
            </a:r>
            <a:endParaRPr lang="en-US" sz="2400" dirty="0"/>
          </a:p>
        </p:txBody>
      </p:sp>
      <p:graphicFrame>
        <p:nvGraphicFramePr>
          <p:cNvPr id="7" name="Table 7">
            <a:extLst>
              <a:ext uri="{FF2B5EF4-FFF2-40B4-BE49-F238E27FC236}">
                <a16:creationId xmlns:a16="http://schemas.microsoft.com/office/drawing/2014/main" id="{CCC00F60-D00C-46E8-B6D7-E2D9496F07E9}"/>
              </a:ext>
            </a:extLst>
          </p:cNvPr>
          <p:cNvGraphicFramePr>
            <a:graphicFrameLocks noGrp="1"/>
          </p:cNvGraphicFramePr>
          <p:nvPr>
            <p:extLst>
              <p:ext uri="{D42A27DB-BD31-4B8C-83A1-F6EECF244321}">
                <p14:modId xmlns:p14="http://schemas.microsoft.com/office/powerpoint/2010/main" val="3483822184"/>
              </p:ext>
            </p:extLst>
          </p:nvPr>
        </p:nvGraphicFramePr>
        <p:xfrm>
          <a:off x="1667414" y="2370030"/>
          <a:ext cx="11295452" cy="5373440"/>
        </p:xfrm>
        <a:graphic>
          <a:graphicData uri="http://schemas.openxmlformats.org/drawingml/2006/table">
            <a:tbl>
              <a:tblPr firstRow="1" bandRow="1">
                <a:tableStyleId>{5940675A-B579-460E-94D1-54222C63F5DA}</a:tableStyleId>
              </a:tblPr>
              <a:tblGrid>
                <a:gridCol w="5647726">
                  <a:extLst>
                    <a:ext uri="{9D8B030D-6E8A-4147-A177-3AD203B41FA5}">
                      <a16:colId xmlns:a16="http://schemas.microsoft.com/office/drawing/2014/main" val="1315758300"/>
                    </a:ext>
                  </a:extLst>
                </a:gridCol>
                <a:gridCol w="5647726">
                  <a:extLst>
                    <a:ext uri="{9D8B030D-6E8A-4147-A177-3AD203B41FA5}">
                      <a16:colId xmlns:a16="http://schemas.microsoft.com/office/drawing/2014/main" val="3008853513"/>
                    </a:ext>
                  </a:extLst>
                </a:gridCol>
              </a:tblGrid>
              <a:tr h="2686720">
                <a:tc>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002060"/>
                          </a:solidFill>
                          <a:effectLst/>
                          <a:latin typeface="+mn-lt"/>
                          <a:ea typeface="+mn-ea"/>
                          <a:cs typeface="+mn-cs"/>
                        </a:rPr>
                        <a:t>68% of attrition occurs in the monthly income range of $0-5K. The lower the monthly income, the higher the attrition rate.</a:t>
                      </a:r>
                    </a:p>
                    <a:p>
                      <a:endParaRPr lang="en-US" sz="2000" b="1" dirty="0">
                        <a:solidFill>
                          <a:srgbClr val="002060"/>
                        </a:solidFill>
                      </a:endParaRPr>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extLst>
                  <a:ext uri="{0D108BD9-81ED-4DB2-BD59-A6C34878D82A}">
                    <a16:rowId xmlns:a16="http://schemas.microsoft.com/office/drawing/2014/main" val="1762901304"/>
                  </a:ext>
                </a:extLst>
              </a:tr>
              <a:tr h="2686720">
                <a:tc>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a:txBody>
                    <a:bodyPr/>
                    <a:lstStyle/>
                    <a:p>
                      <a:r>
                        <a:rPr lang="en-US" sz="2000" b="1" kern="1200" dirty="0">
                          <a:solidFill>
                            <a:srgbClr val="002060"/>
                          </a:solidFill>
                          <a:effectLst/>
                          <a:latin typeface="+mn-lt"/>
                          <a:ea typeface="+mn-ea"/>
                          <a:cs typeface="+mn-cs"/>
                        </a:rPr>
                        <a:t>The highest attrition is associated with a salary hike less than 15%. The lower the salary hike, the higher the attrition.</a:t>
                      </a:r>
                      <a:endParaRPr lang="en-US" sz="2000" b="1" dirty="0">
                        <a:solidFill>
                          <a:srgbClr val="002060"/>
                        </a:solidFill>
                      </a:endParaRPr>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extLst>
                  <a:ext uri="{0D108BD9-81ED-4DB2-BD59-A6C34878D82A}">
                    <a16:rowId xmlns:a16="http://schemas.microsoft.com/office/drawing/2014/main" val="2019766539"/>
                  </a:ext>
                </a:extLst>
              </a:tr>
            </a:tbl>
          </a:graphicData>
        </a:graphic>
      </p:graphicFrame>
      <p:pic>
        <p:nvPicPr>
          <p:cNvPr id="15" name="Picture 14">
            <a:extLst>
              <a:ext uri="{FF2B5EF4-FFF2-40B4-BE49-F238E27FC236}">
                <a16:creationId xmlns:a16="http://schemas.microsoft.com/office/drawing/2014/main" id="{463AEBCD-118D-4448-B1A7-4767FC40C268}"/>
              </a:ext>
            </a:extLst>
          </p:cNvPr>
          <p:cNvPicPr>
            <a:picLocks noChangeAspect="1"/>
          </p:cNvPicPr>
          <p:nvPr/>
        </p:nvPicPr>
        <p:blipFill>
          <a:blip r:embed="rId3"/>
          <a:stretch>
            <a:fillRect/>
          </a:stretch>
        </p:blipFill>
        <p:spPr>
          <a:xfrm>
            <a:off x="2215451" y="5468111"/>
            <a:ext cx="4500428" cy="2065770"/>
          </a:xfrm>
          <a:prstGeom prst="rect">
            <a:avLst/>
          </a:prstGeom>
        </p:spPr>
      </p:pic>
      <p:pic>
        <p:nvPicPr>
          <p:cNvPr id="19" name="Picture 18">
            <a:extLst>
              <a:ext uri="{FF2B5EF4-FFF2-40B4-BE49-F238E27FC236}">
                <a16:creationId xmlns:a16="http://schemas.microsoft.com/office/drawing/2014/main" id="{255FAED4-B29C-4F00-A370-B21E6F105215}"/>
              </a:ext>
            </a:extLst>
          </p:cNvPr>
          <p:cNvPicPr>
            <a:picLocks noChangeAspect="1"/>
          </p:cNvPicPr>
          <p:nvPr/>
        </p:nvPicPr>
        <p:blipFill>
          <a:blip r:embed="rId4"/>
          <a:stretch>
            <a:fillRect/>
          </a:stretch>
        </p:blipFill>
        <p:spPr>
          <a:xfrm>
            <a:off x="2681205" y="2634947"/>
            <a:ext cx="3341223" cy="2253279"/>
          </a:xfrm>
          <a:prstGeom prst="rect">
            <a:avLst/>
          </a:prstGeom>
        </p:spPr>
      </p:pic>
    </p:spTree>
    <p:extLst>
      <p:ext uri="{BB962C8B-B14F-4D97-AF65-F5344CB8AC3E}">
        <p14:creationId xmlns:p14="http://schemas.microsoft.com/office/powerpoint/2010/main" val="181394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60" y="0"/>
            <a:ext cx="14630400" cy="8229600"/>
          </a:xfrm>
          <a:prstGeom prst="rect">
            <a:avLst/>
          </a:prstGeom>
          <a:solidFill>
            <a:srgbClr val="F4F7FC"/>
          </a:solidFill>
          <a:ln/>
        </p:spPr>
        <p:txBody>
          <a:bodyPr/>
          <a:lstStyle/>
          <a:p>
            <a:endParaRPr lang="en-US" dirty="0"/>
          </a:p>
        </p:txBody>
      </p:sp>
      <p:sp>
        <p:nvSpPr>
          <p:cNvPr id="4" name="Text 2"/>
          <p:cNvSpPr/>
          <p:nvPr/>
        </p:nvSpPr>
        <p:spPr>
          <a:xfrm>
            <a:off x="844034" y="821843"/>
            <a:ext cx="4557832" cy="569714"/>
          </a:xfrm>
          <a:prstGeom prst="rect">
            <a:avLst/>
          </a:prstGeom>
          <a:noFill/>
          <a:ln/>
        </p:spPr>
        <p:txBody>
          <a:bodyPr wrap="none" rtlCol="0" anchor="t"/>
          <a:lstStyle/>
          <a:p>
            <a:r>
              <a:rPr lang="en-US" sz="4400" b="1" dirty="0">
                <a:solidFill>
                  <a:srgbClr val="002060"/>
                </a:solidFill>
                <a:latin typeface="DM Sans"/>
              </a:rPr>
              <a:t>Insights</a:t>
            </a:r>
            <a:r>
              <a:rPr lang="en-US" sz="4400" b="1" dirty="0">
                <a:solidFill>
                  <a:srgbClr val="002060"/>
                </a:solidFill>
              </a:rPr>
              <a:t>:</a:t>
            </a:r>
          </a:p>
        </p:txBody>
      </p:sp>
      <p:sp>
        <p:nvSpPr>
          <p:cNvPr id="5" name="Text 3"/>
          <p:cNvSpPr/>
          <p:nvPr/>
        </p:nvSpPr>
        <p:spPr>
          <a:xfrm>
            <a:off x="1613275" y="1568792"/>
            <a:ext cx="3188613" cy="356116"/>
          </a:xfrm>
          <a:prstGeom prst="rect">
            <a:avLst/>
          </a:prstGeom>
          <a:noFill/>
          <a:ln/>
        </p:spPr>
        <p:txBody>
          <a:bodyPr wrap="none" rtlCol="0" anchor="t"/>
          <a:lstStyle/>
          <a:p>
            <a:pPr marL="0" indent="0" algn="ctr">
              <a:lnSpc>
                <a:spcPts val="2804"/>
              </a:lnSpc>
              <a:buNone/>
            </a:pPr>
            <a:r>
              <a:rPr lang="en-US" sz="2400" b="1" dirty="0">
                <a:solidFill>
                  <a:srgbClr val="B092EC"/>
                </a:solidFill>
                <a:latin typeface="DM Sans" pitchFamily="34" charset="0"/>
                <a:ea typeface="DM Sans" pitchFamily="34" charset="-122"/>
              </a:rPr>
              <a:t>According to Work Related Factors:</a:t>
            </a:r>
            <a:endParaRPr lang="en-US" sz="2400" dirty="0"/>
          </a:p>
        </p:txBody>
      </p:sp>
      <p:graphicFrame>
        <p:nvGraphicFramePr>
          <p:cNvPr id="6" name="Table 7">
            <a:extLst>
              <a:ext uri="{FF2B5EF4-FFF2-40B4-BE49-F238E27FC236}">
                <a16:creationId xmlns:a16="http://schemas.microsoft.com/office/drawing/2014/main" id="{E120C986-2618-4BEC-91DC-EB861B124423}"/>
              </a:ext>
            </a:extLst>
          </p:cNvPr>
          <p:cNvGraphicFramePr>
            <a:graphicFrameLocks noGrp="1"/>
          </p:cNvGraphicFramePr>
          <p:nvPr>
            <p:extLst>
              <p:ext uri="{D42A27DB-BD31-4B8C-83A1-F6EECF244321}">
                <p14:modId xmlns:p14="http://schemas.microsoft.com/office/powerpoint/2010/main" val="3550414385"/>
              </p:ext>
            </p:extLst>
          </p:nvPr>
        </p:nvGraphicFramePr>
        <p:xfrm>
          <a:off x="1219170" y="2737659"/>
          <a:ext cx="12191940" cy="4670098"/>
        </p:xfrm>
        <a:graphic>
          <a:graphicData uri="http://schemas.openxmlformats.org/drawingml/2006/table">
            <a:tbl>
              <a:tblPr firstRow="1" bandRow="1">
                <a:tableStyleId>{5940675A-B579-460E-94D1-54222C63F5DA}</a:tableStyleId>
              </a:tblPr>
              <a:tblGrid>
                <a:gridCol w="3668140">
                  <a:extLst>
                    <a:ext uri="{9D8B030D-6E8A-4147-A177-3AD203B41FA5}">
                      <a16:colId xmlns:a16="http://schemas.microsoft.com/office/drawing/2014/main" val="2852459390"/>
                    </a:ext>
                  </a:extLst>
                </a:gridCol>
                <a:gridCol w="2648607">
                  <a:extLst>
                    <a:ext uri="{9D8B030D-6E8A-4147-A177-3AD203B41FA5}">
                      <a16:colId xmlns:a16="http://schemas.microsoft.com/office/drawing/2014/main" val="3586795000"/>
                    </a:ext>
                  </a:extLst>
                </a:gridCol>
                <a:gridCol w="3279228">
                  <a:extLst>
                    <a:ext uri="{9D8B030D-6E8A-4147-A177-3AD203B41FA5}">
                      <a16:colId xmlns:a16="http://schemas.microsoft.com/office/drawing/2014/main" val="2014659683"/>
                    </a:ext>
                  </a:extLst>
                </a:gridCol>
                <a:gridCol w="2595965">
                  <a:extLst>
                    <a:ext uri="{9D8B030D-6E8A-4147-A177-3AD203B41FA5}">
                      <a16:colId xmlns:a16="http://schemas.microsoft.com/office/drawing/2014/main" val="1253362026"/>
                    </a:ext>
                  </a:extLst>
                </a:gridCol>
              </a:tblGrid>
              <a:tr h="2335049">
                <a:tc>
                  <a:txBody>
                    <a:bodyPr/>
                    <a:lstStyle/>
                    <a:p>
                      <a:endParaRPr lang="en-US"/>
                    </a:p>
                  </a:txBody>
                  <a:tcPr/>
                </a:tc>
                <a:tc>
                  <a:txBody>
                    <a:bodyPr/>
                    <a:lstStyle/>
                    <a:p>
                      <a:r>
                        <a:rPr lang="en-US" sz="2000" b="1" kern="1200" dirty="0">
                          <a:solidFill>
                            <a:srgbClr val="002060"/>
                          </a:solidFill>
                          <a:effectLst/>
                          <a:latin typeface="+mn-lt"/>
                          <a:ea typeface="+mn-ea"/>
                          <a:cs typeface="+mn-cs"/>
                        </a:rPr>
                        <a:t>Attrition is highest in the Research and Development department (56%) and lowest in HR (5%).</a:t>
                      </a:r>
                      <a:endParaRPr lang="en-US" sz="2000" b="1" dirty="0">
                        <a:solidFill>
                          <a:srgbClr val="002060"/>
                        </a:solidFill>
                      </a:endParaRPr>
                    </a:p>
                  </a:txBody>
                  <a:tcPr anchor="ct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002060"/>
                          </a:solidFill>
                          <a:effectLst/>
                          <a:latin typeface="+mn-lt"/>
                          <a:ea typeface="+mn-ea"/>
                          <a:cs typeface="+mn-cs"/>
                        </a:rPr>
                        <a:t>Laboratory Technicians, Sales Executives, and Research Scientists have the highest attrition.</a:t>
                      </a:r>
                    </a:p>
                    <a:p>
                      <a:endParaRPr lang="en-US" sz="2000" b="1" dirty="0">
                        <a:solidFill>
                          <a:srgbClr val="002060"/>
                        </a:solidFill>
                      </a:endParaRPr>
                    </a:p>
                  </a:txBody>
                  <a:tcPr anchor="ctr"/>
                </a:tc>
                <a:extLst>
                  <a:ext uri="{0D108BD9-81ED-4DB2-BD59-A6C34878D82A}">
                    <a16:rowId xmlns:a16="http://schemas.microsoft.com/office/drawing/2014/main" val="3358477801"/>
                  </a:ext>
                </a:extLst>
              </a:tr>
              <a:tr h="2335049">
                <a:tc>
                  <a:txBody>
                    <a:bodyPr/>
                    <a:lstStyle/>
                    <a:p>
                      <a:endParaRPr lang="en-US"/>
                    </a:p>
                  </a:txBody>
                  <a:tcPr/>
                </a:tc>
                <a:tc>
                  <a:txBody>
                    <a:bodyPr/>
                    <a:lstStyle/>
                    <a:p>
                      <a:r>
                        <a:rPr lang="en-US" sz="2000" b="1" kern="1200" dirty="0">
                          <a:solidFill>
                            <a:srgbClr val="002060"/>
                          </a:solidFill>
                          <a:effectLst/>
                          <a:latin typeface="+mn-lt"/>
                          <a:ea typeface="+mn-ea"/>
                          <a:cs typeface="+mn-cs"/>
                        </a:rPr>
                        <a:t>Employees who have been with the company for fewer years are more likely to leave.</a:t>
                      </a:r>
                      <a:endParaRPr lang="en-US" sz="2000" b="1" dirty="0">
                        <a:solidFill>
                          <a:srgbClr val="002060"/>
                        </a:solidFill>
                      </a:endParaRPr>
                    </a:p>
                  </a:txBody>
                  <a:tcPr anchor="ct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002060"/>
                          </a:solidFill>
                          <a:effectLst/>
                          <a:latin typeface="+mn-lt"/>
                          <a:ea typeface="+mn-ea"/>
                          <a:cs typeface="+mn-cs"/>
                        </a:rPr>
                        <a:t>Employees who travel rarely have the highest attrition rates.</a:t>
                      </a:r>
                    </a:p>
                    <a:p>
                      <a:endParaRPr lang="en-US" sz="2000" b="1" dirty="0">
                        <a:solidFill>
                          <a:srgbClr val="002060"/>
                        </a:solidFill>
                      </a:endParaRPr>
                    </a:p>
                  </a:txBody>
                  <a:tcPr anchor="ctr"/>
                </a:tc>
                <a:extLst>
                  <a:ext uri="{0D108BD9-81ED-4DB2-BD59-A6C34878D82A}">
                    <a16:rowId xmlns:a16="http://schemas.microsoft.com/office/drawing/2014/main" val="1233740515"/>
                  </a:ext>
                </a:extLst>
              </a:tr>
            </a:tbl>
          </a:graphicData>
        </a:graphic>
      </p:graphicFrame>
      <p:pic>
        <p:nvPicPr>
          <p:cNvPr id="9" name="Picture 8">
            <a:extLst>
              <a:ext uri="{FF2B5EF4-FFF2-40B4-BE49-F238E27FC236}">
                <a16:creationId xmlns:a16="http://schemas.microsoft.com/office/drawing/2014/main" id="{D454F3F6-F478-4663-A09C-304DB28EE65C}"/>
              </a:ext>
            </a:extLst>
          </p:cNvPr>
          <p:cNvPicPr>
            <a:picLocks noChangeAspect="1"/>
          </p:cNvPicPr>
          <p:nvPr/>
        </p:nvPicPr>
        <p:blipFill>
          <a:blip r:embed="rId3"/>
          <a:stretch>
            <a:fillRect/>
          </a:stretch>
        </p:blipFill>
        <p:spPr>
          <a:xfrm>
            <a:off x="1219170" y="2961782"/>
            <a:ext cx="3512825" cy="1733403"/>
          </a:xfrm>
          <a:prstGeom prst="rect">
            <a:avLst/>
          </a:prstGeom>
        </p:spPr>
      </p:pic>
      <p:pic>
        <p:nvPicPr>
          <p:cNvPr id="11" name="Picture 10">
            <a:extLst>
              <a:ext uri="{FF2B5EF4-FFF2-40B4-BE49-F238E27FC236}">
                <a16:creationId xmlns:a16="http://schemas.microsoft.com/office/drawing/2014/main" id="{F440B892-C8F6-4A37-8820-098993EA1234}"/>
              </a:ext>
            </a:extLst>
          </p:cNvPr>
          <p:cNvPicPr>
            <a:picLocks noChangeAspect="1"/>
          </p:cNvPicPr>
          <p:nvPr/>
        </p:nvPicPr>
        <p:blipFill>
          <a:blip r:embed="rId4"/>
          <a:stretch>
            <a:fillRect/>
          </a:stretch>
        </p:blipFill>
        <p:spPr>
          <a:xfrm>
            <a:off x="1358956" y="5072708"/>
            <a:ext cx="3442932" cy="2273936"/>
          </a:xfrm>
          <a:prstGeom prst="rect">
            <a:avLst/>
          </a:prstGeom>
        </p:spPr>
      </p:pic>
      <p:pic>
        <p:nvPicPr>
          <p:cNvPr id="13" name="Picture 12">
            <a:extLst>
              <a:ext uri="{FF2B5EF4-FFF2-40B4-BE49-F238E27FC236}">
                <a16:creationId xmlns:a16="http://schemas.microsoft.com/office/drawing/2014/main" id="{8189AB6E-1EA3-4FA5-8123-C7B6A509DF85}"/>
              </a:ext>
            </a:extLst>
          </p:cNvPr>
          <p:cNvPicPr>
            <a:picLocks noChangeAspect="1"/>
          </p:cNvPicPr>
          <p:nvPr/>
        </p:nvPicPr>
        <p:blipFill>
          <a:blip r:embed="rId5"/>
          <a:stretch>
            <a:fillRect/>
          </a:stretch>
        </p:blipFill>
        <p:spPr>
          <a:xfrm>
            <a:off x="7857140" y="2737659"/>
            <a:ext cx="2595398" cy="2404560"/>
          </a:xfrm>
          <a:prstGeom prst="rect">
            <a:avLst/>
          </a:prstGeom>
        </p:spPr>
      </p:pic>
      <p:pic>
        <p:nvPicPr>
          <p:cNvPr id="16" name="Picture 15">
            <a:extLst>
              <a:ext uri="{FF2B5EF4-FFF2-40B4-BE49-F238E27FC236}">
                <a16:creationId xmlns:a16="http://schemas.microsoft.com/office/drawing/2014/main" id="{484A3DB3-2EA4-4A42-A0B5-1849582631FF}"/>
              </a:ext>
            </a:extLst>
          </p:cNvPr>
          <p:cNvPicPr>
            <a:picLocks noChangeAspect="1"/>
          </p:cNvPicPr>
          <p:nvPr/>
        </p:nvPicPr>
        <p:blipFill>
          <a:blip r:embed="rId6"/>
          <a:stretch>
            <a:fillRect/>
          </a:stretch>
        </p:blipFill>
        <p:spPr>
          <a:xfrm>
            <a:off x="7560392" y="5347171"/>
            <a:ext cx="3223220" cy="1919918"/>
          </a:xfrm>
          <a:prstGeom prst="rect">
            <a:avLst/>
          </a:prstGeom>
        </p:spPr>
      </p:pic>
    </p:spTree>
    <p:extLst>
      <p:ext uri="{BB962C8B-B14F-4D97-AF65-F5344CB8AC3E}">
        <p14:creationId xmlns:p14="http://schemas.microsoft.com/office/powerpoint/2010/main" val="281622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txBody>
          <a:bodyPr/>
          <a:lstStyle/>
          <a:p>
            <a:endParaRPr lang="en-US" dirty="0"/>
          </a:p>
        </p:txBody>
      </p:sp>
      <p:sp>
        <p:nvSpPr>
          <p:cNvPr id="4" name="Text 2"/>
          <p:cNvSpPr/>
          <p:nvPr/>
        </p:nvSpPr>
        <p:spPr>
          <a:xfrm>
            <a:off x="844034" y="821843"/>
            <a:ext cx="4557832" cy="569714"/>
          </a:xfrm>
          <a:prstGeom prst="rect">
            <a:avLst/>
          </a:prstGeom>
          <a:noFill/>
          <a:ln/>
        </p:spPr>
        <p:txBody>
          <a:bodyPr wrap="none" rtlCol="0" anchor="t"/>
          <a:lstStyle/>
          <a:p>
            <a:r>
              <a:rPr lang="en-US" sz="4400" b="1" dirty="0">
                <a:solidFill>
                  <a:srgbClr val="002060"/>
                </a:solidFill>
                <a:latin typeface="DM Sans"/>
              </a:rPr>
              <a:t>Recommendations:</a:t>
            </a:r>
          </a:p>
        </p:txBody>
      </p:sp>
      <p:sp>
        <p:nvSpPr>
          <p:cNvPr id="7" name="TextBox 6">
            <a:extLst>
              <a:ext uri="{FF2B5EF4-FFF2-40B4-BE49-F238E27FC236}">
                <a16:creationId xmlns:a16="http://schemas.microsoft.com/office/drawing/2014/main" id="{C1CDE446-0C1D-4503-9E59-EED5324E92E3}"/>
              </a:ext>
            </a:extLst>
          </p:cNvPr>
          <p:cNvSpPr txBox="1"/>
          <p:nvPr/>
        </p:nvSpPr>
        <p:spPr>
          <a:xfrm>
            <a:off x="993228" y="2049517"/>
            <a:ext cx="12549351" cy="5740226"/>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Implement career development programs and engagement strategies tailored to younger employees.</a:t>
            </a:r>
            <a:endParaRPr lang="en-US" sz="2400" dirty="0">
              <a:solidFill>
                <a:srgbClr val="002060"/>
              </a:solidFill>
              <a:latin typeface="DM Sans"/>
              <a:ea typeface="Times New Roman" panose="02020603050405020304" pitchFamily="18"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Invest in bachelor’s degree holders with career advancement opportunities.</a:t>
            </a:r>
            <a:endParaRPr lang="en-US" sz="2400" dirty="0">
              <a:solidFill>
                <a:srgbClr val="002060"/>
              </a:solidFill>
              <a:latin typeface="DM Sans"/>
              <a:ea typeface="Times New Roman" panose="02020603050405020304" pitchFamily="18"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Improve work environment, resolve conflicts, and offer employee support programs.</a:t>
            </a:r>
            <a:endParaRPr lang="en-US" sz="2400" dirty="0">
              <a:solidFill>
                <a:srgbClr val="002060"/>
              </a:solidFill>
              <a:latin typeface="DM Sans"/>
              <a:ea typeface="Times New Roman" panose="02020603050405020304" pitchFamily="18"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Evaluate and manage overtime policies to promote work-life balance.</a:t>
            </a:r>
            <a:endParaRPr lang="en-US" sz="2400" dirty="0">
              <a:solidFill>
                <a:srgbClr val="002060"/>
              </a:solidFill>
              <a:latin typeface="DM Sans"/>
              <a:ea typeface="Times New Roman" panose="02020603050405020304" pitchFamily="18"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Review and adjust compensation packages to remain competitive. </a:t>
            </a: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Implement transparent and fair salary increase policies.</a:t>
            </a:r>
            <a:endParaRPr lang="en-US" sz="2400" dirty="0">
              <a:solidFill>
                <a:srgbClr val="002060"/>
              </a:solidFill>
              <a:latin typeface="DM Sans"/>
              <a:ea typeface="Times New Roman" panose="02020603050405020304" pitchFamily="18"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Develop specific retention strategies for high-turnover departments like Research and Development.</a:t>
            </a:r>
            <a:endParaRPr lang="en-US" sz="2400" dirty="0">
              <a:solidFill>
                <a:srgbClr val="002060"/>
              </a:solidFill>
              <a:latin typeface="DM Sans"/>
              <a:ea typeface="Times New Roman" panose="02020603050405020304" pitchFamily="18"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Strengthen onboarding processes to integrate new employees effectively.</a:t>
            </a:r>
            <a:endParaRPr lang="en-US" sz="2400" dirty="0">
              <a:solidFill>
                <a:srgbClr val="002060"/>
              </a:solidFill>
              <a:latin typeface="DM Sans"/>
              <a:ea typeface="Times New Roman" panose="02020603050405020304" pitchFamily="18"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Create targeted retention programs for roles like Laboratory Technicians and Sales Executives.</a:t>
            </a:r>
            <a:endParaRPr lang="en-US" sz="2400" dirty="0">
              <a:solidFill>
                <a:srgbClr val="002060"/>
              </a:solidFill>
              <a:latin typeface="DM Sans"/>
              <a:ea typeface="Times New Roman" panose="02020603050405020304" pitchFamily="18"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2400" dirty="0">
                <a:solidFill>
                  <a:srgbClr val="002060"/>
                </a:solidFill>
                <a:effectLst/>
                <a:latin typeface="DM Sans"/>
                <a:ea typeface="Times New Roman" panose="02020603050405020304" pitchFamily="18" charset="0"/>
                <a:cs typeface="Arial" panose="020B0604020202020204" pitchFamily="34" charset="0"/>
              </a:rPr>
              <a:t>Revise travel policies to accommodate employees’ preferences and needs.</a:t>
            </a:r>
            <a:endParaRPr lang="en-US" sz="2400" dirty="0">
              <a:solidFill>
                <a:srgbClr val="002060"/>
              </a:solidFill>
              <a:effectLst/>
              <a:latin typeface="DM Sans"/>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851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txBody>
          <a:bodyPr/>
          <a:lstStyle/>
          <a:p>
            <a:endParaRPr lang="en-US" dirty="0"/>
          </a:p>
        </p:txBody>
      </p:sp>
      <p:sp>
        <p:nvSpPr>
          <p:cNvPr id="6" name="TextBox 5">
            <a:extLst>
              <a:ext uri="{FF2B5EF4-FFF2-40B4-BE49-F238E27FC236}">
                <a16:creationId xmlns:a16="http://schemas.microsoft.com/office/drawing/2014/main" id="{0424FF6B-AA93-4BC4-B06C-BAB19BC3011E}"/>
              </a:ext>
            </a:extLst>
          </p:cNvPr>
          <p:cNvSpPr txBox="1"/>
          <p:nvPr/>
        </p:nvSpPr>
        <p:spPr>
          <a:xfrm>
            <a:off x="3105807" y="2349062"/>
            <a:ext cx="8595125" cy="2308324"/>
          </a:xfrm>
          <a:prstGeom prst="rect">
            <a:avLst/>
          </a:prstGeom>
          <a:noFill/>
        </p:spPr>
        <p:txBody>
          <a:bodyPr wrap="square" rtlCol="0">
            <a:spAutoFit/>
          </a:bodyPr>
          <a:lstStyle/>
          <a:p>
            <a:r>
              <a:rPr lang="en-US" sz="14400" b="1" dirty="0">
                <a:gradFill flip="none" rotWithShape="1">
                  <a:gsLst>
                    <a:gs pos="87000">
                      <a:srgbClr val="B092EC"/>
                    </a:gs>
                    <a:gs pos="39000">
                      <a:srgbClr val="B092EC"/>
                    </a:gs>
                    <a:gs pos="14000">
                      <a:srgbClr val="0F123F"/>
                    </a:gs>
                    <a:gs pos="56000">
                      <a:srgbClr val="002060"/>
                    </a:gs>
                  </a:gsLst>
                  <a:lin ang="2700000" scaled="1"/>
                  <a:tileRect/>
                </a:gradFill>
                <a:latin typeface="DM Sans"/>
              </a:rPr>
              <a:t>THANK</a:t>
            </a:r>
          </a:p>
        </p:txBody>
      </p:sp>
      <p:sp>
        <p:nvSpPr>
          <p:cNvPr id="8" name="TextBox 7">
            <a:extLst>
              <a:ext uri="{FF2B5EF4-FFF2-40B4-BE49-F238E27FC236}">
                <a16:creationId xmlns:a16="http://schemas.microsoft.com/office/drawing/2014/main" id="{E66CFAB7-E5BF-480D-B3ED-E122A9057B49}"/>
              </a:ext>
            </a:extLst>
          </p:cNvPr>
          <p:cNvSpPr txBox="1"/>
          <p:nvPr/>
        </p:nvSpPr>
        <p:spPr>
          <a:xfrm>
            <a:off x="6747642" y="4214647"/>
            <a:ext cx="5486399" cy="2308324"/>
          </a:xfrm>
          <a:prstGeom prst="rect">
            <a:avLst/>
          </a:prstGeom>
          <a:noFill/>
        </p:spPr>
        <p:txBody>
          <a:bodyPr wrap="square" rtlCol="0">
            <a:spAutoFit/>
          </a:bodyPr>
          <a:lstStyle/>
          <a:p>
            <a:r>
              <a:rPr lang="en-US" sz="14400" b="1" dirty="0">
                <a:gradFill flip="none" rotWithShape="1">
                  <a:gsLst>
                    <a:gs pos="87000">
                      <a:srgbClr val="B092EC"/>
                    </a:gs>
                    <a:gs pos="39000">
                      <a:srgbClr val="B092EC"/>
                    </a:gs>
                    <a:gs pos="14000">
                      <a:srgbClr val="0F123F"/>
                    </a:gs>
                    <a:gs pos="56000">
                      <a:srgbClr val="002060"/>
                    </a:gs>
                  </a:gsLst>
                  <a:lin ang="2700000" scaled="1"/>
                  <a:tileRect/>
                </a:gradFill>
                <a:latin typeface="DM Sans"/>
              </a:rPr>
              <a:t>YOU.</a:t>
            </a:r>
          </a:p>
        </p:txBody>
      </p:sp>
    </p:spTree>
    <p:extLst>
      <p:ext uri="{BB962C8B-B14F-4D97-AF65-F5344CB8AC3E}">
        <p14:creationId xmlns:p14="http://schemas.microsoft.com/office/powerpoint/2010/main" val="186740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txBody>
          <a:bodyPr/>
          <a:lstStyle/>
          <a:p>
            <a:endParaRPr lang="en-US" dirty="0"/>
          </a:p>
        </p:txBody>
      </p:sp>
      <p:sp>
        <p:nvSpPr>
          <p:cNvPr id="4" name="Text 2"/>
          <p:cNvSpPr/>
          <p:nvPr/>
        </p:nvSpPr>
        <p:spPr>
          <a:xfrm>
            <a:off x="864037" y="1078468"/>
            <a:ext cx="6172200" cy="771525"/>
          </a:xfrm>
          <a:prstGeom prst="rect">
            <a:avLst/>
          </a:prstGeom>
          <a:noFill/>
          <a:ln/>
        </p:spPr>
        <p:txBody>
          <a:bodyPr wrap="none" rtlCol="0" anchor="t"/>
          <a:lstStyle/>
          <a:p>
            <a:pPr marL="0" indent="0">
              <a:lnSpc>
                <a:spcPts val="6075"/>
              </a:lnSpc>
              <a:buNone/>
            </a:pPr>
            <a:r>
              <a:rPr lang="en-US" sz="5400" dirty="0">
                <a:solidFill>
                  <a:srgbClr val="002060"/>
                </a:solidFill>
                <a:latin typeface="DM Sans" pitchFamily="34" charset="0"/>
                <a:ea typeface="DM Sans" pitchFamily="34" charset="-122"/>
                <a:cs typeface="DM Sans" pitchFamily="34" charset="-120"/>
              </a:rPr>
              <a:t>Table of Contents</a:t>
            </a:r>
            <a:endParaRPr lang="en-US" sz="5400" dirty="0">
              <a:solidFill>
                <a:srgbClr val="002060"/>
              </a:solidFill>
            </a:endParaRPr>
          </a:p>
        </p:txBody>
      </p:sp>
      <p:sp>
        <p:nvSpPr>
          <p:cNvPr id="5" name="Shape 3"/>
          <p:cNvSpPr/>
          <p:nvPr/>
        </p:nvSpPr>
        <p:spPr>
          <a:xfrm>
            <a:off x="1219081" y="2220278"/>
            <a:ext cx="30480" cy="4258032"/>
          </a:xfrm>
          <a:prstGeom prst="roundRect">
            <a:avLst>
              <a:gd name="adj" fmla="val 121500"/>
            </a:avLst>
          </a:prstGeom>
          <a:solidFill>
            <a:srgbClr val="C8CDD6"/>
          </a:solidFill>
          <a:ln/>
        </p:spPr>
      </p:sp>
      <p:sp>
        <p:nvSpPr>
          <p:cNvPr id="6" name="Shape 4"/>
          <p:cNvSpPr/>
          <p:nvPr/>
        </p:nvSpPr>
        <p:spPr>
          <a:xfrm>
            <a:off x="1481554" y="2760345"/>
            <a:ext cx="864037" cy="30480"/>
          </a:xfrm>
          <a:prstGeom prst="roundRect">
            <a:avLst>
              <a:gd name="adj" fmla="val 121500"/>
            </a:avLst>
          </a:prstGeom>
          <a:solidFill>
            <a:srgbClr val="C8CDD6"/>
          </a:solidFill>
          <a:ln/>
        </p:spPr>
      </p:sp>
      <p:sp>
        <p:nvSpPr>
          <p:cNvPr id="7" name="Shape 5"/>
          <p:cNvSpPr/>
          <p:nvPr/>
        </p:nvSpPr>
        <p:spPr>
          <a:xfrm>
            <a:off x="956608" y="2497931"/>
            <a:ext cx="555427" cy="555427"/>
          </a:xfrm>
          <a:prstGeom prst="roundRect">
            <a:avLst>
              <a:gd name="adj" fmla="val 6668"/>
            </a:avLst>
          </a:prstGeom>
          <a:solidFill>
            <a:srgbClr val="E2E7F0"/>
          </a:solidFill>
          <a:ln/>
        </p:spPr>
      </p:sp>
      <p:sp>
        <p:nvSpPr>
          <p:cNvPr id="8" name="Text 6"/>
          <p:cNvSpPr/>
          <p:nvPr/>
        </p:nvSpPr>
        <p:spPr>
          <a:xfrm>
            <a:off x="1173540" y="2590443"/>
            <a:ext cx="121563" cy="370284"/>
          </a:xfrm>
          <a:prstGeom prst="rect">
            <a:avLst/>
          </a:prstGeom>
          <a:noFill/>
          <a:ln/>
        </p:spPr>
        <p:txBody>
          <a:bodyPr wrap="none" rtlCol="0" anchor="t"/>
          <a:lstStyle/>
          <a:p>
            <a:pPr marL="0" indent="0" algn="ctr">
              <a:lnSpc>
                <a:spcPts val="2916"/>
              </a:lnSpc>
              <a:buNone/>
            </a:pPr>
            <a:r>
              <a:rPr lang="en-US" sz="2916" dirty="0">
                <a:solidFill>
                  <a:srgbClr val="8151E1"/>
                </a:solidFill>
                <a:latin typeface="DM Sans" pitchFamily="34" charset="0"/>
                <a:ea typeface="DM Sans" pitchFamily="34" charset="-122"/>
                <a:cs typeface="DM Sans" pitchFamily="34" charset="-120"/>
              </a:rPr>
              <a:t>1</a:t>
            </a:r>
            <a:endParaRPr lang="en-US" sz="2916" dirty="0"/>
          </a:p>
        </p:txBody>
      </p:sp>
      <p:sp>
        <p:nvSpPr>
          <p:cNvPr id="9" name="Text 7"/>
          <p:cNvSpPr/>
          <p:nvPr/>
        </p:nvSpPr>
        <p:spPr>
          <a:xfrm>
            <a:off x="2592110" y="2467094"/>
            <a:ext cx="3086100" cy="385763"/>
          </a:xfrm>
          <a:prstGeom prst="rect">
            <a:avLst/>
          </a:prstGeom>
          <a:noFill/>
          <a:ln/>
        </p:spPr>
        <p:txBody>
          <a:bodyPr wrap="none" rtlCol="0" anchor="t"/>
          <a:lstStyle/>
          <a:p>
            <a:pPr marL="0" indent="0" algn="l">
              <a:lnSpc>
                <a:spcPts val="3038"/>
              </a:lnSpc>
              <a:buNone/>
            </a:pPr>
            <a:r>
              <a:rPr lang="en-US" sz="3200" dirty="0">
                <a:solidFill>
                  <a:srgbClr val="8151E1"/>
                </a:solidFill>
                <a:latin typeface="DM Sans" pitchFamily="34" charset="0"/>
                <a:ea typeface="DM Sans" pitchFamily="34" charset="-122"/>
                <a:cs typeface="DM Sans" pitchFamily="34" charset="-120"/>
              </a:rPr>
              <a:t>Problem Overview</a:t>
            </a:r>
            <a:endParaRPr lang="en-US" sz="3200" dirty="0"/>
          </a:p>
        </p:txBody>
      </p:sp>
      <p:sp>
        <p:nvSpPr>
          <p:cNvPr id="10" name="Shape 8"/>
          <p:cNvSpPr/>
          <p:nvPr/>
        </p:nvSpPr>
        <p:spPr>
          <a:xfrm>
            <a:off x="1481554" y="3886557"/>
            <a:ext cx="864037" cy="30480"/>
          </a:xfrm>
          <a:prstGeom prst="roundRect">
            <a:avLst>
              <a:gd name="adj" fmla="val 121500"/>
            </a:avLst>
          </a:prstGeom>
          <a:solidFill>
            <a:srgbClr val="C8CDD6"/>
          </a:solidFill>
          <a:ln/>
        </p:spPr>
      </p:sp>
      <p:sp>
        <p:nvSpPr>
          <p:cNvPr id="11" name="Shape 9"/>
          <p:cNvSpPr/>
          <p:nvPr/>
        </p:nvSpPr>
        <p:spPr>
          <a:xfrm>
            <a:off x="956608" y="3624143"/>
            <a:ext cx="555427" cy="555427"/>
          </a:xfrm>
          <a:prstGeom prst="roundRect">
            <a:avLst>
              <a:gd name="adj" fmla="val 6668"/>
            </a:avLst>
          </a:prstGeom>
          <a:solidFill>
            <a:srgbClr val="E2E7F0"/>
          </a:solidFill>
          <a:ln/>
        </p:spPr>
      </p:sp>
      <p:sp>
        <p:nvSpPr>
          <p:cNvPr id="12" name="Text 10"/>
          <p:cNvSpPr/>
          <p:nvPr/>
        </p:nvSpPr>
        <p:spPr>
          <a:xfrm>
            <a:off x="1127462" y="3716655"/>
            <a:ext cx="213717" cy="370284"/>
          </a:xfrm>
          <a:prstGeom prst="rect">
            <a:avLst/>
          </a:prstGeom>
          <a:noFill/>
          <a:ln/>
        </p:spPr>
        <p:txBody>
          <a:bodyPr wrap="none" rtlCol="0" anchor="t"/>
          <a:lstStyle/>
          <a:p>
            <a:pPr marL="0" indent="0" algn="ctr">
              <a:lnSpc>
                <a:spcPts val="2916"/>
              </a:lnSpc>
              <a:buNone/>
            </a:pPr>
            <a:r>
              <a:rPr lang="en-US" sz="2916" dirty="0">
                <a:solidFill>
                  <a:srgbClr val="8151E1"/>
                </a:solidFill>
                <a:latin typeface="DM Sans" pitchFamily="34" charset="0"/>
                <a:ea typeface="DM Sans" pitchFamily="34" charset="-122"/>
                <a:cs typeface="DM Sans" pitchFamily="34" charset="-120"/>
              </a:rPr>
              <a:t>2</a:t>
            </a:r>
            <a:endParaRPr lang="en-US" sz="2916" dirty="0"/>
          </a:p>
        </p:txBody>
      </p:sp>
      <p:sp>
        <p:nvSpPr>
          <p:cNvPr id="13" name="Text 11"/>
          <p:cNvSpPr/>
          <p:nvPr/>
        </p:nvSpPr>
        <p:spPr>
          <a:xfrm>
            <a:off x="2592110" y="3593306"/>
            <a:ext cx="3086100" cy="385763"/>
          </a:xfrm>
          <a:prstGeom prst="rect">
            <a:avLst/>
          </a:prstGeom>
          <a:noFill/>
          <a:ln/>
        </p:spPr>
        <p:txBody>
          <a:bodyPr wrap="none" rtlCol="0" anchor="t"/>
          <a:lstStyle/>
          <a:p>
            <a:pPr marL="0" indent="0" algn="l">
              <a:lnSpc>
                <a:spcPts val="3038"/>
              </a:lnSpc>
              <a:buNone/>
            </a:pPr>
            <a:r>
              <a:rPr lang="en-US" sz="3200" dirty="0">
                <a:solidFill>
                  <a:srgbClr val="8151E1"/>
                </a:solidFill>
                <a:latin typeface="DM Sans" pitchFamily="34" charset="0"/>
                <a:ea typeface="DM Sans" pitchFamily="34" charset="-122"/>
                <a:cs typeface="DM Sans" pitchFamily="34" charset="-120"/>
              </a:rPr>
              <a:t>Project Goals</a:t>
            </a:r>
            <a:endParaRPr lang="en-US" sz="3200" dirty="0"/>
          </a:p>
        </p:txBody>
      </p:sp>
      <p:sp>
        <p:nvSpPr>
          <p:cNvPr id="14" name="Shape 12"/>
          <p:cNvSpPr/>
          <p:nvPr/>
        </p:nvSpPr>
        <p:spPr>
          <a:xfrm>
            <a:off x="1481554" y="5012769"/>
            <a:ext cx="864037" cy="30480"/>
          </a:xfrm>
          <a:prstGeom prst="roundRect">
            <a:avLst>
              <a:gd name="adj" fmla="val 121500"/>
            </a:avLst>
          </a:prstGeom>
          <a:solidFill>
            <a:srgbClr val="C8CDD6"/>
          </a:solidFill>
          <a:ln/>
        </p:spPr>
      </p:sp>
      <p:sp>
        <p:nvSpPr>
          <p:cNvPr id="15" name="Shape 13"/>
          <p:cNvSpPr/>
          <p:nvPr/>
        </p:nvSpPr>
        <p:spPr>
          <a:xfrm>
            <a:off x="956608" y="4750356"/>
            <a:ext cx="555427" cy="555427"/>
          </a:xfrm>
          <a:prstGeom prst="roundRect">
            <a:avLst>
              <a:gd name="adj" fmla="val 6668"/>
            </a:avLst>
          </a:prstGeom>
          <a:solidFill>
            <a:srgbClr val="E2E7F0"/>
          </a:solidFill>
          <a:ln/>
        </p:spPr>
      </p:sp>
      <p:sp>
        <p:nvSpPr>
          <p:cNvPr id="16" name="Text 14"/>
          <p:cNvSpPr/>
          <p:nvPr/>
        </p:nvSpPr>
        <p:spPr>
          <a:xfrm>
            <a:off x="1124248" y="4842867"/>
            <a:ext cx="220028" cy="370284"/>
          </a:xfrm>
          <a:prstGeom prst="rect">
            <a:avLst/>
          </a:prstGeom>
          <a:noFill/>
          <a:ln/>
        </p:spPr>
        <p:txBody>
          <a:bodyPr wrap="none" rtlCol="0" anchor="t"/>
          <a:lstStyle/>
          <a:p>
            <a:pPr marL="0" indent="0" algn="ctr">
              <a:lnSpc>
                <a:spcPts val="2916"/>
              </a:lnSpc>
              <a:buNone/>
            </a:pPr>
            <a:r>
              <a:rPr lang="en-US" sz="2916" dirty="0">
                <a:solidFill>
                  <a:srgbClr val="8151E1"/>
                </a:solidFill>
                <a:latin typeface="DM Sans" pitchFamily="34" charset="0"/>
                <a:ea typeface="DM Sans" pitchFamily="34" charset="-122"/>
                <a:cs typeface="DM Sans" pitchFamily="34" charset="-120"/>
              </a:rPr>
              <a:t>3</a:t>
            </a:r>
            <a:endParaRPr lang="en-US" sz="2916" dirty="0"/>
          </a:p>
        </p:txBody>
      </p:sp>
      <p:sp>
        <p:nvSpPr>
          <p:cNvPr id="17" name="Text 15"/>
          <p:cNvSpPr/>
          <p:nvPr/>
        </p:nvSpPr>
        <p:spPr>
          <a:xfrm>
            <a:off x="2592110" y="4719518"/>
            <a:ext cx="3086100" cy="385763"/>
          </a:xfrm>
          <a:prstGeom prst="rect">
            <a:avLst/>
          </a:prstGeom>
          <a:noFill/>
          <a:ln/>
        </p:spPr>
        <p:txBody>
          <a:bodyPr wrap="none" rtlCol="0" anchor="t"/>
          <a:lstStyle/>
          <a:p>
            <a:pPr marL="0" indent="0" algn="l">
              <a:lnSpc>
                <a:spcPts val="3038"/>
              </a:lnSpc>
              <a:buNone/>
            </a:pPr>
            <a:r>
              <a:rPr lang="en-US" sz="3200" dirty="0">
                <a:solidFill>
                  <a:srgbClr val="8151E1"/>
                </a:solidFill>
                <a:latin typeface="DM Sans" pitchFamily="34" charset="0"/>
                <a:ea typeface="DM Sans" pitchFamily="34" charset="-122"/>
                <a:cs typeface="DM Sans" pitchFamily="34" charset="-120"/>
              </a:rPr>
              <a:t>Dashboard</a:t>
            </a:r>
            <a:endParaRPr lang="en-US" sz="3200" dirty="0"/>
          </a:p>
        </p:txBody>
      </p:sp>
      <p:sp>
        <p:nvSpPr>
          <p:cNvPr id="18" name="Shape 16"/>
          <p:cNvSpPr/>
          <p:nvPr/>
        </p:nvSpPr>
        <p:spPr>
          <a:xfrm>
            <a:off x="1481554" y="6138982"/>
            <a:ext cx="864037" cy="30480"/>
          </a:xfrm>
          <a:prstGeom prst="roundRect">
            <a:avLst>
              <a:gd name="adj" fmla="val 121500"/>
            </a:avLst>
          </a:prstGeom>
          <a:solidFill>
            <a:srgbClr val="C8CDD6"/>
          </a:solidFill>
          <a:ln/>
        </p:spPr>
      </p:sp>
      <p:sp>
        <p:nvSpPr>
          <p:cNvPr id="19" name="Shape 17"/>
          <p:cNvSpPr/>
          <p:nvPr/>
        </p:nvSpPr>
        <p:spPr>
          <a:xfrm>
            <a:off x="956608" y="5876568"/>
            <a:ext cx="555427" cy="555427"/>
          </a:xfrm>
          <a:prstGeom prst="roundRect">
            <a:avLst>
              <a:gd name="adj" fmla="val 6668"/>
            </a:avLst>
          </a:prstGeom>
          <a:solidFill>
            <a:srgbClr val="E2E7F0"/>
          </a:solidFill>
          <a:ln/>
        </p:spPr>
      </p:sp>
      <p:sp>
        <p:nvSpPr>
          <p:cNvPr id="20" name="Text 18"/>
          <p:cNvSpPr/>
          <p:nvPr/>
        </p:nvSpPr>
        <p:spPr>
          <a:xfrm>
            <a:off x="1119247" y="5969079"/>
            <a:ext cx="230029" cy="370284"/>
          </a:xfrm>
          <a:prstGeom prst="rect">
            <a:avLst/>
          </a:prstGeom>
          <a:noFill/>
          <a:ln/>
        </p:spPr>
        <p:txBody>
          <a:bodyPr wrap="none" rtlCol="0" anchor="t"/>
          <a:lstStyle/>
          <a:p>
            <a:pPr marL="0" indent="0" algn="ctr">
              <a:lnSpc>
                <a:spcPts val="2916"/>
              </a:lnSpc>
              <a:buNone/>
            </a:pPr>
            <a:r>
              <a:rPr lang="en-US" sz="2916" dirty="0">
                <a:solidFill>
                  <a:srgbClr val="8151E1"/>
                </a:solidFill>
                <a:latin typeface="DM Sans" pitchFamily="34" charset="0"/>
                <a:ea typeface="DM Sans" pitchFamily="34" charset="-122"/>
                <a:cs typeface="DM Sans" pitchFamily="34" charset="-120"/>
              </a:rPr>
              <a:t>4</a:t>
            </a:r>
            <a:endParaRPr lang="en-US" sz="2916" dirty="0"/>
          </a:p>
        </p:txBody>
      </p:sp>
      <p:sp>
        <p:nvSpPr>
          <p:cNvPr id="21" name="Text 19"/>
          <p:cNvSpPr/>
          <p:nvPr/>
        </p:nvSpPr>
        <p:spPr>
          <a:xfrm>
            <a:off x="2592110" y="5845731"/>
            <a:ext cx="4252436" cy="385763"/>
          </a:xfrm>
          <a:prstGeom prst="rect">
            <a:avLst/>
          </a:prstGeom>
          <a:noFill/>
          <a:ln/>
        </p:spPr>
        <p:txBody>
          <a:bodyPr wrap="none" rtlCol="0" anchor="t"/>
          <a:lstStyle/>
          <a:p>
            <a:pPr marL="0" indent="0" algn="l">
              <a:lnSpc>
                <a:spcPts val="3038"/>
              </a:lnSpc>
              <a:buNone/>
            </a:pPr>
            <a:r>
              <a:rPr lang="en-US" sz="3200" dirty="0">
                <a:solidFill>
                  <a:srgbClr val="8151E1"/>
                </a:solidFill>
                <a:latin typeface="DM Sans" pitchFamily="34" charset="0"/>
                <a:ea typeface="DM Sans" pitchFamily="34" charset="-122"/>
                <a:cs typeface="DM Sans" pitchFamily="34" charset="-120"/>
              </a:rPr>
              <a:t>Insights &amp; Recommendations</a:t>
            </a:r>
            <a:endParaRPr lang="en-US" sz="3200" dirty="0"/>
          </a:p>
        </p:txBody>
      </p:sp>
      <p:sp>
        <p:nvSpPr>
          <p:cNvPr id="22" name="Text 20"/>
          <p:cNvSpPr/>
          <p:nvPr/>
        </p:nvSpPr>
        <p:spPr>
          <a:xfrm>
            <a:off x="864037" y="6755963"/>
            <a:ext cx="12902327"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16329"/>
            <a:ext cx="14630400" cy="8229600"/>
          </a:xfrm>
          <a:prstGeom prst="rect">
            <a:avLst/>
          </a:prstGeom>
          <a:solidFill>
            <a:srgbClr val="F4F7FC"/>
          </a:solidFill>
          <a:ln/>
        </p:spPr>
      </p:sp>
      <p:sp>
        <p:nvSpPr>
          <p:cNvPr id="4" name="Text 2"/>
          <p:cNvSpPr/>
          <p:nvPr/>
        </p:nvSpPr>
        <p:spPr>
          <a:xfrm>
            <a:off x="864037" y="2102763"/>
            <a:ext cx="6172200" cy="771525"/>
          </a:xfrm>
          <a:prstGeom prst="rect">
            <a:avLst/>
          </a:prstGeom>
          <a:noFill/>
          <a:ln/>
        </p:spPr>
        <p:txBody>
          <a:bodyPr wrap="none" rtlCol="0" anchor="t"/>
          <a:lstStyle/>
          <a:p>
            <a:pPr marL="0" indent="0">
              <a:lnSpc>
                <a:spcPts val="6075"/>
              </a:lnSpc>
              <a:buNone/>
            </a:pPr>
            <a:r>
              <a:rPr lang="en-US" sz="5400" b="1" dirty="0">
                <a:solidFill>
                  <a:srgbClr val="002060"/>
                </a:solidFill>
                <a:latin typeface="DM Sans" pitchFamily="34" charset="0"/>
                <a:ea typeface="DM Sans" pitchFamily="34" charset="-122"/>
                <a:cs typeface="DM Sans" pitchFamily="34" charset="-120"/>
              </a:rPr>
              <a:t>Problem Overview:</a:t>
            </a:r>
            <a:endParaRPr lang="en-US" sz="5400" dirty="0">
              <a:solidFill>
                <a:srgbClr val="002060"/>
              </a:solidFill>
            </a:endParaRPr>
          </a:p>
        </p:txBody>
      </p:sp>
      <p:sp>
        <p:nvSpPr>
          <p:cNvPr id="5" name="Text 3"/>
          <p:cNvSpPr/>
          <p:nvPr/>
        </p:nvSpPr>
        <p:spPr>
          <a:xfrm>
            <a:off x="982568" y="3201949"/>
            <a:ext cx="12902327" cy="2414148"/>
          </a:xfrm>
          <a:prstGeom prst="rect">
            <a:avLst/>
          </a:prstGeom>
          <a:noFill/>
          <a:ln/>
        </p:spPr>
        <p:txBody>
          <a:bodyPr wrap="square" rtlCol="0" anchor="t"/>
          <a:lstStyle/>
          <a:p>
            <a:pPr marL="0" indent="0">
              <a:lnSpc>
                <a:spcPts val="3110"/>
              </a:lnSpc>
              <a:buNone/>
            </a:pPr>
            <a:r>
              <a:rPr lang="en-US" sz="2400" dirty="0">
                <a:solidFill>
                  <a:srgbClr val="8151E1"/>
                </a:solidFill>
                <a:latin typeface="Inter"/>
              </a:rPr>
              <a:t>IBM is currently dealing with a significant attrition rate of 16%, affecting 237 employees out of a total workforce of 1470. This project aims to investigate why employees are leaving by analyzing various factors such as demographics, job roles, compensation, satisfaction, and performance. The objective is to uncover insights that will help IBM develop strategies to improve employee retention and reduce turnover, ensuring a more stable and satisfying work environment.</a:t>
            </a:r>
          </a:p>
        </p:txBody>
      </p:sp>
      <p:sp>
        <p:nvSpPr>
          <p:cNvPr id="6" name="Shape 4"/>
          <p:cNvSpPr/>
          <p:nvPr/>
        </p:nvSpPr>
        <p:spPr>
          <a:xfrm>
            <a:off x="864036" y="5381041"/>
            <a:ext cx="12902327" cy="1024414"/>
          </a:xfrm>
          <a:prstGeom prst="roundRect">
            <a:avLst>
              <a:gd name="adj" fmla="val 3615"/>
            </a:avLst>
          </a:prstGeom>
          <a:solidFill>
            <a:srgbClr val="F4F7FC"/>
          </a:solidFill>
          <a:ln/>
        </p:spPr>
      </p:sp>
      <p:pic>
        <p:nvPicPr>
          <p:cNvPr id="7" name="Image 0" descr="preencoded.png"/>
          <p:cNvPicPr>
            <a:picLocks noChangeAspect="1"/>
          </p:cNvPicPr>
          <p:nvPr/>
        </p:nvPicPr>
        <p:blipFill>
          <a:blip r:embed="rId3"/>
          <a:stretch>
            <a:fillRect/>
          </a:stretch>
        </p:blipFill>
        <p:spPr>
          <a:xfrm>
            <a:off x="1110852" y="5936876"/>
            <a:ext cx="440361" cy="352187"/>
          </a:xfrm>
          <a:prstGeom prst="rect">
            <a:avLst/>
          </a:prstGeom>
        </p:spPr>
      </p:pic>
      <p:sp>
        <p:nvSpPr>
          <p:cNvPr id="8" name="Text 5"/>
          <p:cNvSpPr/>
          <p:nvPr/>
        </p:nvSpPr>
        <p:spPr>
          <a:xfrm>
            <a:off x="1665514" y="5894014"/>
            <a:ext cx="11854033" cy="395049"/>
          </a:xfrm>
          <a:prstGeom prst="rect">
            <a:avLst/>
          </a:prstGeom>
          <a:noFill/>
          <a:ln/>
        </p:spPr>
        <p:txBody>
          <a:bodyPr wrap="none" rtlCol="0" anchor="t"/>
          <a:lstStyle/>
          <a:p>
            <a:pPr marL="0" indent="0">
              <a:lnSpc>
                <a:spcPts val="3110"/>
              </a:lnSpc>
              <a:buNone/>
            </a:pPr>
            <a:r>
              <a:rPr lang="en-US" sz="2400" b="1" dirty="0">
                <a:solidFill>
                  <a:srgbClr val="002060"/>
                </a:solidFill>
                <a:latin typeface="Inter" pitchFamily="34" charset="0"/>
                <a:ea typeface="Inter" pitchFamily="34" charset="-122"/>
                <a:cs typeface="Inter" pitchFamily="34" charset="-120"/>
              </a:rPr>
              <a:t>Attrition Rate 16.12%</a:t>
            </a:r>
            <a:endParaRPr lang="en-US" sz="24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sp>
      <p:sp>
        <p:nvSpPr>
          <p:cNvPr id="4" name="Text 2"/>
          <p:cNvSpPr/>
          <p:nvPr/>
        </p:nvSpPr>
        <p:spPr>
          <a:xfrm>
            <a:off x="864037" y="1133832"/>
            <a:ext cx="6172200" cy="771525"/>
          </a:xfrm>
          <a:prstGeom prst="rect">
            <a:avLst/>
          </a:prstGeom>
          <a:noFill/>
          <a:ln/>
        </p:spPr>
        <p:txBody>
          <a:bodyPr wrap="none" rtlCol="0" anchor="t"/>
          <a:lstStyle/>
          <a:p>
            <a:pPr marL="0" indent="0">
              <a:lnSpc>
                <a:spcPts val="6075"/>
              </a:lnSpc>
              <a:buNone/>
            </a:pPr>
            <a:r>
              <a:rPr lang="en-US" sz="5400" dirty="0">
                <a:solidFill>
                  <a:srgbClr val="002060"/>
                </a:solidFill>
                <a:latin typeface="DM Sans" pitchFamily="34" charset="0"/>
                <a:ea typeface="DM Sans" pitchFamily="34" charset="-122"/>
                <a:cs typeface="DM Sans" pitchFamily="34" charset="-120"/>
              </a:rPr>
              <a:t>Project Goals:</a:t>
            </a:r>
            <a:endParaRPr lang="en-US" sz="5400" dirty="0">
              <a:solidFill>
                <a:srgbClr val="002060"/>
              </a:solidFill>
            </a:endParaRPr>
          </a:p>
        </p:txBody>
      </p:sp>
      <p:sp>
        <p:nvSpPr>
          <p:cNvPr id="5" name="Shape 3"/>
          <p:cNvSpPr/>
          <p:nvPr/>
        </p:nvSpPr>
        <p:spPr>
          <a:xfrm>
            <a:off x="864037" y="2399109"/>
            <a:ext cx="12902327" cy="2036683"/>
          </a:xfrm>
          <a:prstGeom prst="roundRect">
            <a:avLst>
              <a:gd name="adj" fmla="val 1818"/>
            </a:avLst>
          </a:prstGeom>
          <a:solidFill>
            <a:srgbClr val="F4F7FC"/>
          </a:solidFill>
          <a:ln/>
        </p:spPr>
      </p:sp>
      <p:pic>
        <p:nvPicPr>
          <p:cNvPr id="6" name="Image 0" descr="preencoded.png"/>
          <p:cNvPicPr>
            <a:picLocks noChangeAspect="1"/>
          </p:cNvPicPr>
          <p:nvPr/>
        </p:nvPicPr>
        <p:blipFill>
          <a:blip r:embed="rId3"/>
          <a:stretch>
            <a:fillRect/>
          </a:stretch>
        </p:blipFill>
        <p:spPr>
          <a:xfrm>
            <a:off x="1110853" y="2773561"/>
            <a:ext cx="308610" cy="246817"/>
          </a:xfrm>
          <a:prstGeom prst="rect">
            <a:avLst/>
          </a:prstGeom>
        </p:spPr>
      </p:pic>
      <p:sp>
        <p:nvSpPr>
          <p:cNvPr id="7" name="Text 4"/>
          <p:cNvSpPr/>
          <p:nvPr/>
        </p:nvSpPr>
        <p:spPr>
          <a:xfrm>
            <a:off x="1666280" y="2682954"/>
            <a:ext cx="11853267" cy="395049"/>
          </a:xfrm>
          <a:prstGeom prst="rect">
            <a:avLst/>
          </a:prstGeom>
          <a:noFill/>
          <a:ln/>
        </p:spPr>
        <p:txBody>
          <a:bodyPr wrap="none" rtlCol="0" anchor="t"/>
          <a:lstStyle/>
          <a:p>
            <a:pPr marL="0" indent="0">
              <a:lnSpc>
                <a:spcPts val="3110"/>
              </a:lnSpc>
              <a:buNone/>
            </a:pPr>
            <a:r>
              <a:rPr lang="en-US" sz="2800" b="1" dirty="0">
                <a:solidFill>
                  <a:srgbClr val="002060"/>
                </a:solidFill>
                <a:latin typeface="Inter" pitchFamily="34" charset="0"/>
                <a:ea typeface="Inter" pitchFamily="34" charset="-122"/>
                <a:cs typeface="Inter" pitchFamily="34" charset="-120"/>
              </a:rPr>
              <a:t>Business Question:</a:t>
            </a:r>
            <a:endParaRPr lang="en-US" sz="2800" dirty="0">
              <a:solidFill>
                <a:srgbClr val="002060"/>
              </a:solidFill>
            </a:endParaRPr>
          </a:p>
        </p:txBody>
      </p:sp>
      <p:sp>
        <p:nvSpPr>
          <p:cNvPr id="8" name="Text 5"/>
          <p:cNvSpPr/>
          <p:nvPr/>
        </p:nvSpPr>
        <p:spPr>
          <a:xfrm>
            <a:off x="1666280" y="3300174"/>
            <a:ext cx="11853267" cy="790099"/>
          </a:xfrm>
          <a:prstGeom prst="rect">
            <a:avLst/>
          </a:prstGeom>
          <a:noFill/>
          <a:ln/>
        </p:spPr>
        <p:txBody>
          <a:bodyPr wrap="square" rtlCol="0" anchor="t"/>
          <a:lstStyle/>
          <a:p>
            <a:pPr marL="0" indent="0">
              <a:lnSpc>
                <a:spcPts val="3110"/>
              </a:lnSpc>
              <a:buNone/>
            </a:pPr>
            <a:r>
              <a:rPr lang="en-US" sz="2400" b="1" dirty="0">
                <a:solidFill>
                  <a:srgbClr val="B092EC"/>
                </a:solidFill>
                <a:latin typeface="Inter" pitchFamily="34" charset="0"/>
                <a:ea typeface="Inter" pitchFamily="34" charset="-122"/>
                <a:cs typeface="Inter" pitchFamily="34" charset="-120"/>
              </a:rPr>
              <a:t>What causes employees to leave the company, and how can we use this information to keep them longer?</a:t>
            </a:r>
            <a:endParaRPr lang="en-US" sz="2400" dirty="0"/>
          </a:p>
        </p:txBody>
      </p:sp>
      <p:sp>
        <p:nvSpPr>
          <p:cNvPr id="9" name="Shape 6"/>
          <p:cNvSpPr/>
          <p:nvPr/>
        </p:nvSpPr>
        <p:spPr>
          <a:xfrm>
            <a:off x="864037" y="4713446"/>
            <a:ext cx="12902327" cy="2382203"/>
          </a:xfrm>
          <a:prstGeom prst="roundRect">
            <a:avLst>
              <a:gd name="adj" fmla="val 1555"/>
            </a:avLst>
          </a:prstGeom>
          <a:solidFill>
            <a:srgbClr val="F4F7FC"/>
          </a:solidFill>
          <a:ln/>
        </p:spPr>
        <p:txBody>
          <a:bodyPr/>
          <a:lstStyle/>
          <a:p>
            <a:endParaRPr lang="en-US" dirty="0"/>
          </a:p>
        </p:txBody>
      </p:sp>
      <p:pic>
        <p:nvPicPr>
          <p:cNvPr id="10" name="Image 1" descr="preencoded.png"/>
          <p:cNvPicPr>
            <a:picLocks noChangeAspect="1"/>
          </p:cNvPicPr>
          <p:nvPr/>
        </p:nvPicPr>
        <p:blipFill>
          <a:blip r:embed="rId4"/>
          <a:stretch>
            <a:fillRect/>
          </a:stretch>
        </p:blipFill>
        <p:spPr>
          <a:xfrm>
            <a:off x="1110853" y="5087898"/>
            <a:ext cx="308610" cy="246817"/>
          </a:xfrm>
          <a:prstGeom prst="rect">
            <a:avLst/>
          </a:prstGeom>
        </p:spPr>
      </p:pic>
      <p:sp>
        <p:nvSpPr>
          <p:cNvPr id="11" name="Text 7"/>
          <p:cNvSpPr/>
          <p:nvPr/>
        </p:nvSpPr>
        <p:spPr>
          <a:xfrm>
            <a:off x="1666280" y="4997291"/>
            <a:ext cx="11853267" cy="395049"/>
          </a:xfrm>
          <a:prstGeom prst="rect">
            <a:avLst/>
          </a:prstGeom>
          <a:noFill/>
          <a:ln/>
        </p:spPr>
        <p:txBody>
          <a:bodyPr wrap="none" rtlCol="0" anchor="t"/>
          <a:lstStyle/>
          <a:p>
            <a:pPr marL="0" indent="0">
              <a:lnSpc>
                <a:spcPts val="3110"/>
              </a:lnSpc>
              <a:buNone/>
            </a:pPr>
            <a:r>
              <a:rPr lang="en-US" sz="2800" b="1" dirty="0">
                <a:solidFill>
                  <a:srgbClr val="002060"/>
                </a:solidFill>
                <a:latin typeface="Inter" pitchFamily="34" charset="0"/>
                <a:ea typeface="Inter" pitchFamily="34" charset="-122"/>
                <a:cs typeface="Inter" pitchFamily="34" charset="-120"/>
              </a:rPr>
              <a:t>Aims</a:t>
            </a:r>
            <a:r>
              <a:rPr lang="en-US" sz="2800" b="1" dirty="0">
                <a:solidFill>
                  <a:srgbClr val="0F123F"/>
                </a:solidFill>
                <a:latin typeface="Inter" pitchFamily="34" charset="0"/>
                <a:ea typeface="Inter" pitchFamily="34" charset="-122"/>
                <a:cs typeface="Inter" pitchFamily="34" charset="-120"/>
              </a:rPr>
              <a:t>:</a:t>
            </a:r>
            <a:endParaRPr lang="en-US" sz="2800" dirty="0"/>
          </a:p>
        </p:txBody>
      </p:sp>
      <p:sp>
        <p:nvSpPr>
          <p:cNvPr id="12" name="Text 8"/>
          <p:cNvSpPr/>
          <p:nvPr/>
        </p:nvSpPr>
        <p:spPr>
          <a:xfrm>
            <a:off x="2061210" y="5614511"/>
            <a:ext cx="11458337" cy="395049"/>
          </a:xfrm>
          <a:prstGeom prst="rect">
            <a:avLst/>
          </a:prstGeom>
          <a:noFill/>
          <a:ln/>
        </p:spPr>
        <p:txBody>
          <a:bodyPr wrap="none" rtlCol="0" anchor="t"/>
          <a:lstStyle/>
          <a:p>
            <a:pPr marL="342900" indent="-342900" algn="l">
              <a:lnSpc>
                <a:spcPts val="3110"/>
              </a:lnSpc>
              <a:buSzPct val="100000"/>
              <a:buChar char="•"/>
            </a:pPr>
            <a:r>
              <a:rPr lang="en-US" sz="2400" b="1" dirty="0">
                <a:solidFill>
                  <a:srgbClr val="B092EC"/>
                </a:solidFill>
                <a:latin typeface="Inter" pitchFamily="34" charset="0"/>
                <a:ea typeface="Inter" pitchFamily="34" charset="-122"/>
                <a:cs typeface="Inter" pitchFamily="34" charset="-120"/>
              </a:rPr>
              <a:t>Identify the key variables that contribute to a high attrition rate</a:t>
            </a:r>
            <a:endParaRPr lang="en-US" sz="2400" dirty="0"/>
          </a:p>
        </p:txBody>
      </p:sp>
      <p:sp>
        <p:nvSpPr>
          <p:cNvPr id="13" name="Text 9"/>
          <p:cNvSpPr/>
          <p:nvPr/>
        </p:nvSpPr>
        <p:spPr>
          <a:xfrm>
            <a:off x="2061210" y="6095881"/>
            <a:ext cx="11458337" cy="790099"/>
          </a:xfrm>
          <a:prstGeom prst="rect">
            <a:avLst/>
          </a:prstGeom>
          <a:noFill/>
          <a:ln/>
        </p:spPr>
        <p:txBody>
          <a:bodyPr wrap="square" rtlCol="0" anchor="t"/>
          <a:lstStyle/>
          <a:p>
            <a:pPr marL="342900" indent="-342900" algn="l">
              <a:lnSpc>
                <a:spcPts val="3110"/>
              </a:lnSpc>
              <a:buSzPct val="100000"/>
              <a:buChar char="•"/>
            </a:pPr>
            <a:r>
              <a:rPr lang="en-US" sz="2400" b="1" dirty="0">
                <a:solidFill>
                  <a:srgbClr val="B092EC"/>
                </a:solidFill>
                <a:latin typeface="Inter" pitchFamily="34" charset="0"/>
                <a:ea typeface="Inter" pitchFamily="34" charset="-122"/>
                <a:cs typeface="Inter" pitchFamily="34" charset="-120"/>
              </a:rPr>
              <a:t>Provide a dashboard and business recommendations to enhance employee satisfaction and reduce attrition.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sp>
      <p:sp>
        <p:nvSpPr>
          <p:cNvPr id="4" name="Text 2"/>
          <p:cNvSpPr/>
          <p:nvPr/>
        </p:nvSpPr>
        <p:spPr>
          <a:xfrm>
            <a:off x="5036225" y="628055"/>
            <a:ext cx="4557832" cy="569714"/>
          </a:xfrm>
          <a:prstGeom prst="rect">
            <a:avLst/>
          </a:prstGeom>
          <a:noFill/>
          <a:ln/>
        </p:spPr>
        <p:txBody>
          <a:bodyPr wrap="none" rtlCol="0" anchor="t"/>
          <a:lstStyle/>
          <a:p>
            <a:pPr marL="0" indent="0" algn="ctr">
              <a:lnSpc>
                <a:spcPts val="4486"/>
              </a:lnSpc>
              <a:buNone/>
            </a:pPr>
            <a:r>
              <a:rPr lang="en-US" sz="4400" b="1" dirty="0">
                <a:solidFill>
                  <a:srgbClr val="002060"/>
                </a:solidFill>
                <a:latin typeface="DM Sans" pitchFamily="34" charset="0"/>
                <a:ea typeface="DM Sans" pitchFamily="34" charset="-122"/>
                <a:cs typeface="DM Sans" pitchFamily="34" charset="-120"/>
              </a:rPr>
              <a:t>Dashboard</a:t>
            </a:r>
            <a:endParaRPr lang="en-US" sz="3589" dirty="0">
              <a:solidFill>
                <a:srgbClr val="002060"/>
              </a:solidFill>
            </a:endParaRPr>
          </a:p>
        </p:txBody>
      </p:sp>
      <p:sp>
        <p:nvSpPr>
          <p:cNvPr id="5" name="Text 3"/>
          <p:cNvSpPr/>
          <p:nvPr/>
        </p:nvSpPr>
        <p:spPr>
          <a:xfrm>
            <a:off x="5508784" y="1425654"/>
            <a:ext cx="3612594" cy="356116"/>
          </a:xfrm>
          <a:prstGeom prst="rect">
            <a:avLst/>
          </a:prstGeom>
          <a:noFill/>
          <a:ln/>
        </p:spPr>
        <p:txBody>
          <a:bodyPr wrap="none" rtlCol="0" anchor="t"/>
          <a:lstStyle/>
          <a:p>
            <a:pPr marL="0" indent="0" algn="ctr">
              <a:lnSpc>
                <a:spcPts val="2804"/>
              </a:lnSpc>
              <a:buNone/>
            </a:pPr>
            <a:r>
              <a:rPr lang="en-US" sz="2800" dirty="0">
                <a:solidFill>
                  <a:srgbClr val="002060"/>
                </a:solidFill>
                <a:latin typeface="DM Sans" pitchFamily="34" charset="0"/>
                <a:ea typeface="DM Sans" pitchFamily="34" charset="-122"/>
                <a:cs typeface="DM Sans" pitchFamily="34" charset="-120"/>
              </a:rPr>
              <a:t>(</a:t>
            </a:r>
            <a:r>
              <a:rPr lang="en-US" sz="2800" b="1" dirty="0">
                <a:solidFill>
                  <a:srgbClr val="B092EC"/>
                </a:solidFill>
                <a:latin typeface="DM Sans" pitchFamily="34" charset="0"/>
                <a:ea typeface="DM Sans" pitchFamily="34" charset="-122"/>
                <a:cs typeface="DM Sans" pitchFamily="34" charset="-120"/>
              </a:rPr>
              <a:t>Demographics Overview</a:t>
            </a:r>
            <a:r>
              <a:rPr lang="en-US" sz="2800" dirty="0">
                <a:solidFill>
                  <a:srgbClr val="002060"/>
                </a:solidFill>
                <a:latin typeface="DM Sans" pitchFamily="34" charset="0"/>
                <a:ea typeface="DM Sans" pitchFamily="34" charset="-122"/>
                <a:cs typeface="DM Sans" pitchFamily="34" charset="-120"/>
              </a:rPr>
              <a:t>)</a:t>
            </a:r>
            <a:endParaRPr lang="en-US" sz="2800" dirty="0">
              <a:solidFill>
                <a:srgbClr val="002060"/>
              </a:solidFill>
            </a:endParaRPr>
          </a:p>
        </p:txBody>
      </p:sp>
      <p:pic>
        <p:nvPicPr>
          <p:cNvPr id="6" name="Image 0" descr="preencoded.png"/>
          <p:cNvPicPr>
            <a:picLocks noChangeAspect="1"/>
          </p:cNvPicPr>
          <p:nvPr/>
        </p:nvPicPr>
        <p:blipFill>
          <a:blip r:embed="rId3"/>
          <a:stretch>
            <a:fillRect/>
          </a:stretch>
        </p:blipFill>
        <p:spPr>
          <a:xfrm>
            <a:off x="2226051" y="2009655"/>
            <a:ext cx="10619496" cy="59594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sp>
      <p:sp>
        <p:nvSpPr>
          <p:cNvPr id="4" name="Text 2"/>
          <p:cNvSpPr/>
          <p:nvPr/>
        </p:nvSpPr>
        <p:spPr>
          <a:xfrm>
            <a:off x="5036225" y="628055"/>
            <a:ext cx="4557832" cy="569714"/>
          </a:xfrm>
          <a:prstGeom prst="rect">
            <a:avLst/>
          </a:prstGeom>
          <a:noFill/>
          <a:ln/>
        </p:spPr>
        <p:txBody>
          <a:bodyPr wrap="none" rtlCol="0" anchor="t"/>
          <a:lstStyle/>
          <a:p>
            <a:pPr marL="0" indent="0" algn="ctr">
              <a:lnSpc>
                <a:spcPts val="4486"/>
              </a:lnSpc>
              <a:buNone/>
            </a:pPr>
            <a:r>
              <a:rPr lang="en-US" sz="4400" b="1" dirty="0">
                <a:solidFill>
                  <a:srgbClr val="002060"/>
                </a:solidFill>
                <a:latin typeface="DM Sans" pitchFamily="34" charset="0"/>
                <a:ea typeface="DM Sans" pitchFamily="34" charset="-122"/>
                <a:cs typeface="DM Sans" pitchFamily="34" charset="-120"/>
              </a:rPr>
              <a:t>Dashboard</a:t>
            </a:r>
            <a:endParaRPr lang="en-US" sz="3589" dirty="0">
              <a:solidFill>
                <a:srgbClr val="002060"/>
              </a:solidFill>
            </a:endParaRPr>
          </a:p>
        </p:txBody>
      </p:sp>
      <p:sp>
        <p:nvSpPr>
          <p:cNvPr id="5" name="Text 3"/>
          <p:cNvSpPr/>
          <p:nvPr/>
        </p:nvSpPr>
        <p:spPr>
          <a:xfrm>
            <a:off x="4669512" y="1425654"/>
            <a:ext cx="5291257" cy="356116"/>
          </a:xfrm>
          <a:prstGeom prst="rect">
            <a:avLst/>
          </a:prstGeom>
          <a:noFill/>
          <a:ln/>
        </p:spPr>
        <p:txBody>
          <a:bodyPr wrap="none" rtlCol="0" anchor="t"/>
          <a:lstStyle/>
          <a:p>
            <a:pPr marL="0" indent="0" algn="ctr">
              <a:lnSpc>
                <a:spcPts val="2804"/>
              </a:lnSpc>
              <a:buNone/>
            </a:pPr>
            <a:r>
              <a:rPr lang="en-US" sz="2800" dirty="0">
                <a:solidFill>
                  <a:srgbClr val="002060"/>
                </a:solidFill>
                <a:latin typeface="DM Sans" pitchFamily="34" charset="0"/>
                <a:ea typeface="DM Sans" pitchFamily="34" charset="-122"/>
                <a:cs typeface="DM Sans" pitchFamily="34" charset="-120"/>
              </a:rPr>
              <a:t>(</a:t>
            </a:r>
            <a:r>
              <a:rPr lang="en-US" sz="2800" b="1" dirty="0">
                <a:solidFill>
                  <a:srgbClr val="B092EC"/>
                </a:solidFill>
                <a:latin typeface="DM Sans" pitchFamily="34" charset="0"/>
                <a:ea typeface="DM Sans" pitchFamily="34" charset="-122"/>
                <a:cs typeface="DM Sans" pitchFamily="34" charset="-120"/>
              </a:rPr>
              <a:t>Satisfaction&amp;Performance Overview</a:t>
            </a:r>
            <a:r>
              <a:rPr lang="en-US" sz="2800" dirty="0">
                <a:solidFill>
                  <a:srgbClr val="002060"/>
                </a:solidFill>
                <a:latin typeface="DM Sans" pitchFamily="34" charset="0"/>
                <a:ea typeface="DM Sans" pitchFamily="34" charset="-122"/>
                <a:cs typeface="DM Sans" pitchFamily="34" charset="-120"/>
              </a:rPr>
              <a:t>)</a:t>
            </a:r>
            <a:endParaRPr lang="en-US" sz="2800" dirty="0">
              <a:solidFill>
                <a:srgbClr val="002060"/>
              </a:solidFill>
            </a:endParaRPr>
          </a:p>
        </p:txBody>
      </p:sp>
      <p:pic>
        <p:nvPicPr>
          <p:cNvPr id="6" name="Image 0" descr="preencoded.png"/>
          <p:cNvPicPr>
            <a:picLocks noChangeAspect="1"/>
          </p:cNvPicPr>
          <p:nvPr/>
        </p:nvPicPr>
        <p:blipFill>
          <a:blip r:embed="rId3"/>
          <a:stretch>
            <a:fillRect/>
          </a:stretch>
        </p:blipFill>
        <p:spPr>
          <a:xfrm>
            <a:off x="2178700" y="2009655"/>
            <a:ext cx="10512541" cy="5876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txBody>
          <a:bodyPr/>
          <a:lstStyle/>
          <a:p>
            <a:endParaRPr lang="en-US" dirty="0"/>
          </a:p>
        </p:txBody>
      </p:sp>
      <p:sp>
        <p:nvSpPr>
          <p:cNvPr id="4" name="Text 2"/>
          <p:cNvSpPr/>
          <p:nvPr/>
        </p:nvSpPr>
        <p:spPr>
          <a:xfrm>
            <a:off x="5036225" y="628055"/>
            <a:ext cx="4557832" cy="569714"/>
          </a:xfrm>
          <a:prstGeom prst="rect">
            <a:avLst/>
          </a:prstGeom>
          <a:noFill/>
          <a:ln/>
        </p:spPr>
        <p:txBody>
          <a:bodyPr wrap="none" rtlCol="0" anchor="t"/>
          <a:lstStyle/>
          <a:p>
            <a:pPr marL="0" indent="0" algn="ctr">
              <a:lnSpc>
                <a:spcPts val="4486"/>
              </a:lnSpc>
              <a:buNone/>
            </a:pPr>
            <a:r>
              <a:rPr lang="en-US" sz="4400" b="1" dirty="0">
                <a:solidFill>
                  <a:srgbClr val="002060"/>
                </a:solidFill>
                <a:latin typeface="DM Sans" pitchFamily="34" charset="0"/>
                <a:ea typeface="DM Sans" pitchFamily="34" charset="-122"/>
                <a:cs typeface="DM Sans" pitchFamily="34" charset="-120"/>
              </a:rPr>
              <a:t>Dashboard</a:t>
            </a:r>
            <a:endParaRPr lang="en-US" sz="3589" dirty="0">
              <a:solidFill>
                <a:srgbClr val="002060"/>
              </a:solidFill>
            </a:endParaRPr>
          </a:p>
        </p:txBody>
      </p:sp>
      <p:sp>
        <p:nvSpPr>
          <p:cNvPr id="5" name="Text 3"/>
          <p:cNvSpPr/>
          <p:nvPr/>
        </p:nvSpPr>
        <p:spPr>
          <a:xfrm>
            <a:off x="5494020" y="1425654"/>
            <a:ext cx="3642241" cy="356116"/>
          </a:xfrm>
          <a:prstGeom prst="rect">
            <a:avLst/>
          </a:prstGeom>
          <a:noFill/>
          <a:ln/>
        </p:spPr>
        <p:txBody>
          <a:bodyPr wrap="none" rtlCol="0" anchor="t"/>
          <a:lstStyle/>
          <a:p>
            <a:pPr marL="0" indent="0" algn="ctr">
              <a:lnSpc>
                <a:spcPts val="2804"/>
              </a:lnSpc>
              <a:buNone/>
            </a:pPr>
            <a:r>
              <a:rPr lang="en-US" sz="2800" dirty="0">
                <a:solidFill>
                  <a:srgbClr val="002060"/>
                </a:solidFill>
                <a:latin typeface="DM Sans" pitchFamily="34" charset="0"/>
                <a:ea typeface="DM Sans" pitchFamily="34" charset="-122"/>
                <a:cs typeface="DM Sans" pitchFamily="34" charset="-120"/>
              </a:rPr>
              <a:t>(</a:t>
            </a:r>
            <a:r>
              <a:rPr lang="en-US" sz="2800" b="1" dirty="0">
                <a:solidFill>
                  <a:srgbClr val="B092EC"/>
                </a:solidFill>
                <a:latin typeface="DM Sans" pitchFamily="34" charset="0"/>
                <a:ea typeface="DM Sans" pitchFamily="34" charset="-122"/>
                <a:cs typeface="DM Sans" pitchFamily="34" charset="-120"/>
              </a:rPr>
              <a:t>Compensation Overview</a:t>
            </a:r>
            <a:r>
              <a:rPr lang="en-US" sz="2800" dirty="0">
                <a:solidFill>
                  <a:srgbClr val="002060"/>
                </a:solidFill>
                <a:latin typeface="DM Sans" pitchFamily="34" charset="0"/>
                <a:ea typeface="DM Sans" pitchFamily="34" charset="-122"/>
                <a:cs typeface="DM Sans" pitchFamily="34" charset="-120"/>
              </a:rPr>
              <a:t>)</a:t>
            </a:r>
            <a:endParaRPr lang="en-US" sz="2800" dirty="0">
              <a:solidFill>
                <a:srgbClr val="002060"/>
              </a:solidFill>
            </a:endParaRPr>
          </a:p>
        </p:txBody>
      </p:sp>
      <p:pic>
        <p:nvPicPr>
          <p:cNvPr id="6" name="Image 0" descr="preencoded.png"/>
          <p:cNvPicPr>
            <a:picLocks noChangeAspect="1"/>
          </p:cNvPicPr>
          <p:nvPr/>
        </p:nvPicPr>
        <p:blipFill>
          <a:blip r:embed="rId3"/>
          <a:stretch>
            <a:fillRect/>
          </a:stretch>
        </p:blipFill>
        <p:spPr>
          <a:xfrm>
            <a:off x="2287532" y="2009655"/>
            <a:ext cx="10403710" cy="58512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15766"/>
            <a:ext cx="14630400" cy="8229600"/>
          </a:xfrm>
          <a:prstGeom prst="rect">
            <a:avLst/>
          </a:prstGeom>
          <a:solidFill>
            <a:srgbClr val="F4F7FC"/>
          </a:solidFill>
          <a:ln/>
        </p:spPr>
        <p:txBody>
          <a:bodyPr/>
          <a:lstStyle/>
          <a:p>
            <a:endParaRPr lang="en-US" dirty="0"/>
          </a:p>
        </p:txBody>
      </p:sp>
      <p:sp>
        <p:nvSpPr>
          <p:cNvPr id="4" name="Text 2"/>
          <p:cNvSpPr/>
          <p:nvPr/>
        </p:nvSpPr>
        <p:spPr>
          <a:xfrm>
            <a:off x="5036225" y="628055"/>
            <a:ext cx="4557832" cy="569714"/>
          </a:xfrm>
          <a:prstGeom prst="rect">
            <a:avLst/>
          </a:prstGeom>
          <a:noFill/>
          <a:ln/>
        </p:spPr>
        <p:txBody>
          <a:bodyPr wrap="none" rtlCol="0" anchor="t"/>
          <a:lstStyle/>
          <a:p>
            <a:pPr marL="0" indent="0" algn="ctr">
              <a:lnSpc>
                <a:spcPts val="4486"/>
              </a:lnSpc>
              <a:buNone/>
            </a:pPr>
            <a:r>
              <a:rPr lang="en-US" sz="4400" b="1" dirty="0">
                <a:solidFill>
                  <a:srgbClr val="002060"/>
                </a:solidFill>
                <a:latin typeface="DM Sans" pitchFamily="34" charset="0"/>
                <a:ea typeface="DM Sans" pitchFamily="34" charset="-122"/>
                <a:cs typeface="DM Sans" pitchFamily="34" charset="-120"/>
              </a:rPr>
              <a:t>Dashboard </a:t>
            </a:r>
            <a:endParaRPr lang="en-US" sz="4400" dirty="0">
              <a:solidFill>
                <a:srgbClr val="002060"/>
              </a:solidFill>
            </a:endParaRPr>
          </a:p>
        </p:txBody>
      </p:sp>
      <p:sp>
        <p:nvSpPr>
          <p:cNvPr id="5" name="Text 3"/>
          <p:cNvSpPr/>
          <p:nvPr/>
        </p:nvSpPr>
        <p:spPr>
          <a:xfrm>
            <a:off x="5720834" y="1425654"/>
            <a:ext cx="3188613" cy="356116"/>
          </a:xfrm>
          <a:prstGeom prst="rect">
            <a:avLst/>
          </a:prstGeom>
          <a:noFill/>
          <a:ln/>
        </p:spPr>
        <p:txBody>
          <a:bodyPr wrap="none" rtlCol="0" anchor="t"/>
          <a:lstStyle/>
          <a:p>
            <a:pPr marL="0" indent="0" algn="ctr">
              <a:lnSpc>
                <a:spcPts val="2804"/>
              </a:lnSpc>
              <a:buNone/>
            </a:pPr>
            <a:r>
              <a:rPr lang="en-US" sz="2800" dirty="0">
                <a:solidFill>
                  <a:srgbClr val="002060"/>
                </a:solidFill>
                <a:latin typeface="DM Sans" pitchFamily="34" charset="0"/>
                <a:ea typeface="DM Sans" pitchFamily="34" charset="-122"/>
                <a:cs typeface="DM Sans" pitchFamily="34" charset="-120"/>
              </a:rPr>
              <a:t>(</a:t>
            </a:r>
            <a:r>
              <a:rPr lang="en-US" sz="2800" b="1" dirty="0">
                <a:solidFill>
                  <a:srgbClr val="B092EC"/>
                </a:solidFill>
                <a:latin typeface="DM Sans" pitchFamily="34" charset="0"/>
                <a:ea typeface="DM Sans" pitchFamily="34" charset="-122"/>
                <a:cs typeface="DM Sans" pitchFamily="34" charset="-120"/>
              </a:rPr>
              <a:t>Work Related Factors</a:t>
            </a:r>
            <a:r>
              <a:rPr lang="en-US" sz="2800" dirty="0">
                <a:solidFill>
                  <a:srgbClr val="002060"/>
                </a:solidFill>
                <a:latin typeface="DM Sans" pitchFamily="34" charset="0"/>
                <a:ea typeface="DM Sans" pitchFamily="34" charset="-122"/>
                <a:cs typeface="DM Sans" pitchFamily="34" charset="-120"/>
              </a:rPr>
              <a:t>)</a:t>
            </a:r>
            <a:endParaRPr lang="en-US" sz="2800" dirty="0">
              <a:solidFill>
                <a:srgbClr val="002060"/>
              </a:solidFill>
            </a:endParaRPr>
          </a:p>
        </p:txBody>
      </p:sp>
      <p:pic>
        <p:nvPicPr>
          <p:cNvPr id="6" name="Image 0" descr="preencoded.png"/>
          <p:cNvPicPr>
            <a:picLocks noChangeAspect="1"/>
          </p:cNvPicPr>
          <p:nvPr/>
        </p:nvPicPr>
        <p:blipFill>
          <a:blip r:embed="rId3"/>
          <a:stretch>
            <a:fillRect/>
          </a:stretch>
        </p:blipFill>
        <p:spPr>
          <a:xfrm>
            <a:off x="2289289" y="1911005"/>
            <a:ext cx="10622669" cy="59612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4F7FC"/>
          </a:solidFill>
          <a:ln/>
        </p:spPr>
        <p:txBody>
          <a:bodyPr/>
          <a:lstStyle/>
          <a:p>
            <a:endParaRPr lang="en-US" dirty="0"/>
          </a:p>
        </p:txBody>
      </p:sp>
      <p:sp>
        <p:nvSpPr>
          <p:cNvPr id="4" name="Text 2"/>
          <p:cNvSpPr/>
          <p:nvPr/>
        </p:nvSpPr>
        <p:spPr>
          <a:xfrm>
            <a:off x="844034" y="821843"/>
            <a:ext cx="4557832" cy="569714"/>
          </a:xfrm>
          <a:prstGeom prst="rect">
            <a:avLst/>
          </a:prstGeom>
          <a:noFill/>
          <a:ln/>
        </p:spPr>
        <p:txBody>
          <a:bodyPr wrap="none" rtlCol="0" anchor="t"/>
          <a:lstStyle/>
          <a:p>
            <a:r>
              <a:rPr lang="en-US" sz="4400" b="1" dirty="0">
                <a:solidFill>
                  <a:srgbClr val="002060"/>
                </a:solidFill>
                <a:latin typeface="DM Sans"/>
              </a:rPr>
              <a:t>Insights</a:t>
            </a:r>
            <a:r>
              <a:rPr lang="en-US" sz="4400" b="1" dirty="0">
                <a:solidFill>
                  <a:srgbClr val="002060"/>
                </a:solidFill>
              </a:rPr>
              <a:t>:</a:t>
            </a:r>
          </a:p>
        </p:txBody>
      </p:sp>
      <p:sp>
        <p:nvSpPr>
          <p:cNvPr id="5" name="Text 3"/>
          <p:cNvSpPr/>
          <p:nvPr/>
        </p:nvSpPr>
        <p:spPr>
          <a:xfrm>
            <a:off x="1179884" y="1567810"/>
            <a:ext cx="3188613" cy="356116"/>
          </a:xfrm>
          <a:prstGeom prst="rect">
            <a:avLst/>
          </a:prstGeom>
          <a:noFill/>
          <a:ln/>
        </p:spPr>
        <p:txBody>
          <a:bodyPr wrap="none" rtlCol="0" anchor="t"/>
          <a:lstStyle/>
          <a:p>
            <a:pPr marL="0" indent="0" algn="ctr">
              <a:lnSpc>
                <a:spcPts val="2804"/>
              </a:lnSpc>
              <a:buNone/>
            </a:pPr>
            <a:r>
              <a:rPr lang="en-US" sz="2400" b="1" dirty="0">
                <a:solidFill>
                  <a:srgbClr val="B092EC"/>
                </a:solidFill>
                <a:latin typeface="DM Sans" pitchFamily="34" charset="0"/>
                <a:ea typeface="DM Sans" pitchFamily="34" charset="-122"/>
              </a:rPr>
              <a:t>According To Demographics:</a:t>
            </a:r>
            <a:endParaRPr lang="en-US" sz="2400" dirty="0"/>
          </a:p>
        </p:txBody>
      </p:sp>
      <p:graphicFrame>
        <p:nvGraphicFramePr>
          <p:cNvPr id="7" name="Table 7">
            <a:extLst>
              <a:ext uri="{FF2B5EF4-FFF2-40B4-BE49-F238E27FC236}">
                <a16:creationId xmlns:a16="http://schemas.microsoft.com/office/drawing/2014/main" id="{625AF840-F2A7-44F3-8170-C79123222289}"/>
              </a:ext>
            </a:extLst>
          </p:cNvPr>
          <p:cNvGraphicFramePr>
            <a:graphicFrameLocks noGrp="1"/>
          </p:cNvGraphicFramePr>
          <p:nvPr>
            <p:extLst>
              <p:ext uri="{D42A27DB-BD31-4B8C-83A1-F6EECF244321}">
                <p14:modId xmlns:p14="http://schemas.microsoft.com/office/powerpoint/2010/main" val="4271741631"/>
              </p:ext>
            </p:extLst>
          </p:nvPr>
        </p:nvGraphicFramePr>
        <p:xfrm>
          <a:off x="1445091" y="2359061"/>
          <a:ext cx="11970451" cy="5259072"/>
        </p:xfrm>
        <a:graphic>
          <a:graphicData uri="http://schemas.openxmlformats.org/drawingml/2006/table">
            <a:tbl>
              <a:tblPr firstRow="1" bandRow="1">
                <a:tableStyleId>{5940675A-B579-460E-94D1-54222C63F5DA}</a:tableStyleId>
              </a:tblPr>
              <a:tblGrid>
                <a:gridCol w="2687442">
                  <a:extLst>
                    <a:ext uri="{9D8B030D-6E8A-4147-A177-3AD203B41FA5}">
                      <a16:colId xmlns:a16="http://schemas.microsoft.com/office/drawing/2014/main" val="1206857421"/>
                    </a:ext>
                  </a:extLst>
                </a:gridCol>
                <a:gridCol w="3216165">
                  <a:extLst>
                    <a:ext uri="{9D8B030D-6E8A-4147-A177-3AD203B41FA5}">
                      <a16:colId xmlns:a16="http://schemas.microsoft.com/office/drawing/2014/main" val="2795769675"/>
                    </a:ext>
                  </a:extLst>
                </a:gridCol>
                <a:gridCol w="2787616">
                  <a:extLst>
                    <a:ext uri="{9D8B030D-6E8A-4147-A177-3AD203B41FA5}">
                      <a16:colId xmlns:a16="http://schemas.microsoft.com/office/drawing/2014/main" val="159727954"/>
                    </a:ext>
                  </a:extLst>
                </a:gridCol>
                <a:gridCol w="3279228">
                  <a:extLst>
                    <a:ext uri="{9D8B030D-6E8A-4147-A177-3AD203B41FA5}">
                      <a16:colId xmlns:a16="http://schemas.microsoft.com/office/drawing/2014/main" val="2581716077"/>
                    </a:ext>
                  </a:extLst>
                </a:gridCol>
              </a:tblGrid>
              <a:tr h="1876096">
                <a:tc>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a:txBody>
                    <a:bodyPr/>
                    <a:lstStyle/>
                    <a:p>
                      <a:r>
                        <a:rPr lang="en-US" sz="2000" b="1" kern="1200" dirty="0">
                          <a:solidFill>
                            <a:srgbClr val="002060"/>
                          </a:solidFill>
                          <a:effectLst/>
                          <a:latin typeface="+mn-lt"/>
                          <a:ea typeface="+mn-ea"/>
                          <a:cs typeface="+mn-cs"/>
                        </a:rPr>
                        <a:t>Attrition is higher among males than females.</a:t>
                      </a:r>
                      <a:endParaRPr lang="en-US" sz="2000" b="1" dirty="0">
                        <a:solidFill>
                          <a:srgbClr val="002060"/>
                        </a:solidFill>
                      </a:endParaRPr>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rowSpan="2">
                  <a:txBody>
                    <a:bodyPr/>
                    <a:lstStyle/>
                    <a:p>
                      <a:endParaRPr lang="en-US" dirty="0"/>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rowSpan="2">
                  <a:txBody>
                    <a:bodyPr/>
                    <a:lstStyle/>
                    <a:p>
                      <a:r>
                        <a:rPr lang="en-US" sz="2000" b="1" kern="1200" dirty="0">
                          <a:solidFill>
                            <a:srgbClr val="002060"/>
                          </a:solidFill>
                          <a:effectLst/>
                          <a:latin typeface="+mn-lt"/>
                          <a:ea typeface="+mn-ea"/>
                          <a:cs typeface="+mn-cs"/>
                        </a:rPr>
                        <a:t>Employees with a background in Life Sciences have the highest attrition rate. While those with an educational background in Human Resources exhibit the lowest rate.</a:t>
                      </a:r>
                      <a:endParaRPr lang="en-US" sz="2000" b="1" dirty="0">
                        <a:solidFill>
                          <a:srgbClr val="002060"/>
                        </a:solidFill>
                      </a:endParaRPr>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extLst>
                  <a:ext uri="{0D108BD9-81ED-4DB2-BD59-A6C34878D82A}">
                    <a16:rowId xmlns:a16="http://schemas.microsoft.com/office/drawing/2014/main" val="3838913434"/>
                  </a:ext>
                </a:extLst>
              </a:tr>
              <a:tr h="753440">
                <a:tc rowSpan="2">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002060"/>
                          </a:solidFill>
                          <a:effectLst/>
                          <a:latin typeface="+mn-lt"/>
                          <a:ea typeface="+mn-ea"/>
                          <a:cs typeface="+mn-cs"/>
                        </a:rPr>
                        <a:t>Single employees leave their jobs more often than married or divorced employees.</a:t>
                      </a:r>
                    </a:p>
                    <a:p>
                      <a:endParaRPr lang="en-US" sz="2000" b="1" dirty="0">
                        <a:solidFill>
                          <a:srgbClr val="002060"/>
                        </a:solidFill>
                      </a:endParaRPr>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vMerge="1">
                  <a:txBody>
                    <a:bodyPr/>
                    <a:lstStyle/>
                    <a:p>
                      <a:endParaRPr lang="en-US" dirty="0"/>
                    </a:p>
                  </a:txBody>
                  <a:tcPr anchor="ctr"/>
                </a:tc>
                <a:tc vMerge="1">
                  <a:txBody>
                    <a:bodyPr/>
                    <a:lstStyle/>
                    <a:p>
                      <a:endParaRPr lang="en-US" dirty="0"/>
                    </a:p>
                  </a:txBody>
                  <a:tcPr/>
                </a:tc>
                <a:extLst>
                  <a:ext uri="{0D108BD9-81ED-4DB2-BD59-A6C34878D82A}">
                    <a16:rowId xmlns:a16="http://schemas.microsoft.com/office/drawing/2014/main" val="740163738"/>
                  </a:ext>
                </a:extLst>
              </a:tr>
              <a:tr h="938048">
                <a:tc vMerge="1">
                  <a:txBody>
                    <a:bodyPr/>
                    <a:lstStyle/>
                    <a:p>
                      <a:endParaRPr lang="en-US"/>
                    </a:p>
                  </a:txBody>
                  <a:tcPr/>
                </a:tc>
                <a:tc vMerge="1">
                  <a:txBody>
                    <a:bodyPr/>
                    <a:lstStyle/>
                    <a:p>
                      <a:endParaRPr lang="en-US"/>
                    </a:p>
                  </a:txBody>
                  <a:tcPr/>
                </a:tc>
                <a:tc rowSpan="2">
                  <a:txBody>
                    <a:bodyPr/>
                    <a:lstStyle/>
                    <a:p>
                      <a:endParaRPr lang="en-US" dirty="0"/>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002060"/>
                          </a:solidFill>
                          <a:effectLst/>
                          <a:latin typeface="+mn-lt"/>
                          <a:ea typeface="+mn-ea"/>
                          <a:cs typeface="+mn-cs"/>
                        </a:rPr>
                        <a:t>Employees with a bachelor’s degree have the highest attrition rates.</a:t>
                      </a:r>
                    </a:p>
                    <a:p>
                      <a:endParaRPr lang="en-US" sz="2000" b="1" dirty="0">
                        <a:solidFill>
                          <a:srgbClr val="002060"/>
                        </a:solidFill>
                      </a:endParaRPr>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extLst>
                  <a:ext uri="{0D108BD9-81ED-4DB2-BD59-A6C34878D82A}">
                    <a16:rowId xmlns:a16="http://schemas.microsoft.com/office/drawing/2014/main" val="1080703136"/>
                  </a:ext>
                </a:extLst>
              </a:tr>
              <a:tr h="1691488">
                <a:tc>
                  <a:txBody>
                    <a:bodyPr/>
                    <a:lstStyle/>
                    <a:p>
                      <a:endParaRPr lang="en-US" dirty="0"/>
                    </a:p>
                  </a:txBody>
                  <a:tcP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002060"/>
                          </a:solidFill>
                          <a:effectLst/>
                          <a:latin typeface="+mn-lt"/>
                          <a:ea typeface="+mn-ea"/>
                          <a:cs typeface="+mn-cs"/>
                        </a:rPr>
                        <a:t>Younger employees are more likely to quit than older ones.</a:t>
                      </a:r>
                    </a:p>
                    <a:p>
                      <a:endParaRPr lang="en-US" sz="2000" b="1" dirty="0">
                        <a:solidFill>
                          <a:srgbClr val="002060"/>
                        </a:solidFill>
                      </a:endParaRPr>
                    </a:p>
                  </a:txBody>
                  <a:tcPr anchor="ctr">
                    <a:lnL w="28575" cap="flat" cmpd="sng" algn="ctr">
                      <a:solidFill>
                        <a:srgbClr val="0F123F"/>
                      </a:solidFill>
                      <a:prstDash val="solid"/>
                      <a:round/>
                      <a:headEnd type="none" w="med" len="med"/>
                      <a:tailEnd type="none" w="med" len="med"/>
                    </a:lnL>
                    <a:lnR w="28575" cap="flat" cmpd="sng" algn="ctr">
                      <a:solidFill>
                        <a:srgbClr val="0F123F"/>
                      </a:solidFill>
                      <a:prstDash val="solid"/>
                      <a:round/>
                      <a:headEnd type="none" w="med" len="med"/>
                      <a:tailEnd type="none" w="med" len="med"/>
                    </a:lnR>
                    <a:lnT w="28575" cap="flat" cmpd="sng" algn="ctr">
                      <a:solidFill>
                        <a:srgbClr val="0F123F"/>
                      </a:solidFill>
                      <a:prstDash val="solid"/>
                      <a:round/>
                      <a:headEnd type="none" w="med" len="med"/>
                      <a:tailEnd type="none" w="med" len="med"/>
                    </a:lnT>
                    <a:lnB w="28575" cap="flat" cmpd="sng" algn="ctr">
                      <a:solidFill>
                        <a:srgbClr val="0F123F"/>
                      </a:solidFill>
                      <a:prstDash val="solid"/>
                      <a:round/>
                      <a:headEnd type="none" w="med" len="med"/>
                      <a:tailEnd type="none" w="med" len="med"/>
                    </a:lnB>
                    <a:noFill/>
                  </a:tcPr>
                </a:tc>
                <a:tc vMerge="1">
                  <a:txBody>
                    <a:bodyPr/>
                    <a:lstStyle/>
                    <a:p>
                      <a:endParaRPr lang="en-US" dirty="0"/>
                    </a:p>
                  </a:txBody>
                  <a:tcPr anchor="ctr"/>
                </a:tc>
                <a:tc vMerge="1">
                  <a:txBody>
                    <a:bodyPr/>
                    <a:lstStyle/>
                    <a:p>
                      <a:endParaRPr lang="en-US" dirty="0"/>
                    </a:p>
                  </a:txBody>
                  <a:tcPr/>
                </a:tc>
                <a:extLst>
                  <a:ext uri="{0D108BD9-81ED-4DB2-BD59-A6C34878D82A}">
                    <a16:rowId xmlns:a16="http://schemas.microsoft.com/office/drawing/2014/main" val="1688347077"/>
                  </a:ext>
                </a:extLst>
              </a:tr>
            </a:tbl>
          </a:graphicData>
        </a:graphic>
      </p:graphicFrame>
      <p:pic>
        <p:nvPicPr>
          <p:cNvPr id="21" name="Picture 20">
            <a:extLst>
              <a:ext uri="{FF2B5EF4-FFF2-40B4-BE49-F238E27FC236}">
                <a16:creationId xmlns:a16="http://schemas.microsoft.com/office/drawing/2014/main" id="{2D07B633-3E35-42B1-990E-6C8FBE3E837B}"/>
              </a:ext>
            </a:extLst>
          </p:cNvPr>
          <p:cNvPicPr>
            <a:picLocks noChangeAspect="1"/>
          </p:cNvPicPr>
          <p:nvPr/>
        </p:nvPicPr>
        <p:blipFill>
          <a:blip r:embed="rId3"/>
          <a:stretch>
            <a:fillRect/>
          </a:stretch>
        </p:blipFill>
        <p:spPr>
          <a:xfrm>
            <a:off x="7416023" y="5018399"/>
            <a:ext cx="2640145" cy="2543446"/>
          </a:xfrm>
          <a:prstGeom prst="rect">
            <a:avLst/>
          </a:prstGeom>
        </p:spPr>
      </p:pic>
      <p:pic>
        <p:nvPicPr>
          <p:cNvPr id="23" name="Picture 22">
            <a:extLst>
              <a:ext uri="{FF2B5EF4-FFF2-40B4-BE49-F238E27FC236}">
                <a16:creationId xmlns:a16="http://schemas.microsoft.com/office/drawing/2014/main" id="{9B356625-44FD-4908-AF31-B8C1763DA71D}"/>
              </a:ext>
            </a:extLst>
          </p:cNvPr>
          <p:cNvPicPr>
            <a:picLocks noChangeAspect="1"/>
          </p:cNvPicPr>
          <p:nvPr/>
        </p:nvPicPr>
        <p:blipFill>
          <a:blip r:embed="rId4"/>
          <a:stretch>
            <a:fillRect/>
          </a:stretch>
        </p:blipFill>
        <p:spPr>
          <a:xfrm>
            <a:off x="1466484" y="2670094"/>
            <a:ext cx="2615416" cy="1444706"/>
          </a:xfrm>
          <a:prstGeom prst="rect">
            <a:avLst/>
          </a:prstGeom>
        </p:spPr>
      </p:pic>
      <p:pic>
        <p:nvPicPr>
          <p:cNvPr id="25" name="Picture 24">
            <a:extLst>
              <a:ext uri="{FF2B5EF4-FFF2-40B4-BE49-F238E27FC236}">
                <a16:creationId xmlns:a16="http://schemas.microsoft.com/office/drawing/2014/main" id="{767834D6-22F1-4CC0-B15A-4EA2C49C1DC1}"/>
              </a:ext>
            </a:extLst>
          </p:cNvPr>
          <p:cNvPicPr>
            <a:picLocks noChangeAspect="1"/>
          </p:cNvPicPr>
          <p:nvPr/>
        </p:nvPicPr>
        <p:blipFill>
          <a:blip r:embed="rId5"/>
          <a:stretch>
            <a:fillRect/>
          </a:stretch>
        </p:blipFill>
        <p:spPr>
          <a:xfrm>
            <a:off x="1525708" y="4234697"/>
            <a:ext cx="2496968" cy="1577032"/>
          </a:xfrm>
          <a:prstGeom prst="rect">
            <a:avLst/>
          </a:prstGeom>
        </p:spPr>
      </p:pic>
      <p:pic>
        <p:nvPicPr>
          <p:cNvPr id="27" name="Picture 26">
            <a:extLst>
              <a:ext uri="{FF2B5EF4-FFF2-40B4-BE49-F238E27FC236}">
                <a16:creationId xmlns:a16="http://schemas.microsoft.com/office/drawing/2014/main" id="{61FC829B-AC29-4315-B32D-D5963AA2308B}"/>
              </a:ext>
            </a:extLst>
          </p:cNvPr>
          <p:cNvPicPr>
            <a:picLocks noChangeAspect="1"/>
          </p:cNvPicPr>
          <p:nvPr/>
        </p:nvPicPr>
        <p:blipFill>
          <a:blip r:embed="rId6"/>
          <a:stretch>
            <a:fillRect/>
          </a:stretch>
        </p:blipFill>
        <p:spPr>
          <a:xfrm>
            <a:off x="1656390" y="5715330"/>
            <a:ext cx="2235603" cy="1892920"/>
          </a:xfrm>
          <a:prstGeom prst="rect">
            <a:avLst/>
          </a:prstGeom>
        </p:spPr>
      </p:pic>
      <p:pic>
        <p:nvPicPr>
          <p:cNvPr id="29" name="Picture 28">
            <a:extLst>
              <a:ext uri="{FF2B5EF4-FFF2-40B4-BE49-F238E27FC236}">
                <a16:creationId xmlns:a16="http://schemas.microsoft.com/office/drawing/2014/main" id="{14450243-B64B-47C6-A822-BE543F10121E}"/>
              </a:ext>
            </a:extLst>
          </p:cNvPr>
          <p:cNvPicPr>
            <a:picLocks noChangeAspect="1"/>
          </p:cNvPicPr>
          <p:nvPr/>
        </p:nvPicPr>
        <p:blipFill>
          <a:blip r:embed="rId7"/>
          <a:stretch>
            <a:fillRect/>
          </a:stretch>
        </p:blipFill>
        <p:spPr>
          <a:xfrm>
            <a:off x="7315200" y="2878674"/>
            <a:ext cx="2841793" cy="1533072"/>
          </a:xfrm>
          <a:prstGeom prst="rect">
            <a:avLst/>
          </a:prstGeom>
        </p:spPr>
      </p:pic>
    </p:spTree>
    <p:extLst>
      <p:ext uri="{BB962C8B-B14F-4D97-AF65-F5344CB8AC3E}">
        <p14:creationId xmlns:p14="http://schemas.microsoft.com/office/powerpoint/2010/main" val="2455189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549</Words>
  <Application>Microsoft Office PowerPoint</Application>
  <PresentationFormat>Custom</PresentationFormat>
  <Paragraphs>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DM Sans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Shams Khaled</cp:lastModifiedBy>
  <cp:revision>26</cp:revision>
  <dcterms:created xsi:type="dcterms:W3CDTF">2024-08-02T19:56:28Z</dcterms:created>
  <dcterms:modified xsi:type="dcterms:W3CDTF">2024-08-03T02:29:40Z</dcterms:modified>
</cp:coreProperties>
</file>