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4"/>
  </p:notesMasterIdLst>
  <p:sldIdLst>
    <p:sldId id="256" r:id="rId2"/>
    <p:sldId id="257" r:id="rId3"/>
    <p:sldId id="258" r:id="rId4"/>
    <p:sldId id="259" r:id="rId5"/>
    <p:sldId id="260" r:id="rId6"/>
    <p:sldId id="264" r:id="rId7"/>
    <p:sldId id="265" r:id="rId8"/>
    <p:sldId id="261" r:id="rId9"/>
    <p:sldId id="266" r:id="rId10"/>
    <p:sldId id="263" r:id="rId11"/>
    <p:sldId id="267" r:id="rId12"/>
    <p:sldId id="26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78" d="100"/>
          <a:sy n="78" d="100"/>
        </p:scale>
        <p:origin x="84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F4DEB-83B5-47B9-9414-8B6AD5AA3D65}"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AFE57-7AB9-4283-A477-4D1A58EAD23A}" type="slidenum">
              <a:rPr lang="en-IN" smtClean="0"/>
              <a:t>‹#›</a:t>
            </a:fld>
            <a:endParaRPr lang="en-IN"/>
          </a:p>
        </p:txBody>
      </p:sp>
    </p:spTree>
    <p:extLst>
      <p:ext uri="{BB962C8B-B14F-4D97-AF65-F5344CB8AC3E}">
        <p14:creationId xmlns:p14="http://schemas.microsoft.com/office/powerpoint/2010/main" val="290199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hamsu0802/IBM-projects"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93341" y="2044005"/>
            <a:ext cx="6872749" cy="1815882"/>
          </a:xfrm>
          <a:prstGeom prst="rect">
            <a:avLst/>
          </a:prstGeom>
          <a:noFill/>
        </p:spPr>
        <p:txBody>
          <a:bodyPr wrap="square" rtlCol="0">
            <a:spAutoFit/>
          </a:bodyPr>
          <a:lstStyle/>
          <a:p>
            <a:pPr algn="ctr"/>
            <a:r>
              <a:rPr lang="en-IN" sz="2800" b="1">
                <a:solidFill>
                  <a:schemeClr val="bg1"/>
                </a:solidFill>
                <a:latin typeface="Arial" panose="020B0604020202020204" pitchFamily="34" charset="0"/>
                <a:cs typeface="Arial" panose="020B0604020202020204" pitchFamily="34" charset="0"/>
              </a:rPr>
              <a:t>AICTE CYCLE 2 (2025-26) -</a:t>
            </a:r>
            <a:r>
              <a:rPr lang="en-US" sz="2800" b="1">
                <a:solidFill>
                  <a:schemeClr val="bg1"/>
                </a:solidFill>
                <a:latin typeface="Arial" panose="020B0604020202020204" pitchFamily="34" charset="0"/>
                <a:cs typeface="Arial" panose="020B0604020202020204" pitchFamily="34" charset="0"/>
              </a:rPr>
              <a:t>SMART</a:t>
            </a:r>
            <a:r>
              <a:rPr lang="en-US" sz="2800" b="1" dirty="0">
                <a:solidFill>
                  <a:schemeClr val="bg1"/>
                </a:solidFill>
                <a:latin typeface="Arial" panose="020B0604020202020204" pitchFamily="34" charset="0"/>
                <a:cs typeface="Arial" panose="020B0604020202020204" pitchFamily="34" charset="0"/>
              </a:rPr>
              <a:t>/AUTOMATE IRRIGATION USING SOIL MOISTURE AND WEATHER DATA</a:t>
            </a: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a:extLst>
              <a:ext uri="{FF2B5EF4-FFF2-40B4-BE49-F238E27FC236}">
                <a16:creationId xmlns:a16="http://schemas.microsoft.com/office/drawing/2014/main" id="{9573EA6B-076C-D962-249E-D0EE785A9EA4}"/>
              </a:ext>
            </a:extLst>
          </p:cNvPr>
          <p:cNvSpPr txBox="1"/>
          <p:nvPr/>
        </p:nvSpPr>
        <p:spPr>
          <a:xfrm>
            <a:off x="4572436" y="4208207"/>
            <a:ext cx="7389966" cy="954300"/>
          </a:xfrm>
          <a:prstGeom prst="rect">
            <a:avLst/>
          </a:prstGeom>
          <a:noFill/>
        </p:spPr>
        <p:txBody>
          <a:bodyPr wrap="square" rtlCol="0">
            <a:spAutoFit/>
          </a:bodyPr>
          <a:lstStyle/>
          <a:p>
            <a:r>
              <a:rPr lang="en-IN" b="1" dirty="0">
                <a:solidFill>
                  <a:schemeClr val="bg1"/>
                </a:solidFill>
              </a:rPr>
              <a:t>NAME: SHAMSU NISHA N</a:t>
            </a:r>
          </a:p>
          <a:p>
            <a:r>
              <a:rPr lang="en-IN" b="1" dirty="0">
                <a:solidFill>
                  <a:schemeClr val="bg1"/>
                </a:solidFill>
              </a:rPr>
              <a:t>AICTE Student ID: STU666d42658eb211718436453</a:t>
            </a:r>
          </a:p>
          <a:p>
            <a:r>
              <a:rPr lang="en-US" b="1" dirty="0">
                <a:solidFill>
                  <a:schemeClr val="bg1"/>
                </a:solidFill>
              </a:rPr>
              <a:t>AICTE Internship ID: INTERNSHIP_1748923002683e727a876ea</a:t>
            </a:r>
            <a:endParaRPr lang="en-IN" b="1"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00A0A1FE-6DA2-B3D6-0587-864E3B43532F}"/>
              </a:ext>
            </a:extLst>
          </p:cNvPr>
          <p:cNvPicPr>
            <a:picLocks noChangeAspect="1"/>
          </p:cNvPicPr>
          <p:nvPr/>
        </p:nvPicPr>
        <p:blipFill>
          <a:blip r:embed="rId2"/>
          <a:srcRect l="3135" r="14401"/>
          <a:stretch>
            <a:fillRect/>
          </a:stretch>
        </p:blipFill>
        <p:spPr>
          <a:xfrm>
            <a:off x="727588" y="1552843"/>
            <a:ext cx="9714270" cy="501510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F84E87-F606-B1C1-9A72-49C2A9F9018B}"/>
              </a:ext>
            </a:extLst>
          </p:cNvPr>
          <p:cNvPicPr>
            <a:picLocks noChangeAspect="1"/>
          </p:cNvPicPr>
          <p:nvPr/>
        </p:nvPicPr>
        <p:blipFill>
          <a:blip r:embed="rId2"/>
          <a:stretch>
            <a:fillRect/>
          </a:stretch>
        </p:blipFill>
        <p:spPr>
          <a:xfrm>
            <a:off x="503116" y="1494160"/>
            <a:ext cx="9063671" cy="5226188"/>
          </a:xfrm>
          <a:prstGeom prst="rect">
            <a:avLst/>
          </a:prstGeom>
        </p:spPr>
      </p:pic>
      <p:sp>
        <p:nvSpPr>
          <p:cNvPr id="5" name="TextBox 4">
            <a:extLst>
              <a:ext uri="{FF2B5EF4-FFF2-40B4-BE49-F238E27FC236}">
                <a16:creationId xmlns:a16="http://schemas.microsoft.com/office/drawing/2014/main" id="{A4D6A791-AAE7-10C0-7E79-1A857EFB28FE}"/>
              </a:ext>
            </a:extLst>
          </p:cNvPr>
          <p:cNvSpPr txBox="1"/>
          <p:nvPr/>
        </p:nvSpPr>
        <p:spPr>
          <a:xfrm>
            <a:off x="356419" y="891966"/>
            <a:ext cx="6100916" cy="369332"/>
          </a:xfrm>
          <a:prstGeom prst="rect">
            <a:avLst/>
          </a:prstGeom>
          <a:noFill/>
        </p:spPr>
        <p:txBody>
          <a:bodyPr wrap="square">
            <a:spAutoFit/>
          </a:bodyPr>
          <a:lstStyle/>
          <a:p>
            <a:r>
              <a:rPr lang="en-US" sz="1800" b="1" dirty="0">
                <a:solidFill>
                  <a:srgbClr val="213163"/>
                </a:solidFill>
              </a:rPr>
              <a:t>Screenshot of Output: </a:t>
            </a:r>
            <a:endParaRPr lang="en-IN" dirty="0"/>
          </a:p>
        </p:txBody>
      </p:sp>
    </p:spTree>
    <p:extLst>
      <p:ext uri="{BB962C8B-B14F-4D97-AF65-F5344CB8AC3E}">
        <p14:creationId xmlns:p14="http://schemas.microsoft.com/office/powerpoint/2010/main" val="331583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CF826CE0-5D28-0113-65CD-DA3B0D813917}"/>
              </a:ext>
            </a:extLst>
          </p:cNvPr>
          <p:cNvSpPr txBox="1"/>
          <p:nvPr/>
        </p:nvSpPr>
        <p:spPr>
          <a:xfrm>
            <a:off x="875071" y="1583244"/>
            <a:ext cx="10127225" cy="4689489"/>
          </a:xfrm>
          <a:prstGeom prst="rect">
            <a:avLst/>
          </a:prstGeom>
          <a:noFill/>
        </p:spPr>
        <p:txBody>
          <a:bodyPr wrap="square">
            <a:spAutoFit/>
          </a:bodyPr>
          <a:lstStyle/>
          <a:p>
            <a:pPr>
              <a:buNone/>
            </a:pPr>
            <a:r>
              <a:rPr lang="en-US" dirty="0"/>
              <a:t>🌾 The </a:t>
            </a:r>
            <a:r>
              <a:rPr lang="en-US" b="1" dirty="0"/>
              <a:t>AI-Based Smart Irrigation System</a:t>
            </a:r>
            <a:r>
              <a:rPr lang="en-US" dirty="0"/>
              <a:t> presents an intelligent, data-driven approach to agriculture by analyzing sensor inputs like temperature, humidity, and soil moisture to automate water distribution. This ensures that crops receive the right amount of water at the right time, minimizing wastage and boosting productivity. The system significantly contributes to resource conservation, especially in regions facing water scarcity.</a:t>
            </a:r>
          </a:p>
          <a:p>
            <a:pPr>
              <a:buNone/>
            </a:pPr>
            <a:endParaRPr lang="en-US" dirty="0"/>
          </a:p>
          <a:p>
            <a:pPr>
              <a:buNone/>
            </a:pPr>
            <a:r>
              <a:rPr lang="en-US" dirty="0"/>
              <a:t>🚀 With its ability to operate with minimal human input and adapt to real-time environmental conditions, this smart solution stands out as a key enabler of </a:t>
            </a:r>
            <a:r>
              <a:rPr lang="en-US" b="1" dirty="0"/>
              <a:t>precision farming</a:t>
            </a:r>
            <a:r>
              <a:rPr lang="en-US" dirty="0"/>
              <a:t>. It not only helps farmers make informed decisions but also enhances crop health, yield, and sustainability. As the world moves toward climate-resilient agriculture, solutions like these will be critical in securing global food production. 🌍💧🌱</a:t>
            </a:r>
          </a:p>
          <a:p>
            <a:pPr>
              <a:buNone/>
            </a:pPr>
            <a:endParaRPr lang="en-US" dirty="0"/>
          </a:p>
          <a:p>
            <a:pPr>
              <a:buNone/>
            </a:pPr>
            <a:r>
              <a:rPr lang="en-US" dirty="0"/>
              <a:t>📈 Looking ahead, the integration of </a:t>
            </a:r>
            <a:r>
              <a:rPr lang="en-US" b="1" dirty="0"/>
              <a:t>machine learning and cloud-based analytics</a:t>
            </a:r>
            <a:r>
              <a:rPr lang="en-US" dirty="0"/>
              <a:t> can further optimize this system, enabling predictive irrigation and remote monitoring. With continued innovation and awareness, this model can be scaled across various agricultural landscapes, empowering farmers with smart, efficient, and eco-friendly practices. 🧠📡👨‍🌾</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 </a:t>
            </a: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3" name="TextBox 12">
            <a:extLst>
              <a:ext uri="{FF2B5EF4-FFF2-40B4-BE49-F238E27FC236}">
                <a16:creationId xmlns:a16="http://schemas.microsoft.com/office/drawing/2014/main" id="{F187769A-2166-257F-9232-213D260FE977}"/>
              </a:ext>
            </a:extLst>
          </p:cNvPr>
          <p:cNvSpPr txBox="1"/>
          <p:nvPr/>
        </p:nvSpPr>
        <p:spPr>
          <a:xfrm>
            <a:off x="199809" y="1461136"/>
            <a:ext cx="7145871" cy="369332"/>
          </a:xfrm>
          <a:prstGeom prst="rect">
            <a:avLst/>
          </a:prstGeom>
          <a:noFill/>
        </p:spPr>
        <p:txBody>
          <a:bodyPr wrap="square" rtlCol="0">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28" name="Rectangle 19">
            <a:extLst>
              <a:ext uri="{FF2B5EF4-FFF2-40B4-BE49-F238E27FC236}">
                <a16:creationId xmlns:a16="http://schemas.microsoft.com/office/drawing/2014/main" id="{8BA8AA5A-31BA-09A1-3A00-185CEDA78784}"/>
              </a:ext>
            </a:extLst>
          </p:cNvPr>
          <p:cNvSpPr>
            <a:spLocks noChangeArrowheads="1"/>
          </p:cNvSpPr>
          <p:nvPr/>
        </p:nvSpPr>
        <p:spPr bwMode="auto">
          <a:xfrm>
            <a:off x="345440" y="1461136"/>
            <a:ext cx="714587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t>🔢 </a:t>
            </a:r>
            <a:r>
              <a:rPr lang="en-US" sz="1800" b="1" dirty="0"/>
              <a:t>Apply Machine Learning for Binary Classification Problems</a:t>
            </a:r>
            <a:br>
              <a:rPr lang="en-US" sz="1800" dirty="0"/>
            </a:br>
            <a:r>
              <a:rPr lang="en-US" sz="1800" dirty="0"/>
              <a:t>Learn to train and deploy a machine learning model that classifies whether each sprinkler (parcel) should be turned </a:t>
            </a:r>
            <a:r>
              <a:rPr lang="en-US" sz="1800" b="1" dirty="0"/>
              <a:t>ON</a:t>
            </a:r>
            <a:r>
              <a:rPr lang="en-US" sz="1800" dirty="0"/>
              <a:t> or </a:t>
            </a:r>
            <a:r>
              <a:rPr lang="en-US" sz="1800" b="1" dirty="0"/>
              <a:t>OFF</a:t>
            </a:r>
            <a:r>
              <a:rPr lang="en-US" sz="1800" dirty="0"/>
              <a:t> based on real-time sensor data.</a:t>
            </a:r>
          </a:p>
          <a:p>
            <a:r>
              <a:rPr lang="en-US" sz="1800" dirty="0"/>
              <a:t>💻 </a:t>
            </a:r>
            <a:r>
              <a:rPr lang="en-US" sz="1800" b="1" dirty="0"/>
              <a:t>Develop Scalable and Interactive Web Applications using </a:t>
            </a:r>
            <a:r>
              <a:rPr lang="en-US" sz="1800" b="1" dirty="0" err="1"/>
              <a:t>Streamlit</a:t>
            </a:r>
            <a:br>
              <a:rPr lang="en-US" sz="1800" dirty="0"/>
            </a:br>
            <a:r>
              <a:rPr lang="en-US" sz="1800" dirty="0"/>
              <a:t>Build a responsive and user-friendly web interface using </a:t>
            </a:r>
            <a:r>
              <a:rPr lang="en-US" sz="1800" b="1" dirty="0" err="1"/>
              <a:t>Streamlit</a:t>
            </a:r>
            <a:r>
              <a:rPr lang="en-US" sz="1800" dirty="0"/>
              <a:t> to collect sensor inputs and display sprinkler status predictions.</a:t>
            </a:r>
          </a:p>
          <a:p>
            <a:r>
              <a:rPr lang="en-US" sz="1800" dirty="0"/>
              <a:t>📊 </a:t>
            </a:r>
            <a:r>
              <a:rPr lang="en-US" sz="1800" b="1" dirty="0"/>
              <a:t>Preprocess and Normalize Sensor Input Data</a:t>
            </a:r>
            <a:br>
              <a:rPr lang="en-US" sz="1800" dirty="0"/>
            </a:br>
            <a:r>
              <a:rPr lang="en-US" sz="1800" dirty="0"/>
              <a:t>Understand the importance of </a:t>
            </a:r>
            <a:r>
              <a:rPr lang="en-US" sz="1800" b="1" dirty="0"/>
              <a:t>feature scaling</a:t>
            </a:r>
            <a:r>
              <a:rPr lang="en-US" sz="1800" dirty="0"/>
              <a:t> (normalizing values between 0 and 1) to ensure accurate and stable performance of machine learning models.</a:t>
            </a:r>
          </a:p>
          <a:p>
            <a:r>
              <a:rPr lang="en-US" sz="1800" dirty="0"/>
              <a:t>🌱 </a:t>
            </a:r>
            <a:r>
              <a:rPr lang="en-US" sz="1800" b="1" dirty="0"/>
              <a:t>Understand the Role of AI in Precision Agriculture</a:t>
            </a:r>
            <a:br>
              <a:rPr lang="en-US" sz="1800" dirty="0"/>
            </a:br>
            <a:r>
              <a:rPr lang="en-US" sz="1800" dirty="0"/>
              <a:t>Gain insights into how </a:t>
            </a:r>
            <a:r>
              <a:rPr lang="en-US" sz="1800" b="1" dirty="0"/>
              <a:t>artificial intelligence</a:t>
            </a:r>
            <a:r>
              <a:rPr lang="en-US" sz="1800" dirty="0"/>
              <a:t> and </a:t>
            </a:r>
            <a:r>
              <a:rPr lang="en-US" sz="1800" b="1" dirty="0"/>
              <a:t>machine learning</a:t>
            </a:r>
            <a:r>
              <a:rPr lang="en-US" sz="1800" dirty="0"/>
              <a:t> can optimize irrigation systems to improve </a:t>
            </a:r>
            <a:r>
              <a:rPr lang="en-US" sz="1800" b="1" dirty="0"/>
              <a:t>water efficiency</a:t>
            </a:r>
            <a:r>
              <a:rPr lang="en-US" sz="1800" dirty="0"/>
              <a:t> and </a:t>
            </a:r>
            <a:r>
              <a:rPr lang="en-US" sz="1800" b="1" dirty="0"/>
              <a:t>crop health</a:t>
            </a:r>
            <a:r>
              <a:rPr lang="en-US" sz="1800" dirty="0"/>
              <a:t>.</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900515"/>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graphicFrame>
        <p:nvGraphicFramePr>
          <p:cNvPr id="2" name="Table 1">
            <a:extLst>
              <a:ext uri="{FF2B5EF4-FFF2-40B4-BE49-F238E27FC236}">
                <a16:creationId xmlns:a16="http://schemas.microsoft.com/office/drawing/2014/main" id="{32E88FD2-9E8F-AD04-7F9E-B3EE84178EB0}"/>
              </a:ext>
            </a:extLst>
          </p:cNvPr>
          <p:cNvGraphicFramePr>
            <a:graphicFrameLocks noGrp="1"/>
          </p:cNvGraphicFramePr>
          <p:nvPr>
            <p:extLst>
              <p:ext uri="{D42A27DB-BD31-4B8C-83A1-F6EECF244321}">
                <p14:modId xmlns:p14="http://schemas.microsoft.com/office/powerpoint/2010/main" val="2113918319"/>
              </p:ext>
            </p:extLst>
          </p:nvPr>
        </p:nvGraphicFramePr>
        <p:xfrm>
          <a:off x="1415845" y="1300625"/>
          <a:ext cx="9615840" cy="5277161"/>
        </p:xfrm>
        <a:graphic>
          <a:graphicData uri="http://schemas.openxmlformats.org/drawingml/2006/table">
            <a:tbl>
              <a:tblPr>
                <a:tableStyleId>{284E427A-3D55-4303-BF80-6455036E1DE7}</a:tableStyleId>
              </a:tblPr>
              <a:tblGrid>
                <a:gridCol w="3205280">
                  <a:extLst>
                    <a:ext uri="{9D8B030D-6E8A-4147-A177-3AD203B41FA5}">
                      <a16:colId xmlns:a16="http://schemas.microsoft.com/office/drawing/2014/main" val="1974793122"/>
                    </a:ext>
                  </a:extLst>
                </a:gridCol>
                <a:gridCol w="3205280">
                  <a:extLst>
                    <a:ext uri="{9D8B030D-6E8A-4147-A177-3AD203B41FA5}">
                      <a16:colId xmlns:a16="http://schemas.microsoft.com/office/drawing/2014/main" val="4146761249"/>
                    </a:ext>
                  </a:extLst>
                </a:gridCol>
                <a:gridCol w="3205280">
                  <a:extLst>
                    <a:ext uri="{9D8B030D-6E8A-4147-A177-3AD203B41FA5}">
                      <a16:colId xmlns:a16="http://schemas.microsoft.com/office/drawing/2014/main" val="3889686888"/>
                    </a:ext>
                  </a:extLst>
                </a:gridCol>
              </a:tblGrid>
              <a:tr h="280129">
                <a:tc>
                  <a:txBody>
                    <a:bodyPr/>
                    <a:lstStyle/>
                    <a:p>
                      <a:r>
                        <a:rPr lang="en-IN" sz="1100" b="1" dirty="0"/>
                        <a:t>CATEGORY</a:t>
                      </a:r>
                    </a:p>
                  </a:txBody>
                  <a:tcPr marL="56175" marR="56175" marT="28088" marB="28088" anchor="ctr"/>
                </a:tc>
                <a:tc>
                  <a:txBody>
                    <a:bodyPr/>
                    <a:lstStyle/>
                    <a:p>
                      <a:r>
                        <a:rPr lang="en-IN" sz="1100" b="1" dirty="0"/>
                        <a:t>TOOL/TECHNOLOGY</a:t>
                      </a:r>
                    </a:p>
                  </a:txBody>
                  <a:tcPr marL="56175" marR="56175" marT="28088" marB="28088" anchor="ctr"/>
                </a:tc>
                <a:tc>
                  <a:txBody>
                    <a:bodyPr/>
                    <a:lstStyle/>
                    <a:p>
                      <a:r>
                        <a:rPr lang="en-IN" sz="1100" b="1" dirty="0"/>
                        <a:t>PURPOSE</a:t>
                      </a:r>
                    </a:p>
                  </a:txBody>
                  <a:tcPr marL="56175" marR="56175" marT="28088" marB="28088" anchor="ctr"/>
                </a:tc>
                <a:extLst>
                  <a:ext uri="{0D108BD9-81ED-4DB2-BD59-A6C34878D82A}">
                    <a16:rowId xmlns:a16="http://schemas.microsoft.com/office/drawing/2014/main" val="3779066726"/>
                  </a:ext>
                </a:extLst>
              </a:tr>
              <a:tr h="704129">
                <a:tc>
                  <a:txBody>
                    <a:bodyPr/>
                    <a:lstStyle/>
                    <a:p>
                      <a:r>
                        <a:rPr lang="en-IN" sz="1100"/>
                        <a:t>💻 Programming Language</a:t>
                      </a:r>
                    </a:p>
                  </a:txBody>
                  <a:tcPr marL="56175" marR="56175" marT="28088" marB="28088" anchor="ctr"/>
                </a:tc>
                <a:tc>
                  <a:txBody>
                    <a:bodyPr/>
                    <a:lstStyle/>
                    <a:p>
                      <a:r>
                        <a:rPr lang="en-IN" sz="1100" b="1" dirty="0"/>
                        <a:t>Python</a:t>
                      </a:r>
                      <a:endParaRPr lang="en-IN" sz="1100" dirty="0"/>
                    </a:p>
                  </a:txBody>
                  <a:tcPr marL="56175" marR="56175" marT="28088" marB="28088" anchor="ctr"/>
                </a:tc>
                <a:tc>
                  <a:txBody>
                    <a:bodyPr/>
                    <a:lstStyle/>
                    <a:p>
                      <a:r>
                        <a:rPr lang="en-US" sz="1100"/>
                        <a:t>Core language for data processing, ML model, and app development</a:t>
                      </a:r>
                    </a:p>
                  </a:txBody>
                  <a:tcPr marL="56175" marR="56175" marT="28088" marB="28088" anchor="ctr"/>
                </a:tc>
                <a:extLst>
                  <a:ext uri="{0D108BD9-81ED-4DB2-BD59-A6C34878D82A}">
                    <a16:rowId xmlns:a16="http://schemas.microsoft.com/office/drawing/2014/main" val="1907323951"/>
                  </a:ext>
                </a:extLst>
              </a:tr>
              <a:tr h="492129">
                <a:tc>
                  <a:txBody>
                    <a:bodyPr/>
                    <a:lstStyle/>
                    <a:p>
                      <a:r>
                        <a:rPr lang="en-IN" sz="1100"/>
                        <a:t>🧠 Machine Learning Library</a:t>
                      </a:r>
                    </a:p>
                  </a:txBody>
                  <a:tcPr marL="56175" marR="56175" marT="28088" marB="28088" anchor="ctr"/>
                </a:tc>
                <a:tc>
                  <a:txBody>
                    <a:bodyPr/>
                    <a:lstStyle/>
                    <a:p>
                      <a:r>
                        <a:rPr lang="en-IN" sz="1100" b="1"/>
                        <a:t>scikit-learn</a:t>
                      </a:r>
                      <a:endParaRPr lang="en-IN" sz="1100"/>
                    </a:p>
                  </a:txBody>
                  <a:tcPr marL="56175" marR="56175" marT="28088" marB="28088" anchor="ctr"/>
                </a:tc>
                <a:tc>
                  <a:txBody>
                    <a:bodyPr/>
                    <a:lstStyle/>
                    <a:p>
                      <a:r>
                        <a:rPr lang="en-US" sz="1100"/>
                        <a:t>Used to train and save the ML model for sprinkler prediction</a:t>
                      </a:r>
                    </a:p>
                  </a:txBody>
                  <a:tcPr marL="56175" marR="56175" marT="28088" marB="28088" anchor="ctr"/>
                </a:tc>
                <a:extLst>
                  <a:ext uri="{0D108BD9-81ED-4DB2-BD59-A6C34878D82A}">
                    <a16:rowId xmlns:a16="http://schemas.microsoft.com/office/drawing/2014/main" val="3291643166"/>
                  </a:ext>
                </a:extLst>
              </a:tr>
              <a:tr h="492129">
                <a:tc>
                  <a:txBody>
                    <a:bodyPr/>
                    <a:lstStyle/>
                    <a:p>
                      <a:r>
                        <a:rPr lang="en-IN" sz="1100" dirty="0"/>
                        <a:t>💾 Model Serialization</a:t>
                      </a:r>
                    </a:p>
                  </a:txBody>
                  <a:tcPr marL="56175" marR="56175" marT="28088" marB="28088" anchor="ctr"/>
                </a:tc>
                <a:tc>
                  <a:txBody>
                    <a:bodyPr/>
                    <a:lstStyle/>
                    <a:p>
                      <a:r>
                        <a:rPr lang="en-IN" sz="1100" b="1"/>
                        <a:t>joblib</a:t>
                      </a:r>
                      <a:endParaRPr lang="en-IN" sz="1100"/>
                    </a:p>
                  </a:txBody>
                  <a:tcPr marL="56175" marR="56175" marT="28088" marB="28088" anchor="ctr"/>
                </a:tc>
                <a:tc>
                  <a:txBody>
                    <a:bodyPr/>
                    <a:lstStyle/>
                    <a:p>
                      <a:r>
                        <a:rPr lang="en-US" sz="1100"/>
                        <a:t>To load the pre-trained .pkl model for real-time inference</a:t>
                      </a:r>
                    </a:p>
                  </a:txBody>
                  <a:tcPr marL="56175" marR="56175" marT="28088" marB="28088" anchor="ctr"/>
                </a:tc>
                <a:extLst>
                  <a:ext uri="{0D108BD9-81ED-4DB2-BD59-A6C34878D82A}">
                    <a16:rowId xmlns:a16="http://schemas.microsoft.com/office/drawing/2014/main" val="2560330844"/>
                  </a:ext>
                </a:extLst>
              </a:tr>
              <a:tr h="492129">
                <a:tc>
                  <a:txBody>
                    <a:bodyPr/>
                    <a:lstStyle/>
                    <a:p>
                      <a:r>
                        <a:rPr lang="en-IN" sz="1100"/>
                        <a:t>📈 Numerical Computing</a:t>
                      </a:r>
                    </a:p>
                  </a:txBody>
                  <a:tcPr marL="56175" marR="56175" marT="28088" marB="28088" anchor="ctr"/>
                </a:tc>
                <a:tc>
                  <a:txBody>
                    <a:bodyPr/>
                    <a:lstStyle/>
                    <a:p>
                      <a:r>
                        <a:rPr lang="en-IN" sz="1100" b="1"/>
                        <a:t>NumPy</a:t>
                      </a:r>
                      <a:endParaRPr lang="en-IN" sz="1100"/>
                    </a:p>
                  </a:txBody>
                  <a:tcPr marL="56175" marR="56175" marT="28088" marB="28088" anchor="ctr"/>
                </a:tc>
                <a:tc>
                  <a:txBody>
                    <a:bodyPr/>
                    <a:lstStyle/>
                    <a:p>
                      <a:r>
                        <a:rPr lang="en-US" sz="1100"/>
                        <a:t>For data manipulation and reshaping input arrays</a:t>
                      </a:r>
                    </a:p>
                  </a:txBody>
                  <a:tcPr marL="56175" marR="56175" marT="28088" marB="28088" anchor="ctr"/>
                </a:tc>
                <a:extLst>
                  <a:ext uri="{0D108BD9-81ED-4DB2-BD59-A6C34878D82A}">
                    <a16:rowId xmlns:a16="http://schemas.microsoft.com/office/drawing/2014/main" val="3482559168"/>
                  </a:ext>
                </a:extLst>
              </a:tr>
              <a:tr h="704129">
                <a:tc>
                  <a:txBody>
                    <a:bodyPr/>
                    <a:lstStyle/>
                    <a:p>
                      <a:r>
                        <a:rPr lang="en-IN" sz="1100"/>
                        <a:t>🌐 Web Framework</a:t>
                      </a:r>
                    </a:p>
                  </a:txBody>
                  <a:tcPr marL="56175" marR="56175" marT="28088" marB="28088" anchor="ctr"/>
                </a:tc>
                <a:tc>
                  <a:txBody>
                    <a:bodyPr/>
                    <a:lstStyle/>
                    <a:p>
                      <a:r>
                        <a:rPr lang="en-IN" sz="1100" b="1"/>
                        <a:t>Streamlit</a:t>
                      </a:r>
                      <a:endParaRPr lang="en-IN" sz="1100"/>
                    </a:p>
                  </a:txBody>
                  <a:tcPr marL="56175" marR="56175" marT="28088" marB="28088" anchor="ctr"/>
                </a:tc>
                <a:tc>
                  <a:txBody>
                    <a:bodyPr/>
                    <a:lstStyle/>
                    <a:p>
                      <a:r>
                        <a:rPr lang="en-US" sz="1100"/>
                        <a:t>To build an interactive web UI for the user to input sensor values and get predictions</a:t>
                      </a:r>
                    </a:p>
                  </a:txBody>
                  <a:tcPr marL="56175" marR="56175" marT="28088" marB="28088" anchor="ctr"/>
                </a:tc>
                <a:extLst>
                  <a:ext uri="{0D108BD9-81ED-4DB2-BD59-A6C34878D82A}">
                    <a16:rowId xmlns:a16="http://schemas.microsoft.com/office/drawing/2014/main" val="3071570560"/>
                  </a:ext>
                </a:extLst>
              </a:tr>
              <a:tr h="704129">
                <a:tc>
                  <a:txBody>
                    <a:bodyPr/>
                    <a:lstStyle/>
                    <a:p>
                      <a:r>
                        <a:rPr lang="en-IN" sz="1100"/>
                        <a:t>📊 Visualization (optional)</a:t>
                      </a:r>
                    </a:p>
                  </a:txBody>
                  <a:tcPr marL="56175" marR="56175" marT="28088" marB="28088" anchor="ctr"/>
                </a:tc>
                <a:tc>
                  <a:txBody>
                    <a:bodyPr/>
                    <a:lstStyle/>
                    <a:p>
                      <a:r>
                        <a:rPr lang="en-IN" sz="1100" b="1" dirty="0"/>
                        <a:t>Matplotlib / Seaborn</a:t>
                      </a:r>
                      <a:endParaRPr lang="en-IN" sz="1100" dirty="0"/>
                    </a:p>
                  </a:txBody>
                  <a:tcPr marL="56175" marR="56175" marT="28088" marB="28088" anchor="ctr"/>
                </a:tc>
                <a:tc>
                  <a:txBody>
                    <a:bodyPr/>
                    <a:lstStyle/>
                    <a:p>
                      <a:r>
                        <a:rPr lang="en-US" sz="1100"/>
                        <a:t>Can be used during model training phase for plotting accuracy, etc.</a:t>
                      </a:r>
                    </a:p>
                  </a:txBody>
                  <a:tcPr marL="56175" marR="56175" marT="28088" marB="28088" anchor="ctr"/>
                </a:tc>
                <a:extLst>
                  <a:ext uri="{0D108BD9-81ED-4DB2-BD59-A6C34878D82A}">
                    <a16:rowId xmlns:a16="http://schemas.microsoft.com/office/drawing/2014/main" val="2085496580"/>
                  </a:ext>
                </a:extLst>
              </a:tr>
              <a:tr h="704129">
                <a:tc>
                  <a:txBody>
                    <a:bodyPr/>
                    <a:lstStyle/>
                    <a:p>
                      <a:r>
                        <a:rPr lang="en-IN" sz="1100"/>
                        <a:t>🧪 Jupyter Notebook</a:t>
                      </a:r>
                    </a:p>
                  </a:txBody>
                  <a:tcPr marL="56175" marR="56175" marT="28088" marB="28088" anchor="ctr"/>
                </a:tc>
                <a:tc>
                  <a:txBody>
                    <a:bodyPr/>
                    <a:lstStyle/>
                    <a:p>
                      <a:r>
                        <a:rPr lang="en-IN" sz="1100" b="1"/>
                        <a:t>Jupyter Lab / Notebook</a:t>
                      </a:r>
                      <a:endParaRPr lang="en-IN" sz="1100"/>
                    </a:p>
                  </a:txBody>
                  <a:tcPr marL="56175" marR="56175" marT="28088" marB="28088" anchor="ctr"/>
                </a:tc>
                <a:tc>
                  <a:txBody>
                    <a:bodyPr/>
                    <a:lstStyle/>
                    <a:p>
                      <a:r>
                        <a:rPr lang="en-US" sz="1100"/>
                        <a:t>For experimenting with data preprocessing and model training</a:t>
                      </a:r>
                    </a:p>
                  </a:txBody>
                  <a:tcPr marL="56175" marR="56175" marT="28088" marB="28088" anchor="ctr"/>
                </a:tc>
                <a:extLst>
                  <a:ext uri="{0D108BD9-81ED-4DB2-BD59-A6C34878D82A}">
                    <a16:rowId xmlns:a16="http://schemas.microsoft.com/office/drawing/2014/main" val="2450516508"/>
                  </a:ext>
                </a:extLst>
              </a:tr>
              <a:tr h="704129">
                <a:tc>
                  <a:txBody>
                    <a:bodyPr/>
                    <a:lstStyle/>
                    <a:p>
                      <a:r>
                        <a:rPr lang="en-IN" sz="1100"/>
                        <a:t>🧠 Model Type</a:t>
                      </a:r>
                    </a:p>
                  </a:txBody>
                  <a:tcPr marL="56175" marR="56175" marT="28088" marB="28088" anchor="ctr"/>
                </a:tc>
                <a:tc>
                  <a:txBody>
                    <a:bodyPr/>
                    <a:lstStyle/>
                    <a:p>
                      <a:r>
                        <a:rPr lang="en-US" sz="1100" b="1"/>
                        <a:t>Binary Classifier (e.g., Random Forest, Logistic Regression)</a:t>
                      </a:r>
                      <a:endParaRPr lang="en-US" sz="1100"/>
                    </a:p>
                  </a:txBody>
                  <a:tcPr marL="56175" marR="56175" marT="28088" marB="28088" anchor="ctr"/>
                </a:tc>
                <a:tc>
                  <a:txBody>
                    <a:bodyPr/>
                    <a:lstStyle/>
                    <a:p>
                      <a:r>
                        <a:rPr lang="en-US" sz="1100" dirty="0"/>
                        <a:t>Predicts ON/OFF status of sprinklers for each parcel based on input data</a:t>
                      </a:r>
                    </a:p>
                  </a:txBody>
                  <a:tcPr marL="56175" marR="56175" marT="28088" marB="28088" anchor="ctr"/>
                </a:tc>
                <a:extLst>
                  <a:ext uri="{0D108BD9-81ED-4DB2-BD59-A6C34878D82A}">
                    <a16:rowId xmlns:a16="http://schemas.microsoft.com/office/drawing/2014/main" val="645622443"/>
                  </a:ext>
                </a:extLst>
              </a:tr>
            </a:tbl>
          </a:graphicData>
        </a:graphic>
      </p:graphicFrame>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89698" y="700024"/>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102" name="TextBox 101">
            <a:extLst>
              <a:ext uri="{FF2B5EF4-FFF2-40B4-BE49-F238E27FC236}">
                <a16:creationId xmlns:a16="http://schemas.microsoft.com/office/drawing/2014/main" id="{D563F3E3-871D-5504-D9BC-2B88DA448F74}"/>
              </a:ext>
            </a:extLst>
          </p:cNvPr>
          <p:cNvSpPr txBox="1"/>
          <p:nvPr/>
        </p:nvSpPr>
        <p:spPr>
          <a:xfrm>
            <a:off x="189698" y="1100134"/>
            <a:ext cx="11533239" cy="5264133"/>
          </a:xfrm>
          <a:prstGeom prst="rect">
            <a:avLst/>
          </a:prstGeom>
          <a:noFill/>
        </p:spPr>
        <p:txBody>
          <a:bodyPr wrap="square" rtlCol="0">
            <a:spAutoFit/>
          </a:bodyPr>
          <a:lstStyle/>
          <a:p>
            <a:r>
              <a:rPr lang="en-US" b="1" dirty="0"/>
              <a:t>1️⃣ Problem Identification</a:t>
            </a:r>
          </a:p>
          <a:p>
            <a:r>
              <a:rPr lang="en-US" dirty="0"/>
              <a:t>🌾 Traditional irrigation systems operate on fixed schedules, leading to water wastage.</a:t>
            </a:r>
          </a:p>
          <a:p>
            <a:r>
              <a:rPr lang="en-US" dirty="0"/>
              <a:t>🚱 Inefficient water use reduces crop yield and increases resource costs.</a:t>
            </a:r>
          </a:p>
          <a:p>
            <a:r>
              <a:rPr lang="en-US" dirty="0"/>
              <a:t>💡 AI is proposed to automate irrigation based on real-time sensor data.</a:t>
            </a:r>
            <a:endParaRPr lang="en-IN" dirty="0"/>
          </a:p>
          <a:p>
            <a:endParaRPr lang="en-US" dirty="0"/>
          </a:p>
          <a:p>
            <a:r>
              <a:rPr lang="en-IN" b="1" dirty="0"/>
              <a:t>2️⃣ Data Collection &amp; Preprocessing</a:t>
            </a:r>
          </a:p>
          <a:p>
            <a:r>
              <a:rPr lang="en-IN" dirty="0"/>
              <a:t>📊 Sensor data (moisture, temperature, humidity) collected from 20 farm parcels.</a:t>
            </a:r>
          </a:p>
          <a:p>
            <a:r>
              <a:rPr lang="en-IN" dirty="0"/>
              <a:t>🧹 Data cleaned to remove noise and handle missing entries.</a:t>
            </a:r>
          </a:p>
          <a:p>
            <a:r>
              <a:rPr lang="en-IN" dirty="0"/>
              <a:t>🔧 Features scaled between 0 and 1 using Min-Max normalization.</a:t>
            </a:r>
          </a:p>
          <a:p>
            <a:endParaRPr lang="en-IN" dirty="0"/>
          </a:p>
          <a:p>
            <a:r>
              <a:rPr lang="en-US" b="1" dirty="0"/>
              <a:t>3️⃣ Model Training</a:t>
            </a:r>
          </a:p>
          <a:p>
            <a:r>
              <a:rPr lang="en-US" dirty="0"/>
              <a:t>🧠 Random Forest Classifier used for binary classification: ON (1) or OFF (0).</a:t>
            </a:r>
          </a:p>
          <a:p>
            <a:r>
              <a:rPr lang="en-US" dirty="0"/>
              <a:t>🗂️ Trained with 80% of data; 20% used for testing and validation.</a:t>
            </a:r>
          </a:p>
          <a:p>
            <a:r>
              <a:rPr lang="en-US" dirty="0"/>
              <a:t>📈 Evaluated using metrics like accuracy, precision, and recall.</a:t>
            </a:r>
          </a:p>
          <a:p>
            <a:endParaRPr lang="en-US" dirty="0"/>
          </a:p>
          <a:p>
            <a:r>
              <a:rPr lang="en-US" dirty="0"/>
              <a:t>4️⃣ Model Serialization💾 Trained model saved as a .</a:t>
            </a:r>
            <a:r>
              <a:rPr lang="en-US" dirty="0" err="1"/>
              <a:t>pkl</a:t>
            </a:r>
            <a:r>
              <a:rPr lang="en-US" dirty="0"/>
              <a:t> file using </a:t>
            </a:r>
            <a:r>
              <a:rPr lang="en-US" dirty="0" err="1"/>
              <a:t>joblib</a:t>
            </a:r>
            <a:r>
              <a:rPr lang="en-US" dirty="0"/>
              <a:t>.</a:t>
            </a:r>
          </a:p>
          <a:p>
            <a:r>
              <a:rPr lang="en-US" dirty="0"/>
              <a:t>🔄 Enables reuse of the model without needing to retrain.</a:t>
            </a:r>
          </a:p>
          <a:p>
            <a:r>
              <a:rPr lang="en-US" dirty="0"/>
              <a:t>⚡ Ensures faster and consistent predictions during app execution.</a:t>
            </a:r>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3A9D22-6D6F-6EAC-2EED-9B27604BC2A8}"/>
              </a:ext>
            </a:extLst>
          </p:cNvPr>
          <p:cNvSpPr txBox="1"/>
          <p:nvPr/>
        </p:nvSpPr>
        <p:spPr>
          <a:xfrm>
            <a:off x="176445" y="948690"/>
            <a:ext cx="11839109" cy="5909310"/>
          </a:xfrm>
          <a:prstGeom prst="rect">
            <a:avLst/>
          </a:prstGeom>
          <a:noFill/>
        </p:spPr>
        <p:txBody>
          <a:bodyPr wrap="square" rtlCol="0">
            <a:spAutoFit/>
          </a:bodyPr>
          <a:lstStyle/>
          <a:p>
            <a:r>
              <a:rPr lang="en-IN" sz="1800" dirty="0"/>
              <a:t>5️⃣</a:t>
            </a:r>
            <a:r>
              <a:rPr lang="en-IN" sz="1800" b="1" dirty="0"/>
              <a:t> Web App Development</a:t>
            </a:r>
            <a:r>
              <a:rPr lang="en-IN" sz="1800" dirty="0"/>
              <a:t> </a:t>
            </a:r>
          </a:p>
          <a:p>
            <a:r>
              <a:rPr lang="en-IN" sz="1800" dirty="0"/>
              <a:t>🌐 Developed interactive app using </a:t>
            </a:r>
            <a:r>
              <a:rPr lang="en-IN" sz="1800" dirty="0" err="1"/>
              <a:t>Streamlit</a:t>
            </a:r>
            <a:r>
              <a:rPr lang="en-IN" sz="1800" dirty="0"/>
              <a:t> for ease of use. </a:t>
            </a:r>
          </a:p>
          <a:p>
            <a:r>
              <a:rPr lang="en-IN" sz="1800" dirty="0"/>
              <a:t>🧑‍💻 Users input live sensor data through the web interface. </a:t>
            </a:r>
          </a:p>
          <a:p>
            <a:r>
              <a:rPr lang="en-IN" sz="1800" dirty="0"/>
              <a:t>💡 Model instantly predicts sprinkler status and displays results.</a:t>
            </a:r>
            <a:endParaRPr lang="en-US" sz="1800" dirty="0"/>
          </a:p>
          <a:p>
            <a:endParaRPr lang="en-US" sz="1800" b="1" dirty="0"/>
          </a:p>
          <a:p>
            <a:r>
              <a:rPr lang="en-US" sz="1800" b="1" dirty="0"/>
              <a:t>6️⃣ Prediction &amp; Output</a:t>
            </a:r>
          </a:p>
          <a:p>
            <a:r>
              <a:rPr lang="en-US" sz="1800" dirty="0"/>
              <a:t>📥 The sensor inputs are first normalized to match the format used during training, ensuring accurate model performance.</a:t>
            </a:r>
          </a:p>
          <a:p>
            <a:r>
              <a:rPr lang="en-US" sz="1800" dirty="0"/>
              <a:t>✅ The machine learning model processes the scaled input and outputs a binary prediction: 1 = Sprinkler ON, 0 = Sprinkler OFF.</a:t>
            </a:r>
          </a:p>
          <a:p>
            <a:r>
              <a:rPr lang="en-US" sz="1800" dirty="0"/>
              <a:t>🖥️ The result is displayed clearly on the screen with user-friendly labels like "Irrigation Required" or "No Irrigation Needed".</a:t>
            </a:r>
          </a:p>
          <a:p>
            <a:endParaRPr lang="en-US" sz="1800" b="1" dirty="0"/>
          </a:p>
          <a:p>
            <a:r>
              <a:rPr lang="en-US" sz="1800" dirty="0"/>
              <a:t>7️⃣</a:t>
            </a:r>
            <a:r>
              <a:rPr lang="en-US" sz="1800" b="1" dirty="0"/>
              <a:t> Deployment &amp; Testing</a:t>
            </a:r>
            <a:r>
              <a:rPr lang="en-US" sz="1800" dirty="0"/>
              <a:t> </a:t>
            </a:r>
          </a:p>
          <a:p>
            <a:r>
              <a:rPr lang="en-US" sz="1800" dirty="0"/>
              <a:t>🧪 App tested with varied inputs to ensure stable performance. </a:t>
            </a:r>
          </a:p>
          <a:p>
            <a:r>
              <a:rPr lang="en-US" sz="1800" dirty="0"/>
              <a:t>⚙️ Performance and prediction accuracy verified in test cases. </a:t>
            </a:r>
          </a:p>
          <a:p>
            <a:r>
              <a:rPr lang="en-US" sz="1800" dirty="0"/>
              <a:t>📡 Ready for integration with real-time IoT-based sensor feeds.</a:t>
            </a:r>
          </a:p>
          <a:p>
            <a:endParaRPr lang="en-US" sz="1800" b="1" dirty="0"/>
          </a:p>
          <a:p>
            <a:r>
              <a:rPr lang="en-US" sz="1800" b="1" dirty="0"/>
              <a:t>✅ Final Outcome</a:t>
            </a:r>
          </a:p>
          <a:p>
            <a:r>
              <a:rPr lang="en-US" sz="1800" dirty="0"/>
              <a:t>🚀 Delivered an AI-powered irrigation system that saves water. </a:t>
            </a:r>
          </a:p>
          <a:p>
            <a:r>
              <a:rPr lang="en-US" sz="1800" dirty="0"/>
              <a:t>💧 Reduces human error and unnecessary irrigation cycles. </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AF7D0-4A11-80AD-E7FF-0C0F81E5558B}"/>
              </a:ext>
            </a:extLst>
          </p:cNvPr>
          <p:cNvPicPr>
            <a:picLocks noChangeAspect="1"/>
          </p:cNvPicPr>
          <p:nvPr/>
        </p:nvPicPr>
        <p:blipFill>
          <a:blip r:embed="rId2"/>
          <a:stretch>
            <a:fillRect/>
          </a:stretch>
        </p:blipFill>
        <p:spPr>
          <a:xfrm>
            <a:off x="1473609" y="849672"/>
            <a:ext cx="8702777" cy="5801851"/>
          </a:xfrm>
          <a:prstGeom prst="rect">
            <a:avLst/>
          </a:prstGeom>
        </p:spPr>
      </p:pic>
    </p:spTree>
    <p:extLst>
      <p:ext uri="{BB962C8B-B14F-4D97-AF65-F5344CB8AC3E}">
        <p14:creationId xmlns:p14="http://schemas.microsoft.com/office/powerpoint/2010/main" val="183509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D85801-2D03-8FFE-8FC8-76AB1301E55A}"/>
              </a:ext>
            </a:extLst>
          </p:cNvPr>
          <p:cNvSpPr txBox="1"/>
          <p:nvPr/>
        </p:nvSpPr>
        <p:spPr>
          <a:xfrm>
            <a:off x="189271" y="783811"/>
            <a:ext cx="6100916" cy="369332"/>
          </a:xfrm>
          <a:prstGeom prst="rect">
            <a:avLst/>
          </a:prstGeom>
          <a:noFill/>
        </p:spPr>
        <p:txBody>
          <a:bodyPr wrap="square">
            <a:spAutoFit/>
          </a:bodyPr>
          <a:lstStyle/>
          <a:p>
            <a:r>
              <a:rPr lang="en-US" sz="1800" b="1" dirty="0">
                <a:solidFill>
                  <a:srgbClr val="213163"/>
                </a:solidFill>
              </a:rPr>
              <a:t>Problem Statement:  </a:t>
            </a:r>
            <a:endParaRPr lang="en-IN" sz="1800" b="1" dirty="0">
              <a:solidFill>
                <a:srgbClr val="213163"/>
              </a:solidFill>
            </a:endParaRPr>
          </a:p>
        </p:txBody>
      </p:sp>
      <p:sp>
        <p:nvSpPr>
          <p:cNvPr id="4" name="TextBox 3">
            <a:extLst>
              <a:ext uri="{FF2B5EF4-FFF2-40B4-BE49-F238E27FC236}">
                <a16:creationId xmlns:a16="http://schemas.microsoft.com/office/drawing/2014/main" id="{E25D7D39-EBDC-889B-A477-E4927AE1A20C}"/>
              </a:ext>
            </a:extLst>
          </p:cNvPr>
          <p:cNvSpPr txBox="1"/>
          <p:nvPr/>
        </p:nvSpPr>
        <p:spPr>
          <a:xfrm>
            <a:off x="299884" y="1153143"/>
            <a:ext cx="11592232" cy="5838778"/>
          </a:xfrm>
          <a:prstGeom prst="rect">
            <a:avLst/>
          </a:prstGeom>
          <a:noFill/>
        </p:spPr>
        <p:txBody>
          <a:bodyPr wrap="square" rtlCol="0">
            <a:spAutoFit/>
          </a:bodyPr>
          <a:lstStyle/>
          <a:p>
            <a:r>
              <a:rPr lang="en-US" b="1" dirty="0"/>
              <a:t>🚨 Problem Statement</a:t>
            </a:r>
          </a:p>
          <a:p>
            <a:r>
              <a:rPr lang="en-US" b="1" dirty="0"/>
              <a:t>🌿 Background Context</a:t>
            </a:r>
          </a:p>
          <a:p>
            <a:r>
              <a:rPr lang="en-US" dirty="0"/>
              <a:t>Agriculture is one of the most water-dependent sectors globally. However, the traditional irrigation practices used by farmers today are often inefficient. These systems are usually </a:t>
            </a:r>
            <a:r>
              <a:rPr lang="en-US" b="1" dirty="0"/>
              <a:t>manually operated</a:t>
            </a:r>
            <a:r>
              <a:rPr lang="en-US" dirty="0"/>
              <a:t> or </a:t>
            </a:r>
            <a:r>
              <a:rPr lang="en-US" b="1" dirty="0"/>
              <a:t>time-based</a:t>
            </a:r>
            <a:r>
              <a:rPr lang="en-US" dirty="0"/>
              <a:t>, lacking intelligent decision-making mechanisms.</a:t>
            </a:r>
          </a:p>
          <a:p>
            <a:endParaRPr lang="en-IN" dirty="0"/>
          </a:p>
          <a:p>
            <a:r>
              <a:rPr lang="en-US" b="1" dirty="0"/>
              <a:t>❌ Key Challenges</a:t>
            </a:r>
          </a:p>
          <a:p>
            <a:r>
              <a:rPr lang="en-US" b="1" dirty="0"/>
              <a:t>Over-Irrigation and Under-Irrigation</a:t>
            </a:r>
            <a:br>
              <a:rPr lang="en-US" dirty="0"/>
            </a:br>
            <a:r>
              <a:rPr lang="en-US" dirty="0"/>
              <a:t>Farmers often </a:t>
            </a:r>
            <a:r>
              <a:rPr lang="en-US" b="1" dirty="0"/>
              <a:t>overwater or underwater</a:t>
            </a:r>
            <a:r>
              <a:rPr lang="en-US" dirty="0"/>
              <a:t> their fields due to guesswork or fixed schedules, leading to:</a:t>
            </a:r>
          </a:p>
          <a:p>
            <a:pPr lvl="1"/>
            <a:r>
              <a:rPr lang="en-US" dirty="0"/>
              <a:t>Crop diseases or stunted growth</a:t>
            </a:r>
          </a:p>
          <a:p>
            <a:pPr lvl="1"/>
            <a:r>
              <a:rPr lang="en-US" dirty="0"/>
              <a:t>Reduced yield and soil degradation</a:t>
            </a:r>
          </a:p>
          <a:p>
            <a:r>
              <a:rPr lang="en-US" b="1" dirty="0"/>
              <a:t>Water Resource Wastage</a:t>
            </a:r>
            <a:br>
              <a:rPr lang="en-US" dirty="0"/>
            </a:br>
            <a:r>
              <a:rPr lang="en-US" dirty="0"/>
              <a:t>With agriculture consuming more than </a:t>
            </a:r>
            <a:r>
              <a:rPr lang="en-US" b="1" dirty="0"/>
              <a:t>70% of global freshwater</a:t>
            </a:r>
            <a:r>
              <a:rPr lang="en-US" dirty="0"/>
              <a:t>, inefficient irrigation contributes heavily to </a:t>
            </a:r>
            <a:r>
              <a:rPr lang="en-US" b="1" dirty="0"/>
              <a:t>water scarcity</a:t>
            </a:r>
            <a:r>
              <a:rPr lang="en-US" dirty="0"/>
              <a:t>, especially in drought-prone regions.</a:t>
            </a:r>
          </a:p>
          <a:p>
            <a:r>
              <a:rPr lang="en-US" b="1" dirty="0"/>
              <a:t>Lack of Automation</a:t>
            </a:r>
            <a:br>
              <a:rPr lang="en-US" dirty="0"/>
            </a:br>
            <a:r>
              <a:rPr lang="en-US" dirty="0"/>
              <a:t>Most existing systems are not </a:t>
            </a:r>
            <a:r>
              <a:rPr lang="en-US" b="1" dirty="0"/>
              <a:t>sensor-driven</a:t>
            </a:r>
            <a:r>
              <a:rPr lang="en-US" dirty="0"/>
              <a:t> or </a:t>
            </a:r>
            <a:r>
              <a:rPr lang="en-US" b="1" dirty="0"/>
              <a:t>AI-powered</a:t>
            </a:r>
            <a:r>
              <a:rPr lang="en-US" dirty="0"/>
              <a:t>, making it difficult to respond to dynamic field conditions like:</a:t>
            </a:r>
          </a:p>
          <a:p>
            <a:pPr lvl="1"/>
            <a:r>
              <a:rPr lang="en-US" dirty="0"/>
              <a:t>Varying soil moisture</a:t>
            </a:r>
          </a:p>
          <a:p>
            <a:pPr lvl="1"/>
            <a:r>
              <a:rPr lang="en-US" dirty="0"/>
              <a:t>Temperature fluctuations</a:t>
            </a:r>
          </a:p>
          <a:p>
            <a:endParaRPr lang="en-IN" dirty="0"/>
          </a:p>
        </p:txBody>
      </p:sp>
    </p:spTree>
    <p:extLst>
      <p:ext uri="{BB962C8B-B14F-4D97-AF65-F5344CB8AC3E}">
        <p14:creationId xmlns:p14="http://schemas.microsoft.com/office/powerpoint/2010/main" val="358465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7115" y="818438"/>
            <a:ext cx="8908561" cy="400110"/>
          </a:xfrm>
          <a:prstGeom prst="rect">
            <a:avLst/>
          </a:prstGeom>
          <a:noFill/>
        </p:spPr>
        <p:txBody>
          <a:bodyPr wrap="square">
            <a:spAutoFit/>
          </a:bodyPr>
          <a:lstStyle/>
          <a:p>
            <a:r>
              <a:rPr lang="en-US" sz="2000" b="1" dirty="0">
                <a:solidFill>
                  <a:srgbClr val="213163"/>
                </a:solidFill>
              </a:rPr>
              <a:t>Solution:  </a:t>
            </a:r>
            <a:r>
              <a:rPr lang="en-IN" sz="2000" b="1" dirty="0">
                <a:solidFill>
                  <a:srgbClr val="213163"/>
                </a:solidFill>
              </a:rPr>
              <a:t>                   GITHUB LINK: </a:t>
            </a:r>
            <a:r>
              <a:rPr lang="en-IN" sz="2000" dirty="0">
                <a:hlinkClick r:id="rId2"/>
              </a:rPr>
              <a:t>Shamsu0802/IBM-projects</a:t>
            </a:r>
            <a:endParaRPr lang="en-IN" sz="2000" b="1" dirty="0">
              <a:solidFill>
                <a:srgbClr val="213163"/>
              </a:solidFill>
            </a:endParaRPr>
          </a:p>
        </p:txBody>
      </p:sp>
      <p:sp>
        <p:nvSpPr>
          <p:cNvPr id="14" name="TextBox 13">
            <a:extLst>
              <a:ext uri="{FF2B5EF4-FFF2-40B4-BE49-F238E27FC236}">
                <a16:creationId xmlns:a16="http://schemas.microsoft.com/office/drawing/2014/main" id="{F732344F-54E6-C4D8-48B6-F256C1793DA2}"/>
              </a:ext>
            </a:extLst>
          </p:cNvPr>
          <p:cNvSpPr txBox="1"/>
          <p:nvPr/>
        </p:nvSpPr>
        <p:spPr>
          <a:xfrm>
            <a:off x="512452" y="1306544"/>
            <a:ext cx="11454580" cy="5551456"/>
          </a:xfrm>
          <a:prstGeom prst="rect">
            <a:avLst/>
          </a:prstGeom>
          <a:noFill/>
        </p:spPr>
        <p:txBody>
          <a:bodyPr wrap="square" rtlCol="0">
            <a:spAutoFit/>
          </a:bodyPr>
          <a:lstStyle/>
          <a:p>
            <a:r>
              <a:rPr lang="en-IN" b="1" dirty="0"/>
              <a:t>🧠 1. Machine Learning for Irrigation Decision-Making</a:t>
            </a:r>
          </a:p>
          <a:p>
            <a:r>
              <a:rPr lang="en-IN" dirty="0"/>
              <a:t>Train a </a:t>
            </a:r>
            <a:r>
              <a:rPr lang="en-IN" b="1" dirty="0"/>
              <a:t>binary classification model</a:t>
            </a:r>
            <a:r>
              <a:rPr lang="en-IN" dirty="0"/>
              <a:t> using historical sensor data.</a:t>
            </a:r>
          </a:p>
          <a:p>
            <a:r>
              <a:rPr lang="en-IN" dirty="0"/>
              <a:t>Model predicts whether a sprinkler should be </a:t>
            </a:r>
            <a:r>
              <a:rPr lang="en-IN" b="1" dirty="0"/>
              <a:t>ON (1)</a:t>
            </a:r>
            <a:r>
              <a:rPr lang="en-IN" dirty="0"/>
              <a:t> or </a:t>
            </a:r>
            <a:r>
              <a:rPr lang="en-IN" b="1" dirty="0"/>
              <a:t>OFF (0)</a:t>
            </a:r>
            <a:r>
              <a:rPr lang="en-IN" dirty="0"/>
              <a:t> based on:</a:t>
            </a:r>
          </a:p>
          <a:p>
            <a:pPr lvl="1"/>
            <a:r>
              <a:rPr lang="en-IN" dirty="0"/>
              <a:t>🌡️ Temperature</a:t>
            </a:r>
          </a:p>
          <a:p>
            <a:pPr lvl="1"/>
            <a:r>
              <a:rPr lang="en-IN" dirty="0"/>
              <a:t>💧 Soil Moisture</a:t>
            </a:r>
          </a:p>
          <a:p>
            <a:pPr lvl="1"/>
            <a:r>
              <a:rPr lang="en-IN" dirty="0"/>
              <a:t>💦 Humidity</a:t>
            </a:r>
          </a:p>
          <a:p>
            <a:pPr lvl="1"/>
            <a:r>
              <a:rPr lang="en-IN" dirty="0"/>
              <a:t>🌤️ Light Intensity</a:t>
            </a:r>
          </a:p>
          <a:p>
            <a:pPr lvl="1"/>
            <a:r>
              <a:rPr lang="en-IN" dirty="0"/>
              <a:t>...and other relevant features</a:t>
            </a:r>
          </a:p>
          <a:p>
            <a:pPr lvl="1"/>
            <a:endParaRPr lang="en-IN" dirty="0"/>
          </a:p>
          <a:p>
            <a:r>
              <a:rPr lang="en-US" b="1" dirty="0"/>
              <a:t>🧪 2. Data Preprocessing and Normalization</a:t>
            </a:r>
          </a:p>
          <a:p>
            <a:pPr marL="342900" indent="-342900">
              <a:buFont typeface="Wingdings" panose="05000000000000000000" pitchFamily="2" charset="2"/>
              <a:buChar char="v"/>
            </a:pPr>
            <a:r>
              <a:rPr lang="en-US" dirty="0"/>
              <a:t>Apply </a:t>
            </a:r>
            <a:r>
              <a:rPr lang="en-US" b="1" dirty="0"/>
              <a:t>Min-Max scaling</a:t>
            </a:r>
            <a:r>
              <a:rPr lang="en-US" dirty="0"/>
              <a:t> to normalize raw sensor values between 0 and 1.</a:t>
            </a:r>
          </a:p>
          <a:p>
            <a:pPr marL="342900" indent="-342900">
              <a:buFont typeface="Wingdings" panose="05000000000000000000" pitchFamily="2" charset="2"/>
              <a:buChar char="v"/>
            </a:pPr>
            <a:r>
              <a:rPr lang="en-US" dirty="0"/>
              <a:t>Ensures model stability and better performance across sensor ranges.</a:t>
            </a:r>
          </a:p>
          <a:p>
            <a:pPr marL="342900" indent="-342900">
              <a:buFont typeface="Wingdings" panose="05000000000000000000" pitchFamily="2" charset="2"/>
              <a:buChar char="v"/>
            </a:pPr>
            <a:endParaRPr lang="en-US" dirty="0"/>
          </a:p>
          <a:p>
            <a:r>
              <a:rPr lang="en-US" b="1" dirty="0"/>
              <a:t>🛠️ 3. Deployment Using </a:t>
            </a:r>
            <a:r>
              <a:rPr lang="en-US" b="1" dirty="0" err="1"/>
              <a:t>Streamlit</a:t>
            </a:r>
            <a:endParaRPr lang="en-US" b="1" dirty="0"/>
          </a:p>
          <a:p>
            <a:pPr marL="342900" indent="-342900">
              <a:buFont typeface="Wingdings" panose="05000000000000000000" pitchFamily="2" charset="2"/>
              <a:buChar char="v"/>
            </a:pPr>
            <a:r>
              <a:rPr lang="en-US" dirty="0"/>
              <a:t>Build an </a:t>
            </a:r>
            <a:r>
              <a:rPr lang="en-US" b="1" dirty="0"/>
              <a:t>interactive, user-friendly web interface</a:t>
            </a:r>
            <a:r>
              <a:rPr lang="en-US" dirty="0"/>
              <a:t> with </a:t>
            </a:r>
            <a:r>
              <a:rPr lang="en-US" b="1" dirty="0" err="1"/>
              <a:t>Streamlit</a:t>
            </a:r>
            <a:r>
              <a:rPr lang="en-US" dirty="0"/>
              <a:t>:</a:t>
            </a:r>
          </a:p>
          <a:p>
            <a:pPr marL="342900" lvl="1" indent="-342900">
              <a:buFont typeface="Wingdings" panose="05000000000000000000" pitchFamily="2" charset="2"/>
              <a:buChar char="v"/>
            </a:pPr>
            <a:r>
              <a:rPr lang="en-US" dirty="0"/>
              <a:t>Users input real-time sensor values (scaled).</a:t>
            </a:r>
          </a:p>
          <a:p>
            <a:pPr marL="342900" lvl="1" indent="-342900">
              <a:buFont typeface="Wingdings" panose="05000000000000000000" pitchFamily="2" charset="2"/>
              <a:buChar char="v"/>
            </a:pPr>
            <a:r>
              <a:rPr lang="en-US" dirty="0"/>
              <a:t>Model instantly displays whether the sprinkler should be </a:t>
            </a:r>
            <a:r>
              <a:rPr lang="en-US" b="1" dirty="0"/>
              <a:t>ON or OFF</a:t>
            </a:r>
            <a:r>
              <a:rPr lang="en-US" dirty="0"/>
              <a:t>.</a:t>
            </a:r>
          </a:p>
          <a:p>
            <a:pPr marL="342900" lvl="1" indent="-342900">
              <a:buFont typeface="Wingdings" panose="05000000000000000000" pitchFamily="2" charset="2"/>
              <a:buChar char="v"/>
            </a:pPr>
            <a:r>
              <a:rPr lang="en-US" dirty="0"/>
              <a:t>Lightweight and easy to deploy on local or cloud environments.</a:t>
            </a:r>
          </a:p>
          <a:p>
            <a:endParaRPr lang="en-IN" dirty="0"/>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AF11A-EA65-C104-4863-CEFFF5401C91}"/>
              </a:ext>
            </a:extLst>
          </p:cNvPr>
          <p:cNvSpPr txBox="1"/>
          <p:nvPr/>
        </p:nvSpPr>
        <p:spPr>
          <a:xfrm>
            <a:off x="707923" y="1238865"/>
            <a:ext cx="8433619" cy="3252878"/>
          </a:xfrm>
          <a:prstGeom prst="rect">
            <a:avLst/>
          </a:prstGeom>
          <a:noFill/>
        </p:spPr>
        <p:txBody>
          <a:bodyPr wrap="square">
            <a:spAutoFit/>
          </a:bodyPr>
          <a:lstStyle/>
          <a:p>
            <a:r>
              <a:rPr lang="en-US" b="1" dirty="0"/>
              <a:t>🌐 4. Real-Time Decision System</a:t>
            </a:r>
          </a:p>
          <a:p>
            <a:r>
              <a:rPr lang="en-US" dirty="0"/>
              <a:t>Integrate the model into an IoT-based architecture (future scope).</a:t>
            </a:r>
          </a:p>
          <a:p>
            <a:r>
              <a:rPr lang="en-US" dirty="0"/>
              <a:t>Enable </a:t>
            </a:r>
            <a:r>
              <a:rPr lang="en-US" b="1" dirty="0"/>
              <a:t>automatic activation/deactivation</a:t>
            </a:r>
            <a:r>
              <a:rPr lang="en-US" dirty="0"/>
              <a:t> of irrigation sprinklers based on predictions, without manual intervention.</a:t>
            </a:r>
          </a:p>
          <a:p>
            <a:endParaRPr lang="en-US" dirty="0"/>
          </a:p>
          <a:p>
            <a:r>
              <a:rPr lang="en-IN" b="1" dirty="0"/>
              <a:t>🌱 5. Precision Agriculture at Scale</a:t>
            </a:r>
          </a:p>
          <a:p>
            <a:r>
              <a:rPr lang="en-IN" dirty="0"/>
              <a:t>Helps farmers:</a:t>
            </a:r>
          </a:p>
          <a:p>
            <a:pPr lvl="1"/>
            <a:r>
              <a:rPr lang="en-IN" b="1" dirty="0"/>
              <a:t>Reduce water waste</a:t>
            </a:r>
            <a:r>
              <a:rPr lang="en-IN" dirty="0"/>
              <a:t> 💧</a:t>
            </a:r>
          </a:p>
          <a:p>
            <a:pPr lvl="1"/>
            <a:r>
              <a:rPr lang="en-IN" b="1" dirty="0"/>
              <a:t>Improve crop health</a:t>
            </a:r>
            <a:r>
              <a:rPr lang="en-IN" dirty="0"/>
              <a:t> 🌾</a:t>
            </a:r>
          </a:p>
          <a:p>
            <a:pPr lvl="1"/>
            <a:r>
              <a:rPr lang="en-IN" b="1" dirty="0"/>
              <a:t>Maximize yield</a:t>
            </a:r>
            <a:r>
              <a:rPr lang="en-IN" dirty="0"/>
              <a:t> 🌽</a:t>
            </a:r>
          </a:p>
          <a:p>
            <a:pPr lvl="1"/>
            <a:r>
              <a:rPr lang="en-IN" b="1" dirty="0"/>
              <a:t>Lower operational costs</a:t>
            </a:r>
            <a:r>
              <a:rPr lang="en-IN" dirty="0"/>
              <a:t> 💰</a:t>
            </a:r>
          </a:p>
        </p:txBody>
      </p:sp>
      <p:pic>
        <p:nvPicPr>
          <p:cNvPr id="5" name="Picture 4">
            <a:extLst>
              <a:ext uri="{FF2B5EF4-FFF2-40B4-BE49-F238E27FC236}">
                <a16:creationId xmlns:a16="http://schemas.microsoft.com/office/drawing/2014/main" id="{EA3F45C2-7255-F8D8-B7C0-3F5AF8C12937}"/>
              </a:ext>
            </a:extLst>
          </p:cNvPr>
          <p:cNvPicPr>
            <a:picLocks noChangeAspect="1"/>
          </p:cNvPicPr>
          <p:nvPr/>
        </p:nvPicPr>
        <p:blipFill>
          <a:blip r:embed="rId2"/>
          <a:srcRect t="10661" r="3891" b="6183"/>
          <a:stretch>
            <a:fillRect/>
          </a:stretch>
        </p:blipFill>
        <p:spPr>
          <a:xfrm>
            <a:off x="5268861" y="2290915"/>
            <a:ext cx="6647836" cy="3834581"/>
          </a:xfrm>
          <a:prstGeom prst="rect">
            <a:avLst/>
          </a:prstGeom>
        </p:spPr>
      </p:pic>
    </p:spTree>
    <p:extLst>
      <p:ext uri="{BB962C8B-B14F-4D97-AF65-F5344CB8AC3E}">
        <p14:creationId xmlns:p14="http://schemas.microsoft.com/office/powerpoint/2010/main" val="74723747"/>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192</TotalTime>
  <Words>1191</Words>
  <Application>Microsoft Office PowerPoint</Application>
  <PresentationFormat>Widescreen</PresentationFormat>
  <Paragraphs>126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Anisha Ajmeer</cp:lastModifiedBy>
  <cp:revision>9</cp:revision>
  <dcterms:created xsi:type="dcterms:W3CDTF">2024-12-31T09:40:01Z</dcterms:created>
  <dcterms:modified xsi:type="dcterms:W3CDTF">2025-08-03T06:24:33Z</dcterms:modified>
</cp:coreProperties>
</file>