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2b235211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2b235211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2b2352113a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2b2352113a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2b2352113a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2b2352113a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2b2352113a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2b2352113a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2b2352113a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2b2352113a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b2352113a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b2352113a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2b2352113a_0_8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2b2352113a_0_8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2b2352113a_0_9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2b2352113a_0_9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2b2352113a_0_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2b2352113a_0_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2b2352113a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2b2352113a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2b2352113a_0_10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2b2352113a_0_1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b2352113a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b2352113a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2b2352113a_0_1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2b2352113a_0_1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2b2352113a_0_1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2b2352113a_0_1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2b2352113a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2b2352113a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2b2352113a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2b2352113a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2b2352113a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2b2352113a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2b2352113a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2b2352113a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2b2352113a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2b2352113a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b2352113a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2b2352113a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b2352113a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2b2352113a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4160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n-GB" sz="3780"/>
              <a:t>Sarcasm Detection Using Deep Learning With Contextual Features</a:t>
            </a:r>
            <a:endParaRPr sz="3780"/>
          </a:p>
        </p:txBody>
      </p:sp>
      <p:sp>
        <p:nvSpPr>
          <p:cNvPr id="55" name="Google Shape;55;p13"/>
          <p:cNvSpPr txBox="1"/>
          <p:nvPr>
            <p:ph idx="1" type="subTitle"/>
          </p:nvPr>
        </p:nvSpPr>
        <p:spPr>
          <a:xfrm>
            <a:off x="311700" y="3131850"/>
            <a:ext cx="8520600" cy="10917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GB"/>
              <a:t>Name: Md. Shamsul Rahat Chy</a:t>
            </a:r>
            <a:br>
              <a:rPr lang="en-GB"/>
            </a:br>
            <a:endParaRPr/>
          </a:p>
          <a:p>
            <a:pPr indent="0" lvl="0" marL="0" rtl="0" algn="ctr">
              <a:spcBef>
                <a:spcPts val="0"/>
              </a:spcBef>
              <a:spcAft>
                <a:spcPts val="0"/>
              </a:spcAft>
              <a:buNone/>
            </a:pPr>
            <a:r>
              <a:rPr lang="en-GB"/>
              <a:t>ID: 21101180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Methodology: Incongruity Detection </a:t>
            </a:r>
            <a:endParaRPr/>
          </a:p>
        </p:txBody>
      </p:sp>
      <p:sp>
        <p:nvSpPr>
          <p:cNvPr id="109" name="Google Shape;109;p22"/>
          <p:cNvSpPr txBox="1"/>
          <p:nvPr>
            <p:ph idx="1" type="body"/>
          </p:nvPr>
        </p:nvSpPr>
        <p:spPr>
          <a:xfrm>
            <a:off x="311700" y="1323425"/>
            <a:ext cx="8520600" cy="34164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None/>
            </a:pPr>
            <a:r>
              <a:t/>
            </a:r>
            <a:endParaRPr sz="1200">
              <a:solidFill>
                <a:srgbClr val="D1D5DB"/>
              </a:solidFill>
              <a:highlight>
                <a:srgbClr val="444654"/>
              </a:highlight>
              <a:latin typeface="Roboto"/>
              <a:ea typeface="Roboto"/>
              <a:cs typeface="Roboto"/>
              <a:sym typeface="Roboto"/>
            </a:endParaRPr>
          </a:p>
          <a:p>
            <a:pPr indent="-342900" lvl="0" marL="457200" rtl="0" algn="l">
              <a:lnSpc>
                <a:spcPct val="150000"/>
              </a:lnSpc>
              <a:spcBef>
                <a:spcPts val="0"/>
              </a:spcBef>
              <a:spcAft>
                <a:spcPts val="0"/>
              </a:spcAft>
              <a:buSzPts val="1800"/>
              <a:buChar char="●"/>
            </a:pPr>
            <a:r>
              <a:rPr lang="en-GB"/>
              <a:t>Incongruity refers to a sentence that disagrees with the context.</a:t>
            </a:r>
            <a:endParaRPr/>
          </a:p>
          <a:p>
            <a:pPr indent="-342900" lvl="0" marL="457200" rtl="0" algn="l">
              <a:lnSpc>
                <a:spcPct val="150000"/>
              </a:lnSpc>
              <a:spcBef>
                <a:spcPts val="0"/>
              </a:spcBef>
              <a:spcAft>
                <a:spcPts val="0"/>
              </a:spcAft>
              <a:buSzPts val="1800"/>
              <a:buChar char="●"/>
            </a:pPr>
            <a:r>
              <a:rPr lang="en-GB"/>
              <a:t>Understanding of sarcastic sentences is related to the degree of incongruity between the sentence and the context. </a:t>
            </a:r>
            <a:endParaRPr/>
          </a:p>
          <a:p>
            <a:pPr indent="-342900" lvl="0" marL="457200" rtl="0" algn="l">
              <a:lnSpc>
                <a:spcPct val="150000"/>
              </a:lnSpc>
              <a:spcBef>
                <a:spcPts val="0"/>
              </a:spcBef>
              <a:spcAft>
                <a:spcPts val="0"/>
              </a:spcAft>
              <a:buSzPts val="1800"/>
              <a:buChar char="●"/>
            </a:pPr>
            <a:r>
              <a:rPr lang="en-GB"/>
              <a:t>Incongruity is compulsory for sarcasm to use context. </a:t>
            </a:r>
            <a:endParaRPr/>
          </a:p>
          <a:p>
            <a:pPr indent="0" lvl="0" marL="0" rtl="0" algn="l">
              <a:lnSpc>
                <a:spcPct val="150000"/>
              </a:lnSpc>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Methodology: Hyperbole Detection</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None/>
            </a:pPr>
            <a:r>
              <a:t/>
            </a:r>
            <a:endParaRPr sz="1200">
              <a:solidFill>
                <a:srgbClr val="D1D5DB"/>
              </a:solidFill>
              <a:highlight>
                <a:srgbClr val="444654"/>
              </a:highlight>
              <a:latin typeface="Roboto"/>
              <a:ea typeface="Roboto"/>
              <a:cs typeface="Roboto"/>
              <a:sym typeface="Roboto"/>
            </a:endParaRPr>
          </a:p>
          <a:p>
            <a:pPr indent="-342900" lvl="0" marL="457200" rtl="0" algn="l">
              <a:lnSpc>
                <a:spcPct val="150000"/>
              </a:lnSpc>
              <a:spcBef>
                <a:spcPts val="0"/>
              </a:spcBef>
              <a:spcAft>
                <a:spcPts val="0"/>
              </a:spcAft>
              <a:buSzPts val="1800"/>
              <a:buChar char="●"/>
            </a:pPr>
            <a:r>
              <a:rPr lang="en-GB"/>
              <a:t>Hyperbole is an overstatement used in language. </a:t>
            </a:r>
            <a:endParaRPr/>
          </a:p>
          <a:p>
            <a:pPr indent="-342900" lvl="0" marL="457200" rtl="0" algn="l">
              <a:lnSpc>
                <a:spcPct val="150000"/>
              </a:lnSpc>
              <a:spcBef>
                <a:spcPts val="0"/>
              </a:spcBef>
              <a:spcAft>
                <a:spcPts val="0"/>
              </a:spcAft>
              <a:buSzPts val="1800"/>
              <a:buChar char="●"/>
            </a:pPr>
            <a:r>
              <a:rPr lang="en-GB"/>
              <a:t>Hyperbole can be a useful linguistic marker for sarcasm detection, as sarcasm often involves the use of hyperbole. </a:t>
            </a:r>
            <a:endParaRPr/>
          </a:p>
          <a:p>
            <a:pPr indent="-342900" lvl="0" marL="457200" rtl="0" algn="l">
              <a:lnSpc>
                <a:spcPct val="150000"/>
              </a:lnSpc>
              <a:spcBef>
                <a:spcPts val="0"/>
              </a:spcBef>
              <a:spcAft>
                <a:spcPts val="0"/>
              </a:spcAft>
              <a:buSzPts val="1800"/>
              <a:buChar char="●"/>
            </a:pPr>
            <a:r>
              <a:rPr lang="en-GB"/>
              <a:t>Studies have shown that hyperbolic language is often present in sarcastic utterances. </a:t>
            </a:r>
            <a:endParaRPr/>
          </a:p>
          <a:p>
            <a:pPr indent="0" lvl="0" marL="457200" rtl="0" algn="l">
              <a:lnSpc>
                <a:spcPct val="150000"/>
              </a:lnSpc>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Methodology: Temporality Detection </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None/>
            </a:pPr>
            <a:r>
              <a:t/>
            </a:r>
            <a:endParaRPr sz="1200">
              <a:solidFill>
                <a:srgbClr val="D1D5DB"/>
              </a:solidFill>
              <a:highlight>
                <a:srgbClr val="444654"/>
              </a:highlight>
              <a:latin typeface="Roboto"/>
              <a:ea typeface="Roboto"/>
              <a:cs typeface="Roboto"/>
              <a:sym typeface="Roboto"/>
            </a:endParaRPr>
          </a:p>
          <a:p>
            <a:pPr indent="-342900" lvl="0" marL="457200" rtl="0" algn="l">
              <a:lnSpc>
                <a:spcPct val="150000"/>
              </a:lnSpc>
              <a:spcBef>
                <a:spcPts val="0"/>
              </a:spcBef>
              <a:spcAft>
                <a:spcPts val="0"/>
              </a:spcAft>
              <a:buSzPts val="1800"/>
              <a:buChar char="●"/>
            </a:pPr>
            <a:r>
              <a:rPr lang="en-GB"/>
              <a:t>Temporality refers to the timing and context in which a sentence is uttered.</a:t>
            </a:r>
            <a:endParaRPr/>
          </a:p>
          <a:p>
            <a:pPr indent="-342900" lvl="0" marL="457200" rtl="0" algn="l">
              <a:lnSpc>
                <a:spcPct val="150000"/>
              </a:lnSpc>
              <a:spcBef>
                <a:spcPts val="0"/>
              </a:spcBef>
              <a:spcAft>
                <a:spcPts val="0"/>
              </a:spcAft>
              <a:buSzPts val="1800"/>
              <a:buChar char="●"/>
            </a:pPr>
            <a:r>
              <a:rPr lang="en-GB"/>
              <a:t>Temporality can be detected through various linguistic cues, such as time markers or references to current events. </a:t>
            </a:r>
            <a:endParaRPr/>
          </a:p>
          <a:p>
            <a:pPr indent="-342900" lvl="0" marL="457200" rtl="0" algn="l">
              <a:lnSpc>
                <a:spcPct val="150000"/>
              </a:lnSpc>
              <a:spcBef>
                <a:spcPts val="0"/>
              </a:spcBef>
              <a:spcAft>
                <a:spcPts val="0"/>
              </a:spcAft>
              <a:buSzPts val="1800"/>
              <a:buChar char="●"/>
            </a:pPr>
            <a:r>
              <a:rPr lang="en-GB"/>
              <a:t>Extracting temporal features can help improve the accuracy of sarcasm detection systems.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Methodology: Dislike Detection</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None/>
            </a:pPr>
            <a:r>
              <a:t/>
            </a:r>
            <a:endParaRPr sz="1200">
              <a:solidFill>
                <a:srgbClr val="D1D5DB"/>
              </a:solidFill>
              <a:highlight>
                <a:srgbClr val="444654"/>
              </a:highlight>
              <a:latin typeface="Roboto"/>
              <a:ea typeface="Roboto"/>
              <a:cs typeface="Roboto"/>
              <a:sym typeface="Roboto"/>
            </a:endParaRPr>
          </a:p>
          <a:p>
            <a:pPr indent="-342900" lvl="0" marL="457200" rtl="0" algn="l">
              <a:lnSpc>
                <a:spcPct val="150000"/>
              </a:lnSpc>
              <a:spcBef>
                <a:spcPts val="0"/>
              </a:spcBef>
              <a:spcAft>
                <a:spcPts val="0"/>
              </a:spcAft>
              <a:buSzPts val="1800"/>
              <a:buChar char="●"/>
            </a:pPr>
            <a:r>
              <a:rPr lang="en-GB"/>
              <a:t>Sarcasm is often used to express dislike towards a person or an event. </a:t>
            </a:r>
            <a:endParaRPr/>
          </a:p>
          <a:p>
            <a:pPr indent="-342900" lvl="0" marL="457200" rtl="0" algn="l">
              <a:lnSpc>
                <a:spcPct val="150000"/>
              </a:lnSpc>
              <a:spcBef>
                <a:spcPts val="0"/>
              </a:spcBef>
              <a:spcAft>
                <a:spcPts val="0"/>
              </a:spcAft>
              <a:buSzPts val="1800"/>
              <a:buChar char="●"/>
            </a:pPr>
            <a:r>
              <a:rPr lang="en-GB"/>
              <a:t>Features can be extracted based on the relationship between the speaker and the target of the sarcasm, such as person-to-person or person-to-event. </a:t>
            </a:r>
            <a:endParaRPr/>
          </a:p>
          <a:p>
            <a:pPr indent="-342900" lvl="0" marL="457200" rtl="0" algn="l">
              <a:lnSpc>
                <a:spcPct val="150000"/>
              </a:lnSpc>
              <a:spcBef>
                <a:spcPts val="0"/>
              </a:spcBef>
              <a:spcAft>
                <a:spcPts val="0"/>
              </a:spcAft>
              <a:buSzPts val="1800"/>
              <a:buChar char="●"/>
            </a:pPr>
            <a:r>
              <a:rPr lang="en-GB"/>
              <a:t>Many </a:t>
            </a:r>
            <a:r>
              <a:rPr lang="en-GB"/>
              <a:t>tweets about a topic or active online discussions may indicate negative feelings.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Methodology: Feature Engineering for Manual Features</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1500"/>
              </a:spcBef>
              <a:spcAft>
                <a:spcPts val="0"/>
              </a:spcAft>
              <a:buNone/>
            </a:pPr>
            <a:r>
              <a:t/>
            </a:r>
            <a:endParaRPr sz="1200">
              <a:solidFill>
                <a:srgbClr val="D1D5DB"/>
              </a:solidFill>
              <a:highlight>
                <a:srgbClr val="444654"/>
              </a:highlight>
              <a:latin typeface="Roboto"/>
              <a:ea typeface="Roboto"/>
              <a:cs typeface="Roboto"/>
              <a:sym typeface="Roboto"/>
            </a:endParaRPr>
          </a:p>
          <a:p>
            <a:pPr indent="-342900" lvl="0" marL="457200" rtl="0" algn="l">
              <a:lnSpc>
                <a:spcPct val="150000"/>
              </a:lnSpc>
              <a:spcBef>
                <a:spcPts val="0"/>
              </a:spcBef>
              <a:spcAft>
                <a:spcPts val="0"/>
              </a:spcAft>
              <a:buSzPts val="1800"/>
              <a:buChar char="●"/>
            </a:pPr>
            <a:r>
              <a:rPr lang="en-GB"/>
              <a:t>The frequency of negative words after positive words and vice versa, as well as the total number of positive and negative words, indicates context incongruity.</a:t>
            </a:r>
            <a:endParaRPr/>
          </a:p>
          <a:p>
            <a:pPr indent="-342900" lvl="0" marL="457200" rtl="0" algn="l">
              <a:lnSpc>
                <a:spcPct val="150000"/>
              </a:lnSpc>
              <a:spcBef>
                <a:spcPts val="0"/>
              </a:spcBef>
              <a:spcAft>
                <a:spcPts val="0"/>
              </a:spcAft>
              <a:buSzPts val="1800"/>
              <a:buChar char="●"/>
            </a:pPr>
            <a:r>
              <a:rPr lang="en-GB"/>
              <a:t>Hyperbolic words are counted, as well as the occurrence of multiple hyperbolic words in a tweet. </a:t>
            </a:r>
            <a:endParaRPr/>
          </a:p>
          <a:p>
            <a:pPr indent="-342900" lvl="0" marL="457200" rtl="0" algn="l">
              <a:lnSpc>
                <a:spcPct val="150000"/>
              </a:lnSpc>
              <a:spcBef>
                <a:spcPts val="0"/>
              </a:spcBef>
              <a:spcAft>
                <a:spcPts val="0"/>
              </a:spcAft>
              <a:buSzPts val="1800"/>
              <a:buChar char="●"/>
            </a:pPr>
            <a:r>
              <a:rPr lang="en-GB"/>
              <a:t>Temporal and nearby nouns are counted.</a:t>
            </a:r>
            <a:endParaRPr/>
          </a:p>
          <a:p>
            <a:pPr indent="-342900" lvl="0" marL="457200" rtl="0" algn="l">
              <a:lnSpc>
                <a:spcPct val="150000"/>
              </a:lnSpc>
              <a:spcBef>
                <a:spcPts val="0"/>
              </a:spcBef>
              <a:spcAft>
                <a:spcPts val="0"/>
              </a:spcAft>
              <a:buSzPts val="1800"/>
              <a:buChar char="●"/>
            </a:pPr>
            <a:r>
              <a:rPr lang="en-GB"/>
              <a:t>Dislike features are added, including self-pronouns, event words, and engagement with verbs and event words.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Methodology: Lexicons</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GB"/>
              <a:t>Stopwords: 225 words used for stopwords removal process.</a:t>
            </a:r>
            <a:endParaRPr/>
          </a:p>
          <a:p>
            <a:pPr indent="-334327" lvl="0" marL="457200" rtl="0" algn="l">
              <a:spcBef>
                <a:spcPts val="0"/>
              </a:spcBef>
              <a:spcAft>
                <a:spcPts val="0"/>
              </a:spcAft>
              <a:buSzPct val="100000"/>
              <a:buChar char="●"/>
            </a:pPr>
            <a:r>
              <a:rPr lang="en-GB"/>
              <a:t>Positive and negative words: 6800 words downloaded from an existing resource for sentiment analysis. </a:t>
            </a:r>
            <a:endParaRPr/>
          </a:p>
          <a:p>
            <a:pPr indent="-334327" lvl="0" marL="457200" rtl="0" algn="l">
              <a:spcBef>
                <a:spcPts val="0"/>
              </a:spcBef>
              <a:spcAft>
                <a:spcPts val="0"/>
              </a:spcAft>
              <a:buSzPct val="100000"/>
              <a:buChar char="●"/>
            </a:pPr>
            <a:r>
              <a:rPr lang="en-GB"/>
              <a:t>Hyperbolic words: 710 words from another study on hyperbole. </a:t>
            </a:r>
            <a:endParaRPr/>
          </a:p>
          <a:p>
            <a:pPr indent="-334327" lvl="0" marL="457200" rtl="0" algn="l">
              <a:spcBef>
                <a:spcPts val="0"/>
              </a:spcBef>
              <a:spcAft>
                <a:spcPts val="0"/>
              </a:spcAft>
              <a:buSzPct val="100000"/>
              <a:buChar char="●"/>
            </a:pPr>
            <a:r>
              <a:rPr lang="en-GB"/>
              <a:t>Temporal words: </a:t>
            </a:r>
            <a:r>
              <a:rPr lang="en-GB"/>
              <a:t>52 time-related words from a popular website.</a:t>
            </a:r>
            <a:endParaRPr/>
          </a:p>
          <a:p>
            <a:pPr indent="-334327" lvl="0" marL="457200" rtl="0" algn="l">
              <a:spcBef>
                <a:spcPts val="0"/>
              </a:spcBef>
              <a:spcAft>
                <a:spcPts val="0"/>
              </a:spcAft>
              <a:buSzPct val="100000"/>
              <a:buChar char="●"/>
            </a:pPr>
            <a:r>
              <a:rPr lang="en-GB"/>
              <a:t>Nouns: 1500 instances downloaded from a website with the most comprehensive list of nouns. </a:t>
            </a:r>
            <a:endParaRPr/>
          </a:p>
          <a:p>
            <a:pPr indent="-334327" lvl="0" marL="457200" rtl="0" algn="l">
              <a:spcBef>
                <a:spcPts val="0"/>
              </a:spcBef>
              <a:spcAft>
                <a:spcPts val="0"/>
              </a:spcAft>
              <a:buSzPct val="100000"/>
              <a:buChar char="●"/>
            </a:pPr>
            <a:r>
              <a:rPr lang="en-GB"/>
              <a:t>Verbs: About 600 instances of regular verbs and 300 instances of irregular verbs downloaded from two websites. </a:t>
            </a:r>
            <a:endParaRPr/>
          </a:p>
          <a:p>
            <a:pPr indent="-334327" lvl="0" marL="457200" rtl="0" algn="l">
              <a:spcBef>
                <a:spcPts val="0"/>
              </a:spcBef>
              <a:spcAft>
                <a:spcPts val="0"/>
              </a:spcAft>
              <a:buSzPct val="100000"/>
              <a:buChar char="●"/>
            </a:pPr>
            <a:r>
              <a:rPr lang="en-GB"/>
              <a:t>Pronouns: About 300 instances of different types of pronouns downloaded from a popular website. </a:t>
            </a:r>
            <a:endParaRPr/>
          </a:p>
          <a:p>
            <a:pPr indent="-334327" lvl="0" marL="457200" rtl="0" algn="l">
              <a:spcBef>
                <a:spcPts val="0"/>
              </a:spcBef>
              <a:spcAft>
                <a:spcPts val="0"/>
              </a:spcAft>
              <a:buSzPct val="100000"/>
              <a:buChar char="●"/>
            </a:pPr>
            <a:r>
              <a:rPr lang="en-GB"/>
              <a:t>Event words: A list of synonyms for the word "event" downloaded from an online dictionary.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Machine Learning Classifiers</a:t>
            </a:r>
            <a:endParaRPr/>
          </a:p>
        </p:txBody>
      </p:sp>
      <p:sp>
        <p:nvSpPr>
          <p:cNvPr id="145" name="Google Shape;14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Support Vector Machine (SVM) searches for an optimal hyperplane to divide data into two classes.</a:t>
            </a:r>
            <a:endParaRPr/>
          </a:p>
          <a:p>
            <a:pPr indent="-342900" lvl="0" marL="457200" rtl="0" algn="l">
              <a:spcBef>
                <a:spcPts val="0"/>
              </a:spcBef>
              <a:spcAft>
                <a:spcPts val="0"/>
              </a:spcAft>
              <a:buSzPts val="1800"/>
              <a:buChar char="●"/>
            </a:pPr>
            <a:r>
              <a:rPr lang="en-GB"/>
              <a:t>K-Nearest Neighbor (KNN) classifies outputs based on neighboring nodes.</a:t>
            </a:r>
            <a:endParaRPr/>
          </a:p>
          <a:p>
            <a:pPr indent="-342900" lvl="0" marL="457200" rtl="0" algn="l">
              <a:spcBef>
                <a:spcPts val="0"/>
              </a:spcBef>
              <a:spcAft>
                <a:spcPts val="0"/>
              </a:spcAft>
              <a:buSzPts val="1800"/>
              <a:buChar char="●"/>
            </a:pPr>
            <a:r>
              <a:rPr lang="en-GB"/>
              <a:t>Logistic Regression (LR) models give probability of output in response to input given.</a:t>
            </a:r>
            <a:endParaRPr/>
          </a:p>
          <a:p>
            <a:pPr indent="-342900" lvl="0" marL="457200" rtl="0" algn="l">
              <a:spcBef>
                <a:spcPts val="0"/>
              </a:spcBef>
              <a:spcAft>
                <a:spcPts val="0"/>
              </a:spcAft>
              <a:buSzPts val="1800"/>
              <a:buChar char="●"/>
            </a:pPr>
            <a:r>
              <a:rPr lang="en-GB"/>
              <a:t>Decision Tree (DT) uses nodes, branches, and leaf nodes to represent tests and conclusions made after calculating all attributes.</a:t>
            </a:r>
            <a:endParaRPr/>
          </a:p>
          <a:p>
            <a:pPr indent="-342900" lvl="0" marL="457200" rtl="0" algn="l">
              <a:spcBef>
                <a:spcPts val="0"/>
              </a:spcBef>
              <a:spcAft>
                <a:spcPts val="0"/>
              </a:spcAft>
              <a:buSzPts val="1800"/>
              <a:buChar char="●"/>
            </a:pPr>
            <a:r>
              <a:rPr lang="en-GB"/>
              <a:t>Discriminant Analysis (DISCR) models the differences between classes of data and groups.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 Evaluation</a:t>
            </a:r>
            <a:endParaRPr/>
          </a:p>
        </p:txBody>
      </p:sp>
      <p:sp>
        <p:nvSpPr>
          <p:cNvPr id="151" name="Google Shape;15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05000"/>
              </a:lnSpc>
              <a:spcBef>
                <a:spcPts val="0"/>
              </a:spcBef>
              <a:spcAft>
                <a:spcPts val="0"/>
              </a:spcAft>
              <a:buSzPts val="1800"/>
              <a:buChar char="●"/>
            </a:pPr>
            <a:r>
              <a:rPr lang="en-GB"/>
              <a:t>The evaluation metrics used are F1-measure, precision, recall, and accuracy. </a:t>
            </a:r>
            <a:endParaRPr/>
          </a:p>
          <a:p>
            <a:pPr indent="-342900" lvl="0" marL="457200" rtl="0" algn="l">
              <a:lnSpc>
                <a:spcPct val="105000"/>
              </a:lnSpc>
              <a:spcBef>
                <a:spcPts val="0"/>
              </a:spcBef>
              <a:spcAft>
                <a:spcPts val="0"/>
              </a:spcAft>
              <a:buSzPts val="1800"/>
              <a:buChar char="●"/>
            </a:pPr>
            <a:r>
              <a:rPr lang="en-GB"/>
              <a:t>Precision measures the percentage of true positives over everything predicted as positive by the system. </a:t>
            </a:r>
            <a:endParaRPr/>
          </a:p>
          <a:p>
            <a:pPr indent="-342900" lvl="0" marL="457200" rtl="0" algn="l">
              <a:lnSpc>
                <a:spcPct val="105000"/>
              </a:lnSpc>
              <a:spcBef>
                <a:spcPts val="0"/>
              </a:spcBef>
              <a:spcAft>
                <a:spcPts val="0"/>
              </a:spcAft>
              <a:buSzPts val="1800"/>
              <a:buChar char="●"/>
            </a:pPr>
            <a:r>
              <a:rPr lang="en-GB"/>
              <a:t>Recall measures the percentage of true positives over everything that is actually positive. </a:t>
            </a:r>
            <a:endParaRPr/>
          </a:p>
          <a:p>
            <a:pPr indent="-342900" lvl="0" marL="457200" rtl="0" algn="l">
              <a:lnSpc>
                <a:spcPct val="105000"/>
              </a:lnSpc>
              <a:spcBef>
                <a:spcPts val="0"/>
              </a:spcBef>
              <a:spcAft>
                <a:spcPts val="0"/>
              </a:spcAft>
              <a:buSzPts val="1800"/>
              <a:buChar char="●"/>
            </a:pPr>
            <a:r>
              <a:rPr lang="en-GB"/>
              <a:t>F1-measure balances between precision and recall and is used when the dataset is imbalanced. </a:t>
            </a:r>
            <a:endParaRPr/>
          </a:p>
          <a:p>
            <a:pPr indent="-342900" lvl="0" marL="457200" rtl="0" algn="l">
              <a:lnSpc>
                <a:spcPct val="105000"/>
              </a:lnSpc>
              <a:spcBef>
                <a:spcPts val="0"/>
              </a:spcBef>
              <a:spcAft>
                <a:spcPts val="0"/>
              </a:spcAft>
              <a:buSzPts val="1800"/>
              <a:buChar char="●"/>
            </a:pPr>
            <a:r>
              <a:rPr lang="en-GB"/>
              <a:t>The dataset used in the experiments is split into training, validation, and testing sets in the ratio of 64:16:20. </a:t>
            </a:r>
            <a:endParaRPr/>
          </a:p>
          <a:p>
            <a:pPr indent="-342900" lvl="0" marL="457200" rtl="0" algn="l">
              <a:lnSpc>
                <a:spcPct val="105000"/>
              </a:lnSpc>
              <a:spcBef>
                <a:spcPts val="0"/>
              </a:spcBef>
              <a:spcAft>
                <a:spcPts val="0"/>
              </a:spcAft>
              <a:buSzPts val="1800"/>
              <a:buChar char="●"/>
            </a:pPr>
            <a:r>
              <a:rPr lang="en-GB"/>
              <a:t>The dataset contains 780,000 English tweets with 83% normal instances and 17% sarcastic instances.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 Evaluation</a:t>
            </a:r>
            <a:endParaRPr/>
          </a:p>
        </p:txBody>
      </p:sp>
      <p:pic>
        <p:nvPicPr>
          <p:cNvPr id="157" name="Google Shape;157;p30"/>
          <p:cNvPicPr preferRelativeResize="0"/>
          <p:nvPr/>
        </p:nvPicPr>
        <p:blipFill>
          <a:blip r:embed="rId3">
            <a:alphaModFix/>
          </a:blip>
          <a:stretch>
            <a:fillRect/>
          </a:stretch>
        </p:blipFill>
        <p:spPr>
          <a:xfrm>
            <a:off x="2843213" y="1347675"/>
            <a:ext cx="3457575" cy="2686050"/>
          </a:xfrm>
          <a:prstGeom prst="rect">
            <a:avLst/>
          </a:prstGeom>
          <a:noFill/>
          <a:ln>
            <a:noFill/>
          </a:ln>
        </p:spPr>
      </p:pic>
      <p:sp>
        <p:nvSpPr>
          <p:cNvPr id="158" name="Google Shape;158;p30"/>
          <p:cNvSpPr txBox="1"/>
          <p:nvPr/>
        </p:nvSpPr>
        <p:spPr>
          <a:xfrm>
            <a:off x="3036325" y="420330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a:solidFill>
                  <a:schemeClr val="lt2"/>
                </a:solidFill>
              </a:rPr>
              <a:t>Fig:Formulas used for F1-measure, precision, recall and accuracy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 Classification Results</a:t>
            </a:r>
            <a:endParaRPr/>
          </a:p>
        </p:txBody>
      </p:sp>
      <p:sp>
        <p:nvSpPr>
          <p:cNvPr id="164" name="Google Shape;16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05000"/>
              </a:lnSpc>
              <a:spcBef>
                <a:spcPts val="0"/>
              </a:spcBef>
              <a:spcAft>
                <a:spcPts val="0"/>
              </a:spcAft>
              <a:buSzPts val="1800"/>
              <a:buChar char="●"/>
            </a:pPr>
            <a:r>
              <a:rPr lang="en-GB"/>
              <a:t>Classification algorithms SVM, Decision Tree, and Logistic Regression were used. </a:t>
            </a:r>
            <a:endParaRPr/>
          </a:p>
          <a:p>
            <a:pPr indent="-342900" lvl="0" marL="457200" rtl="0" algn="l">
              <a:lnSpc>
                <a:spcPct val="105000"/>
              </a:lnSpc>
              <a:spcBef>
                <a:spcPts val="0"/>
              </a:spcBef>
              <a:spcAft>
                <a:spcPts val="0"/>
              </a:spcAft>
              <a:buSzPts val="1800"/>
              <a:buChar char="●"/>
            </a:pPr>
            <a:r>
              <a:rPr lang="en-GB"/>
              <a:t>Logistic Regression showed the highest performance. </a:t>
            </a:r>
            <a:endParaRPr/>
          </a:p>
          <a:p>
            <a:pPr indent="-342900" lvl="0" marL="457200" rtl="0" algn="l">
              <a:lnSpc>
                <a:spcPct val="105000"/>
              </a:lnSpc>
              <a:spcBef>
                <a:spcPts val="0"/>
              </a:spcBef>
              <a:spcAft>
                <a:spcPts val="0"/>
              </a:spcAft>
              <a:buSzPts val="1800"/>
              <a:buChar char="●"/>
            </a:pPr>
            <a:r>
              <a:rPr lang="en-GB"/>
              <a:t>Proposed method outperformed existing works in sarcasm detection. </a:t>
            </a:r>
            <a:endParaRPr/>
          </a:p>
          <a:p>
            <a:pPr indent="-342900" lvl="0" marL="457200" rtl="0" algn="l">
              <a:lnSpc>
                <a:spcPct val="105000"/>
              </a:lnSpc>
              <a:spcBef>
                <a:spcPts val="0"/>
              </a:spcBef>
              <a:spcAft>
                <a:spcPts val="0"/>
              </a:spcAft>
              <a:buSzPts val="1800"/>
              <a:buChar char="●"/>
            </a:pPr>
            <a:r>
              <a:rPr lang="en-GB"/>
              <a:t>Performance comparison among feature sets showed deep feature set to have the highest performance, while temporality and dislike feature sets showed lower performances.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Motivation for this Paper</a:t>
            </a:r>
            <a:endParaRPr/>
          </a:p>
        </p:txBody>
      </p:sp>
      <p:sp>
        <p:nvSpPr>
          <p:cNvPr id="61" name="Google Shape;61;p14"/>
          <p:cNvSpPr txBox="1"/>
          <p:nvPr>
            <p:ph idx="1" type="body"/>
          </p:nvPr>
        </p:nvSpPr>
        <p:spPr>
          <a:xfrm>
            <a:off x="352775" y="11216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lnSpc>
                <a:spcPct val="150000"/>
              </a:lnSpc>
              <a:spcBef>
                <a:spcPts val="0"/>
              </a:spcBef>
              <a:spcAft>
                <a:spcPts val="0"/>
              </a:spcAft>
              <a:buSzPct val="100000"/>
              <a:buChar char="●"/>
            </a:pPr>
            <a:r>
              <a:rPr lang="en-GB"/>
              <a:t>Several NLP studies have attempted to develop automatic sarcasm detection models, but they typically use either deep learning or manual feature engineering</a:t>
            </a:r>
            <a:r>
              <a:rPr lang="en-GB"/>
              <a:t>, but not both.</a:t>
            </a:r>
            <a:endParaRPr/>
          </a:p>
          <a:p>
            <a:pPr indent="-334327" lvl="0" marL="457200" rtl="0" algn="l">
              <a:lnSpc>
                <a:spcPct val="150000"/>
              </a:lnSpc>
              <a:spcBef>
                <a:spcPts val="0"/>
              </a:spcBef>
              <a:spcAft>
                <a:spcPts val="0"/>
              </a:spcAft>
              <a:buSzPct val="100000"/>
              <a:buChar char="●"/>
            </a:pPr>
            <a:r>
              <a:rPr lang="en-GB"/>
              <a:t>Researchers have been divided in their preference for one approach over the other, with some relying too heavily on deep learning while others prefer manual handcrafting.</a:t>
            </a:r>
            <a:endParaRPr/>
          </a:p>
          <a:p>
            <a:pPr indent="-334327" lvl="0" marL="457200" rtl="0" algn="l">
              <a:lnSpc>
                <a:spcPct val="150000"/>
              </a:lnSpc>
              <a:spcBef>
                <a:spcPts val="0"/>
              </a:spcBef>
              <a:spcAft>
                <a:spcPts val="0"/>
              </a:spcAft>
              <a:buSzPct val="100000"/>
              <a:buChar char="●"/>
            </a:pPr>
            <a:r>
              <a:rPr lang="en-GB"/>
              <a:t>The limitations of the existing approaches leave room for further experimentation and exploration, particularly in the potential benefits of combining deep learning and manual feature engineering techniques for sarcasm detection.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 Classification Results</a:t>
            </a:r>
            <a:endParaRPr/>
          </a:p>
        </p:txBody>
      </p:sp>
      <p:sp>
        <p:nvSpPr>
          <p:cNvPr id="170" name="Google Shape;170;p32"/>
          <p:cNvSpPr txBox="1"/>
          <p:nvPr>
            <p:ph idx="1" type="body"/>
          </p:nvPr>
        </p:nvSpPr>
        <p:spPr>
          <a:xfrm>
            <a:off x="335600" y="3069775"/>
            <a:ext cx="3679200" cy="542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None/>
            </a:pPr>
            <a:r>
              <a:rPr i="1" lang="en-GB" sz="1400"/>
              <a:t>Fig1: Performance comparison for classification algorithms using all the feature sets combined.</a:t>
            </a:r>
            <a:endParaRPr i="1" sz="1400"/>
          </a:p>
        </p:txBody>
      </p:sp>
      <p:pic>
        <p:nvPicPr>
          <p:cNvPr id="171" name="Google Shape;171;p32"/>
          <p:cNvPicPr preferRelativeResize="0"/>
          <p:nvPr/>
        </p:nvPicPr>
        <p:blipFill>
          <a:blip r:embed="rId3">
            <a:alphaModFix/>
          </a:blip>
          <a:stretch>
            <a:fillRect/>
          </a:stretch>
        </p:blipFill>
        <p:spPr>
          <a:xfrm>
            <a:off x="408325" y="1686650"/>
            <a:ext cx="3533775" cy="1028700"/>
          </a:xfrm>
          <a:prstGeom prst="rect">
            <a:avLst/>
          </a:prstGeom>
          <a:noFill/>
          <a:ln>
            <a:noFill/>
          </a:ln>
        </p:spPr>
      </p:pic>
      <p:pic>
        <p:nvPicPr>
          <p:cNvPr id="172" name="Google Shape;172;p32"/>
          <p:cNvPicPr preferRelativeResize="0"/>
          <p:nvPr/>
        </p:nvPicPr>
        <p:blipFill>
          <a:blip r:embed="rId4">
            <a:alphaModFix/>
          </a:blip>
          <a:stretch>
            <a:fillRect/>
          </a:stretch>
        </p:blipFill>
        <p:spPr>
          <a:xfrm>
            <a:off x="4685377" y="1686650"/>
            <a:ext cx="4037150" cy="918500"/>
          </a:xfrm>
          <a:prstGeom prst="rect">
            <a:avLst/>
          </a:prstGeom>
          <a:noFill/>
          <a:ln>
            <a:noFill/>
          </a:ln>
        </p:spPr>
      </p:pic>
      <p:sp>
        <p:nvSpPr>
          <p:cNvPr id="173" name="Google Shape;173;p32"/>
          <p:cNvSpPr txBox="1"/>
          <p:nvPr/>
        </p:nvSpPr>
        <p:spPr>
          <a:xfrm>
            <a:off x="5203950" y="3069775"/>
            <a:ext cx="3000000" cy="626400"/>
          </a:xfrm>
          <a:prstGeom prst="rect">
            <a:avLst/>
          </a:prstGeom>
          <a:noFill/>
          <a:ln>
            <a:noFill/>
          </a:ln>
        </p:spPr>
        <p:txBody>
          <a:bodyPr anchorCtr="0" anchor="t" bIns="91425" lIns="91425" spcFirstLastPara="1" rIns="91425" wrap="square" tIns="91425">
            <a:spAutoFit/>
          </a:bodyPr>
          <a:lstStyle/>
          <a:p>
            <a:pPr indent="0" lvl="0" marL="0" rtl="0" algn="l">
              <a:lnSpc>
                <a:spcPct val="105000"/>
              </a:lnSpc>
              <a:spcBef>
                <a:spcPts val="0"/>
              </a:spcBef>
              <a:spcAft>
                <a:spcPts val="1200"/>
              </a:spcAft>
              <a:buNone/>
            </a:pPr>
            <a:r>
              <a:rPr i="1" lang="en-GB">
                <a:solidFill>
                  <a:schemeClr val="lt2"/>
                </a:solidFill>
              </a:rPr>
              <a:t>Fig2: Performance comparison with existing works.</a:t>
            </a:r>
            <a:endParaRPr i="1">
              <a:solidFill>
                <a:schemeClr val="lt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Conclusion </a:t>
            </a:r>
            <a:endParaRPr/>
          </a:p>
        </p:txBody>
      </p:sp>
      <p:sp>
        <p:nvSpPr>
          <p:cNvPr id="179" name="Google Shape;179;p33"/>
          <p:cNvSpPr txBox="1"/>
          <p:nvPr>
            <p:ph idx="1" type="body"/>
          </p:nvPr>
        </p:nvSpPr>
        <p:spPr>
          <a:xfrm>
            <a:off x="402500" y="1285900"/>
            <a:ext cx="8033700" cy="1858200"/>
          </a:xfrm>
          <a:prstGeom prst="rect">
            <a:avLst/>
          </a:prstGeom>
        </p:spPr>
        <p:txBody>
          <a:bodyPr anchorCtr="0" anchor="t" bIns="91425" lIns="91425" spcFirstLastPara="1" rIns="91425" wrap="square" tIns="91425">
            <a:noAutofit/>
          </a:bodyPr>
          <a:lstStyle/>
          <a:p>
            <a:pPr indent="-342900" lvl="0" marL="457200" rtl="0" algn="l">
              <a:lnSpc>
                <a:spcPct val="105000"/>
              </a:lnSpc>
              <a:spcBef>
                <a:spcPts val="0"/>
              </a:spcBef>
              <a:spcAft>
                <a:spcPts val="0"/>
              </a:spcAft>
              <a:buSzPts val="1800"/>
              <a:buChar char="●"/>
            </a:pPr>
            <a:r>
              <a:rPr lang="en-GB"/>
              <a:t>Experiments provide insights into tweet features for detecting sarcasm </a:t>
            </a:r>
            <a:endParaRPr/>
          </a:p>
          <a:p>
            <a:pPr indent="-342900" lvl="0" marL="457200" rtl="0" algn="l">
              <a:lnSpc>
                <a:spcPct val="105000"/>
              </a:lnSpc>
              <a:spcBef>
                <a:spcPts val="0"/>
              </a:spcBef>
              <a:spcAft>
                <a:spcPts val="0"/>
              </a:spcAft>
              <a:buSzPts val="1800"/>
              <a:buChar char="●"/>
            </a:pPr>
            <a:r>
              <a:rPr lang="en-GB"/>
              <a:t>Framework built using these features shows significant improvement in F1-measure </a:t>
            </a:r>
            <a:endParaRPr/>
          </a:p>
          <a:p>
            <a:pPr indent="-342900" lvl="0" marL="457200" rtl="0" algn="l">
              <a:lnSpc>
                <a:spcPct val="105000"/>
              </a:lnSpc>
              <a:spcBef>
                <a:spcPts val="0"/>
              </a:spcBef>
              <a:spcAft>
                <a:spcPts val="0"/>
              </a:spcAft>
              <a:buSzPts val="1800"/>
              <a:buChar char="●"/>
            </a:pPr>
            <a:r>
              <a:rPr lang="en-GB"/>
              <a:t>Deep learning architecture proves to be generalizable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What is Sarcasm?</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GB"/>
              <a:t>Sarcasm is a type of language where the intended meaning is opposite to the literal meaning of the words.</a:t>
            </a:r>
            <a:endParaRPr/>
          </a:p>
          <a:p>
            <a:pPr indent="-342900" lvl="0" marL="457200" rtl="0" algn="l">
              <a:lnSpc>
                <a:spcPct val="200000"/>
              </a:lnSpc>
              <a:spcBef>
                <a:spcPts val="0"/>
              </a:spcBef>
              <a:spcAft>
                <a:spcPts val="0"/>
              </a:spcAft>
              <a:buSzPts val="1800"/>
              <a:buChar char="●"/>
            </a:pPr>
            <a:r>
              <a:rPr lang="en-GB"/>
              <a:t>It is a positive sentence with underlying negative intention.</a:t>
            </a:r>
            <a:endParaRPr/>
          </a:p>
          <a:p>
            <a:pPr indent="-342900" lvl="0" marL="457200" rtl="0" algn="l">
              <a:lnSpc>
                <a:spcPct val="200000"/>
              </a:lnSpc>
              <a:spcBef>
                <a:spcPts val="0"/>
              </a:spcBef>
              <a:spcAft>
                <a:spcPts val="0"/>
              </a:spcAft>
              <a:buSzPts val="1800"/>
              <a:buChar char="●"/>
            </a:pPr>
            <a:r>
              <a:rPr lang="en-GB"/>
              <a:t>Sarcasm is one of the most challenging issues in the Natural Language Processing (NLP) field, and it can flip the polarity of a sentence.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Importance of Sarcasm Detection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SzPts val="1500"/>
              <a:buChar char="●"/>
            </a:pPr>
            <a:r>
              <a:rPr lang="en-GB" sz="1500"/>
              <a:t>Sarcasm detection can significantly improve the accuracy of sentiment analysis, as </a:t>
            </a:r>
            <a:r>
              <a:rPr lang="en-GB" sz="1500"/>
              <a:t>traditional sentiment analysis algorithms often misinterpret sarcastic comments.</a:t>
            </a:r>
            <a:endParaRPr sz="1500"/>
          </a:p>
          <a:p>
            <a:pPr indent="-323850" lvl="0" marL="457200" rtl="0" algn="l">
              <a:lnSpc>
                <a:spcPct val="200000"/>
              </a:lnSpc>
              <a:spcBef>
                <a:spcPts val="0"/>
              </a:spcBef>
              <a:spcAft>
                <a:spcPts val="0"/>
              </a:spcAft>
              <a:buSzPts val="1500"/>
              <a:buChar char="●"/>
            </a:pPr>
            <a:r>
              <a:rPr lang="en-GB" sz="1500"/>
              <a:t>Companies can use sarcasm detection to improve their customer service by identifying and addressing sarcastic comments made by customers on social media.</a:t>
            </a:r>
            <a:endParaRPr sz="1500"/>
          </a:p>
          <a:p>
            <a:pPr indent="-323850" lvl="0" marL="457200" rtl="0" algn="l">
              <a:lnSpc>
                <a:spcPct val="200000"/>
              </a:lnSpc>
              <a:spcBef>
                <a:spcPts val="0"/>
              </a:spcBef>
              <a:spcAft>
                <a:spcPts val="0"/>
              </a:spcAft>
              <a:buSzPts val="1500"/>
              <a:buChar char="●"/>
            </a:pPr>
            <a:r>
              <a:rPr lang="en-GB" sz="1500"/>
              <a:t>Sarcasm often addresses social and political issues. Researchers can better understand social trends by detecting sarcasm.</a:t>
            </a:r>
            <a:endParaRPr sz="1500"/>
          </a:p>
          <a:p>
            <a:pPr indent="0" lvl="0" marL="457200" rtl="0" algn="l">
              <a:lnSpc>
                <a:spcPct val="200000"/>
              </a:lnSpc>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50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Methodology: Flow Chart</a:t>
            </a:r>
            <a:endParaRPr/>
          </a:p>
        </p:txBody>
      </p:sp>
      <p:pic>
        <p:nvPicPr>
          <p:cNvPr id="79" name="Google Shape;79;p17"/>
          <p:cNvPicPr preferRelativeResize="0"/>
          <p:nvPr/>
        </p:nvPicPr>
        <p:blipFill>
          <a:blip r:embed="rId3">
            <a:alphaModFix/>
          </a:blip>
          <a:stretch>
            <a:fillRect/>
          </a:stretch>
        </p:blipFill>
        <p:spPr>
          <a:xfrm>
            <a:off x="3708450" y="682200"/>
            <a:ext cx="1650600" cy="4256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Methodology : Data Acquisition</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GB"/>
              <a:t>The dataset used in this work is publicly available and contains real Twitter posts. </a:t>
            </a:r>
            <a:endParaRPr/>
          </a:p>
          <a:p>
            <a:pPr indent="-342900" lvl="0" marL="457200" rtl="0" algn="l">
              <a:lnSpc>
                <a:spcPct val="150000"/>
              </a:lnSpc>
              <a:spcBef>
                <a:spcPts val="0"/>
              </a:spcBef>
              <a:spcAft>
                <a:spcPts val="0"/>
              </a:spcAft>
              <a:buSzPts val="1800"/>
              <a:buChar char="●"/>
            </a:pPr>
            <a:r>
              <a:rPr lang="en-GB"/>
              <a:t>The hashtag "#sarcasm" is used to track incidences of sarcasm</a:t>
            </a:r>
            <a:r>
              <a:rPr lang="en-GB"/>
              <a:t>. </a:t>
            </a:r>
            <a:endParaRPr/>
          </a:p>
          <a:p>
            <a:pPr indent="-342900" lvl="0" marL="457200" rtl="0" algn="l">
              <a:lnSpc>
                <a:spcPct val="150000"/>
              </a:lnSpc>
              <a:spcBef>
                <a:spcPts val="0"/>
              </a:spcBef>
              <a:spcAft>
                <a:spcPts val="0"/>
              </a:spcAft>
              <a:buSzPts val="1800"/>
              <a:buChar char="●"/>
            </a:pPr>
            <a:r>
              <a:rPr lang="en-GB"/>
              <a:t>The dataset is imbalanced with 130,000 sarcastic and 650,000 non-sarcastic tweets. </a:t>
            </a:r>
            <a:endParaRPr/>
          </a:p>
          <a:p>
            <a:pPr indent="-342900" lvl="0" marL="457200" rtl="0" algn="l">
              <a:lnSpc>
                <a:spcPct val="150000"/>
              </a:lnSpc>
              <a:spcBef>
                <a:spcPts val="0"/>
              </a:spcBef>
              <a:spcAft>
                <a:spcPts val="0"/>
              </a:spcAft>
              <a:buSzPts val="1800"/>
              <a:buChar char="●"/>
            </a:pPr>
            <a:r>
              <a:rPr lang="en-GB"/>
              <a:t>The dataset is split into 80% training and 20% testing.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Methodology : Data Preprocessing</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GB"/>
              <a:t>All the text in the dataset is converted to lowercase. </a:t>
            </a:r>
            <a:endParaRPr/>
          </a:p>
          <a:p>
            <a:pPr indent="-342900" lvl="0" marL="457200" rtl="0" algn="l">
              <a:lnSpc>
                <a:spcPct val="150000"/>
              </a:lnSpc>
              <a:spcBef>
                <a:spcPts val="0"/>
              </a:spcBef>
              <a:spcAft>
                <a:spcPts val="0"/>
              </a:spcAft>
              <a:buSzPts val="1800"/>
              <a:buChar char="●"/>
            </a:pPr>
            <a:r>
              <a:rPr lang="en-GB"/>
              <a:t>All the stopwords are removed from the dataset. </a:t>
            </a:r>
            <a:endParaRPr/>
          </a:p>
          <a:p>
            <a:pPr indent="-342900" lvl="0" marL="457200" rtl="0" algn="l">
              <a:lnSpc>
                <a:spcPct val="150000"/>
              </a:lnSpc>
              <a:spcBef>
                <a:spcPts val="0"/>
              </a:spcBef>
              <a:spcAft>
                <a:spcPts val="0"/>
              </a:spcAft>
              <a:buSzPts val="1800"/>
              <a:buChar char="●"/>
            </a:pPr>
            <a:r>
              <a:rPr lang="en-GB"/>
              <a:t>The dataset is collected based on the presence of the hashtag #sarcasm. However, in this step, any occurrence of #sarcasm in the document is removed. </a:t>
            </a:r>
            <a:endParaRPr/>
          </a:p>
          <a:p>
            <a:pPr indent="-342900" lvl="0" marL="457200" rtl="0" algn="l">
              <a:lnSpc>
                <a:spcPct val="150000"/>
              </a:lnSpc>
              <a:spcBef>
                <a:spcPts val="0"/>
              </a:spcBef>
              <a:spcAft>
                <a:spcPts val="0"/>
              </a:spcAft>
              <a:buSzPts val="1800"/>
              <a:buChar char="●"/>
            </a:pPr>
            <a:r>
              <a:rPr lang="en-GB"/>
              <a:t>All the punctuation signs in the dataset are removed. </a:t>
            </a:r>
            <a:endParaRPr/>
          </a:p>
          <a:p>
            <a:pPr indent="-342900" lvl="0" marL="457200" rtl="0" algn="l">
              <a:lnSpc>
                <a:spcPct val="150000"/>
              </a:lnSpc>
              <a:spcBef>
                <a:spcPts val="0"/>
              </a:spcBef>
              <a:spcAft>
                <a:spcPts val="0"/>
              </a:spcAft>
              <a:buSzPts val="1800"/>
              <a:buChar char="●"/>
            </a:pPr>
            <a:r>
              <a:rPr lang="en-GB"/>
              <a:t>Finally, all the words in the dataset are changed to their root form using the 'lemma' style.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245275"/>
            <a:ext cx="8520600" cy="772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Methodology : Sarcasm Detection Using Deep Learning Extraction</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lnSpc>
                <a:spcPct val="150000"/>
              </a:lnSpc>
              <a:spcBef>
                <a:spcPts val="0"/>
              </a:spcBef>
              <a:spcAft>
                <a:spcPts val="0"/>
              </a:spcAft>
              <a:buSzPts val="1800"/>
              <a:buChar char="●"/>
            </a:pPr>
            <a:r>
              <a:rPr lang="en-GB"/>
              <a:t>This work proposes a vanilla CNN architecture to extract ten balanced deep features.</a:t>
            </a:r>
            <a:endParaRPr/>
          </a:p>
          <a:p>
            <a:pPr indent="-342900" lvl="0" marL="457200" rtl="0" algn="l">
              <a:lnSpc>
                <a:spcPct val="150000"/>
              </a:lnSpc>
              <a:spcBef>
                <a:spcPts val="0"/>
              </a:spcBef>
              <a:spcAft>
                <a:spcPts val="0"/>
              </a:spcAft>
              <a:buSzPts val="1800"/>
              <a:buChar char="●"/>
            </a:pPr>
            <a:r>
              <a:rPr lang="en-GB"/>
              <a:t>The Sarcasm Detector uses word-embedding to convert tweet sentences into feature vectors for the deep features extractor (CNN).</a:t>
            </a:r>
            <a:endParaRPr/>
          </a:p>
          <a:p>
            <a:pPr indent="-342900" lvl="0" marL="457200" rtl="0" algn="l">
              <a:lnSpc>
                <a:spcPct val="150000"/>
              </a:lnSpc>
              <a:spcBef>
                <a:spcPts val="0"/>
              </a:spcBef>
              <a:spcAft>
                <a:spcPts val="0"/>
              </a:spcAft>
              <a:buSzPts val="1800"/>
              <a:buChar char="●"/>
            </a:pPr>
            <a:r>
              <a:rPr lang="en-GB"/>
              <a:t>FastText is used as the word-embedding technique to make it more effective for social network analysis. </a:t>
            </a:r>
            <a:endParaRPr/>
          </a:p>
          <a:p>
            <a:pPr indent="-342900" lvl="0" marL="457200" rtl="0" algn="l">
              <a:lnSpc>
                <a:spcPct val="150000"/>
              </a:lnSpc>
              <a:spcBef>
                <a:spcPts val="0"/>
              </a:spcBef>
              <a:spcAft>
                <a:spcPts val="0"/>
              </a:spcAft>
              <a:buSzPts val="1800"/>
              <a:buChar char="●"/>
            </a:pPr>
            <a:r>
              <a:rPr lang="en-GB"/>
              <a:t>A word-embedding vector for all broken N-grams in the training dataset improves representation for rare and misspelt words.</a:t>
            </a:r>
            <a:endParaRPr/>
          </a:p>
          <a:p>
            <a:pPr indent="-342900" lvl="0" marL="457200" rtl="0" algn="l">
              <a:lnSpc>
                <a:spcPct val="150000"/>
              </a:lnSpc>
              <a:spcBef>
                <a:spcPts val="0"/>
              </a:spcBef>
              <a:spcAft>
                <a:spcPts val="0"/>
              </a:spcAft>
              <a:buSzPts val="1800"/>
              <a:buChar char="●"/>
            </a:pPr>
            <a:r>
              <a:rPr lang="en-GB"/>
              <a:t>Artificial Neural Network (ANN) is used as the training method for FastText.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56300" y="259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Methodology : Sarcasm Detection Using Convolutional Neural Network (CNN)</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a:bodyPr>
          <a:lstStyle/>
          <a:p>
            <a:pPr indent="-317182" lvl="0" marL="457200" rtl="0" algn="l">
              <a:lnSpc>
                <a:spcPct val="150000"/>
              </a:lnSpc>
              <a:spcBef>
                <a:spcPts val="0"/>
              </a:spcBef>
              <a:spcAft>
                <a:spcPts val="0"/>
              </a:spcAft>
              <a:buSzPct val="100000"/>
              <a:buChar char="●"/>
            </a:pPr>
            <a:r>
              <a:rPr lang="en-GB"/>
              <a:t>CNNs extract deep features for sarcasm detection. The architecture has convolutional, batch normalisation, ReLU activation, dropout, max pooling, and fully connected layers.</a:t>
            </a:r>
            <a:endParaRPr/>
          </a:p>
          <a:p>
            <a:pPr indent="-317182" lvl="0" marL="457200" rtl="0" algn="l">
              <a:lnSpc>
                <a:spcPct val="150000"/>
              </a:lnSpc>
              <a:spcBef>
                <a:spcPts val="0"/>
              </a:spcBef>
              <a:spcAft>
                <a:spcPts val="0"/>
              </a:spcAft>
              <a:buSzPct val="100000"/>
              <a:buChar char="●"/>
            </a:pPr>
            <a:r>
              <a:rPr lang="en-GB"/>
              <a:t>FastText is used as the word embedding technique instead of Word2Vec.</a:t>
            </a:r>
            <a:endParaRPr/>
          </a:p>
          <a:p>
            <a:pPr indent="-317182" lvl="0" marL="457200" rtl="0" algn="l">
              <a:lnSpc>
                <a:spcPct val="150000"/>
              </a:lnSpc>
              <a:spcBef>
                <a:spcPts val="0"/>
              </a:spcBef>
              <a:spcAft>
                <a:spcPts val="0"/>
              </a:spcAft>
              <a:buSzPct val="100000"/>
              <a:buChar char="●"/>
            </a:pPr>
            <a:r>
              <a:rPr lang="en-GB"/>
              <a:t>The input layer of the CNN architecture takes vectors of embedded words as input. The vectors are split into three groups based on their N-gram length - unigram, bigram, and trigram. </a:t>
            </a:r>
            <a:endParaRPr/>
          </a:p>
          <a:p>
            <a:pPr indent="-317182" lvl="0" marL="457200" rtl="0" algn="l">
              <a:lnSpc>
                <a:spcPct val="150000"/>
              </a:lnSpc>
              <a:spcBef>
                <a:spcPts val="0"/>
              </a:spcBef>
              <a:spcAft>
                <a:spcPts val="0"/>
              </a:spcAft>
              <a:buSzPct val="100000"/>
              <a:buChar char="●"/>
            </a:pPr>
            <a:r>
              <a:rPr lang="en-GB"/>
              <a:t>Three concurrent graph architectures combine the three vector groups before concatenation. Before classification, manual features are added to the result.</a:t>
            </a:r>
            <a:endParaRPr/>
          </a:p>
          <a:p>
            <a:pPr indent="-317182" lvl="0" marL="457200" rtl="0" algn="l">
              <a:lnSpc>
                <a:spcPct val="150000"/>
              </a:lnSpc>
              <a:spcBef>
                <a:spcPts val="0"/>
              </a:spcBef>
              <a:spcAft>
                <a:spcPts val="0"/>
              </a:spcAft>
              <a:buSzPct val="100000"/>
              <a:buChar char="●"/>
            </a:pPr>
            <a:r>
              <a:rPr lang="en-GB"/>
              <a:t>CNN architecture and batch normalisation layers produce feature maps. The activation functions scan input data, while the dropout layers prevent overfitting and improve validation accuracy. The final vote uses the max pooling layer.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