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slideViewPr>
    <p:cSldViewPr snapToGrid="0">
      <p:cViewPr>
        <p:scale>
          <a:sx n="1" d="2"/>
          <a:sy n="1" d="2"/>
        </p:scale>
        <p:origin x="0" y="0"/>
      </p:cViewPr>
    </p:cSldViewPr>
  </p:slide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customXml" Target="../customXml/item1.xml"/><Relationship Id="rId18" Type="http://schemas.openxmlformats.org/officeDocument/2006/relationships/customXmlProps" Target="../customXml/itemProps1.xml"/><Relationship Id="rId1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7" name=""/>
        <p:cNvGrpSpPr/>
        <p:nvPr/>
      </p:nvGrpSpPr>
      <p:grpSpPr>
        <a:xfrm>
          <a:off x="0" y="0"/>
          <a:ext cx="0" cy="0"/>
          <a:chOff x="0" y="0"/>
          <a:chExt cx="0" cy="0"/>
        </a:xfrm>
      </p:grpSpPr>
      <p:sp>
        <p:nvSpPr>
          <p:cNvPr id="1048668"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69"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05-01-2024</a:t>
            </a:fld>
            <a:endParaRPr lang="en-IN"/>
          </a:p>
        </p:txBody>
      </p:sp>
      <p:sp>
        <p:nvSpPr>
          <p:cNvPr id="1048670"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71"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2"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73"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p>
            <a:fld id="{ED291B17-9318-49DB-B28B-6E5994AE9581}" type="datetime1">
              <a:rPr lang="en-US" smtClean="0"/>
              <a:t>1/5/2024</a:t>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1" name=""/>
        <p:cNvGrpSpPr/>
        <p:nvPr/>
      </p:nvGrpSpPr>
      <p:grpSpPr>
        <a:xfrm>
          <a:off x="0" y="0"/>
          <a:ext cx="0" cy="0"/>
          <a:chOff x="0" y="0"/>
          <a:chExt cx="0" cy="0"/>
        </a:xfrm>
      </p:grpSpPr>
      <p:sp>
        <p:nvSpPr>
          <p:cNvPr id="1048633" name="Title 1"/>
          <p:cNvSpPr>
            <a:spLocks noGrp="1"/>
          </p:cNvSpPr>
          <p:nvPr>
            <p:ph type="title"/>
          </p:nvPr>
        </p:nvSpPr>
        <p:spPr>
          <a:xfrm>
            <a:off x="581192" y="702156"/>
            <a:ext cx="11029616" cy="1013800"/>
          </a:xfrm>
        </p:spPr>
        <p:txBody>
          <a:bodyPr/>
          <a:p>
            <a:r>
              <a:rPr lang="en-US"/>
              <a:t>Click to edit Master title style</a:t>
            </a:r>
          </a:p>
        </p:txBody>
      </p:sp>
      <p:sp>
        <p:nvSpPr>
          <p:cNvPr id="1048634"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5" name="Date Placeholder 3"/>
          <p:cNvSpPr>
            <a:spLocks noGrp="1"/>
          </p:cNvSpPr>
          <p:nvPr>
            <p:ph type="dt" sz="half" idx="10"/>
          </p:nvPr>
        </p:nvSpPr>
        <p:spPr/>
        <p:txBody>
          <a:bodyPr/>
          <a:p>
            <a:fld id="{2CED4963-E985-44C4-B8C4-FDD613B7C2F8}" type="datetime1">
              <a:rPr lang="en-US" smtClean="0"/>
              <a:t>1/5/2024</a:t>
            </a:fld>
            <a:endParaRPr lang="en-US"/>
          </a:p>
        </p:txBody>
      </p:sp>
      <p:sp>
        <p:nvSpPr>
          <p:cNvPr id="1048636" name="Footer Placeholder 4"/>
          <p:cNvSpPr>
            <a:spLocks noGrp="1"/>
          </p:cNvSpPr>
          <p:nvPr>
            <p:ph type="ftr" sz="quarter" idx="11"/>
          </p:nvPr>
        </p:nvSpPr>
        <p:spPr>
          <a:xfrm>
            <a:off x="581192" y="6423914"/>
            <a:ext cx="6917210" cy="365125"/>
          </a:xfrm>
          <a:prstGeom prst="rect"/>
        </p:spPr>
        <p:txBody>
          <a:bodyPr/>
          <a:p>
            <a:endParaRPr lang="en-US"/>
          </a:p>
        </p:txBody>
      </p:sp>
      <p:sp>
        <p:nvSpPr>
          <p:cNvPr id="1048637"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39" name=""/>
        <p:cNvGrpSpPr/>
        <p:nvPr/>
      </p:nvGrpSpPr>
      <p:grpSpPr>
        <a:xfrm>
          <a:off x="0" y="0"/>
          <a:ext cx="0" cy="0"/>
          <a:chOff x="0" y="0"/>
          <a:chExt cx="0" cy="0"/>
        </a:xfrm>
      </p:grpSpPr>
      <p:sp>
        <p:nvSpPr>
          <p:cNvPr id="1048618"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19"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p>
        </p:txBody>
      </p:sp>
      <p:sp>
        <p:nvSpPr>
          <p:cNvPr id="1048620"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1"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2"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3"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24" name="Date Placeholder 10"/>
          <p:cNvSpPr>
            <a:spLocks noGrp="1"/>
          </p:cNvSpPr>
          <p:nvPr>
            <p:ph type="dt" sz="half" idx="10"/>
          </p:nvPr>
        </p:nvSpPr>
        <p:spPr/>
        <p:txBody>
          <a:bodyPr/>
          <a:p>
            <a:fld id="{ED291B17-9318-49DB-B28B-6E5994AE9581}" type="datetime1">
              <a:rPr lang="en-US" smtClean="0"/>
              <a:t>1/5/2024</a:t>
            </a:fld>
            <a:endParaRPr lang="en-US"/>
          </a:p>
        </p:txBody>
      </p:sp>
      <p:sp>
        <p:nvSpPr>
          <p:cNvPr id="1048625" name="Footer Placeholder 11"/>
          <p:cNvSpPr>
            <a:spLocks noGrp="1"/>
          </p:cNvSpPr>
          <p:nvPr>
            <p:ph type="ftr" sz="quarter" idx="11"/>
          </p:nvPr>
        </p:nvSpPr>
        <p:spPr>
          <a:xfrm>
            <a:off x="581192" y="6423914"/>
            <a:ext cx="6917210" cy="365125"/>
          </a:xfrm>
          <a:prstGeom prst="rect"/>
        </p:spPr>
        <p:txBody>
          <a:bodyPr/>
          <a:p>
            <a:endParaRPr lang="en-US"/>
          </a:p>
        </p:txBody>
      </p:sp>
      <p:sp>
        <p:nvSpPr>
          <p:cNvPr id="1048626" name="Slide Number Placeholder 12"/>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7"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p>
            <a:fld id="{78DD82B9-B8EE-4375-B6FF-88FA6ABB15D9}" type="datetime1">
              <a:rPr lang="en-US" smtClean="0"/>
              <a:t>1/5/2024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2" name=""/>
        <p:cNvGrpSpPr/>
        <p:nvPr/>
      </p:nvGrpSpPr>
      <p:grpSpPr>
        <a:xfrm>
          <a:off x="0" y="0"/>
          <a:ext cx="0" cy="0"/>
          <a:chOff x="0" y="0"/>
          <a:chExt cx="0" cy="0"/>
        </a:xfrm>
      </p:grpSpPr>
      <p:sp>
        <p:nvSpPr>
          <p:cNvPr id="1048638"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9"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p>
        </p:txBody>
      </p:sp>
      <p:sp>
        <p:nvSpPr>
          <p:cNvPr id="1048640"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1" name="Date Placeholder 6"/>
          <p:cNvSpPr>
            <a:spLocks noGrp="1"/>
          </p:cNvSpPr>
          <p:nvPr>
            <p:ph type="dt" sz="half" idx="10"/>
          </p:nvPr>
        </p:nvSpPr>
        <p:spPr/>
        <p:txBody>
          <a:bodyPr/>
          <a:p>
            <a:fld id="{B2497495-0637-405E-AE64-5CC7506D51F5}" type="datetime1">
              <a:rPr lang="en-US" smtClean="0"/>
              <a:t>1/5/2024</a:t>
            </a:fld>
            <a:endParaRPr lang="en-US"/>
          </a:p>
        </p:txBody>
      </p:sp>
      <p:sp>
        <p:nvSpPr>
          <p:cNvPr id="1048642" name="Footer Placeholder 8"/>
          <p:cNvSpPr>
            <a:spLocks noGrp="1"/>
          </p:cNvSpPr>
          <p:nvPr>
            <p:ph type="ftr" sz="quarter" idx="11"/>
          </p:nvPr>
        </p:nvSpPr>
        <p:spPr>
          <a:xfrm>
            <a:off x="581192" y="6423914"/>
            <a:ext cx="6917210" cy="365125"/>
          </a:xfrm>
          <a:prstGeom prst="rect"/>
        </p:spPr>
        <p:txBody>
          <a:bodyPr/>
          <a:p>
            <a:endParaRPr lang="en-US"/>
          </a:p>
        </p:txBody>
      </p:sp>
      <p:sp>
        <p:nvSpPr>
          <p:cNvPr id="1048643"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3" name=""/>
        <p:cNvGrpSpPr/>
        <p:nvPr/>
      </p:nvGrpSpPr>
      <p:grpSpPr>
        <a:xfrm>
          <a:off x="0" y="0"/>
          <a:ext cx="0" cy="0"/>
          <a:chOff x="0" y="0"/>
          <a:chExt cx="0" cy="0"/>
        </a:xfrm>
      </p:grpSpPr>
      <p:sp>
        <p:nvSpPr>
          <p:cNvPr id="1048644" name="Title 1"/>
          <p:cNvSpPr>
            <a:spLocks noGrp="1"/>
          </p:cNvSpPr>
          <p:nvPr>
            <p:ph type="title"/>
          </p:nvPr>
        </p:nvSpPr>
        <p:spPr>
          <a:xfrm>
            <a:off x="581193" y="729658"/>
            <a:ext cx="11029616" cy="492855"/>
          </a:xfrm>
        </p:spPr>
        <p:txBody>
          <a:bodyPr/>
          <a:p>
            <a:r>
              <a:rPr lang="en-US"/>
              <a:t>Click to edit Master title style</a:t>
            </a:r>
          </a:p>
        </p:txBody>
      </p:sp>
      <p:sp>
        <p:nvSpPr>
          <p:cNvPr id="1048645" name="Content Placeholder 2"/>
          <p:cNvSpPr>
            <a:spLocks noGrp="1"/>
          </p:cNvSpPr>
          <p:nvPr>
            <p:ph sz="half" idx="1"/>
          </p:nvPr>
        </p:nvSpPr>
        <p:spPr>
          <a:xfrm>
            <a:off x="581193" y="1391479"/>
            <a:ext cx="5194767"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6" name="Content Placeholder 3"/>
          <p:cNvSpPr>
            <a:spLocks noGrp="1"/>
          </p:cNvSpPr>
          <p:nvPr>
            <p:ph sz="half" idx="2"/>
          </p:nvPr>
        </p:nvSpPr>
        <p:spPr>
          <a:xfrm>
            <a:off x="6416039" y="1391479"/>
            <a:ext cx="5194769"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7" name="Date Placeholder 4"/>
          <p:cNvSpPr>
            <a:spLocks noGrp="1"/>
          </p:cNvSpPr>
          <p:nvPr>
            <p:ph type="dt" sz="half" idx="10"/>
          </p:nvPr>
        </p:nvSpPr>
        <p:spPr/>
        <p:txBody>
          <a:bodyPr/>
          <a:p>
            <a:fld id="{7BFFD690-9426-415D-8B65-26881E07B2D4}" type="datetime1">
              <a:rPr lang="en-US" smtClean="0"/>
              <a:t>1/5/2024</a:t>
            </a:fld>
            <a:endParaRPr lang="en-US"/>
          </a:p>
        </p:txBody>
      </p:sp>
      <p:sp>
        <p:nvSpPr>
          <p:cNvPr id="1048648" name="Footer Placeholder 5"/>
          <p:cNvSpPr>
            <a:spLocks noGrp="1"/>
          </p:cNvSpPr>
          <p:nvPr>
            <p:ph type="ftr" sz="quarter" idx="11"/>
          </p:nvPr>
        </p:nvSpPr>
        <p:spPr>
          <a:xfrm>
            <a:off x="581192" y="6423914"/>
            <a:ext cx="6917210" cy="365125"/>
          </a:xfrm>
          <a:prstGeom prst="rect"/>
        </p:spPr>
        <p:txBody>
          <a:bodyPr/>
          <a:p>
            <a:endParaRPr lang="en-US"/>
          </a:p>
        </p:txBody>
      </p:sp>
      <p:sp>
        <p:nvSpPr>
          <p:cNvPr id="1048649"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44" name=""/>
        <p:cNvGrpSpPr/>
        <p:nvPr/>
      </p:nvGrpSpPr>
      <p:grpSpPr>
        <a:xfrm>
          <a:off x="0" y="0"/>
          <a:ext cx="0" cy="0"/>
          <a:chOff x="0" y="0"/>
          <a:chExt cx="0" cy="0"/>
        </a:xfrm>
      </p:grpSpPr>
      <p:sp>
        <p:nvSpPr>
          <p:cNvPr id="1048650" name="Title 1"/>
          <p:cNvSpPr>
            <a:spLocks noGrp="1"/>
          </p:cNvSpPr>
          <p:nvPr>
            <p:ph type="title"/>
          </p:nvPr>
        </p:nvSpPr>
        <p:spPr>
          <a:xfrm>
            <a:off x="581193" y="729658"/>
            <a:ext cx="11029616" cy="988332"/>
          </a:xfrm>
        </p:spPr>
        <p:txBody>
          <a:bodyPr/>
          <a:p>
            <a:r>
              <a:rPr lang="en-US"/>
              <a:t>Click to edit Master title style</a:t>
            </a:r>
          </a:p>
        </p:txBody>
      </p:sp>
      <p:sp>
        <p:nvSpPr>
          <p:cNvPr id="1048651"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2"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3"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54"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5" name="Date Placeholder 6"/>
          <p:cNvSpPr>
            <a:spLocks noGrp="1"/>
          </p:cNvSpPr>
          <p:nvPr>
            <p:ph type="dt" sz="half" idx="10"/>
          </p:nvPr>
        </p:nvSpPr>
        <p:spPr/>
        <p:txBody>
          <a:bodyPr/>
          <a:p>
            <a:fld id="{04C4989A-474C-40DE-95B9-011C28B71673}" type="datetime1">
              <a:rPr lang="en-US" smtClean="0"/>
              <a:t>1/5/2024</a:t>
            </a:fld>
            <a:endParaRPr lang="en-US"/>
          </a:p>
        </p:txBody>
      </p:sp>
      <p:sp>
        <p:nvSpPr>
          <p:cNvPr id="1048656" name="Footer Placeholder 7"/>
          <p:cNvSpPr>
            <a:spLocks noGrp="1"/>
          </p:cNvSpPr>
          <p:nvPr>
            <p:ph type="ftr" sz="quarter" idx="11"/>
          </p:nvPr>
        </p:nvSpPr>
        <p:spPr>
          <a:xfrm>
            <a:off x="581192" y="6423914"/>
            <a:ext cx="6917210" cy="365125"/>
          </a:xfrm>
          <a:prstGeom prst="rect"/>
        </p:spPr>
        <p:txBody>
          <a:bodyPr/>
          <a:p>
            <a:endParaRPr lang="en-US"/>
          </a:p>
        </p:txBody>
      </p:sp>
      <p:sp>
        <p:nvSpPr>
          <p:cNvPr id="1048657"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7" name=""/>
        <p:cNvGrpSpPr/>
        <p:nvPr/>
      </p:nvGrpSpPr>
      <p:grpSpPr>
        <a:xfrm>
          <a:off x="0" y="0"/>
          <a:ext cx="0" cy="0"/>
          <a:chOff x="0" y="0"/>
          <a:chExt cx="0" cy="0"/>
        </a:xfrm>
      </p:grpSpPr>
      <p:sp>
        <p:nvSpPr>
          <p:cNvPr id="1048613" name="Title 1"/>
          <p:cNvSpPr>
            <a:spLocks noGrp="1"/>
          </p:cNvSpPr>
          <p:nvPr>
            <p:ph type="title"/>
          </p:nvPr>
        </p:nvSpPr>
        <p:spPr>
          <a:xfrm>
            <a:off x="575894" y="729658"/>
            <a:ext cx="11029616" cy="592246"/>
          </a:xfrm>
        </p:spPr>
        <p:txBody>
          <a:bodyPr/>
          <a:p>
            <a:r>
              <a:rPr lang="en-US"/>
              <a:t>Click to edit Master title style</a:t>
            </a:r>
          </a:p>
        </p:txBody>
      </p:sp>
      <p:sp>
        <p:nvSpPr>
          <p:cNvPr id="1048614" name="Date Placeholder 2"/>
          <p:cNvSpPr>
            <a:spLocks noGrp="1"/>
          </p:cNvSpPr>
          <p:nvPr>
            <p:ph type="dt" sz="half" idx="10"/>
          </p:nvPr>
        </p:nvSpPr>
        <p:spPr/>
        <p:txBody>
          <a:bodyPr/>
          <a:p>
            <a:fld id="{5DB4ED54-5B5E-4A04-93D3-5772E3CE3818}" type="datetime1">
              <a:rPr lang="en-US" smtClean="0"/>
              <a:t>1/5/2024</a:t>
            </a:fld>
            <a:endParaRPr lang="en-US"/>
          </a:p>
        </p:txBody>
      </p:sp>
      <p:sp>
        <p:nvSpPr>
          <p:cNvPr id="1048615" name="Footer Placeholder 3"/>
          <p:cNvSpPr>
            <a:spLocks noGrp="1"/>
          </p:cNvSpPr>
          <p:nvPr>
            <p:ph type="ftr" sz="quarter" idx="11"/>
          </p:nvPr>
        </p:nvSpPr>
        <p:spPr>
          <a:xfrm>
            <a:off x="581192" y="6423914"/>
            <a:ext cx="6917210" cy="365125"/>
          </a:xfrm>
          <a:prstGeom prst="rect"/>
        </p:spPr>
        <p:txBody>
          <a:bodyPr/>
          <a:p>
            <a:endParaRPr lang="en-US"/>
          </a:p>
        </p:txBody>
      </p:sp>
      <p:sp>
        <p:nvSpPr>
          <p:cNvPr id="1048616"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5" name=""/>
        <p:cNvGrpSpPr/>
        <p:nvPr/>
      </p:nvGrpSpPr>
      <p:grpSpPr>
        <a:xfrm>
          <a:off x="0" y="0"/>
          <a:ext cx="0" cy="0"/>
          <a:chOff x="0" y="0"/>
          <a:chExt cx="0" cy="0"/>
        </a:xfrm>
      </p:grpSpPr>
      <p:sp>
        <p:nvSpPr>
          <p:cNvPr id="1048658" name="Date Placeholder 1"/>
          <p:cNvSpPr>
            <a:spLocks noGrp="1"/>
          </p:cNvSpPr>
          <p:nvPr>
            <p:ph type="dt" sz="half" idx="10"/>
          </p:nvPr>
        </p:nvSpPr>
        <p:spPr/>
        <p:txBody>
          <a:bodyPr/>
          <a:p>
            <a:fld id="{4EDE50D6-574B-40AF-946F-D52A04ADE379}" type="datetime1">
              <a:rPr lang="en-US" smtClean="0"/>
              <a:t>1/5/2024</a:t>
            </a:fld>
            <a:endParaRPr lang="en-US"/>
          </a:p>
        </p:txBody>
      </p:sp>
      <p:sp>
        <p:nvSpPr>
          <p:cNvPr id="1048659" name="Footer Placeholder 2"/>
          <p:cNvSpPr>
            <a:spLocks noGrp="1"/>
          </p:cNvSpPr>
          <p:nvPr>
            <p:ph type="ftr" sz="quarter" idx="11"/>
          </p:nvPr>
        </p:nvSpPr>
        <p:spPr>
          <a:xfrm>
            <a:off x="581192" y="6423914"/>
            <a:ext cx="6917210" cy="365125"/>
          </a:xfrm>
          <a:prstGeom prst="rect"/>
        </p:spPr>
        <p:txBody>
          <a:bodyPr/>
          <a:p>
            <a:endParaRPr lang="en-US"/>
          </a:p>
        </p:txBody>
      </p:sp>
      <p:sp>
        <p:nvSpPr>
          <p:cNvPr id="1048660"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6" name=""/>
        <p:cNvGrpSpPr/>
        <p:nvPr/>
      </p:nvGrpSpPr>
      <p:grpSpPr>
        <a:xfrm>
          <a:off x="0" y="0"/>
          <a:ext cx="0" cy="0"/>
          <a:chOff x="0" y="0"/>
          <a:chExt cx="0" cy="0"/>
        </a:xfrm>
      </p:grpSpPr>
      <p:sp>
        <p:nvSpPr>
          <p:cNvPr id="1048661"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2"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p>
        </p:txBody>
      </p:sp>
      <p:sp>
        <p:nvSpPr>
          <p:cNvPr id="104866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4"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65" name="Date Placeholder 7"/>
          <p:cNvSpPr>
            <a:spLocks noGrp="1"/>
          </p:cNvSpPr>
          <p:nvPr>
            <p:ph type="dt" sz="half" idx="10"/>
          </p:nvPr>
        </p:nvSpPr>
        <p:spPr>
          <a:xfrm>
            <a:off x="7605951" y="6456916"/>
            <a:ext cx="2844799" cy="365125"/>
          </a:xfrm>
        </p:spPr>
        <p:txBody>
          <a:bodyPr/>
          <a:p>
            <a:fld id="{D82884F1-FFEA-405F-9602-3DCA865EDA4E}" type="datetime1">
              <a:rPr lang="en-US" smtClean="0"/>
              <a:t>1/5/2024</a:t>
            </a:fld>
            <a:endParaRPr lang="en-US"/>
          </a:p>
        </p:txBody>
      </p:sp>
      <p:sp>
        <p:nvSpPr>
          <p:cNvPr id="1048666" name="Footer Placeholder 9"/>
          <p:cNvSpPr>
            <a:spLocks noGrp="1"/>
          </p:cNvSpPr>
          <p:nvPr>
            <p:ph type="ftr" sz="quarter" idx="11"/>
          </p:nvPr>
        </p:nvSpPr>
        <p:spPr>
          <a:xfrm>
            <a:off x="581192" y="6452590"/>
            <a:ext cx="6917210" cy="365125"/>
          </a:xfrm>
          <a:prstGeom prst="rect"/>
        </p:spPr>
        <p:txBody>
          <a:bodyPr/>
          <a:p>
            <a:endParaRPr lang="en-US"/>
          </a:p>
        </p:txBody>
      </p:sp>
      <p:sp>
        <p:nvSpPr>
          <p:cNvPr id="1048667"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0" name=""/>
        <p:cNvGrpSpPr/>
        <p:nvPr/>
      </p:nvGrpSpPr>
      <p:grpSpPr>
        <a:xfrm>
          <a:off x="0" y="0"/>
          <a:ext cx="0" cy="0"/>
          <a:chOff x="0" y="0"/>
          <a:chExt cx="0" cy="0"/>
        </a:xfrm>
      </p:grpSpPr>
      <p:sp>
        <p:nvSpPr>
          <p:cNvPr id="1048627"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p>
        </p:txBody>
      </p:sp>
      <p:sp>
        <p:nvSpPr>
          <p:cNvPr id="1048628"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29"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30" name="Date Placeholder 4"/>
          <p:cNvSpPr>
            <a:spLocks noGrp="1"/>
          </p:cNvSpPr>
          <p:nvPr>
            <p:ph type="dt" sz="half" idx="10"/>
          </p:nvPr>
        </p:nvSpPr>
        <p:spPr/>
        <p:txBody>
          <a:bodyPr/>
          <a:p>
            <a:fld id="{7E18DB4A-8810-4A10-AD5C-D5E2C667F5B3}" type="datetime1">
              <a:rPr lang="en-US" smtClean="0"/>
              <a:t>1/5/2024</a:t>
            </a:fld>
            <a:endParaRPr lang="en-US"/>
          </a:p>
        </p:txBody>
      </p:sp>
      <p:sp>
        <p:nvSpPr>
          <p:cNvPr id="1048631"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32"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t>1/5/2024</a:t>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a:xfrm>
            <a:off x="1359108" y="1821635"/>
            <a:ext cx="9144000" cy="977778"/>
          </a:xfrm>
        </p:spPr>
        <p:txBody>
          <a:bodyPr>
            <a:normAutofit fontScale="90000"/>
          </a:bodyPr>
          <a:p>
            <a:pPr algn="ctr"/>
            <a:r>
              <a:rPr b="1" lang="en-US">
                <a:solidFill>
                  <a:schemeClr val="accent1"/>
                </a:solidFill>
                <a:latin typeface="Arial" panose="020B0604020202020204" pitchFamily="34" charset="0"/>
                <a:cs typeface="Arial" panose="020B0604020202020204" pitchFamily="34" charset="0"/>
              </a:rPr>
              <a:t>C</a:t>
            </a:r>
            <a:r>
              <a:rPr b="1" lang="en-US">
                <a:solidFill>
                  <a:schemeClr val="accent1"/>
                </a:solidFill>
                <a:latin typeface="Arial" panose="020B0604020202020204" pitchFamily="34" charset="0"/>
                <a:cs typeface="Arial" panose="020B0604020202020204" pitchFamily="34" charset="0"/>
              </a:rPr>
              <a:t>U</a:t>
            </a:r>
            <a:r>
              <a:rPr b="1" lang="en-US">
                <a:solidFill>
                  <a:schemeClr val="accent1"/>
                </a:solidFill>
                <a:latin typeface="Arial" panose="020B0604020202020204" pitchFamily="34" charset="0"/>
                <a:cs typeface="Arial" panose="020B0604020202020204" pitchFamily="34" charset="0"/>
              </a:rPr>
              <a:t>R</a:t>
            </a:r>
            <a:r>
              <a:rPr b="1" lang="en-US">
                <a:solidFill>
                  <a:schemeClr val="accent1"/>
                </a:solidFill>
                <a:latin typeface="Arial" panose="020B0604020202020204" pitchFamily="34" charset="0"/>
                <a:cs typeface="Arial" panose="020B0604020202020204" pitchFamily="34" charset="0"/>
              </a:rPr>
              <a:t>R</a:t>
            </a:r>
            <a:r>
              <a:rPr b="1" lang="en-US">
                <a:solidFill>
                  <a:schemeClr val="accent1"/>
                </a:solidFill>
                <a:latin typeface="Arial" panose="020B0604020202020204" pitchFamily="34" charset="0"/>
                <a:cs typeface="Arial" panose="020B0604020202020204" pitchFamily="34" charset="0"/>
              </a:rPr>
              <a:t>ENT</a:t>
            </a:r>
            <a:r>
              <a:rPr b="1" lang="en-US">
                <a:solidFill>
                  <a:schemeClr val="accent1"/>
                </a:solidFill>
                <a:latin typeface="Arial" panose="020B0604020202020204" pitchFamily="34" charset="0"/>
                <a:cs typeface="Arial" panose="020B0604020202020204" pitchFamily="34" charset="0"/>
              </a:rPr>
              <a:t> </a:t>
            </a:r>
            <a:r>
              <a:rPr b="1" lang="en-US">
                <a:solidFill>
                  <a:schemeClr val="accent1"/>
                </a:solidFill>
                <a:latin typeface="Arial" panose="020B0604020202020204" pitchFamily="34" charset="0"/>
                <a:cs typeface="Arial" panose="020B0604020202020204" pitchFamily="34" charset="0"/>
              </a:rPr>
              <a:t>R</a:t>
            </a:r>
            <a:r>
              <a:rPr b="1" lang="en-US">
                <a:solidFill>
                  <a:schemeClr val="accent1"/>
                </a:solidFill>
                <a:latin typeface="Arial" panose="020B0604020202020204" pitchFamily="34" charset="0"/>
                <a:cs typeface="Arial" panose="020B0604020202020204" pitchFamily="34" charset="0"/>
              </a:rPr>
              <a:t>E</a:t>
            </a:r>
            <a:r>
              <a:rPr b="1" lang="en-US">
                <a:solidFill>
                  <a:schemeClr val="accent1"/>
                </a:solidFill>
                <a:latin typeface="Arial" panose="020B0604020202020204" pitchFamily="34" charset="0"/>
                <a:cs typeface="Arial" panose="020B0604020202020204" pitchFamily="34" charset="0"/>
              </a:rPr>
              <a:t>N</a:t>
            </a:r>
            <a:r>
              <a:rPr b="1" lang="en-US">
                <a:solidFill>
                  <a:schemeClr val="accent1"/>
                </a:solidFill>
                <a:latin typeface="Arial" panose="020B0604020202020204" pitchFamily="34" charset="0"/>
                <a:cs typeface="Arial" panose="020B0604020202020204" pitchFamily="34" charset="0"/>
              </a:rPr>
              <a:t>T</a:t>
            </a:r>
            <a:r>
              <a:rPr b="1" lang="en-US">
                <a:solidFill>
                  <a:schemeClr val="accent1"/>
                </a:solidFill>
                <a:latin typeface="Arial" panose="020B0604020202020204" pitchFamily="34" charset="0"/>
                <a:cs typeface="Arial" panose="020B0604020202020204" pitchFamily="34" charset="0"/>
              </a:rPr>
              <a:t>A</a:t>
            </a:r>
            <a:r>
              <a:rPr b="1" lang="en-US">
                <a:solidFill>
                  <a:schemeClr val="accent1"/>
                </a:solidFill>
                <a:latin typeface="Arial" panose="020B0604020202020204" pitchFamily="34" charset="0"/>
                <a:cs typeface="Arial" panose="020B0604020202020204" pitchFamily="34" charset="0"/>
              </a:rPr>
              <a:t>L</a:t>
            </a:r>
            <a:r>
              <a:rPr b="1" lang="en-US">
                <a:solidFill>
                  <a:schemeClr val="accent1"/>
                </a:solidFill>
                <a:latin typeface="Arial" panose="020B0604020202020204" pitchFamily="34" charset="0"/>
                <a:cs typeface="Arial" panose="020B0604020202020204" pitchFamily="34" charset="0"/>
              </a:rPr>
              <a:t> </a:t>
            </a:r>
            <a:br>
              <a:rPr b="1" lang="en-US">
                <a:solidFill>
                  <a:schemeClr val="accent1"/>
                </a:solidFill>
                <a:latin typeface="Arial" panose="020B0604020202020204" pitchFamily="34" charset="0"/>
                <a:cs typeface="Arial" panose="020B0604020202020204" pitchFamily="34" charset="0"/>
              </a:rPr>
            </a:br>
            <a:r>
              <a:rPr b="1" lang="en-US">
                <a:solidFill>
                  <a:schemeClr val="accent1"/>
                </a:solidFill>
                <a:latin typeface="Arial" panose="020B0604020202020204" pitchFamily="34" charset="0"/>
                <a:cs typeface="Arial" panose="020B0604020202020204" pitchFamily="34" charset="0"/>
              </a:rPr>
              <a:t>B</a:t>
            </a:r>
            <a:r>
              <a:rPr b="1" lang="en-US">
                <a:solidFill>
                  <a:schemeClr val="accent1"/>
                </a:solidFill>
                <a:latin typeface="Arial" panose="020B0604020202020204" pitchFamily="34" charset="0"/>
                <a:cs typeface="Arial" panose="020B0604020202020204" pitchFamily="34" charset="0"/>
              </a:rPr>
              <a:t>I</a:t>
            </a:r>
            <a:r>
              <a:rPr b="1" lang="en-US">
                <a:solidFill>
                  <a:schemeClr val="accent1"/>
                </a:solidFill>
                <a:latin typeface="Arial" panose="020B0604020202020204" pitchFamily="34" charset="0"/>
                <a:cs typeface="Arial" panose="020B0604020202020204" pitchFamily="34" charset="0"/>
              </a:rPr>
              <a:t>K</a:t>
            </a:r>
            <a:r>
              <a:rPr b="1" lang="en-US">
                <a:solidFill>
                  <a:schemeClr val="accent1"/>
                </a:solidFill>
                <a:latin typeface="Arial" panose="020B0604020202020204" pitchFamily="34" charset="0"/>
                <a:cs typeface="Arial" panose="020B0604020202020204" pitchFamily="34" charset="0"/>
              </a:rPr>
              <a:t>E</a:t>
            </a:r>
            <a:r>
              <a:rPr b="1" lang="en-US">
                <a:solidFill>
                  <a:schemeClr val="accent1"/>
                </a:solidFill>
                <a:latin typeface="Arial" panose="020B0604020202020204" pitchFamily="34" charset="0"/>
                <a:cs typeface="Arial" panose="020B0604020202020204" pitchFamily="34" charset="0"/>
              </a:rPr>
              <a:t>S</a:t>
            </a:r>
            <a:endParaRPr altLang="en-US" lang="zh-CN"/>
          </a:p>
        </p:txBody>
      </p:sp>
      <p:sp>
        <p:nvSpPr>
          <p:cNvPr id="1048590" name="TextBox 2"/>
          <p:cNvSpPr txBox="1"/>
          <p:nvPr/>
        </p:nvSpPr>
        <p:spPr>
          <a:xfrm>
            <a:off x="-329782" y="1034321"/>
            <a:ext cx="12726648" cy="637539"/>
          </a:xfrm>
          <a:prstGeom prst="rect"/>
          <a:noFill/>
        </p:spPr>
        <p:txBody>
          <a:bodyPr anchor="t" bIns="45720" lIns="91440" rIns="91440" rtlCol="0" tIns="45720" wrap="square">
            <a:spAutoFit/>
          </a:bodyPr>
          <a:p>
            <a:pPr algn="ctr"/>
            <a:r>
              <a:rPr b="1" sz="3200" lang="en-US">
                <a:solidFill>
                  <a:schemeClr val="accent1">
                    <a:lumMod val="75000"/>
                  </a:schemeClr>
                </a:solidFill>
                <a:latin typeface="Arial"/>
                <a:cs typeface="Arial"/>
              </a:rPr>
              <a:t>CAPSTONE PROJECT</a:t>
            </a:r>
          </a:p>
        </p:txBody>
      </p:sp>
      <p:sp>
        <p:nvSpPr>
          <p:cNvPr id="1048591" name="TextBox 3"/>
          <p:cNvSpPr txBox="1"/>
          <p:nvPr/>
        </p:nvSpPr>
        <p:spPr>
          <a:xfrm>
            <a:off x="3117529" y="4586365"/>
            <a:ext cx="7980183" cy="1412239"/>
          </a:xfrm>
          <a:prstGeom prst="rect"/>
          <a:noFill/>
        </p:spPr>
        <p:txBody>
          <a:bodyPr anchor="t" bIns="45720" lIns="91440" rIns="91440" rtlCol="0" tIns="45720" wrap="square">
            <a:spAutoFit/>
          </a:bodyPr>
          <a:p>
            <a:r>
              <a:rPr b="1" sz="2000" lang="en-US">
                <a:solidFill>
                  <a:schemeClr val="accent1">
                    <a:lumMod val="75000"/>
                  </a:schemeClr>
                </a:solidFill>
                <a:latin typeface="Arial" pitchFamily="34" charset="0"/>
                <a:cs typeface="Arial" pitchFamily="34" charset="0"/>
              </a:rPr>
              <a:t>Presented By:</a:t>
            </a:r>
          </a:p>
          <a:p>
            <a:r>
              <a:rPr b="1" sz="2000" lang="en-US">
                <a:solidFill>
                  <a:schemeClr val="accent1">
                    <a:lumMod val="75000"/>
                  </a:schemeClr>
                </a:solidFill>
                <a:latin typeface="Arial"/>
                <a:cs typeface="Arial"/>
              </a:rPr>
              <a:t> </a:t>
            </a:r>
            <a:r>
              <a:rPr b="1" sz="2000" lang="en-US">
                <a:solidFill>
                  <a:schemeClr val="accent1">
                    <a:lumMod val="75000"/>
                  </a:schemeClr>
                </a:solidFill>
                <a:latin typeface="Arial"/>
                <a:cs typeface="Arial"/>
              </a:rPr>
              <a:t> </a:t>
            </a:r>
            <a:r>
              <a:rPr b="1" sz="2000" lang="en-US">
                <a:solidFill>
                  <a:schemeClr val="accent1">
                    <a:lumMod val="75000"/>
                  </a:schemeClr>
                </a:solidFill>
                <a:latin typeface="Arial"/>
                <a:cs typeface="Arial"/>
              </a:rPr>
              <a:t> </a:t>
            </a:r>
            <a:r>
              <a:rPr b="1" sz="2000" lang="en-US">
                <a:solidFill>
                  <a:schemeClr val="accent1">
                    <a:lumMod val="75000"/>
                  </a:schemeClr>
                </a:solidFill>
                <a:latin typeface="Arial"/>
                <a:cs typeface="Arial"/>
              </a:rPr>
              <a:t> </a:t>
            </a:r>
            <a:r>
              <a:rPr b="1" sz="2000" lang="en-US">
                <a:solidFill>
                  <a:schemeClr val="accent1">
                    <a:lumMod val="75000"/>
                  </a:schemeClr>
                </a:solidFill>
                <a:latin typeface="Arial"/>
                <a:cs typeface="Arial"/>
              </a:rPr>
              <a:t> </a:t>
            </a:r>
            <a:r>
              <a:rPr b="1" sz="2000" lang="en-US">
                <a:solidFill>
                  <a:schemeClr val="accent1">
                    <a:lumMod val="75000"/>
                  </a:schemeClr>
                </a:solidFill>
                <a:latin typeface="Arial"/>
                <a:cs typeface="Arial"/>
              </a:rPr>
              <a:t> </a:t>
            </a:r>
            <a:r>
              <a:rPr b="1" sz="2000" lang="en-US">
                <a:solidFill>
                  <a:schemeClr val="accent1">
                    <a:lumMod val="75000"/>
                  </a:schemeClr>
                </a:solidFill>
                <a:latin typeface="Arial"/>
                <a:cs typeface="Arial"/>
              </a:rPr>
              <a:t> </a:t>
            </a:r>
            <a:r>
              <a:rPr b="1" sz="2000" lang="en-US">
                <a:solidFill>
                  <a:schemeClr val="accent1">
                    <a:lumMod val="75000"/>
                  </a:schemeClr>
                </a:solidFill>
                <a:latin typeface="Arial"/>
                <a:cs typeface="Arial"/>
              </a:rPr>
              <a:t> </a:t>
            </a:r>
            <a:r>
              <a:rPr b="1" sz="2000" lang="en-US">
                <a:solidFill>
                  <a:schemeClr val="accent1">
                    <a:lumMod val="75000"/>
                  </a:schemeClr>
                </a:solidFill>
                <a:latin typeface="Arial"/>
                <a:cs typeface="Arial"/>
              </a:rPr>
              <a:t> </a:t>
            </a:r>
            <a:r>
              <a:rPr b="1" sz="2000" lang="en-US">
                <a:solidFill>
                  <a:schemeClr val="accent1">
                    <a:lumMod val="75000"/>
                  </a:schemeClr>
                </a:solidFill>
                <a:latin typeface="Arial"/>
                <a:cs typeface="Arial"/>
              </a:rPr>
              <a:t> </a:t>
            </a:r>
            <a:r>
              <a:rPr b="1" sz="2000" lang="en-US">
                <a:solidFill>
                  <a:schemeClr val="accent1">
                    <a:lumMod val="75000"/>
                  </a:schemeClr>
                </a:solidFill>
                <a:latin typeface="Arial"/>
                <a:cs typeface="Arial"/>
              </a:rPr>
              <a:t> </a:t>
            </a:r>
            <a:r>
              <a:rPr b="1" sz="2000" lang="en-US">
                <a:solidFill>
                  <a:schemeClr val="accent1">
                    <a:lumMod val="75000"/>
                  </a:schemeClr>
                </a:solidFill>
                <a:latin typeface="Arial"/>
                <a:cs typeface="Arial"/>
              </a:rPr>
              <a:t> </a:t>
            </a:r>
            <a:r>
              <a:rPr b="1" sz="2000" lang="en-US">
                <a:solidFill>
                  <a:schemeClr val="accent1">
                    <a:lumMod val="75000"/>
                  </a:schemeClr>
                </a:solidFill>
                <a:latin typeface="Arial"/>
                <a:cs typeface="Arial"/>
              </a:rPr>
              <a:t>S</a:t>
            </a:r>
            <a:r>
              <a:rPr b="1" sz="2000" lang="en-US">
                <a:solidFill>
                  <a:schemeClr val="accent1">
                    <a:lumMod val="75000"/>
                  </a:schemeClr>
                </a:solidFill>
                <a:latin typeface="Arial"/>
                <a:cs typeface="Arial"/>
              </a:rPr>
              <a:t>h</a:t>
            </a:r>
            <a:r>
              <a:rPr b="1" sz="2000" lang="en-US">
                <a:solidFill>
                  <a:schemeClr val="accent1">
                    <a:lumMod val="75000"/>
                  </a:schemeClr>
                </a:solidFill>
                <a:latin typeface="Arial"/>
                <a:cs typeface="Arial"/>
              </a:rPr>
              <a:t>a</a:t>
            </a:r>
            <a:r>
              <a:rPr b="1" sz="2000" lang="en-US">
                <a:solidFill>
                  <a:schemeClr val="accent1">
                    <a:lumMod val="75000"/>
                  </a:schemeClr>
                </a:solidFill>
                <a:latin typeface="Arial"/>
                <a:cs typeface="Arial"/>
              </a:rPr>
              <a:t>m</a:t>
            </a:r>
            <a:r>
              <a:rPr b="1" sz="2000" lang="en-US">
                <a:solidFill>
                  <a:schemeClr val="accent1">
                    <a:lumMod val="75000"/>
                  </a:schemeClr>
                </a:solidFill>
                <a:latin typeface="Arial"/>
                <a:cs typeface="Arial"/>
              </a:rPr>
              <a:t> </a:t>
            </a:r>
            <a:r>
              <a:rPr b="1" sz="2000" lang="en-US">
                <a:solidFill>
                  <a:schemeClr val="accent1">
                    <a:lumMod val="75000"/>
                  </a:schemeClr>
                </a:solidFill>
                <a:latin typeface="Arial"/>
                <a:cs typeface="Arial"/>
              </a:rPr>
              <a:t>S</a:t>
            </a:r>
            <a:r>
              <a:rPr b="1" sz="2000" lang="en-US">
                <a:solidFill>
                  <a:schemeClr val="accent1">
                    <a:lumMod val="75000"/>
                  </a:schemeClr>
                </a:solidFill>
                <a:latin typeface="Arial"/>
                <a:cs typeface="Arial"/>
              </a:rPr>
              <a:t>u</a:t>
            </a:r>
            <a:r>
              <a:rPr b="1" sz="2000" lang="en-US">
                <a:solidFill>
                  <a:schemeClr val="accent1">
                    <a:lumMod val="75000"/>
                  </a:schemeClr>
                </a:solidFill>
                <a:latin typeface="Arial"/>
                <a:cs typeface="Arial"/>
              </a:rPr>
              <a:t>n</a:t>
            </a:r>
            <a:r>
              <a:rPr b="1" sz="2000" lang="en-US">
                <a:solidFill>
                  <a:schemeClr val="accent1">
                    <a:lumMod val="75000"/>
                  </a:schemeClr>
                </a:solidFill>
                <a:latin typeface="Arial"/>
                <a:cs typeface="Arial"/>
              </a:rPr>
              <a:t>d</a:t>
            </a:r>
            <a:r>
              <a:rPr b="1" sz="2000" lang="en-US">
                <a:solidFill>
                  <a:schemeClr val="accent1">
                    <a:lumMod val="75000"/>
                  </a:schemeClr>
                </a:solidFill>
                <a:latin typeface="Arial"/>
                <a:cs typeface="Arial"/>
              </a:rPr>
              <a:t>a</a:t>
            </a:r>
            <a:r>
              <a:rPr b="1" sz="2000" lang="en-US">
                <a:solidFill>
                  <a:schemeClr val="accent1">
                    <a:lumMod val="75000"/>
                  </a:schemeClr>
                </a:solidFill>
                <a:latin typeface="Arial"/>
                <a:cs typeface="Arial"/>
              </a:rPr>
              <a:t>r</a:t>
            </a:r>
            <a:r>
              <a:rPr b="1" sz="2000" lang="en-US">
                <a:solidFill>
                  <a:schemeClr val="accent1">
                    <a:lumMod val="75000"/>
                  </a:schemeClr>
                </a:solidFill>
                <a:latin typeface="Arial"/>
                <a:cs typeface="Arial"/>
              </a:rPr>
              <a:t> </a:t>
            </a:r>
            <a:r>
              <a:rPr b="1" sz="2000" lang="en-US">
                <a:solidFill>
                  <a:schemeClr val="accent1">
                    <a:lumMod val="75000"/>
                  </a:schemeClr>
                </a:solidFill>
                <a:latin typeface="Arial"/>
                <a:cs typeface="Arial"/>
              </a:rPr>
              <a:t>D</a:t>
            </a:r>
            <a:r>
              <a:rPr b="1" sz="2000" lang="en-US">
                <a:solidFill>
                  <a:schemeClr val="accent1">
                    <a:lumMod val="75000"/>
                  </a:schemeClr>
                </a:solidFill>
                <a:latin typeface="Arial"/>
                <a:cs typeface="Arial"/>
              </a:rPr>
              <a:t> </a:t>
            </a:r>
            <a:r>
              <a:rPr b="1" sz="2000" lang="en-US">
                <a:solidFill>
                  <a:schemeClr val="accent1">
                    <a:lumMod val="75000"/>
                  </a:schemeClr>
                </a:solidFill>
                <a:latin typeface="Arial"/>
                <a:cs typeface="Arial"/>
              </a:rPr>
              <a:t>(</a:t>
            </a:r>
            <a:r>
              <a:rPr b="1" sz="2000" lang="en-US">
                <a:solidFill>
                  <a:schemeClr val="accent1">
                    <a:lumMod val="75000"/>
                  </a:schemeClr>
                </a:solidFill>
                <a:latin typeface="Arial"/>
                <a:cs typeface="Arial"/>
              </a:rPr>
              <a:t>2</a:t>
            </a:r>
            <a:r>
              <a:rPr b="1" sz="2000" lang="en-US">
                <a:solidFill>
                  <a:schemeClr val="accent1">
                    <a:lumMod val="75000"/>
                  </a:schemeClr>
                </a:solidFill>
                <a:latin typeface="Arial"/>
                <a:cs typeface="Arial"/>
              </a:rPr>
              <a:t>1</a:t>
            </a:r>
            <a:r>
              <a:rPr b="1" sz="2000" lang="en-US">
                <a:solidFill>
                  <a:schemeClr val="accent1">
                    <a:lumMod val="75000"/>
                  </a:schemeClr>
                </a:solidFill>
                <a:latin typeface="Arial"/>
                <a:cs typeface="Arial"/>
              </a:rPr>
              <a:t>0</a:t>
            </a:r>
            <a:r>
              <a:rPr b="1" sz="2000" lang="en-US">
                <a:solidFill>
                  <a:schemeClr val="accent1">
                    <a:lumMod val="75000"/>
                  </a:schemeClr>
                </a:solidFill>
                <a:latin typeface="Arial"/>
                <a:cs typeface="Arial"/>
              </a:rPr>
              <a:t>8</a:t>
            </a:r>
            <a:r>
              <a:rPr b="1" sz="2000" lang="en-US">
                <a:solidFill>
                  <a:schemeClr val="accent1">
                    <a:lumMod val="75000"/>
                  </a:schemeClr>
                </a:solidFill>
                <a:latin typeface="Arial"/>
                <a:cs typeface="Arial"/>
              </a:rPr>
              <a:t>2</a:t>
            </a:r>
            <a:r>
              <a:rPr b="1" sz="2000" lang="en-US">
                <a:solidFill>
                  <a:schemeClr val="accent1">
                    <a:lumMod val="75000"/>
                  </a:schemeClr>
                </a:solidFill>
                <a:latin typeface="Arial"/>
                <a:cs typeface="Arial"/>
              </a:rPr>
              <a:t>1</a:t>
            </a:r>
            <a:r>
              <a:rPr b="1" sz="2000" lang="en-US">
                <a:solidFill>
                  <a:schemeClr val="accent1">
                    <a:lumMod val="75000"/>
                  </a:schemeClr>
                </a:solidFill>
                <a:latin typeface="Arial"/>
                <a:cs typeface="Arial"/>
              </a:rPr>
              <a:t>2</a:t>
            </a:r>
            <a:r>
              <a:rPr b="1" sz="2000" lang="en-US">
                <a:solidFill>
                  <a:schemeClr val="accent1">
                    <a:lumMod val="75000"/>
                  </a:schemeClr>
                </a:solidFill>
                <a:latin typeface="Arial"/>
                <a:cs typeface="Arial"/>
              </a:rPr>
              <a:t>0</a:t>
            </a:r>
            <a:r>
              <a:rPr b="1" sz="2000" lang="en-US">
                <a:solidFill>
                  <a:schemeClr val="accent1">
                    <a:lumMod val="75000"/>
                  </a:schemeClr>
                </a:solidFill>
                <a:latin typeface="Arial"/>
                <a:cs typeface="Arial"/>
              </a:rPr>
              <a:t>5</a:t>
            </a:r>
            <a:r>
              <a:rPr b="1" sz="2000" lang="en-US">
                <a:solidFill>
                  <a:schemeClr val="accent1">
                    <a:lumMod val="75000"/>
                  </a:schemeClr>
                </a:solidFill>
                <a:latin typeface="Arial"/>
                <a:cs typeface="Arial"/>
              </a:rPr>
              <a:t>1</a:t>
            </a:r>
            <a:r>
              <a:rPr b="1" sz="2000" lang="en-US">
                <a:solidFill>
                  <a:schemeClr val="accent1">
                    <a:lumMod val="75000"/>
                  </a:schemeClr>
                </a:solidFill>
                <a:latin typeface="Arial"/>
                <a:cs typeface="Arial"/>
              </a:rPr>
              <a:t>0</a:t>
            </a:r>
            <a:r>
              <a:rPr b="1" sz="2000" lang="en-US">
                <a:solidFill>
                  <a:schemeClr val="accent1">
                    <a:lumMod val="75000"/>
                  </a:schemeClr>
                </a:solidFill>
                <a:latin typeface="Arial"/>
                <a:cs typeface="Arial"/>
              </a:rPr>
              <a:t>2</a:t>
            </a:r>
            <a:r>
              <a:rPr b="1" sz="2000" lang="en-US">
                <a:solidFill>
                  <a:schemeClr val="accent1">
                    <a:lumMod val="75000"/>
                  </a:schemeClr>
                </a:solidFill>
                <a:latin typeface="Arial"/>
                <a:cs typeface="Arial"/>
              </a:rPr>
              <a:t>)</a:t>
            </a:r>
            <a:r>
              <a:rPr b="1" sz="2000" lang="en-US">
                <a:solidFill>
                  <a:schemeClr val="accent1">
                    <a:lumMod val="75000"/>
                  </a:schemeClr>
                </a:solidFill>
                <a:latin typeface="Arial"/>
                <a:cs typeface="Arial"/>
              </a:rPr>
              <a:t> </a:t>
            </a:r>
            <a:endParaRPr altLang="en-US" lang="zh-CN"/>
          </a:p>
          <a:p>
            <a:r>
              <a:rPr b="1" sz="2000" lang="en-US">
                <a:solidFill>
                  <a:schemeClr val="accent1">
                    <a:lumMod val="75000"/>
                  </a:schemeClr>
                </a:solidFill>
                <a:latin typeface="Arial"/>
                <a:cs typeface="Arial"/>
              </a:rPr>
              <a:t> </a:t>
            </a:r>
            <a:r>
              <a:rPr b="1" sz="2000" lang="en-US">
                <a:solidFill>
                  <a:schemeClr val="accent1">
                    <a:lumMod val="75000"/>
                  </a:schemeClr>
                </a:solidFill>
                <a:latin typeface="Arial"/>
                <a:cs typeface="Arial"/>
              </a:rPr>
              <a:t> </a:t>
            </a:r>
            <a:r>
              <a:rPr b="1" sz="2000" lang="en-US">
                <a:solidFill>
                  <a:schemeClr val="accent1">
                    <a:lumMod val="75000"/>
                  </a:schemeClr>
                </a:solidFill>
                <a:latin typeface="Arial"/>
                <a:cs typeface="Arial"/>
              </a:rPr>
              <a:t> </a:t>
            </a:r>
            <a:r>
              <a:rPr b="1" sz="2000" lang="en-US">
                <a:solidFill>
                  <a:schemeClr val="accent1">
                    <a:lumMod val="75000"/>
                  </a:schemeClr>
                </a:solidFill>
                <a:latin typeface="Arial"/>
                <a:cs typeface="Arial"/>
              </a:rPr>
              <a:t> </a:t>
            </a:r>
            <a:r>
              <a:rPr b="1" sz="2000" lang="en-US">
                <a:solidFill>
                  <a:schemeClr val="accent1">
                    <a:lumMod val="75000"/>
                  </a:schemeClr>
                </a:solidFill>
                <a:latin typeface="Arial"/>
                <a:cs typeface="Arial"/>
              </a:rPr>
              <a:t> </a:t>
            </a:r>
            <a:r>
              <a:rPr b="1" sz="2000" lang="en-US">
                <a:solidFill>
                  <a:schemeClr val="accent1">
                    <a:lumMod val="75000"/>
                  </a:schemeClr>
                </a:solidFill>
                <a:latin typeface="Arial"/>
                <a:cs typeface="Arial"/>
              </a:rPr>
              <a:t> </a:t>
            </a:r>
            <a:r>
              <a:rPr b="1" sz="2000" lang="en-US">
                <a:solidFill>
                  <a:schemeClr val="accent1">
                    <a:lumMod val="75000"/>
                  </a:schemeClr>
                </a:solidFill>
                <a:latin typeface="Arial"/>
                <a:cs typeface="Arial"/>
              </a:rPr>
              <a:t> </a:t>
            </a:r>
            <a:r>
              <a:rPr b="1" sz="2000" lang="en-US">
                <a:solidFill>
                  <a:schemeClr val="accent1">
                    <a:lumMod val="75000"/>
                  </a:schemeClr>
                </a:solidFill>
                <a:latin typeface="Arial"/>
                <a:cs typeface="Arial"/>
              </a:rPr>
              <a:t> </a:t>
            </a:r>
            <a:r>
              <a:rPr b="1" sz="2000" lang="en-US">
                <a:solidFill>
                  <a:schemeClr val="accent1">
                    <a:lumMod val="75000"/>
                  </a:schemeClr>
                </a:solidFill>
                <a:latin typeface="Arial"/>
                <a:cs typeface="Arial"/>
              </a:rPr>
              <a:t> </a:t>
            </a:r>
            <a:r>
              <a:rPr b="1" sz="2000" lang="en-US">
                <a:solidFill>
                  <a:schemeClr val="accent1">
                    <a:lumMod val="75000"/>
                  </a:schemeClr>
                </a:solidFill>
                <a:latin typeface="Arial"/>
                <a:cs typeface="Arial"/>
              </a:rPr>
              <a:t> </a:t>
            </a:r>
            <a:r>
              <a:rPr b="1" sz="2000" lang="en-US">
                <a:solidFill>
                  <a:schemeClr val="accent1">
                    <a:lumMod val="75000"/>
                  </a:schemeClr>
                </a:solidFill>
                <a:latin typeface="Arial"/>
                <a:cs typeface="Arial"/>
              </a:rPr>
              <a:t> </a:t>
            </a:r>
            <a:r>
              <a:rPr b="1" sz="2000" lang="en-US">
                <a:solidFill>
                  <a:schemeClr val="accent1">
                    <a:lumMod val="75000"/>
                  </a:schemeClr>
                </a:solidFill>
                <a:latin typeface="Arial"/>
                <a:cs typeface="Arial"/>
              </a:rPr>
              <a:t> </a:t>
            </a:r>
            <a:r>
              <a:rPr b="1" sz="2000" lang="en-US">
                <a:solidFill>
                  <a:schemeClr val="accent1">
                    <a:lumMod val="75000"/>
                  </a:schemeClr>
                </a:solidFill>
                <a:latin typeface="Arial"/>
                <a:cs typeface="Arial"/>
              </a:rPr>
              <a:t>K</a:t>
            </a:r>
            <a:r>
              <a:rPr b="1" sz="2000" lang="en-US">
                <a:solidFill>
                  <a:schemeClr val="accent1">
                    <a:lumMod val="75000"/>
                  </a:schemeClr>
                </a:solidFill>
                <a:latin typeface="Arial"/>
                <a:cs typeface="Arial"/>
              </a:rPr>
              <a:t>I</a:t>
            </a:r>
            <a:r>
              <a:rPr b="1" sz="2000" lang="en-US">
                <a:solidFill>
                  <a:schemeClr val="accent1">
                    <a:lumMod val="75000"/>
                  </a:schemeClr>
                </a:solidFill>
                <a:latin typeface="Arial"/>
                <a:cs typeface="Arial"/>
              </a:rPr>
              <a:t>N</a:t>
            </a:r>
            <a:r>
              <a:rPr b="1" sz="2000" lang="en-US">
                <a:solidFill>
                  <a:schemeClr val="accent1">
                    <a:lumMod val="75000"/>
                  </a:schemeClr>
                </a:solidFill>
                <a:latin typeface="Arial"/>
                <a:cs typeface="Arial"/>
              </a:rPr>
              <a:t>G</a:t>
            </a:r>
            <a:r>
              <a:rPr b="1" sz="2000" lang="en-US">
                <a:solidFill>
                  <a:schemeClr val="accent1">
                    <a:lumMod val="75000"/>
                  </a:schemeClr>
                </a:solidFill>
                <a:latin typeface="Arial"/>
                <a:cs typeface="Arial"/>
              </a:rPr>
              <a:t>S</a:t>
            </a:r>
            <a:r>
              <a:rPr b="1" sz="2000" lang="en-US">
                <a:solidFill>
                  <a:schemeClr val="accent1">
                    <a:lumMod val="75000"/>
                  </a:schemeClr>
                </a:solidFill>
                <a:latin typeface="Arial"/>
                <a:cs typeface="Arial"/>
              </a:rPr>
              <a:t> </a:t>
            </a:r>
            <a:r>
              <a:rPr b="1" sz="2000" lang="en-US">
                <a:solidFill>
                  <a:schemeClr val="accent1">
                    <a:lumMod val="75000"/>
                  </a:schemeClr>
                </a:solidFill>
                <a:latin typeface="Arial"/>
                <a:cs typeface="Arial"/>
              </a:rPr>
              <a:t>E</a:t>
            </a:r>
            <a:r>
              <a:rPr b="1" sz="2000" lang="en-US">
                <a:solidFill>
                  <a:schemeClr val="accent1">
                    <a:lumMod val="75000"/>
                  </a:schemeClr>
                </a:solidFill>
                <a:latin typeface="Arial"/>
                <a:cs typeface="Arial"/>
              </a:rPr>
              <a:t>n</a:t>
            </a:r>
            <a:r>
              <a:rPr b="1" sz="2000" lang="en-US">
                <a:solidFill>
                  <a:schemeClr val="accent1">
                    <a:lumMod val="75000"/>
                  </a:schemeClr>
                </a:solidFill>
                <a:latin typeface="Arial"/>
                <a:cs typeface="Arial"/>
              </a:rPr>
              <a:t>g</a:t>
            </a:r>
            <a:r>
              <a:rPr b="1" sz="2000" lang="en-US">
                <a:solidFill>
                  <a:schemeClr val="accent1">
                    <a:lumMod val="75000"/>
                  </a:schemeClr>
                </a:solidFill>
                <a:latin typeface="Arial"/>
                <a:cs typeface="Arial"/>
              </a:rPr>
              <a:t>i</a:t>
            </a:r>
            <a:r>
              <a:rPr b="1" sz="2000" lang="en-US">
                <a:solidFill>
                  <a:schemeClr val="accent1">
                    <a:lumMod val="75000"/>
                  </a:schemeClr>
                </a:solidFill>
                <a:latin typeface="Arial"/>
                <a:cs typeface="Arial"/>
              </a:rPr>
              <a:t>n</a:t>
            </a:r>
            <a:r>
              <a:rPr b="1" sz="2000" lang="en-US">
                <a:solidFill>
                  <a:schemeClr val="accent1">
                    <a:lumMod val="75000"/>
                  </a:schemeClr>
                </a:solidFill>
                <a:latin typeface="Arial"/>
                <a:cs typeface="Arial"/>
              </a:rPr>
              <a:t>eering</a:t>
            </a:r>
            <a:r>
              <a:rPr b="1" sz="2000" lang="en-US">
                <a:solidFill>
                  <a:schemeClr val="accent1">
                    <a:lumMod val="75000"/>
                  </a:schemeClr>
                </a:solidFill>
                <a:latin typeface="Arial"/>
                <a:cs typeface="Arial"/>
              </a:rPr>
              <a:t> </a:t>
            </a:r>
            <a:r>
              <a:rPr b="1" sz="2000" lang="en-US">
                <a:solidFill>
                  <a:schemeClr val="accent1">
                    <a:lumMod val="75000"/>
                  </a:schemeClr>
                </a:solidFill>
                <a:latin typeface="Arial"/>
                <a:cs typeface="Arial"/>
              </a:rPr>
              <a:t>C</a:t>
            </a:r>
            <a:r>
              <a:rPr b="1" sz="2000" lang="en-US">
                <a:solidFill>
                  <a:schemeClr val="accent1">
                    <a:lumMod val="75000"/>
                  </a:schemeClr>
                </a:solidFill>
                <a:latin typeface="Arial"/>
                <a:cs typeface="Arial"/>
              </a:rPr>
              <a:t>o</a:t>
            </a:r>
            <a:r>
              <a:rPr b="1" sz="2000" lang="en-US">
                <a:solidFill>
                  <a:schemeClr val="accent1">
                    <a:lumMod val="75000"/>
                  </a:schemeClr>
                </a:solidFill>
                <a:latin typeface="Arial"/>
                <a:cs typeface="Arial"/>
              </a:rPr>
              <a:t>l</a:t>
            </a:r>
            <a:r>
              <a:rPr b="1" sz="2000" lang="en-US">
                <a:solidFill>
                  <a:schemeClr val="accent1">
                    <a:lumMod val="75000"/>
                  </a:schemeClr>
                </a:solidFill>
                <a:latin typeface="Arial"/>
                <a:cs typeface="Arial"/>
              </a:rPr>
              <a:t>l</a:t>
            </a:r>
            <a:r>
              <a:rPr b="1" sz="2000" lang="en-US">
                <a:solidFill>
                  <a:schemeClr val="accent1">
                    <a:lumMod val="75000"/>
                  </a:schemeClr>
                </a:solidFill>
                <a:latin typeface="Arial"/>
                <a:cs typeface="Arial"/>
              </a:rPr>
              <a:t>eg</a:t>
            </a:r>
            <a:r>
              <a:rPr b="1" sz="2000" lang="en-US">
                <a:solidFill>
                  <a:schemeClr val="accent1">
                    <a:lumMod val="75000"/>
                  </a:schemeClr>
                </a:solidFill>
                <a:latin typeface="Arial"/>
                <a:cs typeface="Arial"/>
              </a:rPr>
              <a:t>e</a:t>
            </a:r>
            <a:endParaRPr altLang="en-US" lang="zh-CN"/>
          </a:p>
          <a:p>
            <a:r>
              <a:rPr altLang="en-US" b="1" sz="2000" lang="en-US">
                <a:solidFill>
                  <a:schemeClr val="accent1">
                    <a:lumMod val="75000"/>
                  </a:schemeClr>
                </a:solidFill>
                <a:latin typeface="Arial"/>
                <a:cs typeface="Arial"/>
              </a:rPr>
              <a:t> </a:t>
            </a:r>
            <a:r>
              <a:rPr altLang="en-US" b="1" sz="2000" lang="en-US">
                <a:solidFill>
                  <a:schemeClr val="accent1">
                    <a:lumMod val="75000"/>
                  </a:schemeClr>
                </a:solidFill>
                <a:latin typeface="Arial"/>
                <a:cs typeface="Arial"/>
              </a:rPr>
              <a:t> </a:t>
            </a:r>
            <a:r>
              <a:rPr altLang="en-US" b="1" sz="2000" lang="en-US">
                <a:solidFill>
                  <a:schemeClr val="accent1">
                    <a:lumMod val="75000"/>
                  </a:schemeClr>
                </a:solidFill>
                <a:latin typeface="Arial"/>
                <a:cs typeface="Arial"/>
              </a:rPr>
              <a:t> </a:t>
            </a:r>
            <a:r>
              <a:rPr altLang="en-US" b="1" sz="2000" lang="en-US">
                <a:solidFill>
                  <a:schemeClr val="accent1">
                    <a:lumMod val="75000"/>
                  </a:schemeClr>
                </a:solidFill>
                <a:latin typeface="Arial"/>
                <a:cs typeface="Arial"/>
              </a:rPr>
              <a:t> </a:t>
            </a:r>
            <a:r>
              <a:rPr altLang="en-US" b="1" sz="2000" lang="en-US">
                <a:solidFill>
                  <a:schemeClr val="accent1">
                    <a:lumMod val="75000"/>
                  </a:schemeClr>
                </a:solidFill>
                <a:latin typeface="Arial"/>
                <a:cs typeface="Arial"/>
              </a:rPr>
              <a:t> </a:t>
            </a:r>
            <a:r>
              <a:rPr altLang="en-US" b="1" sz="2000" lang="en-US">
                <a:solidFill>
                  <a:schemeClr val="accent1">
                    <a:lumMod val="75000"/>
                  </a:schemeClr>
                </a:solidFill>
                <a:latin typeface="Arial"/>
                <a:cs typeface="Arial"/>
              </a:rPr>
              <a:t> </a:t>
            </a:r>
            <a:r>
              <a:rPr altLang="en-US" b="1" sz="2000" lang="en-US">
                <a:solidFill>
                  <a:schemeClr val="accent1">
                    <a:lumMod val="75000"/>
                  </a:schemeClr>
                </a:solidFill>
                <a:latin typeface="Arial"/>
                <a:cs typeface="Arial"/>
              </a:rPr>
              <a:t> </a:t>
            </a:r>
            <a:r>
              <a:rPr altLang="en-US" b="1" sz="2000" lang="en-US">
                <a:solidFill>
                  <a:schemeClr val="accent1">
                    <a:lumMod val="75000"/>
                  </a:schemeClr>
                </a:solidFill>
                <a:latin typeface="Arial"/>
                <a:cs typeface="Arial"/>
              </a:rPr>
              <a:t> </a:t>
            </a:r>
            <a:r>
              <a:rPr altLang="en-US" b="1" sz="2000" lang="en-US">
                <a:solidFill>
                  <a:schemeClr val="accent1">
                    <a:lumMod val="75000"/>
                  </a:schemeClr>
                </a:solidFill>
                <a:latin typeface="Arial"/>
                <a:cs typeface="Arial"/>
              </a:rPr>
              <a:t> </a:t>
            </a:r>
            <a:r>
              <a:rPr altLang="en-US" b="1" sz="2000" lang="en-US">
                <a:solidFill>
                  <a:schemeClr val="accent1">
                    <a:lumMod val="75000"/>
                  </a:schemeClr>
                </a:solidFill>
                <a:latin typeface="Arial"/>
                <a:cs typeface="Arial"/>
              </a:rPr>
              <a:t> </a:t>
            </a:r>
            <a:r>
              <a:rPr altLang="en-US" b="1" sz="2000" lang="en-US">
                <a:solidFill>
                  <a:schemeClr val="accent1">
                    <a:lumMod val="75000"/>
                  </a:schemeClr>
                </a:solidFill>
                <a:latin typeface="Arial"/>
                <a:cs typeface="Arial"/>
              </a:rPr>
              <a:t> </a:t>
            </a:r>
            <a:r>
              <a:rPr altLang="en-US" b="1" sz="2000" lang="en-US">
                <a:solidFill>
                  <a:schemeClr val="accent1">
                    <a:lumMod val="75000"/>
                  </a:schemeClr>
                </a:solidFill>
                <a:latin typeface="Arial"/>
                <a:cs typeface="Arial"/>
              </a:rPr>
              <a:t> </a:t>
            </a:r>
            <a:r>
              <a:rPr altLang="en-US" b="1" sz="2000" lang="en-US">
                <a:solidFill>
                  <a:schemeClr val="accent1">
                    <a:lumMod val="75000"/>
                  </a:schemeClr>
                </a:solidFill>
                <a:latin typeface="Arial"/>
                <a:cs typeface="Arial"/>
              </a:rPr>
              <a:t>B</a:t>
            </a:r>
            <a:r>
              <a:rPr altLang="en-US" b="1" sz="2000" lang="en-US">
                <a:solidFill>
                  <a:schemeClr val="accent1">
                    <a:lumMod val="75000"/>
                  </a:schemeClr>
                </a:solidFill>
                <a:latin typeface="Arial"/>
                <a:cs typeface="Arial"/>
              </a:rPr>
              <a:t> </a:t>
            </a:r>
            <a:r>
              <a:rPr altLang="en-US" b="1" sz="2000" lang="en-US">
                <a:solidFill>
                  <a:schemeClr val="accent1">
                    <a:lumMod val="75000"/>
                  </a:schemeClr>
                </a:solidFill>
                <a:latin typeface="Arial"/>
                <a:cs typeface="Arial"/>
              </a:rPr>
              <a:t>T</a:t>
            </a:r>
            <a:r>
              <a:rPr altLang="en-US" b="1" sz="2000" lang="en-US">
                <a:solidFill>
                  <a:schemeClr val="accent1">
                    <a:lumMod val="75000"/>
                  </a:schemeClr>
                </a:solidFill>
                <a:latin typeface="Arial"/>
                <a:cs typeface="Arial"/>
              </a:rPr>
              <a:t>e</a:t>
            </a:r>
            <a:r>
              <a:rPr altLang="en-US" b="1" sz="2000" lang="en-US">
                <a:solidFill>
                  <a:schemeClr val="accent1">
                    <a:lumMod val="75000"/>
                  </a:schemeClr>
                </a:solidFill>
                <a:latin typeface="Arial"/>
                <a:cs typeface="Arial"/>
              </a:rPr>
              <a:t>c</a:t>
            </a:r>
            <a:r>
              <a:rPr altLang="en-US" b="1" sz="2000" lang="en-US">
                <a:solidFill>
                  <a:schemeClr val="accent1">
                    <a:lumMod val="75000"/>
                  </a:schemeClr>
                </a:solidFill>
                <a:latin typeface="Arial"/>
                <a:cs typeface="Arial"/>
              </a:rPr>
              <a:t>h</a:t>
            </a:r>
            <a:r>
              <a:rPr altLang="en-US" b="1" sz="2000" lang="en-US">
                <a:solidFill>
                  <a:schemeClr val="accent1">
                    <a:lumMod val="75000"/>
                  </a:schemeClr>
                </a:solidFill>
                <a:latin typeface="Arial"/>
                <a:cs typeface="Arial"/>
              </a:rPr>
              <a:t> </a:t>
            </a:r>
            <a:r>
              <a:rPr altLang="en-US" b="1" sz="2000" lang="en-US">
                <a:solidFill>
                  <a:schemeClr val="accent1">
                    <a:lumMod val="75000"/>
                  </a:schemeClr>
                </a:solidFill>
                <a:latin typeface="Arial"/>
                <a:cs typeface="Arial"/>
              </a:rPr>
              <a:t>I</a:t>
            </a:r>
            <a:r>
              <a:rPr altLang="en-US" b="1" sz="2000" lang="en-US">
                <a:solidFill>
                  <a:schemeClr val="accent1">
                    <a:lumMod val="75000"/>
                  </a:schemeClr>
                </a:solidFill>
                <a:latin typeface="Arial"/>
                <a:cs typeface="Arial"/>
              </a:rPr>
              <a:t>n</a:t>
            </a:r>
            <a:r>
              <a:rPr altLang="en-US" b="1" sz="2000" lang="en-US">
                <a:solidFill>
                  <a:schemeClr val="accent1">
                    <a:lumMod val="75000"/>
                  </a:schemeClr>
                </a:solidFill>
                <a:latin typeface="Arial"/>
                <a:cs typeface="Arial"/>
              </a:rPr>
              <a:t>f</a:t>
            </a:r>
            <a:r>
              <a:rPr altLang="en-US" b="1" sz="2000" lang="en-US">
                <a:solidFill>
                  <a:schemeClr val="accent1">
                    <a:lumMod val="75000"/>
                  </a:schemeClr>
                </a:solidFill>
                <a:latin typeface="Arial"/>
                <a:cs typeface="Arial"/>
              </a:rPr>
              <a:t>o</a:t>
            </a:r>
            <a:r>
              <a:rPr altLang="en-US" b="1" sz="2000" lang="en-US">
                <a:solidFill>
                  <a:schemeClr val="accent1">
                    <a:lumMod val="75000"/>
                  </a:schemeClr>
                </a:solidFill>
                <a:latin typeface="Arial"/>
                <a:cs typeface="Arial"/>
              </a:rPr>
              <a:t>rmation</a:t>
            </a:r>
            <a:r>
              <a:rPr altLang="en-US" b="1" sz="2000" lang="en-US">
                <a:solidFill>
                  <a:schemeClr val="accent1">
                    <a:lumMod val="75000"/>
                  </a:schemeClr>
                </a:solidFill>
                <a:latin typeface="Arial"/>
                <a:cs typeface="Arial"/>
              </a:rPr>
              <a:t> </a:t>
            </a:r>
            <a:r>
              <a:rPr altLang="en-US" b="1" sz="2000" lang="en-US">
                <a:solidFill>
                  <a:schemeClr val="accent1">
                    <a:lumMod val="75000"/>
                  </a:schemeClr>
                </a:solidFill>
                <a:latin typeface="Arial"/>
                <a:cs typeface="Arial"/>
              </a:rPr>
              <a:t>T</a:t>
            </a:r>
            <a:r>
              <a:rPr altLang="en-US" b="1" sz="2000" lang="en-US">
                <a:solidFill>
                  <a:schemeClr val="accent1">
                    <a:lumMod val="75000"/>
                  </a:schemeClr>
                </a:solidFill>
                <a:latin typeface="Arial"/>
                <a:cs typeface="Arial"/>
              </a:rPr>
              <a:t>e</a:t>
            </a:r>
            <a:r>
              <a:rPr altLang="en-US" b="1" sz="2000" lang="en-US">
                <a:solidFill>
                  <a:schemeClr val="accent1">
                    <a:lumMod val="75000"/>
                  </a:schemeClr>
                </a:solidFill>
                <a:latin typeface="Arial"/>
                <a:cs typeface="Arial"/>
              </a:rPr>
              <a:t>c</a:t>
            </a:r>
            <a:r>
              <a:rPr altLang="en-US" b="1" sz="2000" lang="en-US">
                <a:solidFill>
                  <a:schemeClr val="accent1">
                    <a:lumMod val="75000"/>
                  </a:schemeClr>
                </a:solidFill>
                <a:latin typeface="Arial"/>
                <a:cs typeface="Arial"/>
              </a:rPr>
              <a:t>h</a:t>
            </a:r>
            <a:r>
              <a:rPr altLang="en-US" b="1" sz="2000" lang="en-US">
                <a:solidFill>
                  <a:schemeClr val="accent1">
                    <a:lumMod val="75000"/>
                  </a:schemeClr>
                </a:solidFill>
                <a:latin typeface="Arial"/>
                <a:cs typeface="Arial"/>
              </a:rPr>
              <a:t>nology</a:t>
            </a:r>
            <a:r>
              <a:rPr altLang="en-US" b="1" sz="2000" lang="en-US">
                <a:solidFill>
                  <a:schemeClr val="accent1">
                    <a:lumMod val="75000"/>
                  </a:schemeClr>
                </a:solidFill>
                <a:latin typeface="Arial"/>
                <a:cs typeface="Arial"/>
              </a:rPr>
              <a:t> </a:t>
            </a:r>
            <a:endParaRPr altLang="en-US" 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11" name="Title 4"/>
          <p:cNvSpPr>
            <a:spLocks noGrp="1"/>
          </p:cNvSpPr>
          <p:nvPr>
            <p:ph type="title"/>
          </p:nvPr>
        </p:nvSpPr>
        <p:spPr/>
        <p:txBody>
          <a:bodyPr>
            <a:normAutofit/>
          </a:bodyPr>
          <a:p>
            <a:r>
              <a:rPr b="1" sz="4400" lang="en-US">
                <a:solidFill>
                  <a:schemeClr val="accent1"/>
                </a:solidFill>
                <a:latin typeface="Arial"/>
                <a:ea typeface="+mj-lt"/>
                <a:cs typeface="Arial"/>
              </a:rPr>
              <a:t>References</a:t>
            </a:r>
            <a:endParaRPr lang="en-US"/>
          </a:p>
        </p:txBody>
      </p:sp>
      <p:sp>
        <p:nvSpPr>
          <p:cNvPr id="1048612" name="Content Placeholder 1"/>
          <p:cNvSpPr>
            <a:spLocks noGrp="1"/>
          </p:cNvSpPr>
          <p:nvPr>
            <p:ph idx="1"/>
          </p:nvPr>
        </p:nvSpPr>
        <p:spPr/>
        <p:txBody>
          <a:bodyPr>
            <a:normAutofit/>
          </a:bodyPr>
          <a:p>
            <a:pPr indent="0" marL="0">
              <a:buNone/>
            </a:pPr>
            <a:r>
              <a:rPr dirty="0" sz="2400" lang="en-US">
                <a:solidFill>
                  <a:srgbClr val="0F0F0F"/>
                </a:solidFill>
                <a:ea typeface="+mn-lt"/>
                <a:cs typeface="+mn-lt"/>
              </a:rPr>
              <a:t>As an AI language model, I don't have direct access to current databases or external sources, including specific references about rental bikes. However, I can suggest some general sources where you can find information about rental bikes, including:</a:t>
            </a:r>
            <a:endParaRPr dirty="0" sz="2400" lang="en-IN"/>
          </a:p>
          <a:p>
            <a:pPr indent="0" marL="0">
              <a:buNone/>
            </a:pPr>
            <a:r>
              <a:rPr dirty="0" sz="2400" lang="en-US">
                <a:solidFill>
                  <a:srgbClr val="0F0F0F"/>
                </a:solidFill>
                <a:ea typeface="+mn-lt"/>
                <a:cs typeface="+mn-lt"/>
              </a:rPr>
              <a:t>1. Industry Reports and Market Analysis</a:t>
            </a:r>
            <a:r>
              <a:rPr dirty="0" sz="2400" lang="en-US">
                <a:solidFill>
                  <a:srgbClr val="0F0F0F"/>
                </a:solidFill>
                <a:ea typeface="+mn-lt"/>
                <a:cs typeface="+mn-lt"/>
              </a:rPr>
              <a:t> </a:t>
            </a:r>
            <a:r>
              <a:rPr dirty="0" sz="2400" lang="en-US">
                <a:solidFill>
                  <a:srgbClr val="0F0F0F"/>
                </a:solidFill>
                <a:ea typeface="+mn-lt"/>
                <a:cs typeface="+mn-lt"/>
              </a:rPr>
              <a:t>: Look for reports from market research firms such as IBISWorld, Statista, and MarketResearch.com, which often provide insights into the bike-sharing industry, trends, and market projections.</a:t>
            </a:r>
            <a:endParaRPr dirty="0" sz="2400" lang="en-IN"/>
          </a:p>
          <a:p>
            <a:pPr indent="0" marL="0">
              <a:buNone/>
            </a:pPr>
            <a:r>
              <a:rPr dirty="0" sz="2400" lang="en-US">
                <a:solidFill>
                  <a:srgbClr val="0F0F0F"/>
                </a:solidFill>
                <a:ea typeface="+mn-lt"/>
                <a:cs typeface="+mn-lt"/>
              </a:rPr>
              <a:t>2. Academic Journals and Publications</a:t>
            </a:r>
            <a:r>
              <a:rPr dirty="0" sz="2400" lang="en-US">
                <a:solidFill>
                  <a:srgbClr val="0F0F0F"/>
                </a:solidFill>
                <a:ea typeface="+mn-lt"/>
                <a:cs typeface="+mn-lt"/>
              </a:rPr>
              <a:t> </a:t>
            </a:r>
            <a:r>
              <a:rPr dirty="0" sz="2400" lang="en-US">
                <a:solidFill>
                  <a:srgbClr val="0F0F0F"/>
                </a:solidFill>
                <a:ea typeface="+mn-lt"/>
                <a:cs typeface="+mn-lt"/>
              </a:rPr>
              <a:t>: Search academic databases like Google Scholar, JSTOR, or PubMed for research articles and studies on bike-sharing programs, urban transportation, and sustainable mobility solutions.</a:t>
            </a:r>
            <a:endParaRPr dirty="0" sz="2400" lang="en-IN"/>
          </a:p>
          <a:p>
            <a:pPr indent="0" marL="0">
              <a:buNone/>
            </a:pPr>
            <a:r>
              <a:rPr dirty="0" sz="2400" lang="en-US">
                <a:solidFill>
                  <a:srgbClr val="0F0F0F"/>
                </a:solidFill>
                <a:ea typeface="+mn-lt"/>
                <a:cs typeface="+mn-lt"/>
              </a:rPr>
              <a:t>3. Government and Transportation Authority Websites</a:t>
            </a:r>
            <a:r>
              <a:rPr dirty="0" sz="2400" lang="en-US">
                <a:solidFill>
                  <a:srgbClr val="0F0F0F"/>
                </a:solidFill>
                <a:ea typeface="+mn-lt"/>
                <a:cs typeface="+mn-lt"/>
              </a:rPr>
              <a:t> </a:t>
            </a:r>
            <a:r>
              <a:rPr dirty="0" sz="2400" lang="en-US">
                <a:solidFill>
                  <a:srgbClr val="0F0F0F"/>
                </a:solidFill>
                <a:ea typeface="+mn-lt"/>
                <a:cs typeface="+mn-lt"/>
              </a:rPr>
              <a:t>:</a:t>
            </a:r>
            <a:r>
              <a:rPr dirty="0" sz="2400" lang="en-US">
                <a:solidFill>
                  <a:srgbClr val="0F0F0F"/>
                </a:solidFill>
                <a:ea typeface="+mn-lt"/>
                <a:cs typeface="+mn-lt"/>
              </a:rPr>
              <a:t> Explore websites of local governments, transportation departments, and city planning organizations, as they may publish reports, studies, and policies related to bike-sharing initiatives in your area.</a:t>
            </a:r>
            <a:endParaRPr dirty="0" sz="2400" lang="en-IN"/>
          </a:p>
          <a:p>
            <a:pPr indent="0" marL="0">
              <a:buNone/>
            </a:pPr>
            <a:r>
              <a:rPr dirty="0" sz="2400" lang="en-US">
                <a:solidFill>
                  <a:srgbClr val="0F0F0F"/>
                </a:solidFill>
                <a:ea typeface="+mn-lt"/>
                <a:cs typeface="+mn-lt"/>
              </a:rPr>
              <a:t>4. News Outlets and Media Coverage</a:t>
            </a:r>
            <a:r>
              <a:rPr dirty="0" sz="2400" lang="en-US">
                <a:solidFill>
                  <a:srgbClr val="0F0F0F"/>
                </a:solidFill>
                <a:ea typeface="+mn-lt"/>
                <a:cs typeface="+mn-lt"/>
              </a:rPr>
              <a:t> </a:t>
            </a:r>
            <a:r>
              <a:rPr dirty="0" sz="2400" lang="en-US">
                <a:solidFill>
                  <a:srgbClr val="0F0F0F"/>
                </a:solidFill>
                <a:ea typeface="+mn-lt"/>
                <a:cs typeface="+mn-lt"/>
              </a:rPr>
              <a:t>: Check news websites, magazines, and blogs for articles, interviews, and feature stories about rental bike programs, innovations, and challenges faced by operators in different cities worldwide.</a:t>
            </a:r>
            <a:endParaRPr dirty="0" sz="2400" lang="en-IN"/>
          </a:p>
          <a:p>
            <a:pPr indent="0" marL="0">
              <a:buNone/>
            </a:pPr>
            <a:r>
              <a:rPr dirty="0" sz="2400" lang="en-US">
                <a:solidFill>
                  <a:srgbClr val="0F0F0F"/>
                </a:solidFill>
                <a:ea typeface="+mn-lt"/>
                <a:cs typeface="+mn-lt"/>
              </a:rPr>
              <a:t>5. Company Websites and Press Releases</a:t>
            </a:r>
            <a:r>
              <a:rPr dirty="0" sz="2400" lang="en-US">
                <a:solidFill>
                  <a:srgbClr val="0F0F0F"/>
                </a:solidFill>
                <a:ea typeface="+mn-lt"/>
                <a:cs typeface="+mn-lt"/>
              </a:rPr>
              <a:t> </a:t>
            </a:r>
            <a:r>
              <a:rPr dirty="0" sz="2400" lang="en-US">
                <a:solidFill>
                  <a:srgbClr val="0F0F0F"/>
                </a:solidFill>
                <a:ea typeface="+mn-lt"/>
                <a:cs typeface="+mn-lt"/>
              </a:rPr>
              <a:t>:</a:t>
            </a:r>
            <a:r>
              <a:rPr dirty="0" sz="2400" lang="en-US">
                <a:solidFill>
                  <a:srgbClr val="0F0F0F"/>
                </a:solidFill>
                <a:ea typeface="+mn-lt"/>
                <a:cs typeface="+mn-lt"/>
              </a:rPr>
              <a:t> Visit the official websites of prominent rental bike operators such as Lime, Bird, and Citi Bike, where you can find information about their services, partnerships, and company announcements.</a:t>
            </a:r>
            <a:endParaRPr dirty="0" sz="2400" lang="en-IN"/>
          </a:p>
          <a:p>
            <a:pPr indent="0" marL="0">
              <a:buNone/>
            </a:pPr>
            <a:r>
              <a:rPr dirty="0" sz="2400" lang="en-US">
                <a:solidFill>
                  <a:srgbClr val="0F0F0F"/>
                </a:solidFill>
                <a:ea typeface="+mn-lt"/>
                <a:cs typeface="+mn-lt"/>
              </a:rPr>
              <a:t>6. Industry Conferences and Events</a:t>
            </a:r>
            <a:r>
              <a:rPr dirty="0" sz="2400" lang="en-US">
                <a:solidFill>
                  <a:srgbClr val="0F0F0F"/>
                </a:solidFill>
                <a:ea typeface="+mn-lt"/>
                <a:cs typeface="+mn-lt"/>
              </a:rPr>
              <a:t> </a:t>
            </a:r>
            <a:r>
              <a:rPr dirty="0" sz="2400" lang="en-US">
                <a:solidFill>
                  <a:srgbClr val="0F0F0F"/>
                </a:solidFill>
                <a:ea typeface="+mn-lt"/>
                <a:cs typeface="+mn-lt"/>
              </a:rPr>
              <a:t>: Attend conferences, seminars, and workshops related to urban transportation, sustainability, and shared mobility to learn about the latest developments and best practices in the rental bike industry.</a:t>
            </a:r>
            <a:endParaRPr dirty="0" sz="2400" lang="en-IN"/>
          </a:p>
          <a:p>
            <a:pPr indent="0" marL="0">
              <a:buNone/>
            </a:pPr>
            <a:r>
              <a:rPr dirty="0" sz="2400" lang="en-US">
                <a:solidFill>
                  <a:srgbClr val="0F0F0F"/>
                </a:solidFill>
                <a:ea typeface="+mn-lt"/>
                <a:cs typeface="+mn-lt"/>
              </a:rPr>
              <a:t>When citing sources or references, remember to follow academic or professional citation standards appropriate to your context, such as APA, MLA, or Chicago style.</a:t>
            </a:r>
            <a:endParaRPr dirty="0" sz="240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7" name="Title 4"/>
          <p:cNvSpPr>
            <a:spLocks noGrp="1"/>
          </p:cNvSpPr>
          <p:nvPr>
            <p:ph type="title"/>
          </p:nvPr>
        </p:nvSpPr>
        <p:spPr>
          <a:xfrm>
            <a:off x="1463041" y="2766218"/>
            <a:ext cx="9298744" cy="1325563"/>
          </a:xfrm>
        </p:spPr>
        <p:txBody>
          <a:bodyPr/>
          <a:p>
            <a:pPr algn="ctr"/>
            <a:r>
              <a:rPr b="1" lang="en-US">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p>
            <a:r>
              <a:rPr b="1" lang="en-US">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838200" y="1618938"/>
            <a:ext cx="11019020" cy="5239062"/>
          </a:xfrm>
        </p:spPr>
        <p:txBody>
          <a:bodyPr anchor="t" bIns="45720" lIns="91440" rIns="91440" rtlCol="0" tIns="45720" vert="horz">
            <a:noAutofit/>
          </a:bodyPr>
          <a:p>
            <a:pPr indent="0" marL="0">
              <a:buNone/>
            </a:pPr>
            <a:r>
              <a:rPr b="1" dirty="0" sz="2000" lang="en-US">
                <a:latin typeface="Arial"/>
                <a:ea typeface="+mn-lt"/>
                <a:cs typeface="Arial"/>
              </a:rPr>
              <a:t>  </a:t>
            </a:r>
            <a:endParaRPr dirty="0" lang="en-US">
              <a:latin typeface="Arial"/>
              <a:cs typeface="Arial"/>
            </a:endParaRPr>
          </a:p>
          <a:p>
            <a:pPr indent="-305435" marL="305435"/>
            <a:r>
              <a:rPr b="1" dirty="0" sz="2000" lang="en-US">
                <a:latin typeface="Arial"/>
                <a:ea typeface="+mn-lt"/>
                <a:cs typeface="Arial"/>
              </a:rPr>
              <a:t>Problem Statement </a:t>
            </a:r>
            <a:r>
              <a:rPr dirty="0" sz="2000" lang="en-US">
                <a:latin typeface="Arial"/>
                <a:ea typeface="+mn-lt"/>
                <a:cs typeface="Arial"/>
              </a:rPr>
              <a:t> </a:t>
            </a:r>
            <a:endParaRPr dirty="0" lang="en-US">
              <a:latin typeface="Arial"/>
              <a:cs typeface="Arial"/>
            </a:endParaRPr>
          </a:p>
          <a:p>
            <a:pPr indent="-305435" marL="305435"/>
            <a:r>
              <a:rPr b="1" dirty="0" sz="2000" lang="en-US">
                <a:latin typeface="Arial"/>
                <a:ea typeface="+mn-lt"/>
                <a:cs typeface="Arial"/>
              </a:rPr>
              <a:t>Proposed System/Solution</a:t>
            </a:r>
            <a:endParaRPr dirty="0" lang="en-US">
              <a:latin typeface="Arial"/>
              <a:cs typeface="Arial"/>
            </a:endParaRPr>
          </a:p>
          <a:p>
            <a:pPr indent="-305435" marL="305435"/>
            <a:r>
              <a:rPr b="1" dirty="0" sz="2000" lang="en-US">
                <a:latin typeface="Arial"/>
                <a:ea typeface="+mn-lt"/>
                <a:cs typeface="Calibri"/>
              </a:rPr>
              <a:t>System </a:t>
            </a:r>
            <a:r>
              <a:rPr b="1" dirty="0" sz="2000" lang="en-US">
                <a:latin typeface="Arial"/>
                <a:ea typeface="+mn-lt"/>
                <a:cs typeface="+mn-lt"/>
              </a:rPr>
              <a:t>Development Approach</a:t>
            </a:r>
            <a:endParaRPr dirty="0" lang="en-US">
              <a:latin typeface="Arial"/>
              <a:ea typeface="+mn-lt"/>
              <a:cs typeface="+mn-lt"/>
            </a:endParaRPr>
          </a:p>
          <a:p>
            <a:pPr indent="-305435" marL="305435"/>
            <a:r>
              <a:rPr b="1" dirty="0" sz="2000" lang="en-US">
                <a:latin typeface="Arial"/>
                <a:ea typeface="+mn-lt"/>
                <a:cs typeface="+mn-lt"/>
              </a:rPr>
              <a:t>Algorithm &amp; Deployment  </a:t>
            </a:r>
            <a:endParaRPr dirty="0" lang="en-US">
              <a:latin typeface="Arial"/>
              <a:cs typeface="Calibri"/>
            </a:endParaRPr>
          </a:p>
          <a:p>
            <a:pPr indent="-305435" marL="305435"/>
            <a:r>
              <a:rPr b="1" dirty="0" sz="2000" lang="en-US">
                <a:latin typeface="Arial"/>
                <a:ea typeface="+mn-lt"/>
                <a:cs typeface="Arial"/>
              </a:rPr>
              <a:t>Result</a:t>
            </a:r>
          </a:p>
          <a:p>
            <a:pPr indent="-305435" marL="305435"/>
            <a:r>
              <a:rPr b="1" dirty="0" sz="2000" lang="en-US">
                <a:latin typeface="Arial"/>
                <a:ea typeface="+mn-lt"/>
                <a:cs typeface="Arial"/>
              </a:rPr>
              <a:t>Conclusion</a:t>
            </a:r>
            <a:endParaRPr dirty="0" lang="en-US">
              <a:latin typeface="Arial"/>
              <a:cs typeface="Arial"/>
            </a:endParaRPr>
          </a:p>
          <a:p>
            <a:pPr indent="-305435" marL="305435"/>
            <a:r>
              <a:rPr b="1" dirty="0" sz="2000" lang="en-US">
                <a:latin typeface="Arial"/>
                <a:ea typeface="+mn-lt"/>
                <a:cs typeface="Arial"/>
              </a:rPr>
              <a:t>Future Scope</a:t>
            </a:r>
          </a:p>
          <a:p>
            <a:pPr indent="-305435" marL="305435"/>
            <a:r>
              <a:rPr b="1" dirty="0" sz="2000" lang="en-US">
                <a:latin typeface="Arial"/>
                <a:ea typeface="+mn-lt"/>
                <a:cs typeface="Arial"/>
              </a:rPr>
              <a:t>References</a:t>
            </a:r>
            <a:endParaRPr dirty="0" lang="en-US">
              <a:latin typeface="Arial"/>
              <a:cs typeface="Arial"/>
            </a:endParaRPr>
          </a:p>
          <a:p>
            <a:pPr indent="-305435" marL="305435"/>
            <a:endParaRPr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Problem Statement</a:t>
            </a:r>
            <a:endParaRPr sz="4400" lang="en-US"/>
          </a:p>
        </p:txBody>
      </p:sp>
      <p:sp>
        <p:nvSpPr>
          <p:cNvPr id="1048598" name="Content Placeholder 1"/>
          <p:cNvSpPr>
            <a:spLocks noGrp="1"/>
          </p:cNvSpPr>
          <p:nvPr>
            <p:ph idx="1"/>
          </p:nvPr>
        </p:nvSpPr>
        <p:spPr>
          <a:xfrm>
            <a:off x="452403" y="1237632"/>
            <a:ext cx="11029615" cy="4673324"/>
          </a:xfrm>
        </p:spPr>
        <p:txBody>
          <a:bodyPr/>
          <a:p>
            <a:pPr indent="0" marL="0">
              <a:buNone/>
            </a:pPr>
            <a:r>
              <a:rPr sz="3200" lang="en-US">
                <a:solidFill>
                  <a:srgbClr val="0F0F0F"/>
                </a:solidFill>
                <a:ea typeface="+mn-lt"/>
                <a:cs typeface="+mn-lt"/>
              </a:rPr>
              <a:t> </a:t>
            </a:r>
            <a:r>
              <a:rPr sz="3200" lang="en-US">
                <a:solidFill>
                  <a:srgbClr val="0F0F0F"/>
                </a:solidFill>
                <a:ea typeface="+mn-lt"/>
                <a:cs typeface="+mn-lt"/>
              </a:rPr>
              <a:t> </a:t>
            </a:r>
            <a:r>
              <a:rPr sz="3200" lang="en-US">
                <a:solidFill>
                  <a:srgbClr val="0F0F0F"/>
                </a:solidFill>
                <a:ea typeface="+mn-lt"/>
                <a:cs typeface="+mn-lt"/>
              </a:rPr>
              <a:t> </a:t>
            </a:r>
            <a:r>
              <a:rPr sz="3200" lang="en-US">
                <a:solidFill>
                  <a:srgbClr val="0F0F0F"/>
                </a:solidFill>
                <a:ea typeface="+mn-lt"/>
                <a:cs typeface="+mn-lt"/>
              </a:rPr>
              <a:t> </a:t>
            </a:r>
            <a:r>
              <a:rPr sz="3200" lang="en-US">
                <a:solidFill>
                  <a:srgbClr val="0F0F0F"/>
                </a:solidFill>
                <a:ea typeface="+mn-lt"/>
                <a:cs typeface="+mn-lt"/>
              </a:rPr>
              <a:t> </a:t>
            </a:r>
            <a:r>
              <a:rPr sz="3200" lang="en-US">
                <a:solidFill>
                  <a:srgbClr val="0F0F0F"/>
                </a:solidFill>
                <a:ea typeface="+mn-lt"/>
                <a:cs typeface="+mn-lt"/>
              </a:rPr>
              <a:t> </a:t>
            </a:r>
            <a:r>
              <a:rPr sz="3200" lang="en-US">
                <a:solidFill>
                  <a:srgbClr val="0F0F0F"/>
                </a:solidFill>
                <a:ea typeface="+mn-lt"/>
                <a:cs typeface="+mn-lt"/>
              </a:rPr>
              <a:t> </a:t>
            </a:r>
            <a:r>
              <a:rPr sz="2400" lang="en-IN">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sz="2400" lang="en-IN"/>
          </a:p>
          <a:p>
            <a:pPr indent="-305435" marL="305435"/>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Proposed Solution</a:t>
            </a:r>
            <a:endParaRPr sz="4400" lang="en-US"/>
          </a:p>
        </p:txBody>
      </p:sp>
      <p:sp>
        <p:nvSpPr>
          <p:cNvPr id="1048600" name="Content Placeholder 1"/>
          <p:cNvSpPr>
            <a:spLocks noGrp="1"/>
          </p:cNvSpPr>
          <p:nvPr>
            <p:ph idx="1"/>
          </p:nvPr>
        </p:nvSpPr>
        <p:spPr>
          <a:xfrm>
            <a:off x="441671" y="1087378"/>
            <a:ext cx="11613485" cy="5563973"/>
          </a:xfrm>
        </p:spPr>
        <p:txBody>
          <a:bodyPr anchor="ctr" bIns="45720" lIns="91440" rIns="91440" rtlCol="0" tIns="45720" vert="horz">
            <a:noAutofit/>
          </a:bodyPr>
          <a:p>
            <a:pPr indent="0" marL="0">
              <a:buNone/>
            </a:pPr>
            <a:r>
              <a:rPr b="1" sz="1200" lang="en-US">
                <a:latin typeface="Calibri"/>
                <a:cs typeface="Calibri"/>
              </a:rPr>
              <a:t>Certainly! Here's a more detailed proposed solution for current rental bikes:</a:t>
            </a:r>
            <a:endParaRPr lang="en-IN"/>
          </a:p>
          <a:p>
            <a:pPr indent="0" marL="0">
              <a:buNone/>
            </a:pPr>
            <a:r>
              <a:rPr b="1" sz="1200" lang="en-US">
                <a:latin typeface="Calibri"/>
                <a:cs typeface="Calibri"/>
              </a:rPr>
              <a:t>1. Mobile App Development</a:t>
            </a:r>
            <a:r>
              <a:rPr b="1" sz="1200" lang="en-US">
                <a:latin typeface="Calibri"/>
                <a:cs typeface="Calibri"/>
              </a:rPr>
              <a:t> </a:t>
            </a:r>
            <a:r>
              <a:rPr b="1" sz="1200" lang="en-US">
                <a:latin typeface="Calibri"/>
                <a:cs typeface="Calibri"/>
              </a:rPr>
              <a:t>: Develop a user-friendly mobile application that allows users to easily locate, unlock, and rent bikes. The app should be available on both iOS and Android platforms.</a:t>
            </a:r>
            <a:endParaRPr lang="en-IN"/>
          </a:p>
          <a:p>
            <a:pPr indent="0" marL="0">
              <a:buNone/>
            </a:pPr>
            <a:r>
              <a:rPr b="1" sz="1200" lang="en-US">
                <a:latin typeface="Calibri"/>
                <a:cs typeface="Calibri"/>
              </a:rPr>
              <a:t>2. Real-Time Bike Availability Tracking</a:t>
            </a:r>
            <a:r>
              <a:rPr b="1" sz="1200" lang="en-US">
                <a:latin typeface="Calibri"/>
                <a:cs typeface="Calibri"/>
              </a:rPr>
              <a:t> </a:t>
            </a:r>
            <a:r>
              <a:rPr b="1" sz="1200" lang="en-US">
                <a:latin typeface="Calibri"/>
                <a:cs typeface="Calibri"/>
              </a:rPr>
              <a:t>:</a:t>
            </a:r>
            <a:r>
              <a:rPr b="1" sz="1200" lang="en-US">
                <a:latin typeface="Calibri"/>
                <a:cs typeface="Calibri"/>
              </a:rPr>
              <a:t> Implement a feature in the app that provides real-time information on the availability of bikes at various rental stations. This helps users plan their trips more efficiently.</a:t>
            </a:r>
            <a:endParaRPr lang="en-IN"/>
          </a:p>
          <a:p>
            <a:pPr indent="0" marL="0">
              <a:buNone/>
            </a:pPr>
            <a:r>
              <a:rPr b="1" sz="1200" lang="en-US">
                <a:latin typeface="Calibri"/>
                <a:cs typeface="Calibri"/>
              </a:rPr>
              <a:t>3. </a:t>
            </a:r>
            <a:r>
              <a:rPr b="1" sz="1200" lang="en-US">
                <a:latin typeface="Calibri"/>
                <a:cs typeface="Calibri"/>
              </a:rPr>
              <a:t> </a:t>
            </a:r>
            <a:r>
              <a:rPr b="1" sz="1200" lang="en-US">
                <a:latin typeface="Calibri"/>
                <a:cs typeface="Calibri"/>
              </a:rPr>
              <a:t>Seamless Payment Integration</a:t>
            </a:r>
            <a:r>
              <a:rPr b="1" sz="1200" lang="en-US">
                <a:latin typeface="Calibri"/>
                <a:cs typeface="Calibri"/>
              </a:rPr>
              <a:t> </a:t>
            </a:r>
            <a:r>
              <a:rPr b="1" sz="1200" lang="en-US">
                <a:latin typeface="Calibri"/>
                <a:cs typeface="Calibri"/>
              </a:rPr>
              <a:t>: Integrate secure payment gateways into the app to allow users to make payments for bike rentals seamlessly. Multiple payment options such as credit/debit cards, mobile wallets, and even integration with transportation cards can be considered.</a:t>
            </a:r>
            <a:endParaRPr lang="en-IN"/>
          </a:p>
          <a:p>
            <a:pPr indent="0" marL="0">
              <a:buNone/>
            </a:pPr>
            <a:r>
              <a:rPr b="1" sz="1200" lang="en-US">
                <a:latin typeface="Calibri"/>
                <a:cs typeface="Calibri"/>
              </a:rPr>
              <a:t>4. User-Friendly Interface</a:t>
            </a:r>
            <a:r>
              <a:rPr b="1" sz="1200" lang="en-US">
                <a:latin typeface="Calibri"/>
                <a:cs typeface="Calibri"/>
              </a:rPr>
              <a:t> </a:t>
            </a:r>
            <a:r>
              <a:rPr b="1" sz="1200" lang="en-US">
                <a:latin typeface="Calibri"/>
                <a:cs typeface="Calibri"/>
              </a:rPr>
              <a:t>: Design an intuitive and visually appealing interface for the app to enhance user experience. Include features such as search functionality, filters for bike types, and easy navigation to rental stations.</a:t>
            </a:r>
            <a:endParaRPr lang="en-IN"/>
          </a:p>
          <a:p>
            <a:pPr indent="0" marL="0">
              <a:buNone/>
            </a:pPr>
            <a:r>
              <a:rPr b="1" sz="1200" lang="en-US">
                <a:latin typeface="Calibri"/>
                <a:cs typeface="Calibri"/>
              </a:rPr>
              <a:t>5. </a:t>
            </a:r>
            <a:r>
              <a:rPr b="1" sz="1200" lang="en-US">
                <a:latin typeface="Calibri"/>
                <a:cs typeface="Calibri"/>
              </a:rPr>
              <a:t> </a:t>
            </a:r>
            <a:r>
              <a:rPr b="1" sz="1200" lang="en-US">
                <a:latin typeface="Calibri"/>
                <a:cs typeface="Calibri"/>
              </a:rPr>
              <a:t>Incentives for Returning Bikes</a:t>
            </a:r>
            <a:r>
              <a:rPr b="1" sz="1200" lang="en-US">
                <a:latin typeface="Calibri"/>
                <a:cs typeface="Calibri"/>
              </a:rPr>
              <a:t> </a:t>
            </a:r>
            <a:r>
              <a:rPr b="1" sz="1200" lang="en-US">
                <a:latin typeface="Calibri"/>
                <a:cs typeface="Calibri"/>
              </a:rPr>
              <a:t>:</a:t>
            </a:r>
            <a:r>
              <a:rPr b="1" sz="1200" lang="en-US">
                <a:latin typeface="Calibri"/>
                <a:cs typeface="Calibri"/>
              </a:rPr>
              <a:t> Implement a rewards program or incentives for users who return bikes to designated stations. This could include discounts on future rentals, loyalty points, or other perks to encourage responsible usage.</a:t>
            </a:r>
            <a:endParaRPr lang="en-IN"/>
          </a:p>
          <a:p>
            <a:pPr indent="0" marL="0">
              <a:buNone/>
            </a:pPr>
            <a:r>
              <a:rPr b="1" sz="1200" lang="en-US">
                <a:latin typeface="Calibri"/>
                <a:cs typeface="Calibri"/>
              </a:rPr>
              <a:t>6. </a:t>
            </a:r>
            <a:r>
              <a:rPr b="1" sz="1200" lang="en-US">
                <a:latin typeface="Calibri"/>
                <a:cs typeface="Calibri"/>
              </a:rPr>
              <a:t>Smart Locks or GPS Trackers</a:t>
            </a:r>
            <a:r>
              <a:rPr b="1" sz="1200" lang="en-US">
                <a:latin typeface="Calibri"/>
                <a:cs typeface="Calibri"/>
              </a:rPr>
              <a:t> </a:t>
            </a:r>
            <a:r>
              <a:rPr b="1" sz="1200" lang="en-US">
                <a:latin typeface="Calibri"/>
                <a:cs typeface="Calibri"/>
              </a:rPr>
              <a:t>: Equip bikes with smart locks or GPS trackers to enhance security and prevent theft. This allows for easy tracking of bikes in case of loss or misuse.</a:t>
            </a:r>
            <a:endParaRPr lang="en-IN"/>
          </a:p>
          <a:p>
            <a:pPr indent="0" marL="0">
              <a:buNone/>
            </a:pPr>
            <a:r>
              <a:rPr b="1" sz="1200" lang="en-US">
                <a:latin typeface="Calibri"/>
                <a:cs typeface="Calibri"/>
              </a:rPr>
              <a:t>7. Regular Maintenance and Repair Schedules</a:t>
            </a:r>
            <a:r>
              <a:rPr b="1" sz="1200" lang="en-US">
                <a:latin typeface="Calibri"/>
                <a:cs typeface="Calibri"/>
              </a:rPr>
              <a:t> </a:t>
            </a:r>
            <a:r>
              <a:rPr b="1" sz="1200" lang="en-US">
                <a:latin typeface="Calibri"/>
                <a:cs typeface="Calibri"/>
              </a:rPr>
              <a:t>: Establish regular maintenance and repair schedules for bikes to ensure they are always in good working condition. This includes regular inspections, cleaning, and prompt repairs when needed.</a:t>
            </a:r>
            <a:endParaRPr lang="en-IN"/>
          </a:p>
          <a:p>
            <a:pPr indent="0" marL="0">
              <a:buNone/>
            </a:pPr>
            <a:r>
              <a:rPr b="1" sz="1200" lang="en-US">
                <a:latin typeface="Calibri"/>
                <a:cs typeface="Calibri"/>
              </a:rPr>
              <a:t>8. User Feedback Mechanism</a:t>
            </a:r>
            <a:r>
              <a:rPr b="1" sz="1200" lang="en-US">
                <a:latin typeface="Calibri"/>
                <a:cs typeface="Calibri"/>
              </a:rPr>
              <a:t> </a:t>
            </a:r>
            <a:r>
              <a:rPr b="1" sz="1200" lang="en-US">
                <a:latin typeface="Calibri"/>
                <a:cs typeface="Calibri"/>
              </a:rPr>
              <a:t>:</a:t>
            </a:r>
            <a:r>
              <a:rPr b="1" sz="1200" lang="en-US">
                <a:latin typeface="Calibri"/>
                <a:cs typeface="Calibri"/>
              </a:rPr>
              <a:t> Incorporate a feedback mechanism into the app to gather user insights and suggestions for improvement. This helps in continuously refining the service based on user needs and preferences.</a:t>
            </a:r>
            <a:endParaRPr lang="en-IN"/>
          </a:p>
          <a:p>
            <a:pPr indent="0" marL="0">
              <a:buNone/>
            </a:pPr>
            <a:r>
              <a:rPr b="1" sz="1200" lang="en-US">
                <a:latin typeface="Calibri"/>
                <a:cs typeface="Calibri"/>
              </a:rPr>
              <a:t>9. </a:t>
            </a:r>
            <a:r>
              <a:rPr b="1" sz="1200" lang="en-US">
                <a:latin typeface="Calibri"/>
                <a:cs typeface="Calibri"/>
              </a:rPr>
              <a:t>P</a:t>
            </a:r>
            <a:r>
              <a:rPr b="1" sz="1200" lang="en-US">
                <a:latin typeface="Calibri"/>
                <a:cs typeface="Calibri"/>
              </a:rPr>
              <a:t>romotional Campaigns</a:t>
            </a:r>
            <a:r>
              <a:rPr b="1" sz="1200" lang="en-US">
                <a:latin typeface="Calibri"/>
                <a:cs typeface="Calibri"/>
              </a:rPr>
              <a:t> </a:t>
            </a:r>
            <a:r>
              <a:rPr b="1" sz="1200" lang="en-US">
                <a:latin typeface="Calibri"/>
                <a:cs typeface="Calibri"/>
              </a:rPr>
              <a:t>: Launch promotional campaigns to raise awareness about the rental bike service and attract more users. This could include digital marketing, partnerships with local businesses, and community outreach events.</a:t>
            </a:r>
            <a:endParaRPr lang="en-IN"/>
          </a:p>
          <a:p>
            <a:pPr indent="0" marL="0">
              <a:buNone/>
            </a:pPr>
            <a:r>
              <a:rPr b="1" sz="1200" lang="en-US">
                <a:latin typeface="Calibri"/>
                <a:cs typeface="Calibri"/>
              </a:rPr>
              <a:t>By implementing these measures, the rental bike service can provide a convenient and reliable transportation option for users while ensuring operational efficiency and sustainability.</a:t>
            </a:r>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01" name="Title 4"/>
          <p:cNvSpPr>
            <a:spLocks noGrp="1"/>
          </p:cNvSpPr>
          <p:nvPr>
            <p:ph type="title"/>
          </p:nvPr>
        </p:nvSpPr>
        <p:spPr>
          <a:xfrm>
            <a:off x="581192" y="662572"/>
            <a:ext cx="11029616" cy="530296"/>
          </a:xfrm>
        </p:spPr>
        <p:txBody>
          <a:bodyPr>
            <a:normAutofit fontScale="90000"/>
          </a:bodyPr>
          <a:p>
            <a:r>
              <a:rPr b="1" sz="4400" lang="en-US">
                <a:solidFill>
                  <a:schemeClr val="accent1"/>
                </a:solidFill>
                <a:latin typeface="Arial"/>
                <a:ea typeface="+mj-lt"/>
                <a:cs typeface="Arial"/>
              </a:rPr>
              <a:t>System  Approach</a:t>
            </a:r>
            <a:endParaRPr sz="4400" lang="en-US">
              <a:solidFill>
                <a:schemeClr val="accent1"/>
              </a:solidFill>
              <a:latin typeface="Calibri Light"/>
              <a:cs typeface="Calibri Light"/>
            </a:endParaRPr>
          </a:p>
        </p:txBody>
      </p:sp>
      <p:sp>
        <p:nvSpPr>
          <p:cNvPr id="1048602" name="Content Placeholder 1"/>
          <p:cNvSpPr>
            <a:spLocks noGrp="1"/>
          </p:cNvSpPr>
          <p:nvPr>
            <p:ph idx="1"/>
          </p:nvPr>
        </p:nvSpPr>
        <p:spPr/>
        <p:txBody>
          <a:bodyPr>
            <a:normAutofit fontScale="55556" lnSpcReduction="20000"/>
          </a:bodyPr>
          <a:p>
            <a:pPr indent="0" marL="0">
              <a:buNone/>
            </a:pPr>
            <a:r>
              <a:rPr b="1" sz="1800" lang="en-US">
                <a:solidFill>
                  <a:srgbClr val="0F0F0F"/>
                </a:solidFill>
                <a:ea typeface="+mn-lt"/>
                <a:cs typeface="+mn-lt"/>
              </a:rPr>
              <a:t>A system approach for current rental bikes involves considering various components and their interactions to ensure the efficient functioning of the rental bike service. Here's a detailed breakdown:</a:t>
            </a:r>
          </a:p>
          <a:p>
            <a:pPr indent="0" marL="0">
              <a:buNone/>
            </a:pPr>
            <a:r>
              <a:rPr b="1" sz="1800" lang="en-US">
                <a:solidFill>
                  <a:srgbClr val="0F0F0F"/>
                </a:solidFill>
                <a:ea typeface="+mn-lt"/>
                <a:cs typeface="+mn-lt"/>
              </a:rPr>
              <a:t>1. Hardware Infrastructure</a:t>
            </a:r>
            <a:r>
              <a:rPr b="1" sz="1800" lang="en-US">
                <a:solidFill>
                  <a:srgbClr val="0F0F0F"/>
                </a:solidFill>
                <a:ea typeface="+mn-lt"/>
                <a:cs typeface="+mn-lt"/>
              </a:rPr>
              <a:t> </a:t>
            </a:r>
            <a:r>
              <a:rPr b="1" sz="1800" lang="en-US">
                <a:solidFill>
                  <a:srgbClr val="0F0F0F"/>
                </a:solidFill>
                <a:ea typeface="+mn-lt"/>
                <a:cs typeface="+mn-lt"/>
              </a:rPr>
              <a:t>: This includes the physical components such as bikes, docking stations, and kiosks. Each bike should be equipped with a unique identifier, such as RFID or QR code, for tracking and identification purposes. Docking stations should be strategically placed in high-traffic areas for easy access.</a:t>
            </a:r>
          </a:p>
          <a:p>
            <a:pPr indent="0" marL="0">
              <a:buNone/>
            </a:pPr>
            <a:r>
              <a:rPr b="1" sz="1800" lang="en-US">
                <a:solidFill>
                  <a:srgbClr val="0F0F0F"/>
                </a:solidFill>
                <a:ea typeface="+mn-lt"/>
                <a:cs typeface="+mn-lt"/>
              </a:rPr>
              <a:t>2. Software Platform</a:t>
            </a:r>
            <a:r>
              <a:rPr b="1" sz="1800" lang="en-US">
                <a:solidFill>
                  <a:srgbClr val="0F0F0F"/>
                </a:solidFill>
                <a:ea typeface="+mn-lt"/>
                <a:cs typeface="+mn-lt"/>
              </a:rPr>
              <a:t> </a:t>
            </a:r>
            <a:r>
              <a:rPr b="1" sz="1800" lang="en-US">
                <a:solidFill>
                  <a:srgbClr val="0F0F0F"/>
                </a:solidFill>
                <a:ea typeface="+mn-lt"/>
                <a:cs typeface="+mn-lt"/>
              </a:rPr>
              <a:t>: Develop a robust software platform that integrates with the hardware infrastructure and facilitates key functionalities such as bike rental, payment processing, bike tracking, and user management. The platform should be scalable, secure, and user-friendly.</a:t>
            </a:r>
          </a:p>
          <a:p>
            <a:pPr indent="0" marL="0">
              <a:buNone/>
            </a:pPr>
            <a:r>
              <a:rPr b="1" sz="1800" lang="en-US">
                <a:solidFill>
                  <a:srgbClr val="0F0F0F"/>
                </a:solidFill>
                <a:ea typeface="+mn-lt"/>
                <a:cs typeface="+mn-lt"/>
              </a:rPr>
              <a:t>3. Mobile Application</a:t>
            </a:r>
            <a:r>
              <a:rPr b="1" sz="1800" lang="en-US">
                <a:solidFill>
                  <a:srgbClr val="0F0F0F"/>
                </a:solidFill>
                <a:ea typeface="+mn-lt"/>
                <a:cs typeface="+mn-lt"/>
              </a:rPr>
              <a:t> </a:t>
            </a:r>
            <a:r>
              <a:rPr b="1" sz="1800" lang="en-US">
                <a:solidFill>
                  <a:srgbClr val="0F0F0F"/>
                </a:solidFill>
                <a:ea typeface="+mn-lt"/>
                <a:cs typeface="+mn-lt"/>
              </a:rPr>
              <a:t>: Design a user-friendly mobile application that allows users to locate nearby bikes, unlock them, and make payments seamlessly. The app should provide real-time information on bike availability, rental history, and account management features.</a:t>
            </a:r>
          </a:p>
          <a:p>
            <a:pPr indent="0" marL="0">
              <a:buNone/>
            </a:pPr>
            <a:r>
              <a:rPr b="1" sz="1800" lang="en-US">
                <a:solidFill>
                  <a:srgbClr val="0F0F0F"/>
                </a:solidFill>
                <a:ea typeface="+mn-lt"/>
                <a:cs typeface="+mn-lt"/>
              </a:rPr>
              <a:t>4. Payment Gateway Integration</a:t>
            </a:r>
            <a:r>
              <a:rPr b="1" sz="1800" lang="en-US">
                <a:solidFill>
                  <a:srgbClr val="0F0F0F"/>
                </a:solidFill>
                <a:ea typeface="+mn-lt"/>
                <a:cs typeface="+mn-lt"/>
              </a:rPr>
              <a:t> </a:t>
            </a:r>
            <a:r>
              <a:rPr b="1" sz="1800" lang="en-US">
                <a:solidFill>
                  <a:srgbClr val="0F0F0F"/>
                </a:solidFill>
                <a:ea typeface="+mn-lt"/>
                <a:cs typeface="+mn-lt"/>
              </a:rPr>
              <a:t>: Integrate secure payment gateways into both the mobile app and kiosks to allow users to make payments for bike rentals using credit/debit cards, mobile wallets, or other payment methods.</a:t>
            </a:r>
          </a:p>
          <a:p>
            <a:pPr indent="0" marL="0">
              <a:buNone/>
            </a:pPr>
            <a:r>
              <a:rPr b="1" sz="1800" lang="en-US">
                <a:solidFill>
                  <a:srgbClr val="0F0F0F"/>
                </a:solidFill>
                <a:ea typeface="+mn-lt"/>
                <a:cs typeface="+mn-lt"/>
              </a:rPr>
              <a:t>5. GPS Tracking and Smart Locks</a:t>
            </a:r>
            <a:r>
              <a:rPr b="1" sz="1800" lang="en-US">
                <a:solidFill>
                  <a:srgbClr val="0F0F0F"/>
                </a:solidFill>
                <a:ea typeface="+mn-lt"/>
                <a:cs typeface="+mn-lt"/>
              </a:rPr>
              <a:t> </a:t>
            </a:r>
            <a:r>
              <a:rPr b="1" sz="1800" lang="en-US">
                <a:solidFill>
                  <a:srgbClr val="0F0F0F"/>
                </a:solidFill>
                <a:ea typeface="+mn-lt"/>
                <a:cs typeface="+mn-lt"/>
              </a:rPr>
              <a:t>: Equip each bike with GPS trackers and smart locks to enable real-time tracking of bike locations and secure locking mechanisms. This helps prevent theft and ensures the safety of the bikes.</a:t>
            </a:r>
          </a:p>
          <a:p>
            <a:pPr indent="0" marL="0">
              <a:buNone/>
            </a:pPr>
            <a:r>
              <a:rPr b="1" sz="1800" lang="en-US">
                <a:solidFill>
                  <a:srgbClr val="0F0F0F"/>
                </a:solidFill>
                <a:ea typeface="+mn-lt"/>
                <a:cs typeface="+mn-lt"/>
              </a:rPr>
              <a:t>6. User Authentication and Account Management</a:t>
            </a:r>
            <a:r>
              <a:rPr b="1" sz="1800" lang="en-US">
                <a:solidFill>
                  <a:srgbClr val="0F0F0F"/>
                </a:solidFill>
                <a:ea typeface="+mn-lt"/>
                <a:cs typeface="+mn-lt"/>
              </a:rPr>
              <a:t> </a:t>
            </a:r>
            <a:r>
              <a:rPr b="1" sz="1800" lang="en-US">
                <a:solidFill>
                  <a:srgbClr val="0F0F0F"/>
                </a:solidFill>
                <a:ea typeface="+mn-lt"/>
                <a:cs typeface="+mn-lt"/>
              </a:rPr>
              <a:t>: Implement robust user authentication mechanisms to verify the identity of users and secure their accounts. Provide features for users to create and manage their accounts, view rental history, and update personal information.</a:t>
            </a:r>
          </a:p>
          <a:p>
            <a:pPr indent="0" marL="0">
              <a:buNone/>
            </a:pPr>
            <a:r>
              <a:rPr b="1" sz="1800" lang="en-US">
                <a:solidFill>
                  <a:srgbClr val="0F0F0F"/>
                </a:solidFill>
                <a:ea typeface="+mn-lt"/>
                <a:cs typeface="+mn-lt"/>
              </a:rPr>
              <a:t>7. Maintenance and Repair Management</a:t>
            </a:r>
            <a:r>
              <a:rPr b="1" sz="1800" lang="en-US">
                <a:solidFill>
                  <a:srgbClr val="0F0F0F"/>
                </a:solidFill>
                <a:ea typeface="+mn-lt"/>
                <a:cs typeface="+mn-lt"/>
              </a:rPr>
              <a:t> </a:t>
            </a:r>
            <a:r>
              <a:rPr b="1" sz="1800" lang="en-US">
                <a:solidFill>
                  <a:srgbClr val="0F0F0F"/>
                </a:solidFill>
                <a:ea typeface="+mn-lt"/>
                <a:cs typeface="+mn-lt"/>
              </a:rPr>
              <a:t>: Establish a system for regular maintenance and repair of bikes to ensure they are always in good working condition. This includes scheduling routine inspections, addressing reported issues promptly, and conducting preventive maintenance tasks.</a:t>
            </a:r>
          </a:p>
          <a:p>
            <a:pPr indent="0" marL="0">
              <a:buNone/>
            </a:pPr>
            <a:r>
              <a:rPr b="1" sz="1800" lang="en-US">
                <a:solidFill>
                  <a:srgbClr val="0F0F0F"/>
                </a:solidFill>
                <a:ea typeface="+mn-lt"/>
                <a:cs typeface="+mn-lt"/>
              </a:rPr>
              <a:t>8. Data Analytics and Insights</a:t>
            </a:r>
            <a:r>
              <a:rPr b="1" sz="1800" lang="en-US">
                <a:solidFill>
                  <a:srgbClr val="0F0F0F"/>
                </a:solidFill>
                <a:ea typeface="+mn-lt"/>
                <a:cs typeface="+mn-lt"/>
              </a:rPr>
              <a:t> </a:t>
            </a:r>
            <a:r>
              <a:rPr b="1" sz="1800" lang="en-US">
                <a:solidFill>
                  <a:srgbClr val="0F0F0F"/>
                </a:solidFill>
                <a:ea typeface="+mn-lt"/>
                <a:cs typeface="+mn-lt"/>
              </a:rPr>
              <a:t>:</a:t>
            </a:r>
            <a:r>
              <a:rPr b="1" sz="1800" lang="en-US">
                <a:solidFill>
                  <a:srgbClr val="0F0F0F"/>
                </a:solidFill>
                <a:ea typeface="+mn-lt"/>
                <a:cs typeface="+mn-lt"/>
              </a:rPr>
              <a:t> Utilize data analytics tools to gather insights from user behavior, bike usage patterns, and system performance metrics. This information can be used to optimize bike placement, pricing strategies, and operational efficiency.</a:t>
            </a:r>
          </a:p>
          <a:p>
            <a:pPr indent="0" marL="0">
              <a:buNone/>
            </a:pPr>
            <a:r>
              <a:rPr b="1" sz="1800" lang="en-US">
                <a:solidFill>
                  <a:srgbClr val="0F0F0F"/>
                </a:solidFill>
                <a:ea typeface="+mn-lt"/>
                <a:cs typeface="+mn-lt"/>
              </a:rPr>
              <a:t>9. Customer Support and Feedback Mechanisms</a:t>
            </a:r>
            <a:r>
              <a:rPr b="1" sz="1800" lang="en-US">
                <a:solidFill>
                  <a:srgbClr val="0F0F0F"/>
                </a:solidFill>
                <a:ea typeface="+mn-lt"/>
                <a:cs typeface="+mn-lt"/>
              </a:rPr>
              <a:t> </a:t>
            </a:r>
            <a:r>
              <a:rPr b="1" sz="1800" lang="en-US">
                <a:solidFill>
                  <a:srgbClr val="0F0F0F"/>
                </a:solidFill>
                <a:ea typeface="+mn-lt"/>
                <a:cs typeface="+mn-lt"/>
              </a:rPr>
              <a:t>:</a:t>
            </a:r>
            <a:r>
              <a:rPr b="1" sz="1800" lang="en-US">
                <a:solidFill>
                  <a:srgbClr val="0F0F0F"/>
                </a:solidFill>
                <a:ea typeface="+mn-lt"/>
                <a:cs typeface="+mn-lt"/>
              </a:rPr>
              <a:t> Offer customer support services through multiple channels such as phone, email, and in-app chat to assist users with any inquiries or issues they may encounter. Implement feedback mechanisms to gather user input and continuously improve the service.</a:t>
            </a:r>
          </a:p>
          <a:p>
            <a:pPr indent="0" marL="0">
              <a:buNone/>
            </a:pPr>
            <a:r>
              <a:rPr b="1" sz="1800" lang="en-US">
                <a:solidFill>
                  <a:srgbClr val="0F0F0F"/>
                </a:solidFill>
                <a:ea typeface="+mn-lt"/>
                <a:cs typeface="+mn-lt"/>
              </a:rPr>
              <a:t>10. Regulatory Compliance and Partnerships</a:t>
            </a:r>
            <a:r>
              <a:rPr b="1" sz="1800" lang="en-US">
                <a:solidFill>
                  <a:srgbClr val="0F0F0F"/>
                </a:solidFill>
                <a:ea typeface="+mn-lt"/>
                <a:cs typeface="+mn-lt"/>
              </a:rPr>
              <a:t> </a:t>
            </a:r>
            <a:r>
              <a:rPr b="1" sz="1800" lang="en-US">
                <a:solidFill>
                  <a:srgbClr val="0F0F0F"/>
                </a:solidFill>
                <a:ea typeface="+mn-lt"/>
                <a:cs typeface="+mn-lt"/>
              </a:rPr>
              <a:t>:</a:t>
            </a:r>
            <a:r>
              <a:rPr b="1" sz="1800" lang="en-US">
                <a:solidFill>
                  <a:srgbClr val="0F0F0F"/>
                </a:solidFill>
                <a:ea typeface="+mn-lt"/>
                <a:cs typeface="+mn-lt"/>
              </a:rPr>
              <a:t> Ensure compliance with local regulations related to bike sharing services, such as safety standards and permit requirements. Establish partnerships with local governments, transportation authorities, and other stakeholders to promote the adoption of rental bikes as a sustainable transportation option.</a:t>
            </a:r>
          </a:p>
          <a:p>
            <a:pPr indent="0" marL="0">
              <a:buNone/>
            </a:pPr>
            <a:r>
              <a:rPr b="1" sz="1800" lang="en-US">
                <a:solidFill>
                  <a:srgbClr val="0F0F0F"/>
                </a:solidFill>
                <a:ea typeface="+mn-lt"/>
                <a:cs typeface="+mn-lt"/>
              </a:rPr>
              <a:t>By taking a holistic system approach, rental bike operators can create a seamless and reliable service that meets the needs of users while ensuring operational efficiency and sustainability.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3" name="Title 4"/>
          <p:cNvSpPr>
            <a:spLocks noGrp="1"/>
          </p:cNvSpPr>
          <p:nvPr>
            <p:ph type="title"/>
          </p:nvPr>
        </p:nvSpPr>
        <p:spPr/>
        <p:txBody>
          <a:bodyPr>
            <a:normAutofit fontScale="90000"/>
          </a:bodyPr>
          <a:p>
            <a:r>
              <a:rPr b="1" sz="4400" lang="en-US">
                <a:solidFill>
                  <a:schemeClr val="accent1"/>
                </a:solidFill>
                <a:latin typeface="Arial"/>
                <a:ea typeface="+mj-lt"/>
                <a:cs typeface="Arial"/>
              </a:rPr>
              <a:t>Algorithm &amp; Deployment</a:t>
            </a:r>
            <a:endParaRPr lang="en-US"/>
          </a:p>
        </p:txBody>
      </p:sp>
      <p:sp>
        <p:nvSpPr>
          <p:cNvPr id="1048604" name="Content Placeholder 1"/>
          <p:cNvSpPr>
            <a:spLocks noGrp="1"/>
          </p:cNvSpPr>
          <p:nvPr>
            <p:ph idx="1"/>
          </p:nvPr>
        </p:nvSpPr>
        <p:spPr>
          <a:xfrm rot="6505">
            <a:off x="585767" y="1591473"/>
            <a:ext cx="9637748" cy="4844811"/>
          </a:xfrm>
        </p:spPr>
        <p:txBody>
          <a:bodyPr>
            <a:normAutofit fontScale="25000" lnSpcReduction="20000"/>
          </a:bodyPr>
          <a:p>
            <a:pPr indent="-305435" marL="305435"/>
            <a:r>
              <a:rPr dirty="0" sz="2000" lang="en-US">
                <a:ea typeface="+mn-lt"/>
                <a:cs typeface="+mn-lt"/>
              </a:rPr>
              <a:t>Here's a simplified algorithm and deployment plan for managing rental bikes:</a:t>
            </a:r>
            <a:endParaRPr sz="1800" lang="en-IN"/>
          </a:p>
          <a:p>
            <a:pPr indent="-305435" marL="305435"/>
            <a:r>
              <a:rPr dirty="0" sz="2000" lang="en-US">
                <a:ea typeface="+mn-lt"/>
                <a:cs typeface="+mn-lt"/>
              </a:rPr>
              <a:t>Algorithm:</a:t>
            </a:r>
            <a:endParaRPr sz="1800" lang="en-IN"/>
          </a:p>
          <a:p>
            <a:pPr indent="-305435" marL="305435"/>
            <a:r>
              <a:rPr dirty="0" sz="2000" lang="en-US">
                <a:ea typeface="+mn-lt"/>
                <a:cs typeface="+mn-lt"/>
              </a:rPr>
              <a:t>1. **Initialization**:</a:t>
            </a:r>
            <a:endParaRPr sz="1800" lang="en-IN"/>
          </a:p>
          <a:p>
            <a:pPr indent="-305435" marL="305435"/>
            <a:r>
              <a:rPr dirty="0" sz="2000" lang="en-US">
                <a:ea typeface="+mn-lt"/>
                <a:cs typeface="+mn-lt"/>
              </a:rPr>
              <a:t>   - Set up the system with information about available bikes, docking stations, user accounts, and rental history.</a:t>
            </a:r>
            <a:endParaRPr sz="1800" lang="en-IN"/>
          </a:p>
          <a:p>
            <a:pPr indent="-305435" marL="305435"/>
            <a:r>
              <a:rPr dirty="0" sz="2000" lang="en-US">
                <a:ea typeface="+mn-lt"/>
                <a:cs typeface="+mn-lt"/>
              </a:rPr>
              <a:t>2. **User Interaction**:</a:t>
            </a:r>
            <a:endParaRPr sz="1800" lang="en-IN"/>
          </a:p>
          <a:p>
            <a:pPr indent="-305435" marL="305435"/>
            <a:r>
              <a:rPr dirty="0" sz="2000" lang="en-US">
                <a:ea typeface="+mn-lt"/>
                <a:cs typeface="+mn-lt"/>
              </a:rPr>
              <a:t>   - Users can access the system through a mobile app or physical kiosks.</a:t>
            </a:r>
            <a:endParaRPr sz="1800" lang="en-IN"/>
          </a:p>
          <a:p>
            <a:pPr indent="-305435" marL="305435"/>
            <a:r>
              <a:rPr dirty="0" sz="2000" lang="en-US">
                <a:ea typeface="+mn-lt"/>
                <a:cs typeface="+mn-lt"/>
              </a:rPr>
              <a:t>   - Options include:</a:t>
            </a:r>
            <a:endParaRPr sz="1800" lang="en-IN"/>
          </a:p>
          <a:p>
            <a:pPr indent="-305435" marL="305435"/>
            <a:r>
              <a:rPr dirty="0" sz="2000" lang="en-US">
                <a:ea typeface="+mn-lt"/>
                <a:cs typeface="+mn-lt"/>
              </a:rPr>
              <a:t>     - Viewing bike availability.</a:t>
            </a:r>
            <a:endParaRPr sz="1800" lang="en-IN"/>
          </a:p>
          <a:p>
            <a:pPr indent="-305435" marL="305435"/>
            <a:r>
              <a:rPr dirty="0" sz="2000" lang="en-US">
                <a:ea typeface="+mn-lt"/>
                <a:cs typeface="+mn-lt"/>
              </a:rPr>
              <a:t>     - Renting a bike.</a:t>
            </a:r>
            <a:endParaRPr sz="1800" lang="en-IN"/>
          </a:p>
          <a:p>
            <a:pPr indent="-305435" marL="305435"/>
            <a:r>
              <a:rPr dirty="0" sz="2000" lang="en-US">
                <a:ea typeface="+mn-lt"/>
                <a:cs typeface="+mn-lt"/>
              </a:rPr>
              <a:t>     - Returning a bike.</a:t>
            </a:r>
            <a:endParaRPr sz="1800" lang="en-IN"/>
          </a:p>
          <a:p>
            <a:pPr indent="-305435" marL="305435"/>
            <a:r>
              <a:rPr dirty="0" sz="2000" lang="en-US">
                <a:ea typeface="+mn-lt"/>
                <a:cs typeface="+mn-lt"/>
              </a:rPr>
              <a:t>     - Making payments.</a:t>
            </a:r>
            <a:endParaRPr sz="1800" lang="en-IN"/>
          </a:p>
          <a:p>
            <a:pPr indent="-305435" marL="305435"/>
            <a:r>
              <a:rPr dirty="0" sz="2000" lang="en-US">
                <a:ea typeface="+mn-lt"/>
                <a:cs typeface="+mn-lt"/>
              </a:rPr>
              <a:t>3. **Renting a Bike**:</a:t>
            </a:r>
            <a:endParaRPr sz="1800" lang="en-IN"/>
          </a:p>
          <a:p>
            <a:pPr indent="-305435" marL="305435"/>
            <a:r>
              <a:rPr dirty="0" sz="2000" lang="en-US">
                <a:ea typeface="+mn-lt"/>
                <a:cs typeface="+mn-lt"/>
              </a:rPr>
              <a:t>   - User selects a nearby docking station with available bikes.</a:t>
            </a:r>
            <a:endParaRPr sz="1800" lang="en-IN"/>
          </a:p>
          <a:p>
            <a:pPr indent="-305435" marL="305435"/>
            <a:r>
              <a:rPr dirty="0" sz="2000" lang="en-US">
                <a:ea typeface="+mn-lt"/>
                <a:cs typeface="+mn-lt"/>
              </a:rPr>
              <a:t>   - Authenticates via the mobile app or kiosk.</a:t>
            </a:r>
            <a:endParaRPr sz="1800" lang="en-IN"/>
          </a:p>
          <a:p>
            <a:pPr indent="-305435" marL="305435"/>
            <a:r>
              <a:rPr dirty="0" sz="2000" lang="en-US">
                <a:ea typeface="+mn-lt"/>
                <a:cs typeface="+mn-lt"/>
              </a:rPr>
              <a:t>   - Selects a bike and unlocks it.</a:t>
            </a:r>
            <a:endParaRPr sz="1800" lang="en-IN"/>
          </a:p>
          <a:p>
            <a:pPr indent="-305435" marL="305435"/>
            <a:r>
              <a:rPr dirty="0" sz="2000" lang="en-US">
                <a:ea typeface="+mn-lt"/>
                <a:cs typeface="+mn-lt"/>
              </a:rPr>
              <a:t>   - System records rental start time.</a:t>
            </a:r>
            <a:endParaRPr sz="1800" lang="en-IN"/>
          </a:p>
          <a:p>
            <a:pPr indent="-305435" marL="305435"/>
            <a:r>
              <a:rPr dirty="0" sz="2000" lang="en-US">
                <a:ea typeface="+mn-lt"/>
                <a:cs typeface="+mn-lt"/>
              </a:rPr>
              <a:t>4. **Returning a Bike**:</a:t>
            </a:r>
            <a:endParaRPr sz="1800" lang="en-IN"/>
          </a:p>
          <a:p>
            <a:pPr indent="-305435" marL="305435"/>
            <a:r>
              <a:rPr dirty="0" sz="2000" lang="en-US">
                <a:ea typeface="+mn-lt"/>
                <a:cs typeface="+mn-lt"/>
              </a:rPr>
              <a:t>   - User returns the bike to any docking station.</a:t>
            </a:r>
            <a:endParaRPr sz="1800" lang="en-IN"/>
          </a:p>
          <a:p>
            <a:pPr indent="-305435" marL="305435"/>
            <a:r>
              <a:rPr dirty="0" sz="2000" lang="en-US">
                <a:ea typeface="+mn-lt"/>
                <a:cs typeface="+mn-lt"/>
              </a:rPr>
              <a:t>   - Authenticates via the mobile app or kiosk.</a:t>
            </a:r>
            <a:endParaRPr sz="1800" lang="en-IN"/>
          </a:p>
          <a:p>
            <a:pPr indent="-305435" marL="305435"/>
            <a:r>
              <a:rPr dirty="0" sz="2000" lang="en-US">
                <a:ea typeface="+mn-lt"/>
                <a:cs typeface="+mn-lt"/>
              </a:rPr>
              <a:t>   - System records rental end time and calculates charges.</a:t>
            </a:r>
            <a:endParaRPr sz="1800" lang="en-IN"/>
          </a:p>
          <a:p>
            <a:pPr indent="-305435" marL="305435"/>
            <a:r>
              <a:rPr dirty="0" sz="2000" lang="en-US">
                <a:ea typeface="+mn-lt"/>
                <a:cs typeface="+mn-lt"/>
              </a:rPr>
              <a:t>5. **Payment Processing**:</a:t>
            </a:r>
            <a:endParaRPr sz="1800" lang="en-IN"/>
          </a:p>
          <a:p>
            <a:pPr indent="-305435" marL="305435"/>
            <a:r>
              <a:rPr dirty="0" sz="2000" lang="en-US">
                <a:ea typeface="+mn-lt"/>
                <a:cs typeface="+mn-lt"/>
              </a:rPr>
              <a:t>   - Calculates rental charges based on duration.</a:t>
            </a:r>
            <a:endParaRPr sz="1800" lang="en-IN"/>
          </a:p>
          <a:p>
            <a:pPr indent="-305435" marL="305435"/>
            <a:r>
              <a:rPr dirty="0" sz="2000" lang="en-US">
                <a:ea typeface="+mn-lt"/>
                <a:cs typeface="+mn-lt"/>
              </a:rPr>
              <a:t>   - Processes payment securely via integrated payment gateways.</a:t>
            </a:r>
            <a:endParaRPr sz="1800" lang="en-IN"/>
          </a:p>
          <a:p>
            <a:pPr indent="-305435" marL="305435"/>
            <a:r>
              <a:rPr dirty="0" sz="2000" lang="en-US">
                <a:ea typeface="+mn-lt"/>
                <a:cs typeface="+mn-lt"/>
              </a:rPr>
              <a:t>6. **Maintenance and Repairs**:</a:t>
            </a:r>
            <a:endParaRPr sz="1800" lang="en-IN"/>
          </a:p>
          <a:p>
            <a:pPr indent="-305435" marL="305435"/>
            <a:r>
              <a:rPr dirty="0" sz="2000" lang="en-US">
                <a:ea typeface="+mn-lt"/>
                <a:cs typeface="+mn-lt"/>
              </a:rPr>
              <a:t>   - System monitors bike status and schedules maintenance as needed.</a:t>
            </a:r>
            <a:endParaRPr sz="1800" lang="en-IN"/>
          </a:p>
          <a:p>
            <a:pPr indent="-305435" marL="305435"/>
            <a:r>
              <a:rPr dirty="0" sz="2000" lang="en-US">
                <a:ea typeface="+mn-lt"/>
                <a:cs typeface="+mn-lt"/>
              </a:rPr>
              <a:t>7. **Data Management**:</a:t>
            </a:r>
            <a:endParaRPr sz="1800" lang="en-IN"/>
          </a:p>
          <a:p>
            <a:pPr indent="-305435" marL="305435"/>
            <a:r>
              <a:rPr dirty="0" sz="2000" lang="en-US">
                <a:ea typeface="+mn-lt"/>
                <a:cs typeface="+mn-lt"/>
              </a:rPr>
              <a:t>   - Collects data on bike usage, rental history, and user feedback for analysis.</a:t>
            </a:r>
            <a:endParaRPr sz="1800" lang="en-IN"/>
          </a:p>
          <a:p>
            <a:pPr indent="-305435" marL="305435"/>
            <a:r>
              <a:rPr dirty="0" sz="2000" lang="en-US">
                <a:ea typeface="+mn-lt"/>
                <a:cs typeface="+mn-lt"/>
              </a:rPr>
              <a:t>8. **Security Measures**:</a:t>
            </a:r>
            <a:endParaRPr sz="1800" lang="en-IN"/>
          </a:p>
          <a:p>
            <a:pPr indent="-305435" marL="305435"/>
            <a:r>
              <a:rPr dirty="0" sz="2000" lang="en-US">
                <a:ea typeface="+mn-lt"/>
                <a:cs typeface="+mn-lt"/>
              </a:rPr>
              <a:t>   - Utilizes GPS tracking and secure locks to prevent theft.</a:t>
            </a:r>
            <a:endParaRPr sz="1800" lang="en-IN"/>
          </a:p>
          <a:p>
            <a:pPr indent="-305435" marL="305435"/>
            <a:r>
              <a:rPr dirty="0" sz="2000" lang="en-US">
                <a:ea typeface="+mn-lt"/>
                <a:cs typeface="+mn-lt"/>
              </a:rPr>
              <a:t>9. **Regulatory Compliance**:</a:t>
            </a:r>
            <a:endParaRPr sz="1800" lang="en-IN"/>
          </a:p>
          <a:p>
            <a:pPr indent="-305435" marL="305435"/>
            <a:r>
              <a:rPr dirty="0" sz="2000" lang="en-US">
                <a:ea typeface="+mn-lt"/>
                <a:cs typeface="+mn-lt"/>
              </a:rPr>
              <a:t>   - Ensures compliance with local regulations and safety standards.</a:t>
            </a:r>
            <a:endParaRPr sz="1800" lang="en-IN"/>
          </a:p>
          <a:p>
            <a:pPr indent="-305435" marL="305435"/>
            <a:r>
              <a:rPr dirty="0" sz="2000" lang="en-US">
                <a:ea typeface="+mn-lt"/>
                <a:cs typeface="+mn-lt"/>
              </a:rPr>
              <a:t>10. **Continuous Improvement**:</a:t>
            </a:r>
            <a:endParaRPr sz="1800" lang="en-IN"/>
          </a:p>
          <a:p>
            <a:pPr indent="-305435" marL="305435"/>
            <a:r>
              <a:rPr dirty="0" sz="2000" lang="en-US">
                <a:ea typeface="+mn-lt"/>
                <a:cs typeface="+mn-lt"/>
              </a:rPr>
              <a:t>    - Regularly updates the system based on user feedback and technological advancements.</a:t>
            </a:r>
            <a:endParaRPr sz="1800" lang="en-IN"/>
          </a:p>
          <a:p>
            <a:pPr indent="-305435" marL="305435"/>
            <a:r>
              <a:rPr dirty="0" sz="2000" lang="en-US">
                <a:ea typeface="+mn-lt"/>
                <a:cs typeface="+mn-lt"/>
              </a:rPr>
              <a:t>Deployment Plan:</a:t>
            </a:r>
            <a:endParaRPr sz="1800" lang="en-IN"/>
          </a:p>
          <a:p>
            <a:pPr indent="-305435" marL="305435"/>
            <a:r>
              <a:rPr dirty="0" sz="2000" lang="en-US">
                <a:ea typeface="+mn-lt"/>
                <a:cs typeface="+mn-lt"/>
              </a:rPr>
              <a:t>1. **Infrastructure Setup**:</a:t>
            </a:r>
            <a:endParaRPr sz="1800" lang="en-IN"/>
          </a:p>
          <a:p>
            <a:pPr indent="-305435" marL="305435"/>
            <a:r>
              <a:rPr dirty="0" sz="2000" lang="en-US">
                <a:ea typeface="+mn-lt"/>
                <a:cs typeface="+mn-lt"/>
              </a:rPr>
              <a:t>   - Deploy servers and databases to host the system.</a:t>
            </a:r>
            <a:endParaRPr sz="1800" lang="en-IN"/>
          </a:p>
          <a:p>
            <a:pPr indent="-305435" marL="305435"/>
            <a:r>
              <a:rPr dirty="0" sz="2000" lang="en-US">
                <a:ea typeface="+mn-lt"/>
                <a:cs typeface="+mn-lt"/>
              </a:rPr>
              <a:t>2. **Mobile App Development**:</a:t>
            </a:r>
            <a:endParaRPr sz="1800" lang="en-IN"/>
          </a:p>
          <a:p>
            <a:pPr indent="-305435" marL="305435"/>
            <a:r>
              <a:rPr dirty="0" sz="2000" lang="en-US">
                <a:ea typeface="+mn-lt"/>
                <a:cs typeface="+mn-lt"/>
              </a:rPr>
              <a:t>   - Develop a user-friendly mobile app for iOS and Android platforms.</a:t>
            </a:r>
            <a:endParaRPr sz="1800" lang="en-IN"/>
          </a:p>
          <a:p>
            <a:pPr indent="-305435" marL="305435"/>
            <a:r>
              <a:rPr dirty="0" sz="2000" lang="en-US">
                <a:ea typeface="+mn-lt"/>
                <a:cs typeface="+mn-lt"/>
              </a:rPr>
              <a:t>3. **Kiosk Installation**:</a:t>
            </a:r>
            <a:endParaRPr sz="1800" lang="en-IN"/>
          </a:p>
          <a:p>
            <a:pPr indent="-305435" marL="305435"/>
            <a:r>
              <a:rPr dirty="0" sz="2000" lang="en-US">
                <a:ea typeface="+mn-lt"/>
                <a:cs typeface="+mn-lt"/>
              </a:rPr>
              <a:t>   - Install physical kiosks at strategic locations for easy access.</a:t>
            </a:r>
            <a:endParaRPr sz="1800" lang="en-IN"/>
          </a:p>
          <a:p>
            <a:pPr indent="-305435" marL="305435"/>
            <a:r>
              <a:rPr dirty="0" sz="2000" lang="en-US">
                <a:ea typeface="+mn-lt"/>
                <a:cs typeface="+mn-lt"/>
              </a:rPr>
              <a:t>4. **Hardware Integration**:</a:t>
            </a:r>
            <a:endParaRPr sz="1800" lang="en-IN"/>
          </a:p>
          <a:p>
            <a:pPr indent="-305435" marL="305435"/>
            <a:r>
              <a:rPr dirty="0" sz="2000" lang="en-US">
                <a:ea typeface="+mn-lt"/>
                <a:cs typeface="+mn-lt"/>
              </a:rPr>
              <a:t>   - Equip bikes with smart locks and GPS trackers for seamless operation.</a:t>
            </a:r>
            <a:endParaRPr sz="1800" lang="en-IN"/>
          </a:p>
          <a:p>
            <a:pPr indent="-305435" marL="305435"/>
            <a:r>
              <a:rPr dirty="0" sz="2000" lang="en-US">
                <a:ea typeface="+mn-lt"/>
                <a:cs typeface="+mn-lt"/>
              </a:rPr>
              <a:t>5. **Payment Gateway Integration**:</a:t>
            </a:r>
            <a:endParaRPr sz="1800" lang="en-IN"/>
          </a:p>
          <a:p>
            <a:pPr indent="-305435" marL="305435"/>
            <a:r>
              <a:rPr dirty="0" sz="2000" lang="en-US">
                <a:ea typeface="+mn-lt"/>
                <a:cs typeface="+mn-lt"/>
              </a:rPr>
              <a:t>   - Integrate secure payment gateways for smooth transactions.</a:t>
            </a:r>
            <a:endParaRPr sz="1800" lang="en-IN"/>
          </a:p>
          <a:p>
            <a:pPr indent="-305435" marL="305435"/>
            <a:r>
              <a:rPr dirty="0" sz="2000" lang="en-US">
                <a:ea typeface="+mn-lt"/>
                <a:cs typeface="+mn-lt"/>
              </a:rPr>
              <a:t>6. **Testing and Quality Assurance**:</a:t>
            </a:r>
            <a:endParaRPr sz="1800" lang="en-IN"/>
          </a:p>
          <a:p>
            <a:pPr indent="-305435" marL="305435"/>
            <a:r>
              <a:rPr dirty="0" sz="2000" lang="en-US">
                <a:ea typeface="+mn-lt"/>
                <a:cs typeface="+mn-lt"/>
              </a:rPr>
              <a:t>   - Conduct thorough testing to ensure system functionality and security.</a:t>
            </a:r>
            <a:endParaRPr sz="1800" lang="en-IN"/>
          </a:p>
          <a:p>
            <a:pPr indent="-305435" marL="305435"/>
            <a:r>
              <a:rPr dirty="0" sz="2000" lang="en-US">
                <a:ea typeface="+mn-lt"/>
                <a:cs typeface="+mn-lt"/>
              </a:rPr>
              <a:t>7. **Launch and Rollout**:</a:t>
            </a:r>
            <a:endParaRPr sz="1800" lang="en-IN"/>
          </a:p>
          <a:p>
            <a:pPr indent="-305435" marL="305435"/>
            <a:r>
              <a:rPr dirty="0" sz="2000" lang="en-US">
                <a:ea typeface="+mn-lt"/>
                <a:cs typeface="+mn-lt"/>
              </a:rPr>
              <a:t>   - Gradually roll out the system in phases, starting with select locations.</a:t>
            </a:r>
            <a:endParaRPr sz="1800" lang="en-IN"/>
          </a:p>
          <a:p>
            <a:pPr indent="-305435" marL="305435"/>
            <a:r>
              <a:rPr dirty="0" sz="2000" lang="en-US">
                <a:ea typeface="+mn-lt"/>
                <a:cs typeface="+mn-lt"/>
              </a:rPr>
              <a:t>8. **Training and Support**:</a:t>
            </a:r>
            <a:endParaRPr sz="1800" lang="en-IN"/>
          </a:p>
          <a:p>
            <a:pPr indent="-305435" marL="305435"/>
            <a:r>
              <a:rPr dirty="0" sz="2000" lang="en-US">
                <a:ea typeface="+mn-lt"/>
                <a:cs typeface="+mn-lt"/>
              </a:rPr>
              <a:t>   - Provide training for users and support staff on system usage.</a:t>
            </a:r>
            <a:endParaRPr sz="1800" lang="en-IN"/>
          </a:p>
          <a:p>
            <a:pPr indent="-305435" marL="305435"/>
            <a:r>
              <a:rPr dirty="0" sz="2000" lang="en-US">
                <a:ea typeface="+mn-lt"/>
                <a:cs typeface="+mn-lt"/>
              </a:rPr>
              <a:t>9. **Monitoring and Maintenance**:</a:t>
            </a:r>
            <a:endParaRPr sz="1800" lang="en-IN"/>
          </a:p>
          <a:p>
            <a:pPr indent="-305435" marL="305435"/>
            <a:r>
              <a:rPr dirty="0" sz="2000" lang="en-US">
                <a:ea typeface="+mn-lt"/>
                <a:cs typeface="+mn-lt"/>
              </a:rPr>
              <a:t>   - Implement monitoring tools to track system performance and address issues promptly.</a:t>
            </a:r>
            <a:endParaRPr sz="1800" lang="en-IN"/>
          </a:p>
          <a:p>
            <a:pPr indent="-305435" marL="305435"/>
            <a:r>
              <a:rPr dirty="0" sz="2000" lang="en-US">
                <a:ea typeface="+mn-lt"/>
                <a:cs typeface="+mn-lt"/>
              </a:rPr>
              <a:t>10. **Expansion and Growth**:</a:t>
            </a:r>
            <a:endParaRPr sz="1800" lang="en-IN"/>
          </a:p>
          <a:p>
            <a:pPr indent="-305435" marL="305435"/>
            <a:r>
              <a:rPr dirty="0" sz="2000" lang="en-US">
                <a:ea typeface="+mn-lt"/>
                <a:cs typeface="+mn-lt"/>
              </a:rPr>
              <a:t>    - Scale up the system based on user demand and market trends.</a:t>
            </a:r>
            <a:endParaRPr sz="1800" lang="en-IN"/>
          </a:p>
          <a:p>
            <a:pPr indent="-305435" marL="305435"/>
            <a:r>
              <a:rPr dirty="0" sz="2000" lang="en-US">
                <a:ea typeface="+mn-lt"/>
                <a:cs typeface="+mn-lt"/>
              </a:rPr>
              <a:t>By following this algorithm and deployment plan, the rental bike system can be effectively managed and deployed to provide a convenient transportation option for users.</a:t>
            </a:r>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5" name="Title 4"/>
          <p:cNvSpPr>
            <a:spLocks noGrp="1"/>
          </p:cNvSpPr>
          <p:nvPr>
            <p:ph type="title"/>
          </p:nvPr>
        </p:nvSpPr>
        <p:spPr/>
        <p:txBody>
          <a:bodyPr>
            <a:normAutofit/>
          </a:bodyPr>
          <a:p>
            <a:r>
              <a:rPr b="1" sz="4400" lang="en-US">
                <a:solidFill>
                  <a:schemeClr val="accent1"/>
                </a:solidFill>
                <a:latin typeface="Arial"/>
                <a:ea typeface="+mj-lt"/>
                <a:cs typeface="Arial"/>
              </a:rPr>
              <a:t>Result</a:t>
            </a:r>
            <a:endParaRPr lang="en-US"/>
          </a:p>
        </p:txBody>
      </p:sp>
      <p:sp>
        <p:nvSpPr>
          <p:cNvPr id="1048606" name="Content Placeholder 1"/>
          <p:cNvSpPr>
            <a:spLocks noGrp="1"/>
          </p:cNvSpPr>
          <p:nvPr>
            <p:ph idx="1"/>
          </p:nvPr>
        </p:nvSpPr>
        <p:spPr/>
        <p:txBody>
          <a:bodyPr>
            <a:normAutofit/>
          </a:bodyPr>
          <a:p>
            <a:pPr indent="0" marL="0">
              <a:buNone/>
            </a:pPr>
            <a:r>
              <a:rPr dirty="0" sz="2400" lang="en-US">
                <a:solidFill>
                  <a:srgbClr val="0F0F0F"/>
                </a:solidFill>
                <a:ea typeface="+mn-lt"/>
                <a:cs typeface="+mn-lt"/>
              </a:rPr>
              <a:t>As an AI, I can't provide real-time data or specific results for current rental bikes without access to the relevant database or platform. However, typical outcomes or indicators of success for rental bike services may include:</a:t>
            </a:r>
            <a:endParaRPr dirty="0" sz="2400" lang="en-IN"/>
          </a:p>
          <a:p>
            <a:pPr indent="0" marL="0">
              <a:buNone/>
            </a:pPr>
            <a:r>
              <a:rPr dirty="0" sz="2400" lang="en-US">
                <a:solidFill>
                  <a:srgbClr val="0F0F0F"/>
                </a:solidFill>
                <a:ea typeface="+mn-lt"/>
                <a:cs typeface="+mn-lt"/>
              </a:rPr>
              <a:t>1. User Adoption Rate</a:t>
            </a:r>
            <a:r>
              <a:rPr dirty="0" sz="2400" lang="en-US">
                <a:solidFill>
                  <a:srgbClr val="0F0F0F"/>
                </a:solidFill>
                <a:ea typeface="+mn-lt"/>
                <a:cs typeface="+mn-lt"/>
              </a:rPr>
              <a:t> </a:t>
            </a:r>
            <a:r>
              <a:rPr dirty="0" sz="2400" lang="en-US">
                <a:solidFill>
                  <a:srgbClr val="0F0F0F"/>
                </a:solidFill>
                <a:ea typeface="+mn-lt"/>
                <a:cs typeface="+mn-lt"/>
              </a:rPr>
              <a:t>: Measure the number of users who have registered for the service and are actively renting bikes.</a:t>
            </a:r>
            <a:endParaRPr dirty="0" sz="2400" lang="en-IN"/>
          </a:p>
          <a:p>
            <a:pPr indent="0" marL="0">
              <a:buNone/>
            </a:pPr>
            <a:r>
              <a:rPr dirty="0" sz="2400" lang="en-US">
                <a:solidFill>
                  <a:srgbClr val="0F0F0F"/>
                </a:solidFill>
                <a:ea typeface="+mn-lt"/>
                <a:cs typeface="+mn-lt"/>
              </a:rPr>
              <a:t>2. Bike Utilization Rate</a:t>
            </a:r>
            <a:r>
              <a:rPr dirty="0" sz="2400" lang="en-US">
                <a:solidFill>
                  <a:srgbClr val="0F0F0F"/>
                </a:solidFill>
                <a:ea typeface="+mn-lt"/>
                <a:cs typeface="+mn-lt"/>
              </a:rPr>
              <a:t> </a:t>
            </a:r>
            <a:r>
              <a:rPr dirty="0" sz="2400" lang="en-US">
                <a:solidFill>
                  <a:srgbClr val="0F0F0F"/>
                </a:solidFill>
                <a:ea typeface="+mn-lt"/>
                <a:cs typeface="+mn-lt"/>
              </a:rPr>
              <a:t>: Track the percentage of bikes that are in use at any given time to ensure optimal fleet utilization.</a:t>
            </a:r>
            <a:endParaRPr dirty="0" sz="2400" lang="en-IN"/>
          </a:p>
          <a:p>
            <a:pPr indent="0" marL="0">
              <a:buNone/>
            </a:pPr>
            <a:r>
              <a:rPr dirty="0" sz="2400" lang="en-US">
                <a:solidFill>
                  <a:srgbClr val="0F0F0F"/>
                </a:solidFill>
                <a:ea typeface="+mn-lt"/>
                <a:cs typeface="+mn-lt"/>
              </a:rPr>
              <a:t>3. Customer Satisfaction</a:t>
            </a:r>
            <a:r>
              <a:rPr dirty="0" sz="2400" lang="en-US">
                <a:solidFill>
                  <a:srgbClr val="0F0F0F"/>
                </a:solidFill>
                <a:ea typeface="+mn-lt"/>
                <a:cs typeface="+mn-lt"/>
              </a:rPr>
              <a:t> </a:t>
            </a:r>
            <a:r>
              <a:rPr dirty="0" sz="2400" lang="en-US">
                <a:solidFill>
                  <a:srgbClr val="0F0F0F"/>
                </a:solidFill>
                <a:ea typeface="+mn-lt"/>
                <a:cs typeface="+mn-lt"/>
              </a:rPr>
              <a:t>:</a:t>
            </a:r>
            <a:r>
              <a:rPr dirty="0" sz="2400" lang="en-US">
                <a:solidFill>
                  <a:srgbClr val="0F0F0F"/>
                </a:solidFill>
                <a:ea typeface="+mn-lt"/>
                <a:cs typeface="+mn-lt"/>
              </a:rPr>
              <a:t> Gather feedback from users through surveys or ratings on the mobile app to assess satisfaction levels.</a:t>
            </a:r>
            <a:endParaRPr dirty="0" sz="2400" lang="en-IN"/>
          </a:p>
          <a:p>
            <a:pPr indent="0" marL="0">
              <a:buNone/>
            </a:pPr>
            <a:r>
              <a:rPr dirty="0" sz="2400" lang="en-US">
                <a:solidFill>
                  <a:srgbClr val="0F0F0F"/>
                </a:solidFill>
                <a:ea typeface="+mn-lt"/>
                <a:cs typeface="+mn-lt"/>
              </a:rPr>
              <a:t>4. Revenue Generation</a:t>
            </a:r>
            <a:r>
              <a:rPr dirty="0" sz="2400" lang="en-US">
                <a:solidFill>
                  <a:srgbClr val="0F0F0F"/>
                </a:solidFill>
                <a:ea typeface="+mn-lt"/>
                <a:cs typeface="+mn-lt"/>
              </a:rPr>
              <a:t> </a:t>
            </a:r>
            <a:r>
              <a:rPr dirty="0" sz="2400" lang="en-US">
                <a:solidFill>
                  <a:srgbClr val="0F0F0F"/>
                </a:solidFill>
                <a:ea typeface="+mn-lt"/>
                <a:cs typeface="+mn-lt"/>
              </a:rPr>
              <a:t>: Monitor the revenue generated from bike rentals, including regular rentals, memberships, and additional services.</a:t>
            </a:r>
            <a:endParaRPr dirty="0" sz="2400" lang="en-IN"/>
          </a:p>
          <a:p>
            <a:pPr indent="0" marL="0">
              <a:buNone/>
            </a:pPr>
            <a:r>
              <a:rPr dirty="0" sz="2400" lang="en-US">
                <a:solidFill>
                  <a:srgbClr val="0F0F0F"/>
                </a:solidFill>
                <a:ea typeface="+mn-lt"/>
                <a:cs typeface="+mn-lt"/>
              </a:rPr>
              <a:t>5. Operational Efficiency</a:t>
            </a:r>
            <a:r>
              <a:rPr dirty="0" sz="2400" lang="en-US">
                <a:solidFill>
                  <a:srgbClr val="0F0F0F"/>
                </a:solidFill>
                <a:ea typeface="+mn-lt"/>
                <a:cs typeface="+mn-lt"/>
              </a:rPr>
              <a:t> </a:t>
            </a:r>
            <a:r>
              <a:rPr dirty="0" sz="2400" lang="en-US">
                <a:solidFill>
                  <a:srgbClr val="0F0F0F"/>
                </a:solidFill>
                <a:ea typeface="+mn-lt"/>
                <a:cs typeface="+mn-lt"/>
              </a:rPr>
              <a:t>: Evaluate the efficiency of operations in terms of bike maintenance, docking station availability, and customer support responsiveness.</a:t>
            </a:r>
            <a:endParaRPr dirty="0" sz="2400" lang="en-IN"/>
          </a:p>
          <a:p>
            <a:pPr indent="0" marL="0">
              <a:buNone/>
            </a:pPr>
            <a:r>
              <a:rPr dirty="0" sz="2400" lang="en-US">
                <a:solidFill>
                  <a:srgbClr val="0F0F0F"/>
                </a:solidFill>
                <a:ea typeface="+mn-lt"/>
                <a:cs typeface="+mn-lt"/>
              </a:rPr>
              <a:t>6. Expansion and Growth</a:t>
            </a:r>
            <a:r>
              <a:rPr dirty="0" sz="2400" lang="en-US">
                <a:solidFill>
                  <a:srgbClr val="0F0F0F"/>
                </a:solidFill>
                <a:ea typeface="+mn-lt"/>
                <a:cs typeface="+mn-lt"/>
              </a:rPr>
              <a:t> </a:t>
            </a:r>
            <a:r>
              <a:rPr dirty="0" sz="2400" lang="en-US">
                <a:solidFill>
                  <a:srgbClr val="0F0F0F"/>
                </a:solidFill>
                <a:ea typeface="+mn-lt"/>
                <a:cs typeface="+mn-lt"/>
              </a:rPr>
              <a:t>:</a:t>
            </a:r>
            <a:r>
              <a:rPr dirty="0" sz="2400" lang="en-US">
                <a:solidFill>
                  <a:srgbClr val="0F0F0F"/>
                </a:solidFill>
                <a:ea typeface="+mn-lt"/>
                <a:cs typeface="+mn-lt"/>
              </a:rPr>
              <a:t> </a:t>
            </a:r>
            <a:r>
              <a:rPr dirty="0" sz="2400" lang="en-US">
                <a:solidFill>
                  <a:srgbClr val="0F0F0F"/>
                </a:solidFill>
                <a:ea typeface="+mn-lt"/>
                <a:cs typeface="+mn-lt"/>
              </a:rPr>
              <a:t>Assess the expansion of the service to new locations and the acquisition of partnerships or collaborations with local businesses or municipalities.</a:t>
            </a:r>
            <a:endParaRPr dirty="0" sz="2400" lang="en-IN"/>
          </a:p>
          <a:p>
            <a:pPr indent="0" marL="0">
              <a:buNone/>
            </a:pPr>
            <a:r>
              <a:rPr dirty="0" sz="2400" lang="en-US">
                <a:solidFill>
                  <a:srgbClr val="0F0F0F"/>
                </a:solidFill>
                <a:ea typeface="+mn-lt"/>
                <a:cs typeface="+mn-lt"/>
              </a:rPr>
              <a:t>By analyzing these metrics and indicators, rental bike operators can gauge the success and effectiveness of their service and make informed decisions to improve and optimize their operations.</a:t>
            </a:r>
            <a:endParaRPr dirty="0" sz="240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7" name="Title 4"/>
          <p:cNvSpPr>
            <a:spLocks noGrp="1"/>
          </p:cNvSpPr>
          <p:nvPr>
            <p:ph type="title"/>
          </p:nvPr>
        </p:nvSpPr>
        <p:spPr/>
        <p:txBody>
          <a:bodyPr>
            <a:normAutofit/>
          </a:bodyPr>
          <a:p>
            <a:r>
              <a:rPr b="1" sz="4400" lang="en-US">
                <a:solidFill>
                  <a:schemeClr val="accent1"/>
                </a:solidFill>
                <a:latin typeface="Arial"/>
                <a:ea typeface="+mj-lt"/>
                <a:cs typeface="Arial"/>
              </a:rPr>
              <a:t>Conclusion</a:t>
            </a:r>
            <a:endParaRPr lang="en-US"/>
          </a:p>
        </p:txBody>
      </p:sp>
      <p:sp>
        <p:nvSpPr>
          <p:cNvPr id="1048608" name="Content Placeholder 1"/>
          <p:cNvSpPr>
            <a:spLocks noGrp="1"/>
          </p:cNvSpPr>
          <p:nvPr>
            <p:ph idx="1"/>
          </p:nvPr>
        </p:nvSpPr>
        <p:spPr/>
        <p:txBody>
          <a:bodyPr>
            <a:normAutofit/>
          </a:bodyPr>
          <a:p>
            <a:pPr indent="-305435" marL="305435"/>
            <a:r>
              <a:rPr dirty="0" sz="2000" lang="en-US">
                <a:solidFill>
                  <a:srgbClr val="0F0F0F"/>
                </a:solidFill>
                <a:ea typeface="+mn-lt"/>
                <a:cs typeface="+mn-lt"/>
              </a:rPr>
              <a:t>In conclusion, rental bike services offer a convenient and environmentally friendly transportation option for urban commuters and tourists alike. By leveraging mobile technology, smart infrastructure, and user-friendly interfaces, rental bike operators can provide a seamless experience for users while promoting sustainable mobility solutions.</a:t>
            </a:r>
            <a:endParaRPr dirty="0" sz="2000" lang="en-IN"/>
          </a:p>
          <a:p>
            <a:pPr indent="-305435" marL="305435"/>
            <a:r>
              <a:rPr dirty="0" sz="2000" lang="en-US">
                <a:solidFill>
                  <a:srgbClr val="0F0F0F"/>
                </a:solidFill>
                <a:ea typeface="+mn-lt"/>
                <a:cs typeface="+mn-lt"/>
              </a:rPr>
              <a:t>Key factors contributing to the success of rental bike services include:</a:t>
            </a:r>
            <a:endParaRPr dirty="0" sz="2000" lang="en-IN"/>
          </a:p>
          <a:p>
            <a:pPr indent="-305435" marL="305435"/>
            <a:r>
              <a:rPr dirty="0" sz="2000" lang="en-US">
                <a:solidFill>
                  <a:srgbClr val="0F0F0F"/>
                </a:solidFill>
                <a:ea typeface="+mn-lt"/>
                <a:cs typeface="+mn-lt"/>
              </a:rPr>
              <a:t>1. Convenience</a:t>
            </a:r>
            <a:r>
              <a:rPr dirty="0" sz="2000" lang="en-US">
                <a:solidFill>
                  <a:srgbClr val="0F0F0F"/>
                </a:solidFill>
                <a:ea typeface="+mn-lt"/>
                <a:cs typeface="+mn-lt"/>
              </a:rPr>
              <a:t> </a:t>
            </a:r>
            <a:r>
              <a:rPr dirty="0" sz="2000" lang="en-US">
                <a:solidFill>
                  <a:srgbClr val="0F0F0F"/>
                </a:solidFill>
                <a:ea typeface="+mn-lt"/>
                <a:cs typeface="+mn-lt"/>
              </a:rPr>
              <a:t>: Users can easily locate, rent, and return bikes through mobile apps or physical kiosks, eliminating the need for traditional bike ownership.</a:t>
            </a:r>
            <a:endParaRPr dirty="0" sz="2000" lang="en-IN"/>
          </a:p>
          <a:p>
            <a:pPr indent="-305435" marL="305435"/>
            <a:r>
              <a:rPr dirty="0" sz="2000" lang="en-US">
                <a:solidFill>
                  <a:srgbClr val="0F0F0F"/>
                </a:solidFill>
                <a:ea typeface="+mn-lt"/>
                <a:cs typeface="+mn-lt"/>
              </a:rPr>
              <a:t>2. Accessibility</a:t>
            </a:r>
            <a:r>
              <a:rPr dirty="0" sz="2000" lang="en-US">
                <a:solidFill>
                  <a:srgbClr val="0F0F0F"/>
                </a:solidFill>
                <a:ea typeface="+mn-lt"/>
                <a:cs typeface="+mn-lt"/>
              </a:rPr>
              <a:t> </a:t>
            </a:r>
            <a:r>
              <a:rPr dirty="0" sz="2000" lang="en-US">
                <a:solidFill>
                  <a:srgbClr val="0F0F0F"/>
                </a:solidFill>
                <a:ea typeface="+mn-lt"/>
                <a:cs typeface="+mn-lt"/>
              </a:rPr>
              <a:t> Rental bikes are available at docking stations strategically located throughout cities, making them accessible to a wide range of users.</a:t>
            </a:r>
            <a:endParaRPr dirty="0" sz="2000" lang="en-IN"/>
          </a:p>
          <a:p>
            <a:pPr indent="-305435" marL="305435"/>
            <a:r>
              <a:rPr dirty="0" sz="2000" lang="en-US">
                <a:solidFill>
                  <a:srgbClr val="0F0F0F"/>
                </a:solidFill>
                <a:ea typeface="+mn-lt"/>
                <a:cs typeface="+mn-lt"/>
              </a:rPr>
              <a:t>3. Affordability</a:t>
            </a:r>
            <a:r>
              <a:rPr dirty="0" sz="2000" lang="en-US">
                <a:solidFill>
                  <a:srgbClr val="0F0F0F"/>
                </a:solidFill>
                <a:ea typeface="+mn-lt"/>
                <a:cs typeface="+mn-lt"/>
              </a:rPr>
              <a:t> </a:t>
            </a:r>
            <a:r>
              <a:rPr dirty="0" sz="2000" lang="en-US">
                <a:solidFill>
                  <a:srgbClr val="0F0F0F"/>
                </a:solidFill>
                <a:ea typeface="+mn-lt"/>
                <a:cs typeface="+mn-lt"/>
              </a:rPr>
              <a:t> Rental bike services typically offer competitive pricing options, making them an economical choice for short-distance travel.</a:t>
            </a:r>
            <a:endParaRPr dirty="0" sz="2000" lang="en-IN"/>
          </a:p>
          <a:p>
            <a:pPr indent="-305435" marL="305435"/>
            <a:r>
              <a:rPr dirty="0" sz="2000" lang="en-US">
                <a:solidFill>
                  <a:srgbClr val="0F0F0F"/>
                </a:solidFill>
                <a:ea typeface="+mn-lt"/>
                <a:cs typeface="+mn-lt"/>
              </a:rPr>
              <a:t>4. Sustainability</a:t>
            </a:r>
            <a:r>
              <a:rPr dirty="0" sz="2000" lang="en-US">
                <a:solidFill>
                  <a:srgbClr val="0F0F0F"/>
                </a:solidFill>
                <a:ea typeface="+mn-lt"/>
                <a:cs typeface="+mn-lt"/>
              </a:rPr>
              <a:t> </a:t>
            </a:r>
            <a:r>
              <a:rPr dirty="0" sz="2000" lang="en-US">
                <a:solidFill>
                  <a:srgbClr val="0F0F0F"/>
                </a:solidFill>
                <a:ea typeface="+mn-lt"/>
                <a:cs typeface="+mn-lt"/>
              </a:rPr>
              <a:t>: By promoting biking as a mode of transportation, rental bike services contribute to reducing traffic congestion and carbon emissions in urban areas.</a:t>
            </a:r>
            <a:endParaRPr dirty="0" sz="2000" lang="en-IN"/>
          </a:p>
          <a:p>
            <a:pPr indent="-305435" marL="305435"/>
            <a:r>
              <a:rPr dirty="0" sz="2000" lang="en-US">
                <a:solidFill>
                  <a:srgbClr val="0F0F0F"/>
                </a:solidFill>
                <a:ea typeface="+mn-lt"/>
                <a:cs typeface="+mn-lt"/>
              </a:rPr>
              <a:t>5. Flexibility</a:t>
            </a:r>
            <a:r>
              <a:rPr dirty="0" sz="2000" lang="en-US">
                <a:solidFill>
                  <a:srgbClr val="0F0F0F"/>
                </a:solidFill>
                <a:ea typeface="+mn-lt"/>
                <a:cs typeface="+mn-lt"/>
              </a:rPr>
              <a:t> </a:t>
            </a:r>
            <a:r>
              <a:rPr dirty="0" sz="2000" lang="en-US">
                <a:solidFill>
                  <a:srgbClr val="0F0F0F"/>
                </a:solidFill>
                <a:ea typeface="+mn-lt"/>
                <a:cs typeface="+mn-lt"/>
              </a:rPr>
              <a:t>:</a:t>
            </a:r>
            <a:r>
              <a:rPr dirty="0" sz="2000" lang="en-US">
                <a:solidFill>
                  <a:srgbClr val="0F0F0F"/>
                </a:solidFill>
                <a:ea typeface="+mn-lt"/>
                <a:cs typeface="+mn-lt"/>
              </a:rPr>
              <a:t> Users have the flexibility to rent bikes on-demand and for varying durations, catering to different travel needs and preferences.</a:t>
            </a:r>
            <a:endParaRPr dirty="0" sz="2000" lang="en-IN"/>
          </a:p>
          <a:p>
            <a:pPr indent="-305435" marL="305435"/>
            <a:r>
              <a:rPr dirty="0" sz="2000" lang="en-US">
                <a:solidFill>
                  <a:srgbClr val="0F0F0F"/>
                </a:solidFill>
                <a:ea typeface="+mn-lt"/>
                <a:cs typeface="+mn-lt"/>
              </a:rPr>
              <a:t>Despite these benefits, rental bike operators must address challenges such as bike maintenance, security, and regulatory compliance to ensure the long-term viability of their services. By continuously monitoring user feedback, optimizing operations, and investing in technological innovations, rental bike services can evolve to meet the evolving needs of urban commuters and contribute to building more sustainable and livable cities.</a:t>
            </a:r>
            <a:endParaRPr dirty="0" sz="200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9" name="Content Placeholder 2"/>
          <p:cNvSpPr>
            <a:spLocks noGrp="1"/>
          </p:cNvSpPr>
          <p:nvPr>
            <p:ph idx="1"/>
          </p:nvPr>
        </p:nvSpPr>
        <p:spPr/>
        <p:txBody>
          <a:bodyPr>
            <a:normAutofit/>
          </a:bodyPr>
          <a:p>
            <a:pPr indent="0" marL="0">
              <a:buNone/>
            </a:pPr>
            <a:endParaRPr b="1" dirty="0" sz="2000" lang="en-US"/>
          </a:p>
          <a:p>
            <a:pPr indent="-305435" marL="305435"/>
            <a:r>
              <a:rPr dirty="0" sz="2000" lang="en-US">
                <a:ea typeface="+mn-lt"/>
                <a:cs typeface="+mn-lt"/>
              </a:rPr>
              <a:t>The future scope for current rental bikes presents exciting opportunities for innovation and expansion. Here are some potential avenues for growth and development:</a:t>
            </a:r>
            <a:endParaRPr lang="en-US"/>
          </a:p>
          <a:p>
            <a:pPr indent="-305435" marL="305435"/>
            <a:r>
              <a:rPr dirty="0" sz="2000" lang="en-US">
                <a:ea typeface="+mn-lt"/>
                <a:cs typeface="+mn-lt"/>
              </a:rPr>
              <a:t>1. Integration with Public Transit</a:t>
            </a:r>
            <a:r>
              <a:rPr dirty="0" sz="2000" lang="en-US">
                <a:ea typeface="+mn-lt"/>
                <a:cs typeface="+mn-lt"/>
              </a:rPr>
              <a:t> </a:t>
            </a:r>
            <a:r>
              <a:rPr dirty="0" sz="2000" lang="en-US">
                <a:ea typeface="+mn-lt"/>
                <a:cs typeface="+mn-lt"/>
              </a:rPr>
              <a:t>: Collaborate with public transit agencies to offer seamless multimodal transportation solutions. Integrating rental bikes with existing public transit networks can provide users with convenient first-mile and last-mile connectivity.</a:t>
            </a:r>
            <a:endParaRPr lang="en-US"/>
          </a:p>
          <a:p>
            <a:pPr indent="-305435" marL="305435"/>
            <a:r>
              <a:rPr dirty="0" sz="2000" lang="en-US">
                <a:ea typeface="+mn-lt"/>
                <a:cs typeface="+mn-lt"/>
              </a:rPr>
              <a:t>2. Electric Bike Fleet</a:t>
            </a:r>
            <a:r>
              <a:rPr dirty="0" sz="2000" lang="en-US">
                <a:ea typeface="+mn-lt"/>
                <a:cs typeface="+mn-lt"/>
              </a:rPr>
              <a:t> </a:t>
            </a:r>
            <a:r>
              <a:rPr dirty="0" sz="2000" lang="en-US">
                <a:ea typeface="+mn-lt"/>
                <a:cs typeface="+mn-lt"/>
              </a:rPr>
              <a:t>: Expand offerings to include electric bikes (e-bikes) to cater to a wider audience and facilitate longer-distance travel. E-bikes can appeal to commuters seeking faster and less strenuous transportation options.</a:t>
            </a:r>
            <a:endParaRPr lang="en-US"/>
          </a:p>
          <a:p>
            <a:pPr indent="-305435" marL="305435"/>
            <a:r>
              <a:rPr dirty="0" sz="2000" lang="en-US">
                <a:ea typeface="+mn-lt"/>
                <a:cs typeface="+mn-lt"/>
              </a:rPr>
              <a:t>3. Smart Infrastructure</a:t>
            </a:r>
            <a:r>
              <a:rPr dirty="0" sz="2000" lang="en-US">
                <a:ea typeface="+mn-lt"/>
                <a:cs typeface="+mn-lt"/>
              </a:rPr>
              <a:t> </a:t>
            </a:r>
            <a:r>
              <a:rPr dirty="0" sz="2000" lang="en-US">
                <a:ea typeface="+mn-lt"/>
                <a:cs typeface="+mn-lt"/>
              </a:rPr>
              <a:t>: Implement advanced technologies such as IoT sensors and AI algorithms to optimize bike distribution, predict user demand, and enhance operational efficiency. Smart docking stations with real-time monitoring capabilities can ensure better bike availability and security.</a:t>
            </a:r>
            <a:endParaRPr lang="en-US"/>
          </a:p>
          <a:p>
            <a:pPr indent="-305435" marL="305435"/>
            <a:r>
              <a:rPr dirty="0" sz="2000" lang="en-US">
                <a:ea typeface="+mn-lt"/>
                <a:cs typeface="+mn-lt"/>
              </a:rPr>
              <a:t>4. Micro-Mobility Hubs</a:t>
            </a:r>
            <a:r>
              <a:rPr dirty="0" sz="2000" lang="en-US">
                <a:ea typeface="+mn-lt"/>
                <a:cs typeface="+mn-lt"/>
              </a:rPr>
              <a:t> </a:t>
            </a:r>
            <a:r>
              <a:rPr dirty="0" sz="2000" lang="en-US">
                <a:ea typeface="+mn-lt"/>
                <a:cs typeface="+mn-lt"/>
              </a:rPr>
              <a:t>: Establish micro-mobility hubs that integrate rental bikes with other shared transportation options such as electric scooters and ride-sharing services. These hubs can serve as centralized points for convenient and sustainable urban mobility.</a:t>
            </a:r>
            <a:endParaRPr lang="en-US"/>
          </a:p>
          <a:p>
            <a:pPr indent="-305435" marL="305435"/>
            <a:r>
              <a:rPr dirty="0" sz="2000" lang="en-US">
                <a:ea typeface="+mn-lt"/>
                <a:cs typeface="+mn-lt"/>
              </a:rPr>
              <a:t>5. Personalization and Customization</a:t>
            </a:r>
            <a:r>
              <a:rPr dirty="0" sz="2000" lang="en-US">
                <a:ea typeface="+mn-lt"/>
                <a:cs typeface="+mn-lt"/>
              </a:rPr>
              <a:t> </a:t>
            </a:r>
            <a:r>
              <a:rPr dirty="0" sz="2000" lang="en-US">
                <a:ea typeface="+mn-lt"/>
                <a:cs typeface="+mn-lt"/>
              </a:rPr>
              <a:t>: Enhance user experience by offering personalized recommendations based on individual preferences and travel habits. Implement features such as route planning, preferred bike settings, and loyalty rewards programs to incentivize user engagement.</a:t>
            </a:r>
            <a:endParaRPr lang="en-US"/>
          </a:p>
          <a:p>
            <a:pPr indent="-305435" marL="305435"/>
            <a:r>
              <a:rPr dirty="0" sz="2000" lang="en-US">
                <a:ea typeface="+mn-lt"/>
                <a:cs typeface="+mn-lt"/>
              </a:rPr>
              <a:t>6. Environmental Sustainability Initiatives</a:t>
            </a:r>
            <a:r>
              <a:rPr dirty="0" sz="2000" lang="en-US">
                <a:ea typeface="+mn-lt"/>
                <a:cs typeface="+mn-lt"/>
              </a:rPr>
              <a:t> </a:t>
            </a:r>
            <a:r>
              <a:rPr dirty="0" sz="2000" lang="en-US">
                <a:ea typeface="+mn-lt"/>
                <a:cs typeface="+mn-lt"/>
              </a:rPr>
              <a:t>:</a:t>
            </a:r>
            <a:r>
              <a:rPr dirty="0" sz="2000" lang="en-US">
                <a:ea typeface="+mn-lt"/>
                <a:cs typeface="+mn-lt"/>
              </a:rPr>
              <a:t> Commit to sustainability goals by incorporating eco-friendly practices such as using renewable energy to power docking stations, implementing bike-sharing programs in underserved communities, and supporting initiatives to reduce carbon emissions.</a:t>
            </a:r>
            <a:endParaRPr lang="en-US"/>
          </a:p>
          <a:p>
            <a:pPr indent="-305435" marL="305435"/>
            <a:r>
              <a:rPr dirty="0" sz="2000" lang="en-US">
                <a:ea typeface="+mn-lt"/>
                <a:cs typeface="+mn-lt"/>
              </a:rPr>
              <a:t>7. Data-driven Decision Making</a:t>
            </a:r>
            <a:r>
              <a:rPr dirty="0" sz="2000" lang="en-US">
                <a:ea typeface="+mn-lt"/>
                <a:cs typeface="+mn-lt"/>
              </a:rPr>
              <a:t> </a:t>
            </a:r>
            <a:r>
              <a:rPr dirty="0" sz="2000" lang="en-US">
                <a:ea typeface="+mn-lt"/>
                <a:cs typeface="+mn-lt"/>
              </a:rPr>
              <a:t>:</a:t>
            </a:r>
            <a:r>
              <a:rPr dirty="0" sz="2000" lang="en-US">
                <a:ea typeface="+mn-lt"/>
                <a:cs typeface="+mn-lt"/>
              </a:rPr>
              <a:t> Leverage big data analytics to gain insights into user behavior, traffic patterns, and system performance. By analyzing data collected from rental bikes and user interactions, operators can make informed decisions to optimize fleet management, pricing strategies, and service expansion.</a:t>
            </a:r>
            <a:endParaRPr lang="en-US"/>
          </a:p>
          <a:p>
            <a:pPr indent="-305435" marL="305435"/>
            <a:r>
              <a:rPr dirty="0" sz="2000" lang="en-US">
                <a:ea typeface="+mn-lt"/>
                <a:cs typeface="+mn-lt"/>
              </a:rPr>
              <a:t>8. Partnerships and Collaboration</a:t>
            </a:r>
            <a:r>
              <a:rPr dirty="0" sz="2000" lang="en-US">
                <a:ea typeface="+mn-lt"/>
                <a:cs typeface="+mn-lt"/>
              </a:rPr>
              <a:t> </a:t>
            </a:r>
            <a:r>
              <a:rPr dirty="0" sz="2000" lang="en-US">
                <a:ea typeface="+mn-lt"/>
                <a:cs typeface="+mn-lt"/>
              </a:rPr>
              <a:t>:</a:t>
            </a:r>
            <a:r>
              <a:rPr dirty="0" sz="2000" lang="en-US">
                <a:ea typeface="+mn-lt"/>
                <a:cs typeface="+mn-lt"/>
              </a:rPr>
              <a:t> Forge partnerships with local businesses, city governments, and community organizations to promote bike-sharing initiatives and encourage active transportation. Collaborate on marketing campaigns, infrastructure development, and incentive programs to increase user adoption and community engagement.</a:t>
            </a:r>
            <a:endParaRPr lang="en-US"/>
          </a:p>
          <a:p>
            <a:pPr indent="-305435" marL="305435"/>
            <a:r>
              <a:rPr dirty="0" sz="2000" lang="en-US">
                <a:ea typeface="+mn-lt"/>
                <a:cs typeface="+mn-lt"/>
              </a:rPr>
              <a:t>By embracing these future opportunities and continuously innovating, rental bike services can play a vital role in shaping sustainable urban mobility and improving the quality of life in cities around the world.</a:t>
            </a:r>
            <a:endParaRPr lang="en-US"/>
          </a:p>
        </p:txBody>
      </p:sp>
      <p:sp>
        <p:nvSpPr>
          <p:cNvPr id="1048610" name="Title 4"/>
          <p:cNvSpPr txBox="1"/>
          <p:nvPr/>
        </p:nvSpPr>
        <p:spPr>
          <a:xfrm>
            <a:off x="535670" y="844659"/>
            <a:ext cx="11029616" cy="530296"/>
          </a:xfrm>
          <a:prstGeom prst="rect"/>
        </p:spPr>
        <p:txBody>
          <a:bodyPr anchor="b" bIns="45720" lIns="91440" rIns="91440" rtlCol="0" tIns="45720" vert="horz">
            <a:normAutofit/>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a:cs typeface="Arial"/>
              </a:rPr>
              <a:t>Future scope</a:t>
            </a:r>
          </a:p>
        </p:txBody>
      </p:sp>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dcterms:created xsi:type="dcterms:W3CDTF">2021-05-25T07:50:10Z</dcterms:created>
  <dcterms:modified xsi:type="dcterms:W3CDTF">2024-04-25T09:42:53Z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493d050163ad4bcda287c17e20ab9b6b</vt:lpwstr>
  </property>
</Properties>
</file>