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665" r:id="rId2"/>
    <p:sldId id="667" r:id="rId3"/>
    <p:sldId id="668" r:id="rId4"/>
    <p:sldId id="669" r:id="rId5"/>
    <p:sldId id="670" r:id="rId6"/>
    <p:sldId id="671" r:id="rId7"/>
    <p:sldId id="582" r:id="rId8"/>
    <p:sldId id="583" r:id="rId9"/>
    <p:sldId id="584" r:id="rId10"/>
    <p:sldId id="585" r:id="rId11"/>
    <p:sldId id="586" r:id="rId12"/>
    <p:sldId id="672" r:id="rId13"/>
    <p:sldId id="587" r:id="rId14"/>
    <p:sldId id="674" r:id="rId15"/>
    <p:sldId id="676" r:id="rId16"/>
    <p:sldId id="675" r:id="rId17"/>
    <p:sldId id="677" r:id="rId18"/>
    <p:sldId id="678" r:id="rId19"/>
    <p:sldId id="679" r:id="rId20"/>
    <p:sldId id="680" r:id="rId21"/>
    <p:sldId id="681" r:id="rId22"/>
    <p:sldId id="682" r:id="rId23"/>
    <p:sldId id="673" r:id="rId24"/>
    <p:sldId id="683" r:id="rId25"/>
    <p:sldId id="592" r:id="rId26"/>
    <p:sldId id="593" r:id="rId27"/>
    <p:sldId id="594" r:id="rId28"/>
    <p:sldId id="684" r:id="rId29"/>
    <p:sldId id="685" r:id="rId30"/>
    <p:sldId id="595" r:id="rId31"/>
    <p:sldId id="596" r:id="rId32"/>
    <p:sldId id="597" r:id="rId33"/>
    <p:sldId id="598" r:id="rId34"/>
    <p:sldId id="599" r:id="rId35"/>
    <p:sldId id="666" r:id="rId36"/>
  </p:sldIdLst>
  <p:sldSz cx="9144000" cy="6858000" type="screen4x3"/>
  <p:notesSz cx="6946900" cy="92329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C6D9C"/>
    <a:srgbClr val="2A8487"/>
    <a:srgbClr val="1C5A61"/>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2" autoAdjust="0"/>
    <p:restoredTop sz="85013" autoAdjust="0"/>
  </p:normalViewPr>
  <p:slideViewPr>
    <p:cSldViewPr>
      <p:cViewPr varScale="1">
        <p:scale>
          <a:sx n="65" d="100"/>
          <a:sy n="65" d="100"/>
        </p:scale>
        <p:origin x="1124" y="44"/>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104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97463" cy="4151312"/>
          </a:xfrm>
          <a:prstGeom prst="rect">
            <a:avLst/>
          </a:prstGeom>
          <a:noFill/>
          <a:ln w="12700">
            <a:noFill/>
            <a:miter lim="800000"/>
            <a:headEnd/>
            <a:tailEnd/>
          </a:ln>
          <a:effectLst/>
        </p:spPr>
        <p:txBody>
          <a:bodyPr vert="horz" wrap="square" lIns="96066" tIns="48035" rIns="96066" bIns="4803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07" name="Rectangle 3"/>
          <p:cNvSpPr>
            <a:spLocks noGrp="1" noRot="1" noChangeAspect="1" noChangeArrowheads="1" noTextEdit="1"/>
          </p:cNvSpPr>
          <p:nvPr>
            <p:ph type="sldImg" idx="2"/>
          </p:nvPr>
        </p:nvSpPr>
        <p:spPr bwMode="auto">
          <a:xfrm>
            <a:off x="1176338" y="700088"/>
            <a:ext cx="4597400" cy="344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75756358"/>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69988" y="695325"/>
            <a:ext cx="4611687" cy="3459163"/>
          </a:xfrm>
          <a:solidFill>
            <a:srgbClr val="FFFFFF"/>
          </a:solidFill>
          <a:ln/>
        </p:spPr>
      </p:sp>
      <p:sp>
        <p:nvSpPr>
          <p:cNvPr id="22531" name="Rectangle 3"/>
          <p:cNvSpPr>
            <a:spLocks noGrp="1" noChangeArrowheads="1"/>
          </p:cNvSpPr>
          <p:nvPr>
            <p:ph type="body" idx="1"/>
          </p:nvPr>
        </p:nvSpPr>
        <p:spPr>
          <a:xfrm>
            <a:off x="925513" y="4386263"/>
            <a:ext cx="5095875" cy="4151312"/>
          </a:xfrm>
          <a:solidFill>
            <a:srgbClr val="FFFFFF"/>
          </a:solidFill>
          <a:ln>
            <a:solidFill>
              <a:srgbClr val="000000"/>
            </a:solidFill>
          </a:ln>
        </p:spPr>
        <p:txBody>
          <a:bodyPr lIns="90865" tIns="45428" rIns="90865" bIns="45428"/>
          <a:lstStyle/>
          <a:p>
            <a:endParaRPr lang="en-US" altLang="en-US"/>
          </a:p>
        </p:txBody>
      </p:sp>
    </p:spTree>
    <p:extLst>
      <p:ext uri="{BB962C8B-B14F-4D97-AF65-F5344CB8AC3E}">
        <p14:creationId xmlns:p14="http://schemas.microsoft.com/office/powerpoint/2010/main" val="72956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 0 * 0.3 + 0 * -0.1 = 0,    Y(actual) = step(0 – 0.2) = step(–0.2)  = 0,   error = 0 – 0 = 0                    </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GB" dirty="0"/>
              <a:t>X = 0 * 0.3 + 1 * -0.1 = -0.1,  Y(actual) = step(-0.1 – 0.2) = step(–0.3)  = 0,   error = 0 – 0 = 0</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GB" dirty="0"/>
              <a:t>X = 1 * 0.3 + 0 * -0.1 = 0.3,    Y(actual) = step(0.3 – 0.2) = step(0.1)  = 1,   error = 0 – 1 = -1</a:t>
            </a:r>
          </a:p>
          <a:p>
            <a:pPr marL="0" marR="0" lvl="0" indent="0" algn="l" defTabSz="963613" rtl="0" eaLnBrk="0" fontAlgn="base" latinLnBrk="0" hangingPunct="0">
              <a:lnSpc>
                <a:spcPct val="100000"/>
              </a:lnSpc>
              <a:spcBef>
                <a:spcPct val="30000"/>
              </a:spcBef>
              <a:spcAft>
                <a:spcPct val="0"/>
              </a:spcAft>
              <a:buClrTx/>
              <a:buSzTx/>
              <a:buFontTx/>
              <a:buNone/>
              <a:tabLst/>
              <a:defRPr/>
            </a:pPr>
            <a:r>
              <a:rPr lang="en-GB" dirty="0"/>
              <a:t>X = 1 * 0.2 + 1 * -0.1 = 0.1,    Y(actual) = step(0.1 – 0.2) = step(-0.1)  = 0,   error = 1 – 0 = 1</a:t>
            </a:r>
          </a:p>
          <a:p>
            <a:pPr marL="0" marR="0" lvl="0" indent="0" algn="l" defTabSz="963613"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63613" rtl="0" eaLnBrk="0" fontAlgn="base" latinLnBrk="0" hangingPunct="0">
              <a:lnSpc>
                <a:spcPct val="100000"/>
              </a:lnSpc>
              <a:spcBef>
                <a:spcPct val="30000"/>
              </a:spcBef>
              <a:spcAft>
                <a:spcPct val="0"/>
              </a:spcAft>
              <a:buClrTx/>
              <a:buSzTx/>
              <a:buFontTx/>
              <a:buNone/>
              <a:tabLst/>
              <a:defRPr/>
            </a:pPr>
            <a:r>
              <a:rPr lang="en-GB" dirty="0"/>
              <a:t>Case 1: delta(W1) = 0.1 * (0) * 0 = 0, W1 = 0.3 + 0 = </a:t>
            </a:r>
            <a:r>
              <a:rPr lang="en-GB" b="1" dirty="0"/>
              <a:t>0.3</a:t>
            </a:r>
            <a:r>
              <a:rPr lang="en-GB" dirty="0"/>
              <a:t> , delta(W2) = 0.1 * (0) * 0 = 0, W2 = -0.1 + 0 = </a:t>
            </a:r>
            <a:r>
              <a:rPr lang="en-GB" b="1" dirty="0"/>
              <a:t>-0.1</a:t>
            </a:r>
          </a:p>
          <a:p>
            <a:pPr marL="0" marR="0" lvl="0" indent="0" algn="l" defTabSz="963613" rtl="0" eaLnBrk="0" fontAlgn="base" latinLnBrk="0" hangingPunct="0">
              <a:lnSpc>
                <a:spcPct val="100000"/>
              </a:lnSpc>
              <a:spcBef>
                <a:spcPct val="3000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Arial" charset="0"/>
                <a:ea typeface="+mn-ea"/>
                <a:cs typeface="+mn-cs"/>
              </a:rPr>
              <a:t>Case 2: delta(W1) = 0.1 * (0) * 0 = 0, W1 = 0.3 + 0 = </a:t>
            </a:r>
            <a:r>
              <a:rPr kumimoji="0" lang="en-GB" sz="1200" b="1" i="0" u="none" strike="noStrike" kern="1200" cap="none" spc="0" normalizeH="0" baseline="0" noProof="0" dirty="0">
                <a:ln>
                  <a:noFill/>
                </a:ln>
                <a:solidFill>
                  <a:srgbClr val="000000"/>
                </a:solidFill>
                <a:effectLst/>
                <a:uLnTx/>
                <a:uFillTx/>
                <a:latin typeface="Arial" charset="0"/>
                <a:ea typeface="+mn-ea"/>
                <a:cs typeface="+mn-cs"/>
              </a:rPr>
              <a:t>0.3</a:t>
            </a:r>
            <a:r>
              <a:rPr kumimoji="0" lang="en-GB" sz="1200" b="0" i="0" u="none" strike="noStrike" kern="1200" cap="none" spc="0" normalizeH="0" baseline="0" noProof="0" dirty="0">
                <a:ln>
                  <a:noFill/>
                </a:ln>
                <a:solidFill>
                  <a:srgbClr val="000000"/>
                </a:solidFill>
                <a:effectLst/>
                <a:uLnTx/>
                <a:uFillTx/>
                <a:latin typeface="Arial" charset="0"/>
                <a:ea typeface="+mn-ea"/>
                <a:cs typeface="+mn-cs"/>
              </a:rPr>
              <a:t> , delta(W2) = 0.1 * (1) * 0 = 0, W2 = -0.1 + 0 = </a:t>
            </a:r>
            <a:r>
              <a:rPr kumimoji="0" lang="en-GB" sz="1200" b="1" i="0" u="none" strike="noStrike" kern="1200" cap="none" spc="0" normalizeH="0" baseline="0" noProof="0" dirty="0">
                <a:ln>
                  <a:noFill/>
                </a:ln>
                <a:solidFill>
                  <a:srgbClr val="000000"/>
                </a:solidFill>
                <a:effectLst/>
                <a:uLnTx/>
                <a:uFillTx/>
                <a:latin typeface="Arial" charset="0"/>
                <a:ea typeface="+mn-ea"/>
                <a:cs typeface="+mn-cs"/>
              </a:rPr>
              <a:t>-0.1</a:t>
            </a:r>
          </a:p>
          <a:p>
            <a:pPr marL="0" marR="0" lvl="0" indent="0" algn="l" defTabSz="963613" rtl="0" eaLnBrk="0" fontAlgn="base" latinLnBrk="0" hangingPunct="0">
              <a:lnSpc>
                <a:spcPct val="100000"/>
              </a:lnSpc>
              <a:spcBef>
                <a:spcPct val="3000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Arial" charset="0"/>
                <a:ea typeface="+mn-ea"/>
                <a:cs typeface="+mn-cs"/>
              </a:rPr>
              <a:t>Case 3: delta(W1) = 0.1 * (1) * -1 = -0.1, W1 = 0.3 – 0.1 = </a:t>
            </a:r>
            <a:r>
              <a:rPr kumimoji="0" lang="en-GB" sz="1200" b="1" i="0" u="none" strike="noStrike" kern="1200" cap="none" spc="0" normalizeH="0" baseline="0" noProof="0" dirty="0">
                <a:ln>
                  <a:noFill/>
                </a:ln>
                <a:solidFill>
                  <a:srgbClr val="000000"/>
                </a:solidFill>
                <a:effectLst/>
                <a:uLnTx/>
                <a:uFillTx/>
                <a:latin typeface="Arial" charset="0"/>
                <a:ea typeface="+mn-ea"/>
                <a:cs typeface="+mn-cs"/>
              </a:rPr>
              <a:t>0.2</a:t>
            </a:r>
            <a:r>
              <a:rPr kumimoji="0" lang="en-GB" sz="1200" b="0" i="0" u="none" strike="noStrike" kern="1200" cap="none" spc="0" normalizeH="0" baseline="0" noProof="0" dirty="0">
                <a:ln>
                  <a:noFill/>
                </a:ln>
                <a:solidFill>
                  <a:srgbClr val="000000"/>
                </a:solidFill>
                <a:effectLst/>
                <a:uLnTx/>
                <a:uFillTx/>
                <a:latin typeface="Arial" charset="0"/>
                <a:ea typeface="+mn-ea"/>
                <a:cs typeface="+mn-cs"/>
              </a:rPr>
              <a:t> , delta(W2) = 0.1 * (0) * -1 = 0, W2 = -0.1 – 0 = </a:t>
            </a:r>
            <a:r>
              <a:rPr kumimoji="0" lang="en-GB" sz="1200" b="1" i="0" u="none" strike="noStrike" kern="1200" cap="none" spc="0" normalizeH="0" baseline="0" noProof="0" dirty="0">
                <a:ln>
                  <a:noFill/>
                </a:ln>
                <a:solidFill>
                  <a:srgbClr val="000000"/>
                </a:solidFill>
                <a:effectLst/>
                <a:uLnTx/>
                <a:uFillTx/>
                <a:latin typeface="Arial" charset="0"/>
                <a:ea typeface="+mn-ea"/>
                <a:cs typeface="+mn-cs"/>
              </a:rPr>
              <a:t>-0.1</a:t>
            </a:r>
          </a:p>
          <a:p>
            <a:pPr marL="0" marR="0" lvl="0" indent="0" algn="l" defTabSz="963613" rtl="0" eaLnBrk="0" fontAlgn="base" latinLnBrk="0" hangingPunct="0">
              <a:lnSpc>
                <a:spcPct val="100000"/>
              </a:lnSpc>
              <a:spcBef>
                <a:spcPct val="30000"/>
              </a:spcBef>
              <a:spcAft>
                <a:spcPct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Arial" charset="0"/>
                <a:ea typeface="+mn-ea"/>
                <a:cs typeface="+mn-cs"/>
              </a:rPr>
              <a:t>Case 4: delta(W1) = 0.1 * (1) * 1 = 0.1, W1 = 0.2 + 0.1 = </a:t>
            </a:r>
            <a:r>
              <a:rPr kumimoji="0" lang="en-GB" sz="1200" b="1" i="0" u="none" strike="noStrike" kern="1200" cap="none" spc="0" normalizeH="0" baseline="0" noProof="0" dirty="0">
                <a:ln>
                  <a:noFill/>
                </a:ln>
                <a:solidFill>
                  <a:srgbClr val="000000"/>
                </a:solidFill>
                <a:effectLst/>
                <a:uLnTx/>
                <a:uFillTx/>
                <a:latin typeface="Arial" charset="0"/>
                <a:ea typeface="+mn-ea"/>
                <a:cs typeface="+mn-cs"/>
              </a:rPr>
              <a:t>0.3</a:t>
            </a:r>
            <a:r>
              <a:rPr kumimoji="0" lang="en-GB" sz="1200" b="0" i="0" u="none" strike="noStrike" kern="1200" cap="none" spc="0" normalizeH="0" baseline="0" noProof="0" dirty="0">
                <a:ln>
                  <a:noFill/>
                </a:ln>
                <a:solidFill>
                  <a:srgbClr val="000000"/>
                </a:solidFill>
                <a:effectLst/>
                <a:uLnTx/>
                <a:uFillTx/>
                <a:latin typeface="Arial" charset="0"/>
                <a:ea typeface="+mn-ea"/>
                <a:cs typeface="+mn-cs"/>
              </a:rPr>
              <a:t> , delta(W2) = 0.1 * (1) * 1 = 0.1, W2 = -0.1 + 0.1 = </a:t>
            </a:r>
            <a:r>
              <a:rPr kumimoji="0" lang="en-GB" sz="1200" b="1" i="0" u="none" strike="noStrike" kern="1200" cap="none" spc="0" normalizeH="0" baseline="0" noProof="0" dirty="0">
                <a:ln>
                  <a:noFill/>
                </a:ln>
                <a:solidFill>
                  <a:srgbClr val="000000"/>
                </a:solidFill>
                <a:effectLst/>
                <a:uLnTx/>
                <a:uFillTx/>
                <a:latin typeface="Arial" charset="0"/>
                <a:ea typeface="+mn-ea"/>
                <a:cs typeface="+mn-cs"/>
              </a:rPr>
              <a:t>0</a:t>
            </a:r>
          </a:p>
          <a:p>
            <a:pPr marL="0" marR="0" lvl="0" indent="0" algn="l" defTabSz="963613"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63613"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63613"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63613" rtl="0" eaLnBrk="0" fontAlgn="base" latinLnBrk="0" hangingPunct="0">
              <a:lnSpc>
                <a:spcPct val="100000"/>
              </a:lnSpc>
              <a:spcBef>
                <a:spcPct val="30000"/>
              </a:spcBef>
              <a:spcAft>
                <a:spcPct val="0"/>
              </a:spcAft>
              <a:buClrTx/>
              <a:buSzTx/>
              <a:buFontTx/>
              <a:buNone/>
              <a:tabLst/>
              <a:defRPr/>
            </a:pPr>
            <a:endParaRPr lang="en-IE" dirty="0"/>
          </a:p>
          <a:p>
            <a:endParaRPr lang="en-IE" dirty="0"/>
          </a:p>
        </p:txBody>
      </p:sp>
    </p:spTree>
    <p:extLst>
      <p:ext uri="{BB962C8B-B14F-4D97-AF65-F5344CB8AC3E}">
        <p14:creationId xmlns:p14="http://schemas.microsoft.com/office/powerpoint/2010/main" val="340566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65617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09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96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quarter" idx="1"/>
          </p:nvPr>
        </p:nvSpPr>
        <p:spPr>
          <a:xfrm>
            <a:off x="41116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116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00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48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237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3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2059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63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60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627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744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415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grpSp>
      <p:sp>
        <p:nvSpPr>
          <p:cNvPr id="1029" name="Text Box 10"/>
          <p:cNvSpPr txBox="1">
            <a:spLocks noChangeArrowheads="1"/>
          </p:cNvSpPr>
          <p:nvPr userDrawn="1"/>
        </p:nvSpPr>
        <p:spPr bwMode="auto">
          <a:xfrm>
            <a:off x="457200" y="6400800"/>
            <a:ext cx="853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defRPr/>
            </a:pPr>
            <a:r>
              <a:rPr lang="en-US"/>
              <a:t>02/03/2018	</a:t>
            </a:r>
            <a:r>
              <a:rPr lang="en-US" dirty="0"/>
              <a:t>		Introduction to Data Mining 			              </a:t>
            </a:r>
            <a:fld id="{D85E90EB-AD9D-48EC-8D84-2576A3EA70C6}" type="slidenum">
              <a:rPr lang="en-US" smtClean="0"/>
              <a:pPr>
                <a:spcBef>
                  <a:spcPct val="50000"/>
                </a:spcBef>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1.png"/><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37.emf"/><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228600" y="-152400"/>
            <a:ext cx="8763000" cy="838200"/>
          </a:xfrm>
        </p:spPr>
        <p:txBody>
          <a:bodyPr/>
          <a:lstStyle/>
          <a:p>
            <a:r>
              <a:rPr lang="en-US" altLang="en-US"/>
              <a:t>Data Mining</a:t>
            </a:r>
            <a:endParaRPr lang="en-US" altLang="en-US" sz="2800"/>
          </a:p>
        </p:txBody>
      </p:sp>
      <p:sp>
        <p:nvSpPr>
          <p:cNvPr id="2051" name="Rectangle 1027"/>
          <p:cNvSpPr>
            <a:spLocks noChangeArrowheads="1"/>
          </p:cNvSpPr>
          <p:nvPr/>
        </p:nvSpPr>
        <p:spPr bwMode="auto">
          <a:xfrm>
            <a:off x="381000" y="1341438"/>
            <a:ext cx="8229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20000"/>
              </a:spcBef>
              <a:buClr>
                <a:schemeClr val="folHlink"/>
              </a:buClr>
              <a:buSzPct val="60000"/>
              <a:buFont typeface="Monotype Sorts" pitchFamily="2" charset="2"/>
              <a:buNone/>
            </a:pPr>
            <a:r>
              <a:rPr lang="en-US" altLang="en-US" sz="3200" b="0" dirty="0"/>
              <a:t>Lecture Notes for Chapter 4</a:t>
            </a:r>
          </a:p>
          <a:p>
            <a:pPr algn="ctr" eaLnBrk="1" hangingPunct="1">
              <a:spcBef>
                <a:spcPct val="20000"/>
              </a:spcBef>
              <a:buClr>
                <a:schemeClr val="folHlink"/>
              </a:buClr>
              <a:buSzPct val="60000"/>
              <a:buFont typeface="Monotype Sorts" pitchFamily="2" charset="2"/>
              <a:buNone/>
            </a:pPr>
            <a:r>
              <a:rPr lang="en-US" altLang="en-US" sz="3200" b="0" dirty="0"/>
              <a:t> </a:t>
            </a:r>
            <a:br>
              <a:rPr lang="en-US" altLang="en-US" sz="3200" b="0" dirty="0"/>
            </a:br>
            <a:r>
              <a:rPr lang="en-US" altLang="en-US" sz="3200" b="0" dirty="0"/>
              <a:t>Artificial Neural Networks</a:t>
            </a:r>
            <a:endParaRPr lang="en-US" altLang="en-US" sz="1400" b="0" dirty="0"/>
          </a:p>
          <a:p>
            <a:pPr algn="ctr" eaLnBrk="1" hangingPunct="1">
              <a:spcBef>
                <a:spcPct val="20000"/>
              </a:spcBef>
              <a:buClr>
                <a:schemeClr val="folHlink"/>
              </a:buClr>
              <a:buSzPct val="60000"/>
              <a:buFont typeface="Wingdings" pitchFamily="2" charset="2"/>
              <a:buNone/>
            </a:pPr>
            <a:endParaRPr lang="en-US" altLang="en-US" sz="3200" b="0" dirty="0"/>
          </a:p>
          <a:p>
            <a:pPr algn="ctr" eaLnBrk="1" hangingPunct="1">
              <a:spcBef>
                <a:spcPct val="20000"/>
              </a:spcBef>
              <a:buClr>
                <a:schemeClr val="folHlink"/>
              </a:buClr>
              <a:buSzPct val="60000"/>
              <a:buFont typeface="Wingdings" pitchFamily="2" charset="2"/>
              <a:buNone/>
            </a:pPr>
            <a:r>
              <a:rPr lang="en-US" altLang="en-US" sz="3200" b="0" dirty="0"/>
              <a:t>Introduction to Data Mining</a:t>
            </a:r>
          </a:p>
          <a:p>
            <a:pPr algn="ctr" eaLnBrk="1" hangingPunct="1">
              <a:spcBef>
                <a:spcPct val="20000"/>
              </a:spcBef>
              <a:buClr>
                <a:schemeClr val="folHlink"/>
              </a:buClr>
              <a:buSzPct val="60000"/>
              <a:buFont typeface="Wingdings" pitchFamily="2" charset="2"/>
              <a:buNone/>
            </a:pPr>
            <a:r>
              <a:rPr lang="en-US" altLang="en-US" b="0" dirty="0"/>
              <a:t>by</a:t>
            </a:r>
          </a:p>
          <a:p>
            <a:pPr algn="ctr" eaLnBrk="1" hangingPunct="1">
              <a:spcBef>
                <a:spcPct val="20000"/>
              </a:spcBef>
              <a:buClr>
                <a:schemeClr val="folHlink"/>
              </a:buClr>
              <a:buSzPct val="60000"/>
              <a:buFont typeface="Wingdings" pitchFamily="2" charset="2"/>
              <a:buNone/>
            </a:pPr>
            <a:r>
              <a:rPr lang="en-US" altLang="en-US" b="0" dirty="0"/>
              <a:t>Tan, Steinbach, Karpatne, Kumar</a:t>
            </a:r>
          </a:p>
          <a:p>
            <a:pPr>
              <a:spcBef>
                <a:spcPct val="0"/>
              </a:spcBef>
              <a:spcAft>
                <a:spcPct val="0"/>
              </a:spcAft>
              <a:buClrTx/>
              <a:buSzTx/>
              <a:buFontTx/>
              <a:buNone/>
            </a:pPr>
            <a:endParaRPr lang="en-US" altLang="en-US" sz="20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General Structure of ANN</a:t>
            </a:r>
          </a:p>
        </p:txBody>
      </p:sp>
      <p:graphicFrame>
        <p:nvGraphicFramePr>
          <p:cNvPr id="6147" name="Object 2"/>
          <p:cNvGraphicFramePr>
            <a:graphicFrameLocks noGrp="1" noChangeAspect="1"/>
          </p:cNvGraphicFramePr>
          <p:nvPr>
            <p:ph sz="half" idx="1"/>
          </p:nvPr>
        </p:nvGraphicFramePr>
        <p:xfrm>
          <a:off x="4572000" y="1981200"/>
          <a:ext cx="4419600" cy="2460625"/>
        </p:xfrm>
        <a:graphic>
          <a:graphicData uri="http://schemas.openxmlformats.org/presentationml/2006/ole">
            <mc:AlternateContent xmlns:mc="http://schemas.openxmlformats.org/markup-compatibility/2006">
              <mc:Choice xmlns:v="urn:schemas-microsoft-com:vml" Requires="v">
                <p:oleObj spid="_x0000_s6230" name="Visio" r:id="rId3" imgW="7962595" imgH="4433250" progId="Visio.Drawing.11">
                  <p:embed/>
                </p:oleObj>
              </mc:Choice>
              <mc:Fallback>
                <p:oleObj name="Visio" r:id="rId3" imgW="7962595" imgH="443325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81200"/>
                        <a:ext cx="4419600"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3"/>
          <p:cNvGraphicFramePr>
            <a:graphicFrameLocks noGrp="1" noChangeAspect="1"/>
          </p:cNvGraphicFramePr>
          <p:nvPr>
            <p:ph sz="half" idx="2"/>
          </p:nvPr>
        </p:nvGraphicFramePr>
        <p:xfrm>
          <a:off x="381000" y="1143000"/>
          <a:ext cx="3905250" cy="4724400"/>
        </p:xfrm>
        <a:graphic>
          <a:graphicData uri="http://schemas.openxmlformats.org/presentationml/2006/ole">
            <mc:AlternateContent xmlns:mc="http://schemas.openxmlformats.org/markup-compatibility/2006">
              <mc:Choice xmlns:v="urn:schemas-microsoft-com:vml" Requires="v">
                <p:oleObj spid="_x0000_s6231" name="Visio" r:id="rId5" imgW="5417922" imgH="6555254" progId="Visio.Drawing.6">
                  <p:embed/>
                </p:oleObj>
              </mc:Choice>
              <mc:Fallback>
                <p:oleObj name="Visio" r:id="rId5" imgW="5417922" imgH="6555254"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143000"/>
                        <a:ext cx="39052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5"/>
          <p:cNvSpPr txBox="1">
            <a:spLocks noChangeArrowheads="1"/>
          </p:cNvSpPr>
          <p:nvPr/>
        </p:nvSpPr>
        <p:spPr bwMode="auto">
          <a:xfrm>
            <a:off x="5334000" y="48006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Training ANN means learning the weights of the neurons</a:t>
            </a:r>
          </a:p>
        </p:txBody>
      </p:sp>
      <p:sp>
        <p:nvSpPr>
          <p:cNvPr id="6150" name="AutoShape 6"/>
          <p:cNvSpPr>
            <a:spLocks noChangeArrowheads="1"/>
          </p:cNvSpPr>
          <p:nvPr/>
        </p:nvSpPr>
        <p:spPr bwMode="auto">
          <a:xfrm>
            <a:off x="3429000" y="3886200"/>
            <a:ext cx="2743200" cy="685800"/>
          </a:xfrm>
          <a:prstGeom prst="curvedUpArrow">
            <a:avLst>
              <a:gd name="adj1" fmla="val 44296"/>
              <a:gd name="adj2" fmla="val 124296"/>
              <a:gd name="adj3" fmla="val 37292"/>
            </a:avLst>
          </a:prstGeom>
          <a:solidFill>
            <a:schemeClr val="accent1"/>
          </a:solidFill>
          <a:ln w="12700">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Artificial Neural Networks (ANN)</a:t>
            </a:r>
          </a:p>
        </p:txBody>
      </p:sp>
      <p:sp>
        <p:nvSpPr>
          <p:cNvPr id="7171" name="Rectangle 3"/>
          <p:cNvSpPr>
            <a:spLocks noGrp="1" noChangeArrowheads="1"/>
          </p:cNvSpPr>
          <p:nvPr>
            <p:ph type="body" idx="1"/>
          </p:nvPr>
        </p:nvSpPr>
        <p:spPr/>
        <p:txBody>
          <a:bodyPr/>
          <a:lstStyle/>
          <a:p>
            <a:r>
              <a:rPr lang="en-US" altLang="en-US" sz="2400" dirty="0"/>
              <a:t>Various types of neural network topology</a:t>
            </a:r>
          </a:p>
          <a:p>
            <a:pPr lvl="1"/>
            <a:r>
              <a:rPr lang="en-US" altLang="en-US" sz="2400" dirty="0"/>
              <a:t>single-layered network (perceptron) versus </a:t>
            </a:r>
            <a:br>
              <a:rPr lang="en-US" altLang="en-US" sz="2400" dirty="0"/>
            </a:br>
            <a:r>
              <a:rPr lang="en-US" altLang="en-US" sz="2400" dirty="0"/>
              <a:t>multi-layered network</a:t>
            </a:r>
          </a:p>
          <a:p>
            <a:pPr lvl="1">
              <a:spcBef>
                <a:spcPts val="0"/>
              </a:spcBef>
              <a:spcAft>
                <a:spcPts val="1200"/>
              </a:spcAft>
            </a:pPr>
            <a:r>
              <a:rPr lang="en-US" altLang="en-US" sz="2400" dirty="0"/>
              <a:t>Feed-forward versus recurrent network</a:t>
            </a:r>
          </a:p>
          <a:p>
            <a:r>
              <a:rPr lang="en-US" altLang="en-US" sz="2400" dirty="0"/>
              <a:t>Various types of </a:t>
            </a:r>
            <a:br>
              <a:rPr lang="en-US" altLang="en-US" sz="2400" dirty="0"/>
            </a:br>
            <a:r>
              <a:rPr lang="en-US" altLang="en-US" sz="2400" dirty="0"/>
              <a:t>activation functions (f)</a:t>
            </a:r>
          </a:p>
          <a:p>
            <a:pPr lvl="1"/>
            <a:endParaRPr lang="en-US" altLang="en-US" dirty="0"/>
          </a:p>
        </p:txBody>
      </p:sp>
      <p:graphicFrame>
        <p:nvGraphicFramePr>
          <p:cNvPr id="7172" name="Object 2"/>
          <p:cNvGraphicFramePr>
            <a:graphicFrameLocks noGrp="1" noChangeAspect="1"/>
          </p:cNvGraphicFramePr>
          <p:nvPr>
            <p:ph sz="half" idx="4294967295"/>
            <p:extLst>
              <p:ext uri="{D42A27DB-BD31-4B8C-83A1-F6EECF244321}">
                <p14:modId xmlns:p14="http://schemas.microsoft.com/office/powerpoint/2010/main" val="1734478192"/>
              </p:ext>
            </p:extLst>
          </p:nvPr>
        </p:nvGraphicFramePr>
        <p:xfrm>
          <a:off x="1491303" y="3810000"/>
          <a:ext cx="2403475" cy="831850"/>
        </p:xfrm>
        <a:graphic>
          <a:graphicData uri="http://schemas.openxmlformats.org/presentationml/2006/ole">
            <mc:AlternateContent xmlns:mc="http://schemas.openxmlformats.org/markup-compatibility/2006">
              <mc:Choice xmlns:v="urn:schemas-microsoft-com:vml" Requires="v">
                <p:oleObj spid="_x0000_s7214" name="Equation" r:id="rId3" imgW="990360" imgH="342720" progId="Equation.3">
                  <p:embed/>
                </p:oleObj>
              </mc:Choice>
              <mc:Fallback>
                <p:oleObj name="Equation" r:id="rId3" imgW="990360" imgH="3427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303" y="3810000"/>
                        <a:ext cx="240347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3" name="Picture 5"/>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4984750" y="3262313"/>
            <a:ext cx="4083050" cy="3062287"/>
          </a:xfrm>
          <a:noFill/>
        </p:spPr>
      </p:pic>
      <p:sp>
        <p:nvSpPr>
          <p:cNvPr id="2" name="Rectangle 1">
            <a:extLst>
              <a:ext uri="{FF2B5EF4-FFF2-40B4-BE49-F238E27FC236}">
                <a16:creationId xmlns:a16="http://schemas.microsoft.com/office/drawing/2014/main" id="{42487D87-EA63-4BAE-8BA3-8A3B90C3B56B}"/>
              </a:ext>
            </a:extLst>
          </p:cNvPr>
          <p:cNvSpPr/>
          <p:nvPr/>
        </p:nvSpPr>
        <p:spPr>
          <a:xfrm>
            <a:off x="411163" y="4673442"/>
            <a:ext cx="4666432" cy="1651158"/>
          </a:xfrm>
          <a:prstGeom prst="rect">
            <a:avLst/>
          </a:prstGeom>
        </p:spPr>
        <p:txBody>
          <a:bodyPr wrap="square">
            <a:spAutoFit/>
          </a:bodyPr>
          <a:lstStyle/>
          <a:p>
            <a:pPr marL="285750" indent="-285750">
              <a:lnSpc>
                <a:spcPct val="130000"/>
              </a:lnSpc>
              <a:buFont typeface="Arial" panose="020B0604020202020204" pitchFamily="34" charset="0"/>
              <a:buChar char="•"/>
            </a:pPr>
            <a:r>
              <a:rPr lang="en-GB" sz="2000" b="0" dirty="0"/>
              <a:t>The perceptron is the simplest form of a neural network used for the classification of patterns said to be linearly separable.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Artificial Neural Networks (ANN)</a:t>
            </a:r>
          </a:p>
        </p:txBody>
      </p:sp>
      <p:pic>
        <p:nvPicPr>
          <p:cNvPr id="7173" name="Picture 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060950" y="1143000"/>
            <a:ext cx="4083050" cy="3062287"/>
          </a:xfrm>
          <a:noFill/>
        </p:spPr>
      </p:pic>
      <p:sp>
        <p:nvSpPr>
          <p:cNvPr id="4" name="Content Placeholder 3">
            <a:extLst>
              <a:ext uri="{FF2B5EF4-FFF2-40B4-BE49-F238E27FC236}">
                <a16:creationId xmlns:a16="http://schemas.microsoft.com/office/drawing/2014/main" id="{7497BF9E-81CF-4CA6-A2E6-39E565B9EE08}"/>
              </a:ext>
            </a:extLst>
          </p:cNvPr>
          <p:cNvSpPr>
            <a:spLocks noGrp="1"/>
          </p:cNvSpPr>
          <p:nvPr>
            <p:ph idx="1"/>
          </p:nvPr>
        </p:nvSpPr>
        <p:spPr>
          <a:xfrm>
            <a:off x="411163" y="1295400"/>
            <a:ext cx="4922837" cy="2133600"/>
          </a:xfrm>
        </p:spPr>
        <p:txBody>
          <a:bodyPr/>
          <a:lstStyle/>
          <a:p>
            <a:pPr>
              <a:lnSpc>
                <a:spcPct val="120000"/>
              </a:lnSpc>
            </a:pPr>
            <a:r>
              <a:rPr lang="en-GB" sz="1800" dirty="0"/>
              <a:t>A sigmoid function is a mathematical function having a characteristic "</a:t>
            </a:r>
            <a:r>
              <a:rPr lang="en-GB" sz="1800" b="1" dirty="0"/>
              <a:t>S</a:t>
            </a:r>
            <a:r>
              <a:rPr lang="en-GB" sz="1800" dirty="0"/>
              <a:t>"-shaped curve or sigmoid curve. Often, sigmoid function refers to the special case of the logistic function shown in the first figure and defined by the formula</a:t>
            </a:r>
            <a:endParaRPr lang="en-IE" sz="1800" dirty="0"/>
          </a:p>
        </p:txBody>
      </p:sp>
      <p:pic>
        <p:nvPicPr>
          <p:cNvPr id="6" name="Picture 5">
            <a:extLst>
              <a:ext uri="{FF2B5EF4-FFF2-40B4-BE49-F238E27FC236}">
                <a16:creationId xmlns:a16="http://schemas.microsoft.com/office/drawing/2014/main" id="{9F288E50-8E0C-49AA-B0F1-3BF29B3BE30B}"/>
              </a:ext>
            </a:extLst>
          </p:cNvPr>
          <p:cNvPicPr>
            <a:picLocks noChangeAspect="1"/>
          </p:cNvPicPr>
          <p:nvPr/>
        </p:nvPicPr>
        <p:blipFill>
          <a:blip r:embed="rId3"/>
          <a:stretch>
            <a:fillRect/>
          </a:stretch>
        </p:blipFill>
        <p:spPr>
          <a:xfrm>
            <a:off x="1828800" y="3426542"/>
            <a:ext cx="2370138" cy="588034"/>
          </a:xfrm>
          <a:prstGeom prst="rect">
            <a:avLst/>
          </a:prstGeom>
        </p:spPr>
      </p:pic>
      <p:sp>
        <p:nvSpPr>
          <p:cNvPr id="7" name="Rectangle 6">
            <a:extLst>
              <a:ext uri="{FF2B5EF4-FFF2-40B4-BE49-F238E27FC236}">
                <a16:creationId xmlns:a16="http://schemas.microsoft.com/office/drawing/2014/main" id="{31EA4520-BB89-4407-BC89-044798F0C8E5}"/>
              </a:ext>
            </a:extLst>
          </p:cNvPr>
          <p:cNvSpPr/>
          <p:nvPr/>
        </p:nvSpPr>
        <p:spPr>
          <a:xfrm>
            <a:off x="411163" y="4205287"/>
            <a:ext cx="8351837"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en-GB" sz="1800" b="0" dirty="0">
                <a:latin typeface="+mn-lt"/>
              </a:rPr>
              <a:t>The sign function is an odd mathematical function that extracts the sign of a real number. In mathematical expressions the sign function is often represented as </a:t>
            </a:r>
            <a:r>
              <a:rPr lang="en-GB" sz="1800" dirty="0" err="1">
                <a:latin typeface="+mn-lt"/>
              </a:rPr>
              <a:t>sgn</a:t>
            </a:r>
            <a:r>
              <a:rPr lang="en-GB" sz="1800" b="0" dirty="0">
                <a:latin typeface="+mn-lt"/>
              </a:rPr>
              <a:t>.</a:t>
            </a:r>
            <a:endParaRPr lang="en-IE" sz="1800" b="0" dirty="0">
              <a:latin typeface="+mn-lt"/>
            </a:endParaRPr>
          </a:p>
        </p:txBody>
      </p:sp>
      <p:pic>
        <p:nvPicPr>
          <p:cNvPr id="8" name="Picture 7">
            <a:extLst>
              <a:ext uri="{FF2B5EF4-FFF2-40B4-BE49-F238E27FC236}">
                <a16:creationId xmlns:a16="http://schemas.microsoft.com/office/drawing/2014/main" id="{758DE854-FBE6-4ED4-B2D4-74D36D1C0BC6}"/>
              </a:ext>
            </a:extLst>
          </p:cNvPr>
          <p:cNvPicPr>
            <a:picLocks noChangeAspect="1"/>
          </p:cNvPicPr>
          <p:nvPr/>
        </p:nvPicPr>
        <p:blipFill>
          <a:blip r:embed="rId4"/>
          <a:stretch>
            <a:fillRect/>
          </a:stretch>
        </p:blipFill>
        <p:spPr>
          <a:xfrm>
            <a:off x="2802335" y="5217031"/>
            <a:ext cx="2793205" cy="928687"/>
          </a:xfrm>
          <a:prstGeom prst="rect">
            <a:avLst/>
          </a:prstGeom>
        </p:spPr>
      </p:pic>
    </p:spTree>
    <p:extLst>
      <p:ext uri="{BB962C8B-B14F-4D97-AF65-F5344CB8AC3E}">
        <p14:creationId xmlns:p14="http://schemas.microsoft.com/office/powerpoint/2010/main" val="307057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Perceptron</a:t>
            </a:r>
          </a:p>
        </p:txBody>
      </p:sp>
      <p:sp>
        <p:nvSpPr>
          <p:cNvPr id="8195" name="Rectangle 3"/>
          <p:cNvSpPr>
            <a:spLocks noGrp="1" noChangeArrowheads="1"/>
          </p:cNvSpPr>
          <p:nvPr>
            <p:ph type="body" idx="1"/>
          </p:nvPr>
        </p:nvSpPr>
        <p:spPr/>
        <p:txBody>
          <a:bodyPr/>
          <a:lstStyle/>
          <a:p>
            <a:pPr>
              <a:lnSpc>
                <a:spcPct val="90000"/>
              </a:lnSpc>
            </a:pPr>
            <a:r>
              <a:rPr lang="en-US" altLang="en-US" dirty="0"/>
              <a:t>Single layer network</a:t>
            </a:r>
          </a:p>
          <a:p>
            <a:pPr lvl="1">
              <a:lnSpc>
                <a:spcPct val="90000"/>
              </a:lnSpc>
            </a:pPr>
            <a:r>
              <a:rPr lang="en-US" altLang="en-US" dirty="0"/>
              <a:t>Contains only input and output nodes</a:t>
            </a:r>
          </a:p>
          <a:p>
            <a:pPr lvl="3">
              <a:lnSpc>
                <a:spcPct val="90000"/>
              </a:lnSpc>
            </a:pPr>
            <a:endParaRPr lang="en-US" altLang="en-US" dirty="0"/>
          </a:p>
          <a:p>
            <a:pPr>
              <a:lnSpc>
                <a:spcPct val="90000"/>
              </a:lnSpc>
            </a:pPr>
            <a:r>
              <a:rPr lang="en-US" altLang="en-US" dirty="0"/>
              <a:t>Activation function:  f = sign(</a:t>
            </a:r>
            <a:r>
              <a:rPr lang="en-US" altLang="en-US" dirty="0" err="1"/>
              <a:t>w</a:t>
            </a:r>
            <a:r>
              <a:rPr lang="en-US" altLang="en-US" dirty="0" err="1">
                <a:sym typeface="Symbol" pitchFamily="18" charset="2"/>
              </a:rPr>
              <a:t>.</a:t>
            </a:r>
            <a:r>
              <a:rPr lang="en-US" altLang="en-US" dirty="0" err="1"/>
              <a:t>x</a:t>
            </a:r>
            <a:r>
              <a:rPr lang="en-US" altLang="en-US" dirty="0"/>
              <a:t>)</a:t>
            </a:r>
          </a:p>
          <a:p>
            <a:pPr lvl="3">
              <a:lnSpc>
                <a:spcPct val="90000"/>
              </a:lnSpc>
            </a:pPr>
            <a:endParaRPr lang="en-US" altLang="en-US" dirty="0"/>
          </a:p>
          <a:p>
            <a:pPr>
              <a:lnSpc>
                <a:spcPct val="90000"/>
              </a:lnSpc>
            </a:pPr>
            <a:r>
              <a:rPr lang="en-US" altLang="en-US" dirty="0"/>
              <a:t>Applying model is straightforward</a:t>
            </a:r>
          </a:p>
          <a:p>
            <a:pPr>
              <a:lnSpc>
                <a:spcPct val="90000"/>
              </a:lnSpc>
            </a:pPr>
            <a:endParaRPr lang="en-US" altLang="en-US" dirty="0"/>
          </a:p>
          <a:p>
            <a:pPr>
              <a:lnSpc>
                <a:spcPct val="90000"/>
              </a:lnSpc>
            </a:pPr>
            <a:endParaRPr lang="en-US" altLang="en-US" dirty="0"/>
          </a:p>
          <a:p>
            <a:pPr>
              <a:lnSpc>
                <a:spcPct val="90000"/>
              </a:lnSpc>
            </a:pPr>
            <a:endParaRPr lang="en-US" altLang="en-US" dirty="0"/>
          </a:p>
          <a:p>
            <a:pPr lvl="1">
              <a:lnSpc>
                <a:spcPct val="90000"/>
              </a:lnSpc>
            </a:pPr>
            <a:endParaRPr lang="en-US" altLang="en-US" dirty="0"/>
          </a:p>
          <a:p>
            <a:pPr lvl="1">
              <a:lnSpc>
                <a:spcPct val="90000"/>
              </a:lnSpc>
            </a:pPr>
            <a:r>
              <a:rPr lang="en-US" altLang="en-US" dirty="0"/>
              <a:t>X</a:t>
            </a:r>
            <a:r>
              <a:rPr lang="en-US" altLang="en-US" baseline="-25000" dirty="0"/>
              <a:t>1</a:t>
            </a:r>
            <a:r>
              <a:rPr lang="en-US" altLang="en-US" dirty="0"/>
              <a:t> = 1, X</a:t>
            </a:r>
            <a:r>
              <a:rPr lang="en-US" altLang="en-US" baseline="-25000" dirty="0"/>
              <a:t>2</a:t>
            </a:r>
            <a:r>
              <a:rPr lang="en-US" altLang="en-US" dirty="0"/>
              <a:t> = 0, X</a:t>
            </a:r>
            <a:r>
              <a:rPr lang="en-US" altLang="en-US" baseline="-25000" dirty="0"/>
              <a:t>3</a:t>
            </a:r>
            <a:r>
              <a:rPr lang="en-US" altLang="en-US" dirty="0"/>
              <a:t> =1 =&gt; y = sign(0.2) = 1</a:t>
            </a:r>
          </a:p>
        </p:txBody>
      </p:sp>
      <p:graphicFrame>
        <p:nvGraphicFramePr>
          <p:cNvPr id="8196" name="Object 2"/>
          <p:cNvGraphicFramePr>
            <a:graphicFrameLocks noGrp="1" noChangeAspect="1"/>
          </p:cNvGraphicFramePr>
          <p:nvPr>
            <p:ph sz="half" idx="4294967295"/>
            <p:extLst>
              <p:ext uri="{D42A27DB-BD31-4B8C-83A1-F6EECF244321}">
                <p14:modId xmlns:p14="http://schemas.microsoft.com/office/powerpoint/2010/main" val="987418043"/>
              </p:ext>
            </p:extLst>
          </p:nvPr>
        </p:nvGraphicFramePr>
        <p:xfrm>
          <a:off x="1828800" y="3810000"/>
          <a:ext cx="5257800" cy="1582738"/>
        </p:xfrm>
        <a:graphic>
          <a:graphicData uri="http://schemas.openxmlformats.org/presentationml/2006/ole">
            <mc:AlternateContent xmlns:mc="http://schemas.openxmlformats.org/markup-compatibility/2006">
              <mc:Choice xmlns:v="urn:schemas-microsoft-com:vml" Requires="v">
                <p:oleObj spid="_x0000_s8240" name="Equation" r:id="rId3" imgW="2362200" imgH="711200" progId="Equation.3">
                  <p:embed/>
                </p:oleObj>
              </mc:Choice>
              <mc:Fallback>
                <p:oleObj name="Equation" r:id="rId3" imgW="2362200" imgH="7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10000"/>
                        <a:ext cx="5257800"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2D24-F6C0-428A-A160-234D91567991}"/>
              </a:ext>
            </a:extLst>
          </p:cNvPr>
          <p:cNvSpPr>
            <a:spLocks noGrp="1"/>
          </p:cNvSpPr>
          <p:nvPr>
            <p:ph type="title"/>
          </p:nvPr>
        </p:nvSpPr>
        <p:spPr/>
        <p:txBody>
          <a:bodyPr/>
          <a:lstStyle/>
          <a:p>
            <a:r>
              <a:rPr lang="en-IE" dirty="0"/>
              <a:t>Single-layer two-input perceptron</a:t>
            </a:r>
          </a:p>
        </p:txBody>
      </p:sp>
      <p:pic>
        <p:nvPicPr>
          <p:cNvPr id="3" name="Picture 2">
            <a:extLst>
              <a:ext uri="{FF2B5EF4-FFF2-40B4-BE49-F238E27FC236}">
                <a16:creationId xmlns:a16="http://schemas.microsoft.com/office/drawing/2014/main" id="{6234AF7B-6049-425C-8AD1-0CC63488DCCE}"/>
              </a:ext>
            </a:extLst>
          </p:cNvPr>
          <p:cNvPicPr>
            <a:picLocks noChangeAspect="1"/>
          </p:cNvPicPr>
          <p:nvPr/>
        </p:nvPicPr>
        <p:blipFill>
          <a:blip r:embed="rId2"/>
          <a:stretch>
            <a:fillRect/>
          </a:stretch>
        </p:blipFill>
        <p:spPr>
          <a:xfrm>
            <a:off x="1447800" y="1219200"/>
            <a:ext cx="6224652" cy="3165987"/>
          </a:xfrm>
          <a:prstGeom prst="rect">
            <a:avLst/>
          </a:prstGeom>
        </p:spPr>
      </p:pic>
      <p:pic>
        <p:nvPicPr>
          <p:cNvPr id="4" name="Picture 3">
            <a:extLst>
              <a:ext uri="{FF2B5EF4-FFF2-40B4-BE49-F238E27FC236}">
                <a16:creationId xmlns:a16="http://schemas.microsoft.com/office/drawing/2014/main" id="{F2D5769E-F7EB-4D34-B6E2-15BA755C8C54}"/>
              </a:ext>
            </a:extLst>
          </p:cNvPr>
          <p:cNvPicPr>
            <a:picLocks noChangeAspect="1"/>
          </p:cNvPicPr>
          <p:nvPr/>
        </p:nvPicPr>
        <p:blipFill>
          <a:blip r:embed="rId3"/>
          <a:stretch>
            <a:fillRect/>
          </a:stretch>
        </p:blipFill>
        <p:spPr>
          <a:xfrm>
            <a:off x="685800" y="4854814"/>
            <a:ext cx="1981200" cy="898932"/>
          </a:xfrm>
          <a:prstGeom prst="rect">
            <a:avLst/>
          </a:prstGeom>
        </p:spPr>
      </p:pic>
      <p:pic>
        <p:nvPicPr>
          <p:cNvPr id="5" name="Picture 4">
            <a:extLst>
              <a:ext uri="{FF2B5EF4-FFF2-40B4-BE49-F238E27FC236}">
                <a16:creationId xmlns:a16="http://schemas.microsoft.com/office/drawing/2014/main" id="{178C82EF-712C-43DE-9A6F-B5161EE73409}"/>
              </a:ext>
            </a:extLst>
          </p:cNvPr>
          <p:cNvPicPr>
            <a:picLocks noChangeAspect="1"/>
          </p:cNvPicPr>
          <p:nvPr/>
        </p:nvPicPr>
        <p:blipFill>
          <a:blip r:embed="rId4"/>
          <a:stretch>
            <a:fillRect/>
          </a:stretch>
        </p:blipFill>
        <p:spPr>
          <a:xfrm>
            <a:off x="3886200" y="4828030"/>
            <a:ext cx="4895850" cy="952500"/>
          </a:xfrm>
          <a:prstGeom prst="rect">
            <a:avLst/>
          </a:prstGeom>
        </p:spPr>
      </p:pic>
    </p:spTree>
    <p:extLst>
      <p:ext uri="{BB962C8B-B14F-4D97-AF65-F5344CB8AC3E}">
        <p14:creationId xmlns:p14="http://schemas.microsoft.com/office/powerpoint/2010/main" val="423694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FCF1-A9E1-4A72-B8E5-8E4D89CE0775}"/>
              </a:ext>
            </a:extLst>
          </p:cNvPr>
          <p:cNvSpPr>
            <a:spLocks noGrp="1"/>
          </p:cNvSpPr>
          <p:nvPr>
            <p:ph type="title"/>
          </p:nvPr>
        </p:nvSpPr>
        <p:spPr/>
        <p:txBody>
          <a:bodyPr/>
          <a:lstStyle/>
          <a:p>
            <a:r>
              <a:rPr lang="en-GB" dirty="0"/>
              <a:t>Activation functions of a Neuron</a:t>
            </a:r>
            <a:endParaRPr lang="en-IE" dirty="0"/>
          </a:p>
        </p:txBody>
      </p:sp>
      <p:pic>
        <p:nvPicPr>
          <p:cNvPr id="5" name="Picture 4">
            <a:extLst>
              <a:ext uri="{FF2B5EF4-FFF2-40B4-BE49-F238E27FC236}">
                <a16:creationId xmlns:a16="http://schemas.microsoft.com/office/drawing/2014/main" id="{73E6DFDA-C504-48D7-B5DB-B7316D9B117B}"/>
              </a:ext>
            </a:extLst>
          </p:cNvPr>
          <p:cNvPicPr>
            <a:picLocks noChangeAspect="1"/>
          </p:cNvPicPr>
          <p:nvPr/>
        </p:nvPicPr>
        <p:blipFill>
          <a:blip r:embed="rId2"/>
          <a:stretch>
            <a:fillRect/>
          </a:stretch>
        </p:blipFill>
        <p:spPr>
          <a:xfrm>
            <a:off x="762000" y="1600200"/>
            <a:ext cx="7676755" cy="4048125"/>
          </a:xfrm>
          <a:prstGeom prst="rect">
            <a:avLst/>
          </a:prstGeom>
        </p:spPr>
      </p:pic>
    </p:spTree>
    <p:extLst>
      <p:ext uri="{BB962C8B-B14F-4D97-AF65-F5344CB8AC3E}">
        <p14:creationId xmlns:p14="http://schemas.microsoft.com/office/powerpoint/2010/main" val="115686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F784-43D4-4176-9BDE-855B0AC29CD7}"/>
              </a:ext>
            </a:extLst>
          </p:cNvPr>
          <p:cNvSpPr>
            <a:spLocks noGrp="1"/>
          </p:cNvSpPr>
          <p:nvPr>
            <p:ph type="title"/>
          </p:nvPr>
        </p:nvSpPr>
        <p:spPr/>
        <p:txBody>
          <a:bodyPr/>
          <a:lstStyle/>
          <a:p>
            <a:r>
              <a:rPr lang="en-GB" dirty="0"/>
              <a:t>Linear separability in the </a:t>
            </a:r>
            <a:r>
              <a:rPr lang="en-GB" dirty="0" err="1"/>
              <a:t>perceptrons</a:t>
            </a:r>
            <a:endParaRPr lang="en-IE" dirty="0"/>
          </a:p>
        </p:txBody>
      </p:sp>
      <p:pic>
        <p:nvPicPr>
          <p:cNvPr id="4" name="Picture 3">
            <a:extLst>
              <a:ext uri="{FF2B5EF4-FFF2-40B4-BE49-F238E27FC236}">
                <a16:creationId xmlns:a16="http://schemas.microsoft.com/office/drawing/2014/main" id="{79A077A0-EE8A-4CEA-90E4-D9C4354997D2}"/>
              </a:ext>
            </a:extLst>
          </p:cNvPr>
          <p:cNvPicPr>
            <a:picLocks noChangeAspect="1"/>
          </p:cNvPicPr>
          <p:nvPr/>
        </p:nvPicPr>
        <p:blipFill>
          <a:blip r:embed="rId2"/>
          <a:stretch>
            <a:fillRect/>
          </a:stretch>
        </p:blipFill>
        <p:spPr>
          <a:xfrm>
            <a:off x="609600" y="1524000"/>
            <a:ext cx="8001000" cy="4349185"/>
          </a:xfrm>
          <a:prstGeom prst="rect">
            <a:avLst/>
          </a:prstGeom>
        </p:spPr>
      </p:pic>
    </p:spTree>
    <p:extLst>
      <p:ext uri="{BB962C8B-B14F-4D97-AF65-F5344CB8AC3E}">
        <p14:creationId xmlns:p14="http://schemas.microsoft.com/office/powerpoint/2010/main" val="407022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5214-B1CC-4DC7-BFC5-9F72847AEFED}"/>
              </a:ext>
            </a:extLst>
          </p:cNvPr>
          <p:cNvSpPr>
            <a:spLocks noGrp="1"/>
          </p:cNvSpPr>
          <p:nvPr>
            <p:ph type="title"/>
          </p:nvPr>
        </p:nvSpPr>
        <p:spPr>
          <a:xfrm>
            <a:off x="228600" y="152400"/>
            <a:ext cx="8763000" cy="533400"/>
          </a:xfrm>
        </p:spPr>
        <p:txBody>
          <a:bodyPr/>
          <a:lstStyle/>
          <a:p>
            <a:r>
              <a:rPr lang="en-GB" sz="2400" dirty="0"/>
              <a:t>How does the perceptron learn its classification  tasks?</a:t>
            </a:r>
            <a:endParaRPr lang="en-IE" sz="2400" dirty="0"/>
          </a:p>
        </p:txBody>
      </p:sp>
      <p:sp>
        <p:nvSpPr>
          <p:cNvPr id="3" name="Content Placeholder 2">
            <a:extLst>
              <a:ext uri="{FF2B5EF4-FFF2-40B4-BE49-F238E27FC236}">
                <a16:creationId xmlns:a16="http://schemas.microsoft.com/office/drawing/2014/main" id="{6D882698-4F88-4F23-8F7B-664AA276B73C}"/>
              </a:ext>
            </a:extLst>
          </p:cNvPr>
          <p:cNvSpPr>
            <a:spLocks noGrp="1"/>
          </p:cNvSpPr>
          <p:nvPr>
            <p:ph idx="1"/>
          </p:nvPr>
        </p:nvSpPr>
        <p:spPr>
          <a:xfrm>
            <a:off x="563563" y="1295400"/>
            <a:ext cx="7742237" cy="5105400"/>
          </a:xfrm>
        </p:spPr>
        <p:txBody>
          <a:bodyPr/>
          <a:lstStyle/>
          <a:p>
            <a:pPr>
              <a:spcBef>
                <a:spcPts val="0"/>
              </a:spcBef>
              <a:spcAft>
                <a:spcPts val="3000"/>
              </a:spcAft>
            </a:pPr>
            <a:r>
              <a:rPr lang="en-GB" dirty="0"/>
              <a:t>This is done by making small adjustments in the weights to reduce the difference between the actual and desired outputs of the perceptron.</a:t>
            </a:r>
          </a:p>
          <a:p>
            <a:pPr>
              <a:spcBef>
                <a:spcPts val="0"/>
              </a:spcBef>
              <a:spcAft>
                <a:spcPts val="3000"/>
              </a:spcAft>
            </a:pPr>
            <a:r>
              <a:rPr lang="en-GB" dirty="0"/>
              <a:t>The initial  weights are randomly assigned, usually in the range  [-0.5, 0.5], and then updated to obtain the output consistent with the training examples.</a:t>
            </a:r>
            <a:endParaRPr lang="en-IE" dirty="0"/>
          </a:p>
        </p:txBody>
      </p:sp>
    </p:spTree>
    <p:extLst>
      <p:ext uri="{BB962C8B-B14F-4D97-AF65-F5344CB8AC3E}">
        <p14:creationId xmlns:p14="http://schemas.microsoft.com/office/powerpoint/2010/main" val="294630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F149-7BFA-42E0-A763-0276139D49DC}"/>
              </a:ext>
            </a:extLst>
          </p:cNvPr>
          <p:cNvSpPr>
            <a:spLocks noGrp="1"/>
          </p:cNvSpPr>
          <p:nvPr>
            <p:ph type="title"/>
          </p:nvPr>
        </p:nvSpPr>
        <p:spPr/>
        <p:txBody>
          <a:bodyPr/>
          <a:lstStyle/>
          <a:p>
            <a:r>
              <a:rPr lang="en-GB" dirty="0"/>
              <a:t>Error calculations </a:t>
            </a:r>
            <a:endParaRPr lang="en-IE" dirty="0"/>
          </a:p>
        </p:txBody>
      </p:sp>
      <p:sp>
        <p:nvSpPr>
          <p:cNvPr id="3" name="Content Placeholder 2">
            <a:extLst>
              <a:ext uri="{FF2B5EF4-FFF2-40B4-BE49-F238E27FC236}">
                <a16:creationId xmlns:a16="http://schemas.microsoft.com/office/drawing/2014/main" id="{E3C870CF-EF09-4B3F-BEF0-533D8B492F3A}"/>
              </a:ext>
            </a:extLst>
          </p:cNvPr>
          <p:cNvSpPr>
            <a:spLocks noGrp="1"/>
          </p:cNvSpPr>
          <p:nvPr>
            <p:ph idx="1"/>
          </p:nvPr>
        </p:nvSpPr>
        <p:spPr/>
        <p:txBody>
          <a:bodyPr/>
          <a:lstStyle/>
          <a:p>
            <a:r>
              <a:rPr lang="en-GB" dirty="0"/>
              <a:t>If at iteration p, the actual output is Y(p) and the  desired output is </a:t>
            </a:r>
            <a:r>
              <a:rPr lang="en-GB" dirty="0" err="1"/>
              <a:t>Y</a:t>
            </a:r>
            <a:r>
              <a:rPr lang="en-GB" baseline="-25000" dirty="0" err="1"/>
              <a:t>d</a:t>
            </a:r>
            <a:r>
              <a:rPr lang="en-GB" dirty="0"/>
              <a:t> (p), then the error is given by:</a:t>
            </a:r>
          </a:p>
          <a:p>
            <a:endParaRPr lang="en-GB" dirty="0"/>
          </a:p>
          <a:p>
            <a:endParaRPr lang="en-GB" dirty="0"/>
          </a:p>
          <a:p>
            <a:r>
              <a:rPr lang="en-GB" dirty="0"/>
              <a:t>Iteration p here refers to the </a:t>
            </a:r>
            <a:r>
              <a:rPr lang="en-GB" dirty="0" err="1"/>
              <a:t>p</a:t>
            </a:r>
            <a:r>
              <a:rPr lang="en-GB" baseline="30000" dirty="0" err="1"/>
              <a:t>th</a:t>
            </a:r>
            <a:r>
              <a:rPr lang="en-GB" dirty="0"/>
              <a:t> training example  presented to the perceptron.</a:t>
            </a:r>
          </a:p>
          <a:p>
            <a:r>
              <a:rPr lang="en-GB" dirty="0"/>
              <a:t>If the error, e(p), is positive, we need to increase  perceptron output Y(p), but if it is negative, we  need to decrease Y(p).</a:t>
            </a:r>
          </a:p>
          <a:p>
            <a:endParaRPr lang="en-GB" dirty="0"/>
          </a:p>
          <a:p>
            <a:endParaRPr lang="en-IE" dirty="0"/>
          </a:p>
        </p:txBody>
      </p:sp>
      <p:pic>
        <p:nvPicPr>
          <p:cNvPr id="4" name="Picture 3">
            <a:extLst>
              <a:ext uri="{FF2B5EF4-FFF2-40B4-BE49-F238E27FC236}">
                <a16:creationId xmlns:a16="http://schemas.microsoft.com/office/drawing/2014/main" id="{E6028A3C-4126-4A65-8DC1-19D08B47B758}"/>
              </a:ext>
            </a:extLst>
          </p:cNvPr>
          <p:cNvPicPr>
            <a:picLocks noChangeAspect="1"/>
          </p:cNvPicPr>
          <p:nvPr/>
        </p:nvPicPr>
        <p:blipFill>
          <a:blip r:embed="rId2"/>
          <a:stretch>
            <a:fillRect/>
          </a:stretch>
        </p:blipFill>
        <p:spPr>
          <a:xfrm>
            <a:off x="1981200" y="2209800"/>
            <a:ext cx="3286897" cy="914400"/>
          </a:xfrm>
          <a:prstGeom prst="rect">
            <a:avLst/>
          </a:prstGeom>
        </p:spPr>
      </p:pic>
      <p:sp>
        <p:nvSpPr>
          <p:cNvPr id="5" name="object 101">
            <a:extLst>
              <a:ext uri="{FF2B5EF4-FFF2-40B4-BE49-F238E27FC236}">
                <a16:creationId xmlns:a16="http://schemas.microsoft.com/office/drawing/2014/main" id="{451B1FD6-E50A-4FC8-B4D6-B629201571D1}"/>
              </a:ext>
            </a:extLst>
          </p:cNvPr>
          <p:cNvSpPr txBox="1"/>
          <p:nvPr/>
        </p:nvSpPr>
        <p:spPr>
          <a:xfrm>
            <a:off x="5442370" y="2438400"/>
            <a:ext cx="3265170"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where </a:t>
            </a:r>
            <a:r>
              <a:rPr sz="2400" i="1" spc="-5" dirty="0">
                <a:latin typeface="Times New Roman"/>
                <a:cs typeface="Times New Roman"/>
              </a:rPr>
              <a:t>p </a:t>
            </a:r>
            <a:r>
              <a:rPr sz="2400" spc="-5" dirty="0">
                <a:latin typeface="Times New Roman"/>
                <a:cs typeface="Times New Roman"/>
              </a:rPr>
              <a:t>= 1, 2, 3, . .</a:t>
            </a:r>
            <a:r>
              <a:rPr sz="2400" spc="-35" dirty="0">
                <a:latin typeface="Times New Roman"/>
                <a:cs typeface="Times New Roman"/>
              </a:rPr>
              <a:t> </a:t>
            </a:r>
            <a:r>
              <a:rPr sz="2400" spc="-5" dirty="0">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149388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DCC6-9F85-4315-BBDE-1E664B604380}"/>
              </a:ext>
            </a:extLst>
          </p:cNvPr>
          <p:cNvSpPr>
            <a:spLocks noGrp="1"/>
          </p:cNvSpPr>
          <p:nvPr>
            <p:ph type="title"/>
          </p:nvPr>
        </p:nvSpPr>
        <p:spPr/>
        <p:txBody>
          <a:bodyPr/>
          <a:lstStyle/>
          <a:p>
            <a:r>
              <a:rPr lang="en-IE" dirty="0"/>
              <a:t>The perceptron learning rule</a:t>
            </a:r>
          </a:p>
        </p:txBody>
      </p:sp>
      <p:sp>
        <p:nvSpPr>
          <p:cNvPr id="3" name="Content Placeholder 2">
            <a:extLst>
              <a:ext uri="{FF2B5EF4-FFF2-40B4-BE49-F238E27FC236}">
                <a16:creationId xmlns:a16="http://schemas.microsoft.com/office/drawing/2014/main" id="{62327CF3-4280-497F-B6F4-47C090A96D87}"/>
              </a:ext>
            </a:extLst>
          </p:cNvPr>
          <p:cNvSpPr>
            <a:spLocks noGrp="1"/>
          </p:cNvSpPr>
          <p:nvPr>
            <p:ph idx="1"/>
          </p:nvPr>
        </p:nvSpPr>
        <p:spPr>
          <a:xfrm>
            <a:off x="411163" y="2438400"/>
            <a:ext cx="8318500" cy="3886200"/>
          </a:xfrm>
        </p:spPr>
        <p:txBody>
          <a:bodyPr/>
          <a:lstStyle/>
          <a:p>
            <a:pPr>
              <a:spcAft>
                <a:spcPts val="1200"/>
              </a:spcAft>
            </a:pPr>
            <a:r>
              <a:rPr lang="en-GB" dirty="0"/>
              <a:t>where p = 1, 2, 3, . . .</a:t>
            </a:r>
          </a:p>
          <a:p>
            <a:pPr>
              <a:spcAft>
                <a:spcPts val="1200"/>
              </a:spcAft>
            </a:pPr>
            <a:r>
              <a:rPr lang="el-GR" dirty="0"/>
              <a:t>α</a:t>
            </a:r>
            <a:r>
              <a:rPr lang="en-GB" dirty="0"/>
              <a:t> is the learning rate, a positive constant less than unity.</a:t>
            </a:r>
          </a:p>
          <a:p>
            <a:pPr>
              <a:spcAft>
                <a:spcPts val="1200"/>
              </a:spcAft>
            </a:pPr>
            <a:r>
              <a:rPr lang="en-GB" dirty="0"/>
              <a:t>The perceptron learning rule was first proposed by Rosenblatt in 1960. Using this rule we can derive the perceptron training algorithm for classification tasks.</a:t>
            </a:r>
          </a:p>
          <a:p>
            <a:pPr>
              <a:spcAft>
                <a:spcPts val="1200"/>
              </a:spcAft>
            </a:pPr>
            <a:endParaRPr lang="en-IE" dirty="0"/>
          </a:p>
        </p:txBody>
      </p:sp>
      <p:pic>
        <p:nvPicPr>
          <p:cNvPr id="4" name="Picture 3">
            <a:extLst>
              <a:ext uri="{FF2B5EF4-FFF2-40B4-BE49-F238E27FC236}">
                <a16:creationId xmlns:a16="http://schemas.microsoft.com/office/drawing/2014/main" id="{5F35521C-7B9B-4196-B03F-23CBEE576935}"/>
              </a:ext>
            </a:extLst>
          </p:cNvPr>
          <p:cNvPicPr>
            <a:picLocks noChangeAspect="1"/>
          </p:cNvPicPr>
          <p:nvPr/>
        </p:nvPicPr>
        <p:blipFill>
          <a:blip r:embed="rId2"/>
          <a:stretch>
            <a:fillRect/>
          </a:stretch>
        </p:blipFill>
        <p:spPr>
          <a:xfrm>
            <a:off x="1524000" y="1447800"/>
            <a:ext cx="5614992" cy="623888"/>
          </a:xfrm>
          <a:prstGeom prst="rect">
            <a:avLst/>
          </a:prstGeom>
        </p:spPr>
      </p:pic>
    </p:spTree>
    <p:extLst>
      <p:ext uri="{BB962C8B-B14F-4D97-AF65-F5344CB8AC3E}">
        <p14:creationId xmlns:p14="http://schemas.microsoft.com/office/powerpoint/2010/main" val="213592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A7F-C187-44C2-9456-E6C31CC211FE}"/>
              </a:ext>
            </a:extLst>
          </p:cNvPr>
          <p:cNvSpPr>
            <a:spLocks noGrp="1"/>
          </p:cNvSpPr>
          <p:nvPr>
            <p:ph type="title"/>
          </p:nvPr>
        </p:nvSpPr>
        <p:spPr/>
        <p:txBody>
          <a:bodyPr/>
          <a:lstStyle/>
          <a:p>
            <a:r>
              <a:rPr lang="en-GB" sz="2800" dirty="0"/>
              <a:t>What are Artificial Neural Networks (ANNs)?</a:t>
            </a:r>
            <a:endParaRPr lang="en-IE" sz="2800" dirty="0"/>
          </a:p>
        </p:txBody>
      </p:sp>
      <p:sp>
        <p:nvSpPr>
          <p:cNvPr id="3" name="Content Placeholder 2">
            <a:extLst>
              <a:ext uri="{FF2B5EF4-FFF2-40B4-BE49-F238E27FC236}">
                <a16:creationId xmlns:a16="http://schemas.microsoft.com/office/drawing/2014/main" id="{4AAE5E89-777E-4089-B598-D08CD1E2E906}"/>
              </a:ext>
            </a:extLst>
          </p:cNvPr>
          <p:cNvSpPr>
            <a:spLocks noGrp="1"/>
          </p:cNvSpPr>
          <p:nvPr>
            <p:ph idx="1"/>
          </p:nvPr>
        </p:nvSpPr>
        <p:spPr>
          <a:xfrm>
            <a:off x="152401" y="1143000"/>
            <a:ext cx="5181599" cy="5181600"/>
          </a:xfrm>
        </p:spPr>
        <p:txBody>
          <a:bodyPr/>
          <a:lstStyle/>
          <a:p>
            <a:pPr>
              <a:lnSpc>
                <a:spcPct val="110000"/>
              </a:lnSpc>
              <a:spcBef>
                <a:spcPts val="0"/>
              </a:spcBef>
              <a:spcAft>
                <a:spcPts val="1800"/>
              </a:spcAft>
            </a:pPr>
            <a:r>
              <a:rPr lang="en-GB" sz="1800" dirty="0"/>
              <a:t>The idea of </a:t>
            </a:r>
            <a:r>
              <a:rPr lang="en-GB" sz="1800" b="1" dirty="0"/>
              <a:t>ANNs</a:t>
            </a:r>
            <a:r>
              <a:rPr lang="en-GB" sz="1800" dirty="0"/>
              <a:t> is based on the belief that working of human brain by making the right connections, can be imitated using silicon and wires as living </a:t>
            </a:r>
            <a:r>
              <a:rPr lang="en-GB" sz="1800" b="1" dirty="0"/>
              <a:t>neurons</a:t>
            </a:r>
            <a:r>
              <a:rPr lang="en-GB" sz="1800" dirty="0"/>
              <a:t> and </a:t>
            </a:r>
            <a:r>
              <a:rPr lang="en-GB" sz="1800" b="1" dirty="0"/>
              <a:t>dendrites</a:t>
            </a:r>
            <a:r>
              <a:rPr lang="en-GB" sz="1800" dirty="0"/>
              <a:t>.</a:t>
            </a:r>
          </a:p>
          <a:p>
            <a:pPr>
              <a:lnSpc>
                <a:spcPct val="110000"/>
              </a:lnSpc>
              <a:spcBef>
                <a:spcPts val="0"/>
              </a:spcBef>
              <a:spcAft>
                <a:spcPts val="1800"/>
              </a:spcAft>
            </a:pPr>
            <a:r>
              <a:rPr lang="en-GB" sz="1800" dirty="0"/>
              <a:t>The human brain is composed of 86 billion nerve cells called </a:t>
            </a:r>
            <a:r>
              <a:rPr lang="en-GB" sz="1800" b="1" dirty="0"/>
              <a:t>neurons.</a:t>
            </a:r>
            <a:r>
              <a:rPr lang="en-GB" sz="1800" dirty="0"/>
              <a:t> </a:t>
            </a:r>
          </a:p>
          <a:p>
            <a:pPr>
              <a:lnSpc>
                <a:spcPct val="110000"/>
              </a:lnSpc>
              <a:spcBef>
                <a:spcPts val="0"/>
              </a:spcBef>
              <a:spcAft>
                <a:spcPts val="1800"/>
              </a:spcAft>
            </a:pPr>
            <a:r>
              <a:rPr lang="en-GB" sz="1800" dirty="0"/>
              <a:t>They are connected to other thousand cells by </a:t>
            </a:r>
            <a:r>
              <a:rPr lang="en-GB" sz="1800" b="1" dirty="0"/>
              <a:t>Axons.</a:t>
            </a:r>
            <a:r>
              <a:rPr lang="en-GB" sz="1800" dirty="0"/>
              <a:t> </a:t>
            </a:r>
          </a:p>
          <a:p>
            <a:pPr>
              <a:lnSpc>
                <a:spcPct val="110000"/>
              </a:lnSpc>
              <a:spcBef>
                <a:spcPts val="0"/>
              </a:spcBef>
              <a:spcAft>
                <a:spcPts val="1800"/>
              </a:spcAft>
            </a:pPr>
            <a:r>
              <a:rPr lang="en-GB" sz="1800" dirty="0"/>
              <a:t>Stimuli from external environment or inputs from sensory organs are accepted by dendrites. These inputs create electric impulses, which quickly travel through the neural network. A neuron can then send the message to other neuron to handle the issue or does not send it forward.</a:t>
            </a:r>
          </a:p>
        </p:txBody>
      </p:sp>
      <p:pic>
        <p:nvPicPr>
          <p:cNvPr id="19458" name="Picture 2" descr="Structure of Neuron">
            <a:extLst>
              <a:ext uri="{FF2B5EF4-FFF2-40B4-BE49-F238E27FC236}">
                <a16:creationId xmlns:a16="http://schemas.microsoft.com/office/drawing/2014/main" id="{30D0569E-3523-4DAD-8637-3E12236D9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157412"/>
            <a:ext cx="3788662" cy="310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37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08-4924-4168-9B3B-0DA74E99F594}"/>
              </a:ext>
            </a:extLst>
          </p:cNvPr>
          <p:cNvSpPr>
            <a:spLocks noGrp="1"/>
          </p:cNvSpPr>
          <p:nvPr>
            <p:ph type="title"/>
          </p:nvPr>
        </p:nvSpPr>
        <p:spPr/>
        <p:txBody>
          <a:bodyPr/>
          <a:lstStyle/>
          <a:p>
            <a:r>
              <a:rPr lang="en-IE" dirty="0"/>
              <a:t>Perceptron’s training algorithm</a:t>
            </a:r>
          </a:p>
        </p:txBody>
      </p:sp>
      <p:sp>
        <p:nvSpPr>
          <p:cNvPr id="3" name="Content Placeholder 2">
            <a:extLst>
              <a:ext uri="{FF2B5EF4-FFF2-40B4-BE49-F238E27FC236}">
                <a16:creationId xmlns:a16="http://schemas.microsoft.com/office/drawing/2014/main" id="{764C1E88-50F4-48AB-8018-836892D69084}"/>
              </a:ext>
            </a:extLst>
          </p:cNvPr>
          <p:cNvSpPr>
            <a:spLocks noGrp="1"/>
          </p:cNvSpPr>
          <p:nvPr>
            <p:ph idx="1"/>
          </p:nvPr>
        </p:nvSpPr>
        <p:spPr/>
        <p:txBody>
          <a:bodyPr/>
          <a:lstStyle/>
          <a:p>
            <a:r>
              <a:rPr lang="en-GB" b="1" dirty="0"/>
              <a:t>Step 1: Initialisation</a:t>
            </a:r>
          </a:p>
          <a:p>
            <a:endParaRPr lang="en-GB" b="1" dirty="0"/>
          </a:p>
          <a:p>
            <a:pPr>
              <a:spcAft>
                <a:spcPts val="1200"/>
              </a:spcAft>
            </a:pPr>
            <a:r>
              <a:rPr lang="en-GB" dirty="0"/>
              <a:t>Set initial weights w1, w2,…, </a:t>
            </a:r>
            <a:r>
              <a:rPr lang="en-GB" dirty="0" err="1"/>
              <a:t>wn</a:t>
            </a:r>
            <a:r>
              <a:rPr lang="en-GB" dirty="0"/>
              <a:t> and threshold </a:t>
            </a:r>
            <a:r>
              <a:rPr lang="el-GR" dirty="0"/>
              <a:t>θ</a:t>
            </a:r>
            <a:r>
              <a:rPr lang="en-GB" dirty="0"/>
              <a:t> to random numbers in the range [-0.5, 0.5].</a:t>
            </a:r>
          </a:p>
          <a:p>
            <a:pPr>
              <a:spcAft>
                <a:spcPts val="1200"/>
              </a:spcAft>
            </a:pPr>
            <a:endParaRPr lang="en-GB" dirty="0"/>
          </a:p>
          <a:p>
            <a:pPr>
              <a:spcAft>
                <a:spcPts val="1200"/>
              </a:spcAft>
            </a:pPr>
            <a:r>
              <a:rPr lang="en-GB" dirty="0"/>
              <a:t>If the error, e(p), is positive, we need to increase  perceptron output Y(p), but if it is negative, we  need to decrease Y(p).</a:t>
            </a:r>
          </a:p>
          <a:p>
            <a:endParaRPr lang="en-IE" dirty="0"/>
          </a:p>
        </p:txBody>
      </p:sp>
    </p:spTree>
    <p:extLst>
      <p:ext uri="{BB962C8B-B14F-4D97-AF65-F5344CB8AC3E}">
        <p14:creationId xmlns:p14="http://schemas.microsoft.com/office/powerpoint/2010/main" val="339563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08-4924-4168-9B3B-0DA74E99F594}"/>
              </a:ext>
            </a:extLst>
          </p:cNvPr>
          <p:cNvSpPr>
            <a:spLocks noGrp="1"/>
          </p:cNvSpPr>
          <p:nvPr>
            <p:ph type="title"/>
          </p:nvPr>
        </p:nvSpPr>
        <p:spPr/>
        <p:txBody>
          <a:bodyPr/>
          <a:lstStyle/>
          <a:p>
            <a:r>
              <a:rPr lang="en-IE" dirty="0"/>
              <a:t>Perceptron’s training algorithm</a:t>
            </a:r>
          </a:p>
        </p:txBody>
      </p:sp>
      <p:sp>
        <p:nvSpPr>
          <p:cNvPr id="3" name="Content Placeholder 2">
            <a:extLst>
              <a:ext uri="{FF2B5EF4-FFF2-40B4-BE49-F238E27FC236}">
                <a16:creationId xmlns:a16="http://schemas.microsoft.com/office/drawing/2014/main" id="{764C1E88-50F4-48AB-8018-836892D69084}"/>
              </a:ext>
            </a:extLst>
          </p:cNvPr>
          <p:cNvSpPr>
            <a:spLocks noGrp="1"/>
          </p:cNvSpPr>
          <p:nvPr>
            <p:ph idx="1"/>
          </p:nvPr>
        </p:nvSpPr>
        <p:spPr/>
        <p:txBody>
          <a:bodyPr/>
          <a:lstStyle/>
          <a:p>
            <a:r>
              <a:rPr lang="en-GB" b="1" dirty="0"/>
              <a:t>Step 2: Activation</a:t>
            </a:r>
          </a:p>
          <a:p>
            <a:r>
              <a:rPr lang="en-GB" dirty="0"/>
              <a:t>Activate the perceptron by applying inputs x1(p),  x2(p),…, </a:t>
            </a:r>
            <a:r>
              <a:rPr lang="en-GB" dirty="0" err="1"/>
              <a:t>xn</a:t>
            </a:r>
            <a:r>
              <a:rPr lang="en-GB" dirty="0"/>
              <a:t>(p) and desired output </a:t>
            </a:r>
            <a:r>
              <a:rPr lang="en-GB" dirty="0" err="1"/>
              <a:t>Yd</a:t>
            </a:r>
            <a:r>
              <a:rPr lang="en-GB" dirty="0"/>
              <a:t> (p).</a:t>
            </a:r>
          </a:p>
          <a:p>
            <a:r>
              <a:rPr lang="en-GB" dirty="0"/>
              <a:t>Calculate the actual output at iteration p = 1</a:t>
            </a:r>
          </a:p>
          <a:p>
            <a:endParaRPr lang="en-GB" dirty="0"/>
          </a:p>
          <a:p>
            <a:endParaRPr lang="en-GB" dirty="0"/>
          </a:p>
          <a:p>
            <a:endParaRPr lang="en-GB" dirty="0"/>
          </a:p>
          <a:p>
            <a:r>
              <a:rPr lang="en-GB" dirty="0"/>
              <a:t>where n is the number of the perceptron inputs,  and step is a step activation function.</a:t>
            </a:r>
          </a:p>
        </p:txBody>
      </p:sp>
      <p:pic>
        <p:nvPicPr>
          <p:cNvPr id="4" name="Picture 3">
            <a:extLst>
              <a:ext uri="{FF2B5EF4-FFF2-40B4-BE49-F238E27FC236}">
                <a16:creationId xmlns:a16="http://schemas.microsoft.com/office/drawing/2014/main" id="{2F5D6364-80FD-47CE-BC85-5C8CE77A1031}"/>
              </a:ext>
            </a:extLst>
          </p:cNvPr>
          <p:cNvPicPr>
            <a:picLocks noChangeAspect="1"/>
          </p:cNvPicPr>
          <p:nvPr/>
        </p:nvPicPr>
        <p:blipFill>
          <a:blip r:embed="rId2"/>
          <a:stretch>
            <a:fillRect/>
          </a:stretch>
        </p:blipFill>
        <p:spPr>
          <a:xfrm>
            <a:off x="1752600" y="3581400"/>
            <a:ext cx="4914900" cy="914400"/>
          </a:xfrm>
          <a:prstGeom prst="rect">
            <a:avLst/>
          </a:prstGeom>
        </p:spPr>
      </p:pic>
    </p:spTree>
    <p:extLst>
      <p:ext uri="{BB962C8B-B14F-4D97-AF65-F5344CB8AC3E}">
        <p14:creationId xmlns:p14="http://schemas.microsoft.com/office/powerpoint/2010/main" val="328365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08-4924-4168-9B3B-0DA74E99F594}"/>
              </a:ext>
            </a:extLst>
          </p:cNvPr>
          <p:cNvSpPr>
            <a:spLocks noGrp="1"/>
          </p:cNvSpPr>
          <p:nvPr>
            <p:ph type="title"/>
          </p:nvPr>
        </p:nvSpPr>
        <p:spPr/>
        <p:txBody>
          <a:bodyPr/>
          <a:lstStyle/>
          <a:p>
            <a:r>
              <a:rPr lang="en-IE" dirty="0"/>
              <a:t>Perceptron’s training algorithm</a:t>
            </a:r>
          </a:p>
        </p:txBody>
      </p:sp>
      <p:sp>
        <p:nvSpPr>
          <p:cNvPr id="3" name="Content Placeholder 2">
            <a:extLst>
              <a:ext uri="{FF2B5EF4-FFF2-40B4-BE49-F238E27FC236}">
                <a16:creationId xmlns:a16="http://schemas.microsoft.com/office/drawing/2014/main" id="{764C1E88-50F4-48AB-8018-836892D69084}"/>
              </a:ext>
            </a:extLst>
          </p:cNvPr>
          <p:cNvSpPr>
            <a:spLocks noGrp="1"/>
          </p:cNvSpPr>
          <p:nvPr>
            <p:ph idx="1"/>
          </p:nvPr>
        </p:nvSpPr>
        <p:spPr>
          <a:xfrm>
            <a:off x="398206" y="1143000"/>
            <a:ext cx="8318500" cy="5181600"/>
          </a:xfrm>
        </p:spPr>
        <p:txBody>
          <a:bodyPr/>
          <a:lstStyle/>
          <a:p>
            <a:r>
              <a:rPr lang="en-GB" b="1" dirty="0"/>
              <a:t>Step 3: Weight training </a:t>
            </a:r>
          </a:p>
          <a:p>
            <a:r>
              <a:rPr lang="en-GB" sz="2400" dirty="0"/>
              <a:t>Update the weights of the perceptron</a:t>
            </a:r>
          </a:p>
          <a:p>
            <a:endParaRPr lang="en-GB" sz="2400" dirty="0"/>
          </a:p>
          <a:p>
            <a:endParaRPr lang="en-GB" sz="2400" dirty="0"/>
          </a:p>
          <a:p>
            <a:r>
              <a:rPr lang="en-GB" sz="2400" dirty="0"/>
              <a:t>Where </a:t>
            </a:r>
            <a:r>
              <a:rPr lang="en-GB" sz="2400" dirty="0" err="1"/>
              <a:t>Δwi</a:t>
            </a:r>
            <a:r>
              <a:rPr lang="en-GB" sz="2400" dirty="0"/>
              <a:t>(p) is the weight correction at iteration p.</a:t>
            </a:r>
          </a:p>
          <a:p>
            <a:r>
              <a:rPr lang="en-GB" sz="2400" dirty="0"/>
              <a:t>The weight correction is computed by the delta rule:</a:t>
            </a:r>
          </a:p>
          <a:p>
            <a:endParaRPr lang="en-GB" sz="2400" dirty="0"/>
          </a:p>
          <a:p>
            <a:endParaRPr lang="en-GB" sz="2400" dirty="0"/>
          </a:p>
          <a:p>
            <a:r>
              <a:rPr lang="en-GB" b="1" dirty="0"/>
              <a:t>Step 4: Iteration</a:t>
            </a:r>
          </a:p>
          <a:p>
            <a:r>
              <a:rPr lang="en-GB" sz="2400" dirty="0"/>
              <a:t>Increase iteration p by one, go back to Step 2 and  repeat the process until convergence.</a:t>
            </a:r>
          </a:p>
          <a:p>
            <a:endParaRPr lang="en-GB" dirty="0"/>
          </a:p>
        </p:txBody>
      </p:sp>
      <p:pic>
        <p:nvPicPr>
          <p:cNvPr id="5" name="Picture 4">
            <a:extLst>
              <a:ext uri="{FF2B5EF4-FFF2-40B4-BE49-F238E27FC236}">
                <a16:creationId xmlns:a16="http://schemas.microsoft.com/office/drawing/2014/main" id="{274F5A8C-EF94-4B0E-B9B6-F3EBD3D63C4C}"/>
              </a:ext>
            </a:extLst>
          </p:cNvPr>
          <p:cNvPicPr>
            <a:picLocks noChangeAspect="1"/>
          </p:cNvPicPr>
          <p:nvPr/>
        </p:nvPicPr>
        <p:blipFill>
          <a:blip r:embed="rId2"/>
          <a:stretch>
            <a:fillRect/>
          </a:stretch>
        </p:blipFill>
        <p:spPr>
          <a:xfrm>
            <a:off x="1905000" y="2362200"/>
            <a:ext cx="3438525" cy="438150"/>
          </a:xfrm>
          <a:prstGeom prst="rect">
            <a:avLst/>
          </a:prstGeom>
        </p:spPr>
      </p:pic>
      <p:pic>
        <p:nvPicPr>
          <p:cNvPr id="6" name="Picture 5">
            <a:extLst>
              <a:ext uri="{FF2B5EF4-FFF2-40B4-BE49-F238E27FC236}">
                <a16:creationId xmlns:a16="http://schemas.microsoft.com/office/drawing/2014/main" id="{0D95DE38-DE67-4A32-AF6A-637128EA3D7C}"/>
              </a:ext>
            </a:extLst>
          </p:cNvPr>
          <p:cNvPicPr>
            <a:picLocks noChangeAspect="1"/>
          </p:cNvPicPr>
          <p:nvPr/>
        </p:nvPicPr>
        <p:blipFill>
          <a:blip r:embed="rId3"/>
          <a:stretch>
            <a:fillRect/>
          </a:stretch>
        </p:blipFill>
        <p:spPr>
          <a:xfrm>
            <a:off x="2209800" y="4267200"/>
            <a:ext cx="3238500" cy="438150"/>
          </a:xfrm>
          <a:prstGeom prst="rect">
            <a:avLst/>
          </a:prstGeom>
        </p:spPr>
      </p:pic>
    </p:spTree>
    <p:extLst>
      <p:ext uri="{BB962C8B-B14F-4D97-AF65-F5344CB8AC3E}">
        <p14:creationId xmlns:p14="http://schemas.microsoft.com/office/powerpoint/2010/main" val="231216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CD88-363C-45D3-AE23-522193352B34}"/>
              </a:ext>
            </a:extLst>
          </p:cNvPr>
          <p:cNvSpPr>
            <a:spLocks noGrp="1"/>
          </p:cNvSpPr>
          <p:nvPr>
            <p:ph type="title"/>
          </p:nvPr>
        </p:nvSpPr>
        <p:spPr>
          <a:xfrm>
            <a:off x="381000" y="152400"/>
            <a:ext cx="8540792" cy="533400"/>
          </a:xfrm>
        </p:spPr>
        <p:txBody>
          <a:bodyPr/>
          <a:lstStyle/>
          <a:p>
            <a:r>
              <a:rPr lang="en-GB" sz="2200" dirty="0"/>
              <a:t>Example of perceptron learning: the logical operation AND</a:t>
            </a:r>
            <a:endParaRPr lang="en-IE" sz="2200" dirty="0"/>
          </a:p>
        </p:txBody>
      </p:sp>
      <p:pic>
        <p:nvPicPr>
          <p:cNvPr id="3" name="Picture 2">
            <a:extLst>
              <a:ext uri="{FF2B5EF4-FFF2-40B4-BE49-F238E27FC236}">
                <a16:creationId xmlns:a16="http://schemas.microsoft.com/office/drawing/2014/main" id="{94A95B1C-4C9A-4D4E-B952-63FB68ACF977}"/>
              </a:ext>
            </a:extLst>
          </p:cNvPr>
          <p:cNvPicPr>
            <a:picLocks noChangeAspect="1"/>
          </p:cNvPicPr>
          <p:nvPr/>
        </p:nvPicPr>
        <p:blipFill>
          <a:blip r:embed="rId3"/>
          <a:stretch>
            <a:fillRect/>
          </a:stretch>
        </p:blipFill>
        <p:spPr>
          <a:xfrm>
            <a:off x="3886200" y="1143000"/>
            <a:ext cx="5035592" cy="5257800"/>
          </a:xfrm>
          <a:prstGeom prst="rect">
            <a:avLst/>
          </a:prstGeom>
        </p:spPr>
      </p:pic>
      <p:pic>
        <p:nvPicPr>
          <p:cNvPr id="5" name="Picture 4">
            <a:extLst>
              <a:ext uri="{FF2B5EF4-FFF2-40B4-BE49-F238E27FC236}">
                <a16:creationId xmlns:a16="http://schemas.microsoft.com/office/drawing/2014/main" id="{96303DCC-496D-4D29-98D3-819133C7893B}"/>
              </a:ext>
            </a:extLst>
          </p:cNvPr>
          <p:cNvPicPr>
            <a:picLocks noChangeAspect="1"/>
          </p:cNvPicPr>
          <p:nvPr/>
        </p:nvPicPr>
        <p:blipFill>
          <a:blip r:embed="rId4"/>
          <a:stretch>
            <a:fillRect/>
          </a:stretch>
        </p:blipFill>
        <p:spPr>
          <a:xfrm>
            <a:off x="228600" y="1227126"/>
            <a:ext cx="3523431" cy="685492"/>
          </a:xfrm>
          <a:prstGeom prst="rect">
            <a:avLst/>
          </a:prstGeom>
        </p:spPr>
      </p:pic>
      <p:pic>
        <p:nvPicPr>
          <p:cNvPr id="6" name="Picture 5">
            <a:extLst>
              <a:ext uri="{FF2B5EF4-FFF2-40B4-BE49-F238E27FC236}">
                <a16:creationId xmlns:a16="http://schemas.microsoft.com/office/drawing/2014/main" id="{F9C29496-CF7E-478A-AED1-BE0B6E3BC630}"/>
              </a:ext>
            </a:extLst>
          </p:cNvPr>
          <p:cNvPicPr>
            <a:picLocks noChangeAspect="1"/>
          </p:cNvPicPr>
          <p:nvPr/>
        </p:nvPicPr>
        <p:blipFill>
          <a:blip r:embed="rId5"/>
          <a:stretch>
            <a:fillRect/>
          </a:stretch>
        </p:blipFill>
        <p:spPr>
          <a:xfrm>
            <a:off x="609600" y="3552825"/>
            <a:ext cx="2546842" cy="1343007"/>
          </a:xfrm>
          <a:prstGeom prst="rect">
            <a:avLst/>
          </a:prstGeom>
        </p:spPr>
      </p:pic>
      <p:pic>
        <p:nvPicPr>
          <p:cNvPr id="7" name="Picture 6">
            <a:extLst>
              <a:ext uri="{FF2B5EF4-FFF2-40B4-BE49-F238E27FC236}">
                <a16:creationId xmlns:a16="http://schemas.microsoft.com/office/drawing/2014/main" id="{74E5BCBF-56E5-4B80-A275-8C6A126F6166}"/>
              </a:ext>
            </a:extLst>
          </p:cNvPr>
          <p:cNvPicPr>
            <a:picLocks noChangeAspect="1"/>
          </p:cNvPicPr>
          <p:nvPr/>
        </p:nvPicPr>
        <p:blipFill>
          <a:blip r:embed="rId6"/>
          <a:stretch>
            <a:fillRect/>
          </a:stretch>
        </p:blipFill>
        <p:spPr>
          <a:xfrm>
            <a:off x="177670" y="2028770"/>
            <a:ext cx="3574361" cy="664997"/>
          </a:xfrm>
          <a:prstGeom prst="rect">
            <a:avLst/>
          </a:prstGeom>
        </p:spPr>
      </p:pic>
      <p:pic>
        <p:nvPicPr>
          <p:cNvPr id="8" name="Picture 7">
            <a:extLst>
              <a:ext uri="{FF2B5EF4-FFF2-40B4-BE49-F238E27FC236}">
                <a16:creationId xmlns:a16="http://schemas.microsoft.com/office/drawing/2014/main" id="{00D40A16-3BE3-4638-8211-7AA074631C09}"/>
              </a:ext>
            </a:extLst>
          </p:cNvPr>
          <p:cNvPicPr>
            <a:picLocks noChangeAspect="1"/>
          </p:cNvPicPr>
          <p:nvPr/>
        </p:nvPicPr>
        <p:blipFill>
          <a:blip r:embed="rId7"/>
          <a:stretch>
            <a:fillRect/>
          </a:stretch>
        </p:blipFill>
        <p:spPr>
          <a:xfrm>
            <a:off x="609600" y="5119062"/>
            <a:ext cx="2758236" cy="351465"/>
          </a:xfrm>
          <a:prstGeom prst="rect">
            <a:avLst/>
          </a:prstGeom>
        </p:spPr>
      </p:pic>
      <p:pic>
        <p:nvPicPr>
          <p:cNvPr id="9" name="Picture 8">
            <a:extLst>
              <a:ext uri="{FF2B5EF4-FFF2-40B4-BE49-F238E27FC236}">
                <a16:creationId xmlns:a16="http://schemas.microsoft.com/office/drawing/2014/main" id="{2018A079-EF60-4FB9-A6B4-83113DF8DE18}"/>
              </a:ext>
            </a:extLst>
          </p:cNvPr>
          <p:cNvPicPr>
            <a:picLocks noChangeAspect="1"/>
          </p:cNvPicPr>
          <p:nvPr/>
        </p:nvPicPr>
        <p:blipFill>
          <a:blip r:embed="rId8"/>
          <a:stretch>
            <a:fillRect/>
          </a:stretch>
        </p:blipFill>
        <p:spPr>
          <a:xfrm>
            <a:off x="639097" y="5722935"/>
            <a:ext cx="2581255" cy="349229"/>
          </a:xfrm>
          <a:prstGeom prst="rect">
            <a:avLst/>
          </a:prstGeom>
        </p:spPr>
      </p:pic>
      <p:pic>
        <p:nvPicPr>
          <p:cNvPr id="10" name="Picture 9">
            <a:extLst>
              <a:ext uri="{FF2B5EF4-FFF2-40B4-BE49-F238E27FC236}">
                <a16:creationId xmlns:a16="http://schemas.microsoft.com/office/drawing/2014/main" id="{66ACA43F-50BA-4B85-A473-6B80380BA045}"/>
              </a:ext>
            </a:extLst>
          </p:cNvPr>
          <p:cNvPicPr>
            <a:picLocks noChangeAspect="1"/>
          </p:cNvPicPr>
          <p:nvPr/>
        </p:nvPicPr>
        <p:blipFill>
          <a:blip r:embed="rId9"/>
          <a:stretch>
            <a:fillRect/>
          </a:stretch>
        </p:blipFill>
        <p:spPr>
          <a:xfrm>
            <a:off x="839635" y="2860163"/>
            <a:ext cx="1770831" cy="492637"/>
          </a:xfrm>
          <a:prstGeom prst="rect">
            <a:avLst/>
          </a:prstGeom>
        </p:spPr>
      </p:pic>
    </p:spTree>
    <p:extLst>
      <p:ext uri="{BB962C8B-B14F-4D97-AF65-F5344CB8AC3E}">
        <p14:creationId xmlns:p14="http://schemas.microsoft.com/office/powerpoint/2010/main" val="73608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D8E8-B09D-40A9-BCB6-B02E2E9623DC}"/>
              </a:ext>
            </a:extLst>
          </p:cNvPr>
          <p:cNvSpPr>
            <a:spLocks noGrp="1"/>
          </p:cNvSpPr>
          <p:nvPr>
            <p:ph type="title"/>
          </p:nvPr>
        </p:nvSpPr>
        <p:spPr/>
        <p:txBody>
          <a:bodyPr/>
          <a:lstStyle/>
          <a:p>
            <a:r>
              <a:rPr lang="en-GB" sz="2400" dirty="0"/>
              <a:t>Two-dimensional plots of basic logical operations</a:t>
            </a:r>
            <a:endParaRPr lang="en-IE" sz="2400" dirty="0"/>
          </a:p>
        </p:txBody>
      </p:sp>
      <p:sp>
        <p:nvSpPr>
          <p:cNvPr id="5" name="Rectangle 4">
            <a:extLst>
              <a:ext uri="{FF2B5EF4-FFF2-40B4-BE49-F238E27FC236}">
                <a16:creationId xmlns:a16="http://schemas.microsoft.com/office/drawing/2014/main" id="{38A79197-1DBD-46E0-8C04-9FBB8255440F}"/>
              </a:ext>
            </a:extLst>
          </p:cNvPr>
          <p:cNvSpPr/>
          <p:nvPr/>
        </p:nvSpPr>
        <p:spPr>
          <a:xfrm>
            <a:off x="904875" y="4762069"/>
            <a:ext cx="7239000" cy="830997"/>
          </a:xfrm>
          <a:prstGeom prst="rect">
            <a:avLst/>
          </a:prstGeom>
        </p:spPr>
        <p:txBody>
          <a:bodyPr wrap="square">
            <a:spAutoFit/>
          </a:bodyPr>
          <a:lstStyle/>
          <a:p>
            <a:r>
              <a:rPr lang="en-GB" sz="2400" b="0" dirty="0"/>
              <a:t>A perceptron can learn the operations AND </a:t>
            </a:r>
            <a:r>
              <a:rPr lang="en-GB" sz="2400" b="0" dirty="0" err="1"/>
              <a:t>and</a:t>
            </a:r>
            <a:r>
              <a:rPr lang="en-GB" sz="2400" b="0" dirty="0"/>
              <a:t> OR,  but not Exclusive-OR.</a:t>
            </a:r>
            <a:endParaRPr lang="en-IE" sz="2400" b="0" dirty="0"/>
          </a:p>
        </p:txBody>
      </p:sp>
      <p:pic>
        <p:nvPicPr>
          <p:cNvPr id="6" name="Picture 5">
            <a:extLst>
              <a:ext uri="{FF2B5EF4-FFF2-40B4-BE49-F238E27FC236}">
                <a16:creationId xmlns:a16="http://schemas.microsoft.com/office/drawing/2014/main" id="{A4CA6161-34BF-4D0B-A453-9BB6F4BB1890}"/>
              </a:ext>
            </a:extLst>
          </p:cNvPr>
          <p:cNvPicPr>
            <a:picLocks noChangeAspect="1"/>
          </p:cNvPicPr>
          <p:nvPr/>
        </p:nvPicPr>
        <p:blipFill>
          <a:blip r:embed="rId2"/>
          <a:stretch>
            <a:fillRect/>
          </a:stretch>
        </p:blipFill>
        <p:spPr>
          <a:xfrm>
            <a:off x="838200" y="1578839"/>
            <a:ext cx="7305675" cy="2993161"/>
          </a:xfrm>
          <a:prstGeom prst="rect">
            <a:avLst/>
          </a:prstGeom>
        </p:spPr>
      </p:pic>
    </p:spTree>
    <p:extLst>
      <p:ext uri="{BB962C8B-B14F-4D97-AF65-F5344CB8AC3E}">
        <p14:creationId xmlns:p14="http://schemas.microsoft.com/office/powerpoint/2010/main" val="309469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Nonlinearly Separable Data</a:t>
            </a:r>
          </a:p>
        </p:txBody>
      </p:sp>
      <p:graphicFrame>
        <p:nvGraphicFramePr>
          <p:cNvPr id="13315" name="Object 2"/>
          <p:cNvGraphicFramePr>
            <a:graphicFrameLocks noGrp="1" noChangeAspect="1"/>
          </p:cNvGraphicFramePr>
          <p:nvPr>
            <p:ph sz="half" idx="1"/>
          </p:nvPr>
        </p:nvGraphicFramePr>
        <p:xfrm>
          <a:off x="685800" y="2066925"/>
          <a:ext cx="7924800" cy="4029075"/>
        </p:xfrm>
        <a:graphic>
          <a:graphicData uri="http://schemas.openxmlformats.org/presentationml/2006/ole">
            <mc:AlternateContent xmlns:mc="http://schemas.openxmlformats.org/markup-compatibility/2006">
              <mc:Choice xmlns:v="urn:schemas-microsoft-com:vml" Requires="v">
                <p:oleObj spid="_x0000_s13397" name="VISIO" r:id="rId3" imgW="9586620" imgH="4684064" progId="Visio.Drawing.6">
                  <p:embed/>
                </p:oleObj>
              </mc:Choice>
              <mc:Fallback>
                <p:oleObj name="VISIO" r:id="rId3" imgW="9586620" imgH="468406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3922"/>
                      <a:stretch>
                        <a:fillRect/>
                      </a:stretch>
                    </p:blipFill>
                    <p:spPr bwMode="auto">
                      <a:xfrm>
                        <a:off x="685800" y="2066925"/>
                        <a:ext cx="7924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13316" name="Object 3"/>
          <p:cNvGraphicFramePr>
            <a:graphicFrameLocks noGrp="1" noChangeAspect="1"/>
          </p:cNvGraphicFramePr>
          <p:nvPr>
            <p:ph sz="half" idx="2"/>
          </p:nvPr>
        </p:nvGraphicFramePr>
        <p:xfrm>
          <a:off x="685800" y="2133600"/>
          <a:ext cx="2092325" cy="635000"/>
        </p:xfrm>
        <a:graphic>
          <a:graphicData uri="http://schemas.openxmlformats.org/presentationml/2006/ole">
            <mc:AlternateContent xmlns:mc="http://schemas.openxmlformats.org/markup-compatibility/2006">
              <mc:Choice xmlns:v="urn:schemas-microsoft-com:vml" Requires="v">
                <p:oleObj spid="_x0000_s13398" name="Equation" r:id="rId5" imgW="710891" imgH="215806" progId="Equation.3">
                  <p:embed/>
                </p:oleObj>
              </mc:Choice>
              <mc:Fallback>
                <p:oleObj name="Equation" r:id="rId5" imgW="710891" imgH="21580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133600"/>
                        <a:ext cx="20923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p:cNvSpPr txBox="1">
            <a:spLocks noChangeArrowheads="1"/>
          </p:cNvSpPr>
          <p:nvPr/>
        </p:nvSpPr>
        <p:spPr bwMode="auto">
          <a:xfrm>
            <a:off x="5486400" y="16764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XOR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Multilayer Neural Network</a:t>
            </a:r>
          </a:p>
        </p:txBody>
      </p:sp>
      <p:sp>
        <p:nvSpPr>
          <p:cNvPr id="14339" name="Rectangle 3"/>
          <p:cNvSpPr>
            <a:spLocks noGrp="1" noChangeArrowheads="1"/>
          </p:cNvSpPr>
          <p:nvPr>
            <p:ph type="body" idx="1"/>
          </p:nvPr>
        </p:nvSpPr>
        <p:spPr>
          <a:xfrm>
            <a:off x="411163" y="1219200"/>
            <a:ext cx="8318500" cy="5105400"/>
          </a:xfrm>
        </p:spPr>
        <p:txBody>
          <a:bodyPr/>
          <a:lstStyle/>
          <a:p>
            <a:pPr marL="162560" marR="210820">
              <a:lnSpc>
                <a:spcPct val="100000"/>
              </a:lnSpc>
              <a:spcBef>
                <a:spcPts val="100"/>
              </a:spcBef>
              <a:spcAft>
                <a:spcPts val="1800"/>
              </a:spcAft>
            </a:pPr>
            <a:r>
              <a:rPr lang="en-GB" spc="-5" dirty="0"/>
              <a:t>A </a:t>
            </a:r>
            <a:r>
              <a:rPr lang="en-GB" dirty="0"/>
              <a:t>multilayer perceptron is a feedforward neural  network with one or more hidden</a:t>
            </a:r>
            <a:r>
              <a:rPr lang="en-GB" spc="-65" dirty="0"/>
              <a:t> </a:t>
            </a:r>
            <a:r>
              <a:rPr lang="en-GB" dirty="0"/>
              <a:t>layers.</a:t>
            </a:r>
          </a:p>
          <a:p>
            <a:pPr marL="162560" marR="5080">
              <a:lnSpc>
                <a:spcPct val="100000"/>
              </a:lnSpc>
              <a:spcBef>
                <a:spcPts val="720"/>
              </a:spcBef>
              <a:spcAft>
                <a:spcPts val="1800"/>
              </a:spcAft>
            </a:pPr>
            <a:r>
              <a:rPr lang="en-GB" dirty="0"/>
              <a:t>The network </a:t>
            </a:r>
            <a:r>
              <a:rPr lang="en-GB" spc="-5" dirty="0"/>
              <a:t>consists </a:t>
            </a:r>
            <a:r>
              <a:rPr lang="en-GB" dirty="0"/>
              <a:t>of an </a:t>
            </a:r>
            <a:r>
              <a:rPr lang="en-GB" b="1" spc="-5" dirty="0">
                <a:solidFill>
                  <a:srgbClr val="0C6D9C"/>
                </a:solidFill>
                <a:latin typeface="Times New Roman"/>
                <a:cs typeface="Times New Roman"/>
              </a:rPr>
              <a:t>input layer </a:t>
            </a:r>
            <a:r>
              <a:rPr lang="en-GB" dirty="0"/>
              <a:t>of source  </a:t>
            </a:r>
            <a:r>
              <a:rPr lang="en-GB" spc="-5" dirty="0"/>
              <a:t>neurons, </a:t>
            </a:r>
            <a:r>
              <a:rPr lang="en-GB" dirty="0"/>
              <a:t>at least one middle or </a:t>
            </a:r>
            <a:r>
              <a:rPr lang="en-GB" b="1" spc="-5" dirty="0">
                <a:solidFill>
                  <a:srgbClr val="0C6D9C"/>
                </a:solidFill>
                <a:latin typeface="Times New Roman"/>
                <a:cs typeface="Times New Roman"/>
              </a:rPr>
              <a:t>hidden </a:t>
            </a:r>
            <a:r>
              <a:rPr lang="en-GB" b="1" dirty="0">
                <a:solidFill>
                  <a:srgbClr val="0C6D9C"/>
                </a:solidFill>
                <a:latin typeface="Times New Roman"/>
                <a:cs typeface="Times New Roman"/>
              </a:rPr>
              <a:t>layer </a:t>
            </a:r>
            <a:r>
              <a:rPr lang="en-GB" dirty="0"/>
              <a:t>of  computational </a:t>
            </a:r>
            <a:r>
              <a:rPr lang="en-GB" spc="-5" dirty="0"/>
              <a:t>neurons, </a:t>
            </a:r>
            <a:r>
              <a:rPr lang="en-GB" dirty="0"/>
              <a:t>and an </a:t>
            </a:r>
            <a:r>
              <a:rPr lang="en-GB" b="1" spc="-5" dirty="0">
                <a:solidFill>
                  <a:srgbClr val="0C6D9C"/>
                </a:solidFill>
                <a:latin typeface="Times New Roman"/>
                <a:cs typeface="Times New Roman"/>
              </a:rPr>
              <a:t>output </a:t>
            </a:r>
            <a:r>
              <a:rPr lang="en-GB" b="1" dirty="0">
                <a:solidFill>
                  <a:srgbClr val="0C6D9C"/>
                </a:solidFill>
                <a:latin typeface="Times New Roman"/>
                <a:cs typeface="Times New Roman"/>
              </a:rPr>
              <a:t>layer </a:t>
            </a:r>
            <a:r>
              <a:rPr lang="en-GB" spc="-5" dirty="0"/>
              <a:t>of  </a:t>
            </a:r>
            <a:r>
              <a:rPr lang="en-GB" dirty="0"/>
              <a:t>computational</a:t>
            </a:r>
            <a:r>
              <a:rPr lang="en-GB" spc="-15" dirty="0"/>
              <a:t> </a:t>
            </a:r>
            <a:r>
              <a:rPr lang="en-GB" spc="-5" dirty="0"/>
              <a:t>neurons.</a:t>
            </a:r>
            <a:endParaRPr lang="en-GB" dirty="0">
              <a:latin typeface="Times New Roman"/>
              <a:cs typeface="Times New Roman"/>
            </a:endParaRPr>
          </a:p>
          <a:p>
            <a:pPr marL="162560" marR="565150">
              <a:lnSpc>
                <a:spcPct val="100000"/>
              </a:lnSpc>
              <a:spcBef>
                <a:spcPts val="730"/>
              </a:spcBef>
              <a:spcAft>
                <a:spcPts val="1800"/>
              </a:spcAft>
            </a:pPr>
            <a:r>
              <a:rPr lang="en-GB" dirty="0"/>
              <a:t>The input </a:t>
            </a:r>
            <a:r>
              <a:rPr lang="en-GB" spc="-5" dirty="0"/>
              <a:t>signals </a:t>
            </a:r>
            <a:r>
              <a:rPr lang="en-GB" dirty="0"/>
              <a:t>are propagated in a</a:t>
            </a:r>
            <a:r>
              <a:rPr lang="en-GB" spc="-85" dirty="0"/>
              <a:t> </a:t>
            </a:r>
            <a:r>
              <a:rPr lang="en-GB" dirty="0"/>
              <a:t>forward  direction on a layer-by-layer</a:t>
            </a:r>
            <a:r>
              <a:rPr lang="en-GB" spc="-10" dirty="0"/>
              <a:t> </a:t>
            </a:r>
            <a:r>
              <a:rPr lang="en-GB" spc="-5" dirty="0"/>
              <a:t>basis.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Multi-layer Neural Network</a:t>
            </a:r>
          </a:p>
        </p:txBody>
      </p:sp>
      <p:sp>
        <p:nvSpPr>
          <p:cNvPr id="15363" name="Rectangle 3"/>
          <p:cNvSpPr>
            <a:spLocks noGrp="1" noChangeArrowheads="1"/>
          </p:cNvSpPr>
          <p:nvPr>
            <p:ph type="body" idx="1"/>
          </p:nvPr>
        </p:nvSpPr>
        <p:spPr/>
        <p:txBody>
          <a:bodyPr/>
          <a:lstStyle/>
          <a:p>
            <a:r>
              <a:rPr lang="en-US" altLang="en-US"/>
              <a:t>Multi-layer neural network can solve any type of classification task involving nonlinear decision surfaces</a:t>
            </a:r>
          </a:p>
        </p:txBody>
      </p:sp>
      <p:graphicFrame>
        <p:nvGraphicFramePr>
          <p:cNvPr id="15364" name="Object 2"/>
          <p:cNvGraphicFramePr>
            <a:graphicFrameLocks noGrp="1" noChangeAspect="1"/>
          </p:cNvGraphicFramePr>
          <p:nvPr>
            <p:ph sz="quarter" idx="4294967295"/>
          </p:nvPr>
        </p:nvGraphicFramePr>
        <p:xfrm>
          <a:off x="457200" y="3276600"/>
          <a:ext cx="3981450" cy="2514600"/>
        </p:xfrm>
        <a:graphic>
          <a:graphicData uri="http://schemas.openxmlformats.org/presentationml/2006/ole">
            <mc:AlternateContent xmlns:mc="http://schemas.openxmlformats.org/markup-compatibility/2006">
              <mc:Choice xmlns:v="urn:schemas-microsoft-com:vml" Requires="v">
                <p:oleObj spid="_x0000_s15407" name="Visio" r:id="rId3" imgW="6980428" imgH="4408899" progId="Visio.Drawing.6">
                  <p:embed/>
                </p:oleObj>
              </mc:Choice>
              <mc:Fallback>
                <p:oleObj name="Visio" r:id="rId3" imgW="6980428" imgH="4408899"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76600"/>
                        <a:ext cx="39814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5" name="Picture 5"/>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4648200" y="2838450"/>
            <a:ext cx="4343400" cy="3257550"/>
          </a:xfrm>
          <a:noFill/>
        </p:spPr>
      </p:pic>
      <p:sp>
        <p:nvSpPr>
          <p:cNvPr id="15366" name="Text Box 6"/>
          <p:cNvSpPr txBox="1">
            <a:spLocks noChangeArrowheads="1"/>
          </p:cNvSpPr>
          <p:nvPr/>
        </p:nvSpPr>
        <p:spPr bwMode="auto">
          <a:xfrm>
            <a:off x="5715000" y="25146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XOR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0BEA-CB3A-43C2-8832-4E3B9A3475DF}"/>
              </a:ext>
            </a:extLst>
          </p:cNvPr>
          <p:cNvSpPr>
            <a:spLocks noGrp="1"/>
          </p:cNvSpPr>
          <p:nvPr>
            <p:ph type="title"/>
          </p:nvPr>
        </p:nvSpPr>
        <p:spPr/>
        <p:txBody>
          <a:bodyPr/>
          <a:lstStyle/>
          <a:p>
            <a:r>
              <a:rPr lang="en-GB" sz="2800" dirty="0"/>
              <a:t>Multilayer perceptron with two hidden layers</a:t>
            </a:r>
            <a:endParaRPr lang="en-IE" sz="2800" dirty="0"/>
          </a:p>
        </p:txBody>
      </p:sp>
      <p:pic>
        <p:nvPicPr>
          <p:cNvPr id="3" name="Picture 2">
            <a:extLst>
              <a:ext uri="{FF2B5EF4-FFF2-40B4-BE49-F238E27FC236}">
                <a16:creationId xmlns:a16="http://schemas.microsoft.com/office/drawing/2014/main" id="{2A1F38F8-8773-4E52-84AE-2688400C20E8}"/>
              </a:ext>
            </a:extLst>
          </p:cNvPr>
          <p:cNvPicPr>
            <a:picLocks noChangeAspect="1"/>
          </p:cNvPicPr>
          <p:nvPr/>
        </p:nvPicPr>
        <p:blipFill>
          <a:blip r:embed="rId2"/>
          <a:stretch>
            <a:fillRect/>
          </a:stretch>
        </p:blipFill>
        <p:spPr>
          <a:xfrm>
            <a:off x="469605" y="1752600"/>
            <a:ext cx="7988595" cy="3733800"/>
          </a:xfrm>
          <a:prstGeom prst="rect">
            <a:avLst/>
          </a:prstGeom>
        </p:spPr>
      </p:pic>
    </p:spTree>
    <p:extLst>
      <p:ext uri="{BB962C8B-B14F-4D97-AF65-F5344CB8AC3E}">
        <p14:creationId xmlns:p14="http://schemas.microsoft.com/office/powerpoint/2010/main" val="2588745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527-7901-497A-89B5-A08BA6C64345}"/>
              </a:ext>
            </a:extLst>
          </p:cNvPr>
          <p:cNvSpPr>
            <a:spLocks noGrp="1"/>
          </p:cNvSpPr>
          <p:nvPr>
            <p:ph type="title"/>
          </p:nvPr>
        </p:nvSpPr>
        <p:spPr/>
        <p:txBody>
          <a:bodyPr/>
          <a:lstStyle/>
          <a:p>
            <a:r>
              <a:rPr lang="en-GB" dirty="0"/>
              <a:t>What does the middle layer hide?</a:t>
            </a:r>
            <a:endParaRPr lang="en-IE" dirty="0"/>
          </a:p>
        </p:txBody>
      </p:sp>
      <p:sp>
        <p:nvSpPr>
          <p:cNvPr id="3" name="Content Placeholder 2">
            <a:extLst>
              <a:ext uri="{FF2B5EF4-FFF2-40B4-BE49-F238E27FC236}">
                <a16:creationId xmlns:a16="http://schemas.microsoft.com/office/drawing/2014/main" id="{2D0B4A72-67FA-44F0-9497-D9CAF1347ABB}"/>
              </a:ext>
            </a:extLst>
          </p:cNvPr>
          <p:cNvSpPr>
            <a:spLocks noGrp="1"/>
          </p:cNvSpPr>
          <p:nvPr>
            <p:ph idx="1"/>
          </p:nvPr>
        </p:nvSpPr>
        <p:spPr>
          <a:xfrm>
            <a:off x="411163" y="1066800"/>
            <a:ext cx="8318500" cy="5257800"/>
          </a:xfrm>
        </p:spPr>
        <p:txBody>
          <a:bodyPr/>
          <a:lstStyle/>
          <a:p>
            <a:pPr>
              <a:lnSpc>
                <a:spcPct val="110000"/>
              </a:lnSpc>
              <a:spcBef>
                <a:spcPts val="600"/>
              </a:spcBef>
              <a:spcAft>
                <a:spcPts val="1800"/>
              </a:spcAft>
            </a:pPr>
            <a:r>
              <a:rPr lang="en-GB" sz="2400" dirty="0"/>
              <a:t>A hidden layer “hides” its desired output.</a:t>
            </a:r>
          </a:p>
          <a:p>
            <a:pPr>
              <a:lnSpc>
                <a:spcPct val="110000"/>
              </a:lnSpc>
              <a:spcBef>
                <a:spcPts val="600"/>
              </a:spcBef>
              <a:spcAft>
                <a:spcPts val="1800"/>
              </a:spcAft>
            </a:pPr>
            <a:r>
              <a:rPr lang="en-GB" sz="2400" dirty="0"/>
              <a:t>Neurons in the hidden layer cannot be observed  through the input/output behaviour of the network.  There is no obvious way to know what the desired  output of the hidden layer should be.</a:t>
            </a:r>
          </a:p>
          <a:p>
            <a:pPr>
              <a:lnSpc>
                <a:spcPct val="110000"/>
              </a:lnSpc>
              <a:spcBef>
                <a:spcPts val="600"/>
              </a:spcBef>
              <a:spcAft>
                <a:spcPts val="1800"/>
              </a:spcAft>
            </a:pPr>
            <a:r>
              <a:rPr lang="en-GB" sz="2400" dirty="0"/>
              <a:t>Commercial ANNs incorporate three and  sometimes four layers, including one or two  hidden layers.	Each layer can contain from 10 to  1000 neurons.	Experimental neural networks may  have five or even six layers, including three or  four hidden layers, and utilise millions of neurons.</a:t>
            </a:r>
          </a:p>
          <a:p>
            <a:pPr>
              <a:lnSpc>
                <a:spcPct val="110000"/>
              </a:lnSpc>
            </a:pPr>
            <a:endParaRPr lang="en-IE" dirty="0"/>
          </a:p>
        </p:txBody>
      </p:sp>
    </p:spTree>
    <p:extLst>
      <p:ext uri="{BB962C8B-B14F-4D97-AF65-F5344CB8AC3E}">
        <p14:creationId xmlns:p14="http://schemas.microsoft.com/office/powerpoint/2010/main" val="285745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A7F-C187-44C2-9456-E6C31CC211FE}"/>
              </a:ext>
            </a:extLst>
          </p:cNvPr>
          <p:cNvSpPr>
            <a:spLocks noGrp="1"/>
          </p:cNvSpPr>
          <p:nvPr>
            <p:ph type="title"/>
          </p:nvPr>
        </p:nvSpPr>
        <p:spPr/>
        <p:txBody>
          <a:bodyPr/>
          <a:lstStyle/>
          <a:p>
            <a:r>
              <a:rPr lang="en-GB" sz="2800" dirty="0"/>
              <a:t>What are Artificial Neural Networks (ANNs)?</a:t>
            </a:r>
            <a:endParaRPr lang="en-IE" sz="2800" dirty="0"/>
          </a:p>
        </p:txBody>
      </p:sp>
      <p:sp>
        <p:nvSpPr>
          <p:cNvPr id="3" name="Content Placeholder 2">
            <a:extLst>
              <a:ext uri="{FF2B5EF4-FFF2-40B4-BE49-F238E27FC236}">
                <a16:creationId xmlns:a16="http://schemas.microsoft.com/office/drawing/2014/main" id="{4AAE5E89-777E-4089-B598-D08CD1E2E906}"/>
              </a:ext>
            </a:extLst>
          </p:cNvPr>
          <p:cNvSpPr>
            <a:spLocks noGrp="1"/>
          </p:cNvSpPr>
          <p:nvPr>
            <p:ph idx="1"/>
          </p:nvPr>
        </p:nvSpPr>
        <p:spPr>
          <a:xfrm>
            <a:off x="76201" y="1143000"/>
            <a:ext cx="5257799" cy="5181600"/>
          </a:xfrm>
        </p:spPr>
        <p:txBody>
          <a:bodyPr/>
          <a:lstStyle/>
          <a:p>
            <a:pPr>
              <a:lnSpc>
                <a:spcPct val="110000"/>
              </a:lnSpc>
              <a:spcBef>
                <a:spcPts val="0"/>
              </a:spcBef>
              <a:spcAft>
                <a:spcPts val="1800"/>
              </a:spcAft>
            </a:pPr>
            <a:r>
              <a:rPr lang="en-GB" sz="2000" dirty="0"/>
              <a:t>ANNs are composed of multiple nodes, which imitate biological neurons of human brain. The neurons are connected by links and they interact with each other. The nodes can take input data and perform simple operations on the data. </a:t>
            </a:r>
          </a:p>
          <a:p>
            <a:pPr>
              <a:lnSpc>
                <a:spcPct val="110000"/>
              </a:lnSpc>
              <a:spcBef>
                <a:spcPts val="0"/>
              </a:spcBef>
              <a:spcAft>
                <a:spcPts val="1800"/>
              </a:spcAft>
            </a:pPr>
            <a:r>
              <a:rPr lang="en-GB" sz="2000" dirty="0"/>
              <a:t>The result of these operations is passed to other neurons. The output at each node is called its activation or node value.</a:t>
            </a:r>
          </a:p>
          <a:p>
            <a:pPr>
              <a:lnSpc>
                <a:spcPct val="110000"/>
              </a:lnSpc>
              <a:spcBef>
                <a:spcPts val="0"/>
              </a:spcBef>
              <a:spcAft>
                <a:spcPts val="1800"/>
              </a:spcAft>
            </a:pPr>
            <a:r>
              <a:rPr lang="en-GB" sz="2000" dirty="0"/>
              <a:t>Each link is associated with weight. ANNs are capable of learning, which takes place by altering weight values. The illustration shows a simple ANN.</a:t>
            </a:r>
          </a:p>
        </p:txBody>
      </p:sp>
      <p:pic>
        <p:nvPicPr>
          <p:cNvPr id="20482" name="Picture 2" descr="A Typical ANN">
            <a:extLst>
              <a:ext uri="{FF2B5EF4-FFF2-40B4-BE49-F238E27FC236}">
                <a16:creationId xmlns:a16="http://schemas.microsoft.com/office/drawing/2014/main" id="{224F6DBD-407B-4490-B08C-5E4405DC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000" y="2171983"/>
            <a:ext cx="3804000" cy="300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850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Learning Multi-layer Neural Network</a:t>
            </a:r>
          </a:p>
        </p:txBody>
      </p:sp>
      <p:sp>
        <p:nvSpPr>
          <p:cNvPr id="16387" name="Rectangle 3"/>
          <p:cNvSpPr>
            <a:spLocks noGrp="1" noChangeArrowheads="1"/>
          </p:cNvSpPr>
          <p:nvPr>
            <p:ph type="body" idx="1"/>
          </p:nvPr>
        </p:nvSpPr>
        <p:spPr/>
        <p:txBody>
          <a:bodyPr/>
          <a:lstStyle/>
          <a:p>
            <a:pPr>
              <a:lnSpc>
                <a:spcPct val="90000"/>
              </a:lnSpc>
            </a:pPr>
            <a:r>
              <a:rPr lang="en-US" altLang="en-US" dirty="0"/>
              <a:t>Can we apply perceptron learning rule to each node, including hidden nodes?</a:t>
            </a:r>
          </a:p>
          <a:p>
            <a:pPr lvl="1">
              <a:lnSpc>
                <a:spcPct val="90000"/>
              </a:lnSpc>
            </a:pPr>
            <a:r>
              <a:rPr lang="en-US" altLang="en-US" dirty="0"/>
              <a:t>Perceptron learning rule computes error term e = y - f(</a:t>
            </a:r>
            <a:r>
              <a:rPr lang="en-US" altLang="en-US" dirty="0" err="1"/>
              <a:t>w,x</a:t>
            </a:r>
            <a:r>
              <a:rPr lang="en-US" altLang="en-US" dirty="0"/>
              <a:t>) and updates weights accordingly</a:t>
            </a:r>
          </a:p>
          <a:p>
            <a:pPr marL="1254125" lvl="2" indent="-339725">
              <a:lnSpc>
                <a:spcPct val="90000"/>
              </a:lnSpc>
            </a:pPr>
            <a:r>
              <a:rPr lang="en-US" altLang="en-US" dirty="0"/>
              <a:t>Problem: how to determine the true value of y for hidden nodes?</a:t>
            </a:r>
          </a:p>
          <a:p>
            <a:pPr lvl="1">
              <a:lnSpc>
                <a:spcPct val="90000"/>
              </a:lnSpc>
            </a:pPr>
            <a:r>
              <a:rPr lang="en-US" altLang="en-US" dirty="0"/>
              <a:t>Approximate error in hidden nodes by error in the output nodes</a:t>
            </a:r>
          </a:p>
          <a:p>
            <a:pPr lvl="2">
              <a:lnSpc>
                <a:spcPct val="90000"/>
              </a:lnSpc>
            </a:pPr>
            <a:r>
              <a:rPr lang="en-US" altLang="en-US" dirty="0"/>
              <a:t> Problem: </a:t>
            </a:r>
          </a:p>
          <a:p>
            <a:pPr lvl="3">
              <a:lnSpc>
                <a:spcPct val="90000"/>
              </a:lnSpc>
            </a:pPr>
            <a:r>
              <a:rPr lang="en-US" altLang="en-US" dirty="0"/>
              <a:t>Not clear how adjustment in the hidden nodes affect overall error </a:t>
            </a:r>
          </a:p>
          <a:p>
            <a:pPr lvl="3">
              <a:lnSpc>
                <a:spcPct val="90000"/>
              </a:lnSpc>
            </a:pPr>
            <a:r>
              <a:rPr lang="en-US" altLang="en-US" dirty="0"/>
              <a:t>No guarantee of convergence to optimal solution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Gradient Descent for Multilayer NN</a:t>
            </a:r>
          </a:p>
        </p:txBody>
      </p:sp>
      <p:sp>
        <p:nvSpPr>
          <p:cNvPr id="17411" name="Rectangle 3"/>
          <p:cNvSpPr>
            <a:spLocks noGrp="1" noChangeArrowheads="1"/>
          </p:cNvSpPr>
          <p:nvPr>
            <p:ph type="body" idx="1"/>
          </p:nvPr>
        </p:nvSpPr>
        <p:spPr/>
        <p:txBody>
          <a:bodyPr/>
          <a:lstStyle/>
          <a:p>
            <a:pPr>
              <a:lnSpc>
                <a:spcPct val="90000"/>
              </a:lnSpc>
            </a:pPr>
            <a:r>
              <a:rPr lang="en-US" altLang="en-US"/>
              <a:t>Weight update:</a:t>
            </a:r>
          </a:p>
          <a:p>
            <a:pPr>
              <a:lnSpc>
                <a:spcPct val="90000"/>
              </a:lnSpc>
            </a:pPr>
            <a:endParaRPr lang="en-US" altLang="en-US"/>
          </a:p>
          <a:p>
            <a:pPr>
              <a:lnSpc>
                <a:spcPct val="90000"/>
              </a:lnSpc>
            </a:pPr>
            <a:r>
              <a:rPr lang="en-US" altLang="en-US"/>
              <a:t> Error function:</a:t>
            </a:r>
          </a:p>
          <a:p>
            <a:pPr>
              <a:lnSpc>
                <a:spcPct val="90000"/>
              </a:lnSpc>
            </a:pPr>
            <a:endParaRPr lang="en-US" altLang="en-US"/>
          </a:p>
          <a:p>
            <a:pPr>
              <a:lnSpc>
                <a:spcPct val="90000"/>
              </a:lnSpc>
            </a:pPr>
            <a:r>
              <a:rPr lang="en-US" altLang="en-US"/>
              <a:t>Activation function f must be differentiable</a:t>
            </a:r>
          </a:p>
          <a:p>
            <a:pPr>
              <a:lnSpc>
                <a:spcPct val="90000"/>
              </a:lnSpc>
            </a:pPr>
            <a:endParaRPr lang="en-US" altLang="en-US"/>
          </a:p>
          <a:p>
            <a:pPr>
              <a:lnSpc>
                <a:spcPct val="90000"/>
              </a:lnSpc>
            </a:pPr>
            <a:r>
              <a:rPr lang="en-US" altLang="en-US"/>
              <a:t>For sigmoid function:</a:t>
            </a:r>
          </a:p>
          <a:p>
            <a:pPr lvl="1">
              <a:lnSpc>
                <a:spcPct val="90000"/>
              </a:lnSpc>
            </a:pPr>
            <a:endParaRPr lang="en-US" altLang="en-US"/>
          </a:p>
          <a:p>
            <a:pPr>
              <a:lnSpc>
                <a:spcPct val="90000"/>
              </a:lnSpc>
            </a:pPr>
            <a:endParaRPr lang="en-US" altLang="en-US"/>
          </a:p>
          <a:p>
            <a:pPr>
              <a:lnSpc>
                <a:spcPct val="90000"/>
              </a:lnSpc>
            </a:pPr>
            <a:r>
              <a:rPr lang="en-US" altLang="en-US"/>
              <a:t>Stochastic gradient descent (update the weight immediately)</a:t>
            </a:r>
          </a:p>
        </p:txBody>
      </p:sp>
      <p:graphicFrame>
        <p:nvGraphicFramePr>
          <p:cNvPr id="17412" name="Object 2"/>
          <p:cNvGraphicFramePr>
            <a:graphicFrameLocks noGrp="1" noChangeAspect="1"/>
          </p:cNvGraphicFramePr>
          <p:nvPr>
            <p:ph sz="half" idx="4294967295"/>
          </p:nvPr>
        </p:nvGraphicFramePr>
        <p:xfrm>
          <a:off x="3429000" y="1066800"/>
          <a:ext cx="2895600" cy="1001713"/>
        </p:xfrm>
        <a:graphic>
          <a:graphicData uri="http://schemas.openxmlformats.org/presentationml/2006/ole">
            <mc:AlternateContent xmlns:mc="http://schemas.openxmlformats.org/markup-compatibility/2006">
              <mc:Choice xmlns:v="urn:schemas-microsoft-com:vml" Requires="v">
                <p:oleObj spid="_x0000_s17533" name="Equation" r:id="rId3" imgW="1282700" imgH="444500" progId="Equation.3">
                  <p:embed/>
                </p:oleObj>
              </mc:Choice>
              <mc:Fallback>
                <p:oleObj name="Equation" r:id="rId3" imgW="12827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066800"/>
                        <a:ext cx="289560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3"/>
          <p:cNvGraphicFramePr>
            <a:graphicFrameLocks noGrp="1" noChangeAspect="1"/>
          </p:cNvGraphicFramePr>
          <p:nvPr>
            <p:ph sz="half" idx="4294967295"/>
          </p:nvPr>
        </p:nvGraphicFramePr>
        <p:xfrm>
          <a:off x="3429000" y="1981200"/>
          <a:ext cx="3429000" cy="993775"/>
        </p:xfrm>
        <a:graphic>
          <a:graphicData uri="http://schemas.openxmlformats.org/presentationml/2006/ole">
            <mc:AlternateContent xmlns:mc="http://schemas.openxmlformats.org/markup-compatibility/2006">
              <mc:Choice xmlns:v="urn:schemas-microsoft-com:vml" Requires="v">
                <p:oleObj spid="_x0000_s17534" name="Equation" r:id="rId5" imgW="1663700" imgH="482600" progId="Equation.3">
                  <p:embed/>
                </p:oleObj>
              </mc:Choice>
              <mc:Fallback>
                <p:oleObj name="Equation" r:id="rId5" imgW="16637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981200"/>
                        <a:ext cx="3429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4"/>
          <p:cNvGraphicFramePr>
            <a:graphicFrameLocks noGrp="1" noChangeAspect="1"/>
          </p:cNvGraphicFramePr>
          <p:nvPr>
            <p:ph sz="quarter" idx="4294967295"/>
          </p:nvPr>
        </p:nvGraphicFramePr>
        <p:xfrm>
          <a:off x="2209800" y="4648200"/>
          <a:ext cx="4953000" cy="742950"/>
        </p:xfrm>
        <a:graphic>
          <a:graphicData uri="http://schemas.openxmlformats.org/presentationml/2006/ole">
            <mc:AlternateContent xmlns:mc="http://schemas.openxmlformats.org/markup-compatibility/2006">
              <mc:Choice xmlns:v="urn:schemas-microsoft-com:vml" Requires="v">
                <p:oleObj spid="_x0000_s17535" name="Equation" r:id="rId7" imgW="2298700" imgH="342900" progId="Equation.3">
                  <p:embed/>
                </p:oleObj>
              </mc:Choice>
              <mc:Fallback>
                <p:oleObj name="Equation" r:id="rId7" imgW="2298700" imgH="342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648200"/>
                        <a:ext cx="49530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Gradient Descent for MultiLayer NN</a:t>
            </a:r>
          </a:p>
        </p:txBody>
      </p:sp>
      <p:sp>
        <p:nvSpPr>
          <p:cNvPr id="18435" name="Rectangle 3"/>
          <p:cNvSpPr>
            <a:spLocks noGrp="1" noChangeArrowheads="1"/>
          </p:cNvSpPr>
          <p:nvPr>
            <p:ph type="body" sz="half" idx="1"/>
          </p:nvPr>
        </p:nvSpPr>
        <p:spPr/>
        <p:txBody>
          <a:bodyPr/>
          <a:lstStyle/>
          <a:p>
            <a:r>
              <a:rPr lang="en-US" altLang="en-US" sz="2400"/>
              <a:t>For output neurons, weight update formula is the same as before (gradient descent for perceptron)</a:t>
            </a:r>
          </a:p>
          <a:p>
            <a:endParaRPr lang="en-US" altLang="en-US" sz="2400"/>
          </a:p>
          <a:p>
            <a:r>
              <a:rPr lang="en-US" altLang="en-US" sz="2400"/>
              <a:t>For hidden neurons:</a:t>
            </a:r>
          </a:p>
        </p:txBody>
      </p:sp>
      <p:graphicFrame>
        <p:nvGraphicFramePr>
          <p:cNvPr id="18436" name="Object 2"/>
          <p:cNvGraphicFramePr>
            <a:graphicFrameLocks noGrp="1" noChangeAspect="1"/>
          </p:cNvGraphicFramePr>
          <p:nvPr>
            <p:ph sz="half" idx="4294967295"/>
          </p:nvPr>
        </p:nvGraphicFramePr>
        <p:xfrm>
          <a:off x="762000" y="4311650"/>
          <a:ext cx="5334000" cy="2165350"/>
        </p:xfrm>
        <a:graphic>
          <a:graphicData uri="http://schemas.openxmlformats.org/presentationml/2006/ole">
            <mc:AlternateContent xmlns:mc="http://schemas.openxmlformats.org/markup-compatibility/2006">
              <mc:Choice xmlns:v="urn:schemas-microsoft-com:vml" Requires="v">
                <p:oleObj spid="_x0000_s18517" name="Equation" r:id="rId3" imgW="2501900" imgH="1016000" progId="Equation.3">
                  <p:embed/>
                </p:oleObj>
              </mc:Choice>
              <mc:Fallback>
                <p:oleObj name="Equation" r:id="rId3" imgW="2501900" imgH="1016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311650"/>
                        <a:ext cx="5334000" cy="216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3"/>
          <p:cNvGraphicFramePr>
            <a:graphicFrameLocks noGrp="1" noChangeAspect="1"/>
          </p:cNvGraphicFramePr>
          <p:nvPr>
            <p:ph sz="half" idx="2"/>
          </p:nvPr>
        </p:nvGraphicFramePr>
        <p:xfrm>
          <a:off x="4800600" y="1143000"/>
          <a:ext cx="4006850" cy="3000375"/>
        </p:xfrm>
        <a:graphic>
          <a:graphicData uri="http://schemas.openxmlformats.org/presentationml/2006/ole">
            <mc:AlternateContent xmlns:mc="http://schemas.openxmlformats.org/markup-compatibility/2006">
              <mc:Choice xmlns:v="urn:schemas-microsoft-com:vml" Requires="v">
                <p:oleObj spid="_x0000_s18518" name="Visio" r:id="rId5" imgW="6912153" imgH="5175951" progId="Visio.Drawing.6">
                  <p:embed/>
                </p:oleObj>
              </mc:Choice>
              <mc:Fallback>
                <p:oleObj name="Visio" r:id="rId5" imgW="6912153" imgH="5175951"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143000"/>
                        <a:ext cx="40068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Design Issues in ANN</a:t>
            </a:r>
          </a:p>
        </p:txBody>
      </p:sp>
      <p:sp>
        <p:nvSpPr>
          <p:cNvPr id="19459" name="Rectangle 3"/>
          <p:cNvSpPr>
            <a:spLocks noGrp="1" noChangeArrowheads="1"/>
          </p:cNvSpPr>
          <p:nvPr>
            <p:ph type="body" idx="1"/>
          </p:nvPr>
        </p:nvSpPr>
        <p:spPr/>
        <p:txBody>
          <a:bodyPr/>
          <a:lstStyle/>
          <a:p>
            <a:r>
              <a:rPr lang="en-US" altLang="en-US"/>
              <a:t>Number of nodes in input layer </a:t>
            </a:r>
          </a:p>
          <a:p>
            <a:pPr lvl="1"/>
            <a:r>
              <a:rPr lang="en-US" altLang="en-US"/>
              <a:t>One input node per binary/continuous attribute</a:t>
            </a:r>
          </a:p>
          <a:p>
            <a:pPr lvl="1"/>
            <a:r>
              <a:rPr lang="en-US" altLang="en-US"/>
              <a:t>k or log</a:t>
            </a:r>
            <a:r>
              <a:rPr lang="en-US" altLang="en-US" baseline="-25000"/>
              <a:t>2</a:t>
            </a:r>
            <a:r>
              <a:rPr lang="en-US" altLang="en-US"/>
              <a:t> k nodes for each categorical attribute with k values</a:t>
            </a:r>
          </a:p>
          <a:p>
            <a:r>
              <a:rPr lang="en-US" altLang="en-US"/>
              <a:t>Number of nodes in output layer</a:t>
            </a:r>
          </a:p>
          <a:p>
            <a:pPr lvl="1"/>
            <a:r>
              <a:rPr lang="en-US" altLang="en-US"/>
              <a:t>One output for binary class problem</a:t>
            </a:r>
          </a:p>
          <a:p>
            <a:pPr lvl="1"/>
            <a:r>
              <a:rPr lang="en-US" altLang="en-US"/>
              <a:t>k or log</a:t>
            </a:r>
            <a:r>
              <a:rPr lang="en-US" altLang="en-US" baseline="-25000"/>
              <a:t>2</a:t>
            </a:r>
            <a:r>
              <a:rPr lang="en-US" altLang="en-US"/>
              <a:t> k nodes for k-class problem</a:t>
            </a:r>
          </a:p>
          <a:p>
            <a:r>
              <a:rPr lang="en-US" altLang="en-US"/>
              <a:t>Number of nodes in hidden layer</a:t>
            </a:r>
          </a:p>
          <a:p>
            <a:r>
              <a:rPr lang="en-US" altLang="en-US"/>
              <a:t>Initial weights and biases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Characteristics of ANN</a:t>
            </a:r>
          </a:p>
        </p:txBody>
      </p:sp>
      <p:sp>
        <p:nvSpPr>
          <p:cNvPr id="20483" name="Rectangle 3"/>
          <p:cNvSpPr>
            <a:spLocks noGrp="1" noChangeArrowheads="1"/>
          </p:cNvSpPr>
          <p:nvPr>
            <p:ph type="body" idx="1"/>
          </p:nvPr>
        </p:nvSpPr>
        <p:spPr/>
        <p:txBody>
          <a:bodyPr/>
          <a:lstStyle/>
          <a:p>
            <a:pPr>
              <a:spcAft>
                <a:spcPts val="1200"/>
              </a:spcAft>
            </a:pPr>
            <a:r>
              <a:rPr lang="en-US" altLang="en-US" sz="2400" dirty="0"/>
              <a:t>Multilayer ANN are universal </a:t>
            </a:r>
            <a:r>
              <a:rPr lang="en-US" altLang="en-US" sz="2400" dirty="0" err="1"/>
              <a:t>approximators</a:t>
            </a:r>
            <a:r>
              <a:rPr lang="en-US" altLang="en-US" sz="2400" dirty="0"/>
              <a:t> but could suffer from </a:t>
            </a:r>
            <a:r>
              <a:rPr lang="en-US" altLang="en-US" sz="2400" dirty="0" err="1"/>
              <a:t>overfitting</a:t>
            </a:r>
            <a:r>
              <a:rPr lang="en-US" altLang="en-US" sz="2400" dirty="0"/>
              <a:t> if the network is too large</a:t>
            </a:r>
          </a:p>
          <a:p>
            <a:pPr>
              <a:spcAft>
                <a:spcPts val="1200"/>
              </a:spcAft>
            </a:pPr>
            <a:r>
              <a:rPr lang="en-US" altLang="en-US" sz="2400" dirty="0"/>
              <a:t>Gradient descent may converge to local minimum</a:t>
            </a:r>
          </a:p>
          <a:p>
            <a:pPr>
              <a:spcAft>
                <a:spcPts val="1200"/>
              </a:spcAft>
            </a:pPr>
            <a:r>
              <a:rPr lang="en-US" altLang="en-US" sz="2400" dirty="0"/>
              <a:t>Model building can be very time consuming, but testing can be very fast </a:t>
            </a:r>
          </a:p>
          <a:p>
            <a:pPr>
              <a:spcAft>
                <a:spcPts val="1200"/>
              </a:spcAft>
            </a:pPr>
            <a:r>
              <a:rPr lang="en-US" altLang="en-US" sz="2400" dirty="0"/>
              <a:t>Can handle redundant attributes because weights are automatically learnt</a:t>
            </a:r>
          </a:p>
          <a:p>
            <a:pPr>
              <a:spcAft>
                <a:spcPts val="1200"/>
              </a:spcAft>
            </a:pPr>
            <a:r>
              <a:rPr lang="en-US" altLang="en-US" sz="2400" dirty="0"/>
              <a:t>Sensitive to noise in training data</a:t>
            </a:r>
          </a:p>
          <a:p>
            <a:pPr>
              <a:spcAft>
                <a:spcPts val="1200"/>
              </a:spcAft>
            </a:pPr>
            <a:r>
              <a:rPr lang="en-US" altLang="en-US" sz="2400" dirty="0"/>
              <a:t>Difficult to handle missing attributes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Recent Noteworthy Developments in ANN</a:t>
            </a:r>
          </a:p>
        </p:txBody>
      </p:sp>
      <p:sp>
        <p:nvSpPr>
          <p:cNvPr id="3" name="Content Placeholder 2"/>
          <p:cNvSpPr>
            <a:spLocks noGrp="1"/>
          </p:cNvSpPr>
          <p:nvPr>
            <p:ph idx="1"/>
          </p:nvPr>
        </p:nvSpPr>
        <p:spPr/>
        <p:txBody>
          <a:bodyPr/>
          <a:lstStyle/>
          <a:p>
            <a:r>
              <a:rPr lang="en-US" dirty="0"/>
              <a:t>Use in deep learning and unsupervised feature learning </a:t>
            </a:r>
          </a:p>
          <a:p>
            <a:pPr lvl="1">
              <a:spcAft>
                <a:spcPts val="1200"/>
              </a:spcAft>
            </a:pPr>
            <a:r>
              <a:rPr lang="en-US" dirty="0"/>
              <a:t>Seek to automatically learn a good representation of the input from unlabeled data</a:t>
            </a:r>
          </a:p>
          <a:p>
            <a:r>
              <a:rPr lang="en-US" dirty="0"/>
              <a:t>Google Brain project </a:t>
            </a:r>
          </a:p>
          <a:p>
            <a:pPr lvl="1"/>
            <a:r>
              <a:rPr lang="en-US" dirty="0"/>
              <a:t>Learned the concept of a ‘cat’ by looking at unlabeled pictures from YouTube</a:t>
            </a:r>
          </a:p>
          <a:p>
            <a:pPr lvl="1"/>
            <a:r>
              <a:rPr lang="en-US" dirty="0"/>
              <a:t>One billion connection network</a:t>
            </a:r>
          </a:p>
          <a:p>
            <a:pPr marL="457200" lvl="1" indent="0">
              <a:buNone/>
            </a:pPr>
            <a:r>
              <a:rPr lang="en-US" dirty="0"/>
              <a:t> </a:t>
            </a:r>
          </a:p>
        </p:txBody>
      </p:sp>
    </p:spTree>
    <p:extLst>
      <p:ext uri="{BB962C8B-B14F-4D97-AF65-F5344CB8AC3E}">
        <p14:creationId xmlns:p14="http://schemas.microsoft.com/office/powerpoint/2010/main" val="43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A7F-C187-44C2-9456-E6C31CC211FE}"/>
              </a:ext>
            </a:extLst>
          </p:cNvPr>
          <p:cNvSpPr>
            <a:spLocks noGrp="1"/>
          </p:cNvSpPr>
          <p:nvPr>
            <p:ph type="title"/>
          </p:nvPr>
        </p:nvSpPr>
        <p:spPr/>
        <p:txBody>
          <a:bodyPr/>
          <a:lstStyle/>
          <a:p>
            <a:r>
              <a:rPr lang="en-GB" sz="2800" dirty="0"/>
              <a:t>Types of Artificial Neural Networks (ANNs)?</a:t>
            </a:r>
            <a:endParaRPr lang="en-IE" sz="2800" dirty="0"/>
          </a:p>
        </p:txBody>
      </p:sp>
      <p:sp>
        <p:nvSpPr>
          <p:cNvPr id="3" name="Content Placeholder 2">
            <a:extLst>
              <a:ext uri="{FF2B5EF4-FFF2-40B4-BE49-F238E27FC236}">
                <a16:creationId xmlns:a16="http://schemas.microsoft.com/office/drawing/2014/main" id="{4AAE5E89-777E-4089-B598-D08CD1E2E906}"/>
              </a:ext>
            </a:extLst>
          </p:cNvPr>
          <p:cNvSpPr>
            <a:spLocks noGrp="1"/>
          </p:cNvSpPr>
          <p:nvPr>
            <p:ph idx="1"/>
          </p:nvPr>
        </p:nvSpPr>
        <p:spPr>
          <a:xfrm>
            <a:off x="76201" y="1143000"/>
            <a:ext cx="5257799" cy="5181600"/>
          </a:xfrm>
        </p:spPr>
        <p:txBody>
          <a:bodyPr/>
          <a:lstStyle/>
          <a:p>
            <a:pPr>
              <a:lnSpc>
                <a:spcPct val="120000"/>
              </a:lnSpc>
              <a:spcBef>
                <a:spcPts val="0"/>
              </a:spcBef>
              <a:spcAft>
                <a:spcPts val="1800"/>
              </a:spcAft>
            </a:pPr>
            <a:r>
              <a:rPr lang="en-GB" sz="2400" b="1" dirty="0" err="1"/>
              <a:t>FeedForward</a:t>
            </a:r>
            <a:r>
              <a:rPr lang="en-GB" sz="2400" b="1" dirty="0"/>
              <a:t> ANN</a:t>
            </a:r>
          </a:p>
          <a:p>
            <a:pPr>
              <a:lnSpc>
                <a:spcPct val="120000"/>
              </a:lnSpc>
              <a:spcBef>
                <a:spcPts val="0"/>
              </a:spcBef>
              <a:spcAft>
                <a:spcPts val="1800"/>
              </a:spcAft>
            </a:pPr>
            <a:r>
              <a:rPr lang="en-GB" sz="2000" dirty="0"/>
              <a:t>The information flow is unidirectional. A unit sends information to other unit from which it does not receive any information. There are no feedback loops. They are used in pattern generation/ recognition/ classification. They have fixed inputs and outputs.</a:t>
            </a:r>
          </a:p>
          <a:p>
            <a:pPr>
              <a:lnSpc>
                <a:spcPct val="120000"/>
              </a:lnSpc>
            </a:pPr>
            <a:r>
              <a:rPr lang="en-GB" sz="2400" b="1" dirty="0" err="1"/>
              <a:t>FeedBack</a:t>
            </a:r>
            <a:r>
              <a:rPr lang="en-GB" sz="2400" b="1" dirty="0"/>
              <a:t> ANN</a:t>
            </a:r>
          </a:p>
          <a:p>
            <a:pPr>
              <a:lnSpc>
                <a:spcPct val="120000"/>
              </a:lnSpc>
            </a:pPr>
            <a:r>
              <a:rPr lang="en-GB" sz="2000" dirty="0"/>
              <a:t>Here, feedback loops are allowed. They are used in content addressable memories.</a:t>
            </a:r>
          </a:p>
        </p:txBody>
      </p:sp>
      <p:pic>
        <p:nvPicPr>
          <p:cNvPr id="21506" name="Picture 2" descr="FeedForward ANN">
            <a:extLst>
              <a:ext uri="{FF2B5EF4-FFF2-40B4-BE49-F238E27FC236}">
                <a16:creationId xmlns:a16="http://schemas.microsoft.com/office/drawing/2014/main" id="{79DBBECD-83EB-48AA-ADAB-04556542E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666203" cy="212407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FeedBack ANN">
            <a:extLst>
              <a:ext uri="{FF2B5EF4-FFF2-40B4-BE49-F238E27FC236}">
                <a16:creationId xmlns:a16="http://schemas.microsoft.com/office/drawing/2014/main" id="{36ECCBA7-13EA-4DF2-909E-560E3A843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733800"/>
            <a:ext cx="215816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A7F-C187-44C2-9456-E6C31CC211FE}"/>
              </a:ext>
            </a:extLst>
          </p:cNvPr>
          <p:cNvSpPr>
            <a:spLocks noGrp="1"/>
          </p:cNvSpPr>
          <p:nvPr>
            <p:ph type="title"/>
          </p:nvPr>
        </p:nvSpPr>
        <p:spPr/>
        <p:txBody>
          <a:bodyPr/>
          <a:lstStyle/>
          <a:p>
            <a:r>
              <a:rPr lang="en-GB" sz="2800" dirty="0"/>
              <a:t>Types of Artificial Neural Networks (ANNs)?</a:t>
            </a:r>
            <a:endParaRPr lang="en-IE" sz="2800" dirty="0"/>
          </a:p>
        </p:txBody>
      </p:sp>
      <p:sp>
        <p:nvSpPr>
          <p:cNvPr id="3" name="Content Placeholder 2">
            <a:extLst>
              <a:ext uri="{FF2B5EF4-FFF2-40B4-BE49-F238E27FC236}">
                <a16:creationId xmlns:a16="http://schemas.microsoft.com/office/drawing/2014/main" id="{4AAE5E89-777E-4089-B598-D08CD1E2E906}"/>
              </a:ext>
            </a:extLst>
          </p:cNvPr>
          <p:cNvSpPr>
            <a:spLocks noGrp="1"/>
          </p:cNvSpPr>
          <p:nvPr>
            <p:ph idx="1"/>
          </p:nvPr>
        </p:nvSpPr>
        <p:spPr>
          <a:xfrm>
            <a:off x="76201" y="1143000"/>
            <a:ext cx="5257799" cy="5181600"/>
          </a:xfrm>
        </p:spPr>
        <p:txBody>
          <a:bodyPr/>
          <a:lstStyle/>
          <a:p>
            <a:pPr>
              <a:spcAft>
                <a:spcPts val="1800"/>
              </a:spcAft>
            </a:pPr>
            <a:r>
              <a:rPr lang="en-GB" sz="2400" b="1" dirty="0"/>
              <a:t>Working of ANNs</a:t>
            </a:r>
          </a:p>
          <a:p>
            <a:pPr>
              <a:spcBef>
                <a:spcPts val="0"/>
              </a:spcBef>
              <a:spcAft>
                <a:spcPts val="1200"/>
              </a:spcAft>
            </a:pPr>
            <a:r>
              <a:rPr lang="en-GB" sz="2000" dirty="0"/>
              <a:t>In the topology diagrams shown, each arrow represents a connection between two neurons and indicates the pathway for the flow of information. Each connection has a weight, an integer number that controls the signal between the two neurons.</a:t>
            </a:r>
          </a:p>
          <a:p>
            <a:r>
              <a:rPr lang="en-GB" sz="2000" dirty="0"/>
              <a:t>If the network generates a “good or desired” output, there is no need to adjust the weights. However, if the network generates a “poor or undesired” output or an error, then the system alters the weights in order to improve subsequent results.</a:t>
            </a:r>
          </a:p>
        </p:txBody>
      </p:sp>
      <p:pic>
        <p:nvPicPr>
          <p:cNvPr id="21506" name="Picture 2" descr="FeedForward ANN">
            <a:extLst>
              <a:ext uri="{FF2B5EF4-FFF2-40B4-BE49-F238E27FC236}">
                <a16:creationId xmlns:a16="http://schemas.microsoft.com/office/drawing/2014/main" id="{79DBBECD-83EB-48AA-ADAB-04556542E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666203" cy="212407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FeedBack ANN">
            <a:extLst>
              <a:ext uri="{FF2B5EF4-FFF2-40B4-BE49-F238E27FC236}">
                <a16:creationId xmlns:a16="http://schemas.microsoft.com/office/drawing/2014/main" id="{36ECCBA7-13EA-4DF2-909E-560E3A843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733800"/>
            <a:ext cx="215816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2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A7F-C187-44C2-9456-E6C31CC211FE}"/>
              </a:ext>
            </a:extLst>
          </p:cNvPr>
          <p:cNvSpPr>
            <a:spLocks noGrp="1"/>
          </p:cNvSpPr>
          <p:nvPr>
            <p:ph type="title"/>
          </p:nvPr>
        </p:nvSpPr>
        <p:spPr/>
        <p:txBody>
          <a:bodyPr/>
          <a:lstStyle/>
          <a:p>
            <a:r>
              <a:rPr lang="en-GB" sz="2800" dirty="0"/>
              <a:t>Machine Learning in ANNs</a:t>
            </a:r>
            <a:endParaRPr lang="en-IE" sz="2800" dirty="0"/>
          </a:p>
        </p:txBody>
      </p:sp>
      <p:sp>
        <p:nvSpPr>
          <p:cNvPr id="3" name="Content Placeholder 2">
            <a:extLst>
              <a:ext uri="{FF2B5EF4-FFF2-40B4-BE49-F238E27FC236}">
                <a16:creationId xmlns:a16="http://schemas.microsoft.com/office/drawing/2014/main" id="{4AAE5E89-777E-4089-B598-D08CD1E2E906}"/>
              </a:ext>
            </a:extLst>
          </p:cNvPr>
          <p:cNvSpPr>
            <a:spLocks noGrp="1"/>
          </p:cNvSpPr>
          <p:nvPr>
            <p:ph idx="1"/>
          </p:nvPr>
        </p:nvSpPr>
        <p:spPr>
          <a:xfrm>
            <a:off x="76201" y="990600"/>
            <a:ext cx="8991599" cy="5105400"/>
          </a:xfrm>
        </p:spPr>
        <p:txBody>
          <a:bodyPr/>
          <a:lstStyle/>
          <a:p>
            <a:pPr>
              <a:lnSpc>
                <a:spcPct val="110000"/>
              </a:lnSpc>
              <a:spcBef>
                <a:spcPts val="600"/>
              </a:spcBef>
              <a:spcAft>
                <a:spcPts val="1200"/>
              </a:spcAft>
            </a:pPr>
            <a:r>
              <a:rPr lang="en-GB" sz="1800" dirty="0"/>
              <a:t>ANNs are capable of learning and they need to be trained. There are several learning strategies −</a:t>
            </a:r>
          </a:p>
          <a:p>
            <a:pPr>
              <a:lnSpc>
                <a:spcPct val="110000"/>
              </a:lnSpc>
              <a:spcBef>
                <a:spcPts val="600"/>
              </a:spcBef>
              <a:spcAft>
                <a:spcPts val="1200"/>
              </a:spcAft>
            </a:pPr>
            <a:r>
              <a:rPr lang="en-GB" sz="2000" b="1" dirty="0"/>
              <a:t>Supervised Learning </a:t>
            </a:r>
            <a:r>
              <a:rPr lang="en-GB" sz="1800" dirty="0"/>
              <a:t>− It involves a teacher that is scholar than the ANN itself. For example, the teacher feeds some example data about which the teacher already knows the answers. For example, pattern recognizing. The ANN comes up with guesses while recognizing. Then the teacher provides the ANN with the answers. The network then compares it guesses with the teacher’s “correct” answers and makes adjustments according to errors.</a:t>
            </a:r>
          </a:p>
          <a:p>
            <a:pPr>
              <a:lnSpc>
                <a:spcPct val="110000"/>
              </a:lnSpc>
              <a:spcBef>
                <a:spcPts val="600"/>
              </a:spcBef>
              <a:spcAft>
                <a:spcPts val="1200"/>
              </a:spcAft>
            </a:pPr>
            <a:r>
              <a:rPr lang="en-GB" sz="2000" b="1" dirty="0"/>
              <a:t>Unsupervised Learning </a:t>
            </a:r>
            <a:r>
              <a:rPr lang="en-GB" sz="1800" dirty="0"/>
              <a:t>− It is required when there is no example data set with known answers. For example, searching for a hidden pattern. In this case, clustering i.e. dividing a set of elements into groups according to some unknown pattern is carried out based on the existing data sets present.</a:t>
            </a:r>
          </a:p>
          <a:p>
            <a:pPr>
              <a:lnSpc>
                <a:spcPct val="110000"/>
              </a:lnSpc>
              <a:spcBef>
                <a:spcPts val="600"/>
              </a:spcBef>
              <a:spcAft>
                <a:spcPts val="1200"/>
              </a:spcAft>
            </a:pPr>
            <a:r>
              <a:rPr lang="en-GB" sz="2000" b="1" dirty="0"/>
              <a:t>Reinforcement Learning </a:t>
            </a:r>
            <a:r>
              <a:rPr lang="en-GB" sz="1800" dirty="0"/>
              <a:t>− This strategy built on observation. The ANN makes a decision by observing its environment. If the observation is negative, the network adjusts its weights to be able to make a different required decision the next time.</a:t>
            </a:r>
            <a:endParaRPr lang="en-GB" sz="1600" dirty="0"/>
          </a:p>
        </p:txBody>
      </p:sp>
    </p:spTree>
    <p:extLst>
      <p:ext uri="{BB962C8B-B14F-4D97-AF65-F5344CB8AC3E}">
        <p14:creationId xmlns:p14="http://schemas.microsoft.com/office/powerpoint/2010/main" val="118826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Artificial Neural Networks (ANN)</a:t>
            </a:r>
          </a:p>
        </p:txBody>
      </p:sp>
      <p:graphicFrame>
        <p:nvGraphicFramePr>
          <p:cNvPr id="3075" name="Object 2"/>
          <p:cNvGraphicFramePr>
            <a:graphicFrameLocks noGrp="1" noChangeAspect="1"/>
          </p:cNvGraphicFramePr>
          <p:nvPr>
            <p:ph idx="1"/>
          </p:nvPr>
        </p:nvGraphicFramePr>
        <p:xfrm>
          <a:off x="533400" y="1219200"/>
          <a:ext cx="8078788" cy="3503613"/>
        </p:xfrm>
        <a:graphic>
          <a:graphicData uri="http://schemas.openxmlformats.org/presentationml/2006/ole">
            <mc:AlternateContent xmlns:mc="http://schemas.openxmlformats.org/markup-compatibility/2006">
              <mc:Choice xmlns:v="urn:schemas-microsoft-com:vml" Requires="v">
                <p:oleObj spid="_x0000_s3118" name="Visio" r:id="rId3" imgW="8939428" imgH="3877354" progId="Visio.Drawing.6">
                  <p:embed/>
                </p:oleObj>
              </mc:Choice>
              <mc:Fallback>
                <p:oleObj name="Visio" r:id="rId3" imgW="8939428" imgH="387735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8078788"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4"/>
          <p:cNvSpPr txBox="1">
            <a:spLocks noChangeArrowheads="1"/>
          </p:cNvSpPr>
          <p:nvPr/>
        </p:nvSpPr>
        <p:spPr bwMode="auto">
          <a:xfrm>
            <a:off x="838200" y="5334000"/>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dirty="0"/>
              <a:t>Output Y is 1 if at least two of the three inputs are equal to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Artificial Neural Networks (ANN)</a:t>
            </a:r>
          </a:p>
        </p:txBody>
      </p:sp>
      <p:graphicFrame>
        <p:nvGraphicFramePr>
          <p:cNvPr id="4099" name="Object 2"/>
          <p:cNvGraphicFramePr>
            <a:graphicFrameLocks noGrp="1" noChangeAspect="1"/>
          </p:cNvGraphicFramePr>
          <p:nvPr>
            <p:ph idx="1"/>
          </p:nvPr>
        </p:nvGraphicFramePr>
        <p:xfrm>
          <a:off x="530225" y="1144588"/>
          <a:ext cx="8078788" cy="3503612"/>
        </p:xfrm>
        <a:graphic>
          <a:graphicData uri="http://schemas.openxmlformats.org/presentationml/2006/ole">
            <mc:AlternateContent xmlns:mc="http://schemas.openxmlformats.org/markup-compatibility/2006">
              <mc:Choice xmlns:v="urn:schemas-microsoft-com:vml" Requires="v">
                <p:oleObj spid="_x0000_s4180" name="Visio" r:id="rId3" imgW="8939428" imgH="3877354" progId="Visio.Drawing.6">
                  <p:embed/>
                </p:oleObj>
              </mc:Choice>
              <mc:Fallback>
                <p:oleObj name="Visio" r:id="rId3" imgW="8939428" imgH="3877354"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144588"/>
                        <a:ext cx="8078788"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3"/>
          <p:cNvGraphicFramePr>
            <a:graphicFrameLocks noChangeAspect="1"/>
          </p:cNvGraphicFramePr>
          <p:nvPr/>
        </p:nvGraphicFramePr>
        <p:xfrm>
          <a:off x="1931988" y="4953000"/>
          <a:ext cx="5346700" cy="1412875"/>
        </p:xfrm>
        <a:graphic>
          <a:graphicData uri="http://schemas.openxmlformats.org/presentationml/2006/ole">
            <mc:AlternateContent xmlns:mc="http://schemas.openxmlformats.org/markup-compatibility/2006">
              <mc:Choice xmlns:v="urn:schemas-microsoft-com:vml" Requires="v">
                <p:oleObj spid="_x0000_s4181" name="Equation" r:id="rId5" imgW="2362200" imgH="711200" progId="Equation.3">
                  <p:embed/>
                </p:oleObj>
              </mc:Choice>
              <mc:Fallback>
                <p:oleObj name="Equation" r:id="rId5" imgW="2362200" imgH="7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4953000"/>
                        <a:ext cx="534670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Artificial Neural Networks (ANN)</a:t>
            </a:r>
          </a:p>
        </p:txBody>
      </p:sp>
      <p:sp>
        <p:nvSpPr>
          <p:cNvPr id="5123" name="Rectangle 3"/>
          <p:cNvSpPr>
            <a:spLocks noGrp="1" noChangeArrowheads="1"/>
          </p:cNvSpPr>
          <p:nvPr>
            <p:ph type="body" sz="half" idx="1"/>
          </p:nvPr>
        </p:nvSpPr>
        <p:spPr>
          <a:xfrm>
            <a:off x="411163" y="1143000"/>
            <a:ext cx="4008437" cy="5181600"/>
          </a:xfrm>
        </p:spPr>
        <p:txBody>
          <a:bodyPr/>
          <a:lstStyle/>
          <a:p>
            <a:pPr>
              <a:lnSpc>
                <a:spcPct val="120000"/>
              </a:lnSpc>
              <a:spcBef>
                <a:spcPts val="0"/>
              </a:spcBef>
              <a:spcAft>
                <a:spcPts val="2400"/>
              </a:spcAft>
            </a:pPr>
            <a:r>
              <a:rPr lang="en-US" altLang="en-US" sz="2400" dirty="0"/>
              <a:t>Model is an assembly of inter-connected nodes and weighted links</a:t>
            </a:r>
          </a:p>
          <a:p>
            <a:pPr>
              <a:lnSpc>
                <a:spcPct val="120000"/>
              </a:lnSpc>
              <a:spcBef>
                <a:spcPts val="0"/>
              </a:spcBef>
              <a:spcAft>
                <a:spcPts val="2400"/>
              </a:spcAft>
            </a:pPr>
            <a:r>
              <a:rPr lang="en-US" altLang="en-US" sz="2400" dirty="0"/>
              <a:t>Output node sums up each of its input value according to the weights of its links</a:t>
            </a:r>
          </a:p>
          <a:p>
            <a:pPr>
              <a:lnSpc>
                <a:spcPct val="120000"/>
              </a:lnSpc>
              <a:spcBef>
                <a:spcPts val="0"/>
              </a:spcBef>
              <a:spcAft>
                <a:spcPts val="2400"/>
              </a:spcAft>
            </a:pPr>
            <a:r>
              <a:rPr lang="en-US" altLang="en-US" sz="2400" dirty="0"/>
              <a:t>Compare output node against some threshold t</a:t>
            </a:r>
          </a:p>
        </p:txBody>
      </p:sp>
      <p:graphicFrame>
        <p:nvGraphicFramePr>
          <p:cNvPr id="5124" name="Object 2"/>
          <p:cNvGraphicFramePr>
            <a:graphicFrameLocks noGrp="1" noChangeAspect="1"/>
          </p:cNvGraphicFramePr>
          <p:nvPr>
            <p:ph sz="quarter" idx="2"/>
          </p:nvPr>
        </p:nvGraphicFramePr>
        <p:xfrm>
          <a:off x="4267200" y="990600"/>
          <a:ext cx="4800600" cy="3043238"/>
        </p:xfrm>
        <a:graphic>
          <a:graphicData uri="http://schemas.openxmlformats.org/presentationml/2006/ole">
            <mc:AlternateContent xmlns:mc="http://schemas.openxmlformats.org/markup-compatibility/2006">
              <mc:Choice xmlns:v="urn:schemas-microsoft-com:vml" Requires="v">
                <p:oleObj spid="_x0000_s5208" name="Visio" r:id="rId3" imgW="6766001" imgH="4291319" progId="Visio.Drawing.6">
                  <p:embed/>
                </p:oleObj>
              </mc:Choice>
              <mc:Fallback>
                <p:oleObj name="Visio" r:id="rId3" imgW="6766001" imgH="4291319"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990600"/>
                        <a:ext cx="4800600" cy="304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Text Box 5"/>
          <p:cNvSpPr txBox="1">
            <a:spLocks noChangeArrowheads="1"/>
          </p:cNvSpPr>
          <p:nvPr/>
        </p:nvSpPr>
        <p:spPr bwMode="auto">
          <a:xfrm>
            <a:off x="4572000" y="3962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Perceptron Model</a:t>
            </a:r>
          </a:p>
        </p:txBody>
      </p:sp>
      <p:graphicFrame>
        <p:nvGraphicFramePr>
          <p:cNvPr id="5126" name="Object 3"/>
          <p:cNvGraphicFramePr>
            <a:graphicFrameLocks noChangeAspect="1"/>
          </p:cNvGraphicFramePr>
          <p:nvPr/>
        </p:nvGraphicFramePr>
        <p:xfrm>
          <a:off x="5410200" y="4419600"/>
          <a:ext cx="2901950" cy="1933575"/>
        </p:xfrm>
        <a:graphic>
          <a:graphicData uri="http://schemas.openxmlformats.org/presentationml/2006/ole">
            <mc:AlternateContent xmlns:mc="http://schemas.openxmlformats.org/markup-compatibility/2006">
              <mc:Choice xmlns:v="urn:schemas-microsoft-com:vml" Requires="v">
                <p:oleObj spid="_x0000_s5209" name="Equation" r:id="rId5" imgW="1333500" imgH="889000" progId="Equation.3">
                  <p:embed/>
                </p:oleObj>
              </mc:Choice>
              <mc:Fallback>
                <p:oleObj name="Equation" r:id="rId5" imgW="1333500" imgH="889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419600"/>
                        <a:ext cx="2901950" cy="193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146478227</TotalTime>
  <Pages>3</Pages>
  <Words>2034</Words>
  <Application>Microsoft Office PowerPoint</Application>
  <PresentationFormat>On-screen Show (4:3)</PresentationFormat>
  <Paragraphs>178</Paragraphs>
  <Slides>35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5" baseType="lpstr">
      <vt:lpstr>Arial</vt:lpstr>
      <vt:lpstr>Monotype Sorts</vt:lpstr>
      <vt:lpstr>Symbol</vt:lpstr>
      <vt:lpstr>Tahoma</vt:lpstr>
      <vt:lpstr>Times New Roman</vt:lpstr>
      <vt:lpstr>Wingdings</vt:lpstr>
      <vt:lpstr>LC.BRev.FY97</vt:lpstr>
      <vt:lpstr>Visio</vt:lpstr>
      <vt:lpstr>Equation</vt:lpstr>
      <vt:lpstr>VISIO</vt:lpstr>
      <vt:lpstr>Data Mining</vt:lpstr>
      <vt:lpstr>What are Artificial Neural Networks (ANNs)?</vt:lpstr>
      <vt:lpstr>What are Artificial Neural Networks (ANNs)?</vt:lpstr>
      <vt:lpstr>Types of Artificial Neural Networks (ANNs)?</vt:lpstr>
      <vt:lpstr>Types of Artificial Neural Networks (ANNs)?</vt:lpstr>
      <vt:lpstr>Machine Learning in ANNs</vt:lpstr>
      <vt:lpstr>Artificial Neural Networks (ANN)</vt:lpstr>
      <vt:lpstr>Artificial Neural Networks (ANN)</vt:lpstr>
      <vt:lpstr>Artificial Neural Networks (ANN)</vt:lpstr>
      <vt:lpstr>General Structure of ANN</vt:lpstr>
      <vt:lpstr>Artificial Neural Networks (ANN)</vt:lpstr>
      <vt:lpstr>Artificial Neural Networks (ANN)</vt:lpstr>
      <vt:lpstr>Perceptron</vt:lpstr>
      <vt:lpstr>Single-layer two-input perceptron</vt:lpstr>
      <vt:lpstr>Activation functions of a Neuron</vt:lpstr>
      <vt:lpstr>Linear separability in the perceptrons</vt:lpstr>
      <vt:lpstr>How does the perceptron learn its classification  tasks?</vt:lpstr>
      <vt:lpstr>Error calculations </vt:lpstr>
      <vt:lpstr>The perceptron learning rule</vt:lpstr>
      <vt:lpstr>Perceptron’s training algorithm</vt:lpstr>
      <vt:lpstr>Perceptron’s training algorithm</vt:lpstr>
      <vt:lpstr>Perceptron’s training algorithm</vt:lpstr>
      <vt:lpstr>Example of perceptron learning: the logical operation AND</vt:lpstr>
      <vt:lpstr>Two-dimensional plots of basic logical operations</vt:lpstr>
      <vt:lpstr>Nonlinearly Separable Data</vt:lpstr>
      <vt:lpstr>Multilayer Neural Network</vt:lpstr>
      <vt:lpstr>Multi-layer Neural Network</vt:lpstr>
      <vt:lpstr>Multilayer perceptron with two hidden layers</vt:lpstr>
      <vt:lpstr>What does the middle layer hide?</vt:lpstr>
      <vt:lpstr>Learning Multi-layer Neural Network</vt:lpstr>
      <vt:lpstr>Gradient Descent for Multilayer NN</vt:lpstr>
      <vt:lpstr>Gradient Descent for MultiLayer NN</vt:lpstr>
      <vt:lpstr>Design Issues in ANN</vt:lpstr>
      <vt:lpstr>Characteristics of ANN</vt:lpstr>
      <vt:lpstr>Recent Noteworthy Developments in 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Munawar Iqbal</cp:lastModifiedBy>
  <cp:revision>423</cp:revision>
  <cp:lastPrinted>2001-08-28T17:59:37Z</cp:lastPrinted>
  <dcterms:created xsi:type="dcterms:W3CDTF">1998-03-18T13:44:31Z</dcterms:created>
  <dcterms:modified xsi:type="dcterms:W3CDTF">2018-04-03T07:55:43Z</dcterms:modified>
</cp:coreProperties>
</file>