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2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4" r:id="rId41"/>
    <p:sldId id="305" r:id="rId42"/>
    <p:sldId id="321" r:id="rId43"/>
    <p:sldId id="322" r:id="rId4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5" autoAdjust="0"/>
  </p:normalViewPr>
  <p:slideViewPr>
    <p:cSldViewPr>
      <p:cViewPr varScale="1">
        <p:scale>
          <a:sx n="39" d="100"/>
          <a:sy n="39" d="100"/>
        </p:scale>
        <p:origin x="1347" y="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B7E5E-5B8E-4DFD-BF6B-B20A60E9414B}" type="datetimeFigureOut">
              <a:rPr lang="en-IE" smtClean="0"/>
              <a:t>01/05/2018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D694-2AE8-41FF-B201-1A59DCEF42C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717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11059" y="1412392"/>
            <a:ext cx="5649467" cy="3401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8773" y="1411224"/>
            <a:ext cx="5657850" cy="3408679"/>
          </a:xfrm>
          <a:custGeom>
            <a:avLst/>
            <a:gdLst/>
            <a:ahLst/>
            <a:cxnLst/>
            <a:rect l="l" t="t" r="r" b="b"/>
            <a:pathLst>
              <a:path w="5657850" h="3408679">
                <a:moveTo>
                  <a:pt x="5657850" y="3408425"/>
                </a:moveTo>
                <a:lnTo>
                  <a:pt x="5657850" y="0"/>
                </a:lnTo>
                <a:lnTo>
                  <a:pt x="0" y="0"/>
                </a:lnTo>
                <a:lnTo>
                  <a:pt x="0" y="3408426"/>
                </a:lnTo>
                <a:lnTo>
                  <a:pt x="4572" y="3408426"/>
                </a:lnTo>
                <a:lnTo>
                  <a:pt x="4571" y="9906"/>
                </a:lnTo>
                <a:lnTo>
                  <a:pt x="9143" y="4571"/>
                </a:lnTo>
                <a:lnTo>
                  <a:pt x="9144" y="9906"/>
                </a:lnTo>
                <a:lnTo>
                  <a:pt x="5647943" y="9905"/>
                </a:lnTo>
                <a:lnTo>
                  <a:pt x="5647943" y="4571"/>
                </a:lnTo>
                <a:lnTo>
                  <a:pt x="5652503" y="9905"/>
                </a:lnTo>
                <a:lnTo>
                  <a:pt x="5652503" y="3408425"/>
                </a:lnTo>
                <a:lnTo>
                  <a:pt x="5657850" y="3408425"/>
                </a:lnTo>
                <a:close/>
              </a:path>
              <a:path w="5657850" h="34086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5657850" h="3408679">
                <a:moveTo>
                  <a:pt x="9144" y="3399281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399281"/>
                </a:lnTo>
                <a:lnTo>
                  <a:pt x="9144" y="3399281"/>
                </a:lnTo>
                <a:close/>
              </a:path>
              <a:path w="5657850" h="3408679">
                <a:moveTo>
                  <a:pt x="5652503" y="3399281"/>
                </a:moveTo>
                <a:lnTo>
                  <a:pt x="4572" y="3399281"/>
                </a:lnTo>
                <a:lnTo>
                  <a:pt x="9144" y="3403854"/>
                </a:lnTo>
                <a:lnTo>
                  <a:pt x="9144" y="3408426"/>
                </a:lnTo>
                <a:lnTo>
                  <a:pt x="5647943" y="3408425"/>
                </a:lnTo>
                <a:lnTo>
                  <a:pt x="5647943" y="3403854"/>
                </a:lnTo>
                <a:lnTo>
                  <a:pt x="5652503" y="3399281"/>
                </a:lnTo>
                <a:close/>
              </a:path>
              <a:path w="5657850" h="3408679">
                <a:moveTo>
                  <a:pt x="9144" y="3408426"/>
                </a:moveTo>
                <a:lnTo>
                  <a:pt x="9144" y="3403854"/>
                </a:lnTo>
                <a:lnTo>
                  <a:pt x="4572" y="3399281"/>
                </a:lnTo>
                <a:lnTo>
                  <a:pt x="4572" y="3408426"/>
                </a:lnTo>
                <a:lnTo>
                  <a:pt x="9144" y="3408426"/>
                </a:lnTo>
                <a:close/>
              </a:path>
              <a:path w="5657850" h="3408679">
                <a:moveTo>
                  <a:pt x="5652503" y="9905"/>
                </a:moveTo>
                <a:lnTo>
                  <a:pt x="5647943" y="4571"/>
                </a:lnTo>
                <a:lnTo>
                  <a:pt x="5647943" y="9905"/>
                </a:lnTo>
                <a:lnTo>
                  <a:pt x="5652503" y="9905"/>
                </a:lnTo>
                <a:close/>
              </a:path>
              <a:path w="5657850" h="3408679">
                <a:moveTo>
                  <a:pt x="5652503" y="3399281"/>
                </a:moveTo>
                <a:lnTo>
                  <a:pt x="5652503" y="9905"/>
                </a:lnTo>
                <a:lnTo>
                  <a:pt x="5647943" y="9905"/>
                </a:lnTo>
                <a:lnTo>
                  <a:pt x="5647943" y="3399281"/>
                </a:lnTo>
                <a:lnTo>
                  <a:pt x="5652503" y="3399281"/>
                </a:lnTo>
                <a:close/>
              </a:path>
              <a:path w="5657850" h="3408679">
                <a:moveTo>
                  <a:pt x="5652503" y="3408425"/>
                </a:moveTo>
                <a:lnTo>
                  <a:pt x="5652503" y="3399281"/>
                </a:lnTo>
                <a:lnTo>
                  <a:pt x="5647943" y="3403854"/>
                </a:lnTo>
                <a:lnTo>
                  <a:pt x="5647943" y="3408425"/>
                </a:lnTo>
                <a:lnTo>
                  <a:pt x="5652503" y="340842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7825" y="742441"/>
            <a:ext cx="48577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lang="en-GB" spc="-114" smtClean="0"/>
              <a:pPr marL="25400">
                <a:lnSpc>
                  <a:spcPts val="1430"/>
                </a:lnSpc>
              </a:pPr>
              <a:t>‹#›</a:t>
            </a:fld>
            <a:endParaRPr lang="en-GB" spc="-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lang="en-GB" spc="-114" smtClean="0"/>
              <a:pPr marL="25400">
                <a:lnSpc>
                  <a:spcPts val="1430"/>
                </a:lnSpc>
              </a:pPr>
              <a:t>‹#›</a:t>
            </a:fld>
            <a:endParaRPr lang="en-GB" spc="-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lang="en-GB" spc="-114" smtClean="0"/>
              <a:pPr marL="25400">
                <a:lnSpc>
                  <a:spcPts val="1430"/>
                </a:lnSpc>
              </a:pPr>
              <a:t>‹#›</a:t>
            </a:fld>
            <a:endParaRPr lang="en-GB" spc="-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lang="en-GB" spc="-114" smtClean="0"/>
              <a:pPr marL="25400">
                <a:lnSpc>
                  <a:spcPts val="1430"/>
                </a:lnSpc>
              </a:pPr>
              <a:t>‹#›</a:t>
            </a:fld>
            <a:endParaRPr lang="en-GB" spc="-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lang="en-GB" spc="-114" smtClean="0"/>
              <a:pPr marL="25400">
                <a:lnSpc>
                  <a:spcPts val="1430"/>
                </a:lnSpc>
              </a:pPr>
              <a:t>‹#›</a:t>
            </a:fld>
            <a:endParaRPr lang="en-GB" spc="-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0262" y="811784"/>
            <a:ext cx="445287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9A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7367" y="1813052"/>
            <a:ext cx="85186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74910" y="6968172"/>
            <a:ext cx="231140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25400">
              <a:lnSpc>
                <a:spcPts val="1430"/>
              </a:lnSpc>
            </a:pPr>
            <a:fld id="{81D60167-4931-47E6-BA6A-407CBD079E47}" type="slidenum">
              <a:rPr lang="en-GB" spc="-114" smtClean="0"/>
              <a:pPr marL="25400">
                <a:lnSpc>
                  <a:spcPts val="1430"/>
                </a:lnSpc>
              </a:pPr>
              <a:t>‹#›</a:t>
            </a:fld>
            <a:endParaRPr lang="en-GB" spc="-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0">
        <a:defRPr>
          <a:latin typeface="Times New Roman" pitchFamily="18" charset="0"/>
          <a:ea typeface="+mn-ea"/>
          <a:cs typeface="Times New Roman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jpe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au.ac.il/~fiat/dmsem03/Fast%20Algorithms%20for%20Mining%20Association%20Rules.pp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2105025"/>
            <a:ext cx="79375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267970" algn="ctr">
              <a:lnSpc>
                <a:spcPct val="100000"/>
              </a:lnSpc>
              <a:spcBef>
                <a:spcPts val="100"/>
              </a:spcBef>
            </a:pPr>
            <a:r>
              <a:rPr sz="6000" spc="-180" dirty="0">
                <a:solidFill>
                  <a:schemeClr val="tx1"/>
                </a:solidFill>
              </a:rPr>
              <a:t>Market </a:t>
            </a:r>
            <a:r>
              <a:rPr sz="6000" spc="-295" dirty="0">
                <a:solidFill>
                  <a:schemeClr val="tx1"/>
                </a:solidFill>
              </a:rPr>
              <a:t>Basket</a:t>
            </a:r>
            <a:r>
              <a:rPr sz="6000" spc="-790" dirty="0">
                <a:solidFill>
                  <a:schemeClr val="tx1"/>
                </a:solidFill>
              </a:rPr>
              <a:t> </a:t>
            </a:r>
            <a:r>
              <a:rPr sz="6000" spc="-260" dirty="0">
                <a:solidFill>
                  <a:schemeClr val="tx1"/>
                </a:solidFill>
              </a:rPr>
              <a:t>Analysis  </a:t>
            </a:r>
            <a:r>
              <a:rPr sz="6000" spc="-275" dirty="0">
                <a:solidFill>
                  <a:schemeClr val="tx1"/>
                </a:solidFill>
              </a:rPr>
              <a:t>and</a:t>
            </a:r>
            <a:endParaRPr sz="60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sz="6000" spc="-114" dirty="0">
                <a:solidFill>
                  <a:schemeClr val="tx1"/>
                </a:solidFill>
              </a:rPr>
              <a:t>Mining </a:t>
            </a:r>
            <a:r>
              <a:rPr sz="6000" spc="-270" dirty="0">
                <a:solidFill>
                  <a:schemeClr val="tx1"/>
                </a:solidFill>
              </a:rPr>
              <a:t>Association</a:t>
            </a:r>
            <a:r>
              <a:rPr sz="6000" spc="-800" dirty="0">
                <a:solidFill>
                  <a:schemeClr val="tx1"/>
                </a:solidFill>
              </a:rPr>
              <a:t> </a:t>
            </a:r>
            <a:r>
              <a:rPr sz="6000" spc="-310" dirty="0">
                <a:solidFill>
                  <a:schemeClr val="tx1"/>
                </a:solidFill>
              </a:rPr>
              <a:t>Rules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9881" y="6968172"/>
            <a:ext cx="1409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z="1400" b="1" spc="-114"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ts val="1435"/>
                </a:lnSpc>
              </a:pPr>
              <a:t>1</a:t>
            </a:fld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441" y="1794916"/>
            <a:ext cx="5961126" cy="472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74623" y="1845818"/>
            <a:ext cx="2237105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Probably </a:t>
            </a:r>
            <a:r>
              <a:rPr sz="2000" spc="-5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mom </a:t>
            </a:r>
            <a:r>
              <a:rPr sz="20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was  </a:t>
            </a:r>
            <a:r>
              <a:rPr sz="2000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calling </a:t>
            </a:r>
            <a:r>
              <a:rPr sz="20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dad </a:t>
            </a:r>
            <a:r>
              <a:rPr sz="2000" spc="-1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0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2000" spc="-33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0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buy </a:t>
            </a:r>
            <a:r>
              <a:rPr sz="20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diapers </a:t>
            </a:r>
            <a:r>
              <a:rPr sz="2000" spc="-3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way  </a:t>
            </a:r>
            <a:r>
              <a:rPr sz="2000" spc="-6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home </a:t>
            </a:r>
            <a:r>
              <a:rPr sz="20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he  </a:t>
            </a:r>
            <a:r>
              <a:rPr sz="20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decided </a:t>
            </a:r>
            <a:r>
              <a:rPr sz="20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buy </a:t>
            </a:r>
            <a:r>
              <a:rPr sz="20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six‐  pack </a:t>
            </a:r>
            <a:r>
              <a:rPr sz="2000" spc="-6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1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4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well.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222250">
              <a:lnSpc>
                <a:spcPct val="100000"/>
              </a:lnSpc>
            </a:pPr>
            <a:r>
              <a:rPr sz="2000" spc="-1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The retailer </a:t>
            </a:r>
            <a:r>
              <a:rPr sz="20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could  </a:t>
            </a:r>
            <a:r>
              <a:rPr sz="20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move </a:t>
            </a:r>
            <a:r>
              <a:rPr sz="20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diapers </a:t>
            </a:r>
            <a:r>
              <a:rPr sz="20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0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beers to </a:t>
            </a:r>
            <a:r>
              <a:rPr sz="20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separate  </a:t>
            </a:r>
            <a:r>
              <a:rPr sz="20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places </a:t>
            </a:r>
            <a:r>
              <a:rPr sz="20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2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position  </a:t>
            </a:r>
            <a:r>
              <a:rPr sz="20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high‐profit </a:t>
            </a:r>
            <a:r>
              <a:rPr sz="20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000" spc="-24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20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interest </a:t>
            </a:r>
            <a:r>
              <a:rPr sz="20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6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young  </a:t>
            </a:r>
            <a:r>
              <a:rPr sz="20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fathers </a:t>
            </a:r>
            <a:r>
              <a:rPr sz="20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along </a:t>
            </a:r>
            <a:r>
              <a:rPr sz="20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000" spc="-1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path.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10</a:t>
            </a:fld>
            <a:endParaRPr spc="-114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4377" y="745490"/>
            <a:ext cx="688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How </a:t>
            </a:r>
            <a:r>
              <a:rPr spc="-229" dirty="0"/>
              <a:t>can </a:t>
            </a:r>
            <a:r>
              <a:rPr spc="-165" dirty="0"/>
              <a:t>Association </a:t>
            </a:r>
            <a:r>
              <a:rPr spc="-190" dirty="0"/>
              <a:t>Rules </a:t>
            </a:r>
            <a:r>
              <a:rPr spc="-210" dirty="0"/>
              <a:t>be</a:t>
            </a:r>
            <a:r>
              <a:rPr spc="-615" dirty="0"/>
              <a:t> </a:t>
            </a:r>
            <a:r>
              <a:rPr spc="-130" dirty="0"/>
              <a:t>used?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11</a:t>
            </a:fld>
            <a:endParaRPr spc="-114" dirty="0"/>
          </a:p>
        </p:txBody>
      </p:sp>
      <p:sp>
        <p:nvSpPr>
          <p:cNvPr id="2" name="object 2"/>
          <p:cNvSpPr txBox="1"/>
          <p:nvPr/>
        </p:nvSpPr>
        <p:spPr>
          <a:xfrm>
            <a:off x="1101223" y="1726746"/>
            <a:ext cx="7645400" cy="4719497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10"/>
              </a:spcBef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spc="-1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800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926465">
              <a:lnSpc>
                <a:spcPct val="100000"/>
              </a:lnSpc>
              <a:spcBef>
                <a:spcPts val="1635"/>
              </a:spcBef>
            </a:pPr>
            <a:r>
              <a:rPr sz="2400" spc="-105" dirty="0">
                <a:latin typeface="Times New Roman" pitchFamily="18" charset="0"/>
                <a:cs typeface="Times New Roman" pitchFamily="18" charset="0"/>
              </a:rPr>
              <a:t>Antecedent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Consequent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4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]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i="1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sz="1800" i="1" spc="-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sz="1800" i="1" spc="-6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i="1" spc="-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confidence </a:t>
            </a:r>
            <a:r>
              <a:rPr sz="1800" i="1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1800" i="1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sz="1800" i="1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sz="1800" i="1" spc="-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sz="1800" i="1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i="1" spc="-3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interestingness)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spc="-13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marR="104775" lvl="1" indent="-285750">
              <a:lnSpc>
                <a:spcPct val="110000"/>
              </a:lnSpc>
              <a:spcBef>
                <a:spcPts val="13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30" dirty="0">
                <a:latin typeface="Times New Roman" pitchFamily="18" charset="0"/>
                <a:cs typeface="Times New Roman" pitchFamily="18" charset="0"/>
              </a:rPr>
              <a:t>buys(x,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“computer”)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buys(x,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“financial</a:t>
            </a:r>
            <a:r>
              <a:rPr sz="2400" spc="-3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management 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software”)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[0.5%,</a:t>
            </a:r>
            <a:r>
              <a:rPr sz="2400" spc="-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60%]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650" marR="5080" lvl="1" indent="-285750">
              <a:lnSpc>
                <a:spcPct val="110000"/>
              </a:lnSpc>
              <a:spcBef>
                <a:spcPts val="1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55" dirty="0">
                <a:latin typeface="Times New Roman" pitchFamily="18" charset="0"/>
                <a:cs typeface="Times New Roman" pitchFamily="18" charset="0"/>
              </a:rPr>
              <a:t>age(x, 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“30..39”)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^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income(x, 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“42..48K”)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buys(x,</a:t>
            </a:r>
            <a:r>
              <a:rPr sz="2400" spc="-5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“car”) 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[1%,75%]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3373" y="999235"/>
            <a:ext cx="6360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What </a:t>
            </a:r>
            <a:r>
              <a:rPr spc="-80" dirty="0"/>
              <a:t>Is </a:t>
            </a:r>
            <a:r>
              <a:rPr spc="-165" dirty="0"/>
              <a:t>Association </a:t>
            </a:r>
            <a:r>
              <a:rPr spc="-204" dirty="0"/>
              <a:t>Rule</a:t>
            </a:r>
            <a:r>
              <a:rPr spc="-755" dirty="0"/>
              <a:t> </a:t>
            </a:r>
            <a:r>
              <a:rPr spc="-50" dirty="0"/>
              <a:t>Mining?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749" y="1579425"/>
            <a:ext cx="8306434" cy="4436343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15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spc="-100" dirty="0">
                <a:latin typeface="Times New Roman" pitchFamily="18" charset="0"/>
                <a:cs typeface="Times New Roman" pitchFamily="18" charset="0"/>
              </a:rPr>
              <a:t>rule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discovered</a:t>
            </a:r>
            <a:r>
              <a:rPr sz="22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0" dirty="0">
                <a:latin typeface="Times New Roman" pitchFamily="18" charset="0"/>
                <a:cs typeface="Times New Roman" pitchFamily="18" charset="0"/>
              </a:rPr>
              <a:t>be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2657475">
              <a:lnSpc>
                <a:spcPct val="100000"/>
              </a:lnSpc>
              <a:spcBef>
                <a:spcPts val="1450"/>
              </a:spcBef>
            </a:pPr>
            <a:r>
              <a:rPr sz="2200" spc="-150" dirty="0">
                <a:latin typeface="Times New Roman" pitchFamily="18" charset="0"/>
                <a:cs typeface="Times New Roman" pitchFamily="18" charset="0"/>
              </a:rPr>
              <a:t>{Bagels,...} </a:t>
            </a:r>
            <a:r>
              <a:rPr sz="2200" dirty="0">
                <a:latin typeface="Symbol"/>
                <a:cs typeface="Symbol"/>
              </a:rPr>
              <a:t>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{Potato</a:t>
            </a:r>
            <a:r>
              <a:rPr sz="2200" spc="-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Chips}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355600" marR="27305" indent="-342900">
              <a:lnSpc>
                <a:spcPct val="110000"/>
              </a:lnSpc>
              <a:spcBef>
                <a:spcPts val="1980"/>
              </a:spcBef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Potato</a:t>
            </a:r>
            <a:r>
              <a:rPr sz="2200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chips</a:t>
            </a:r>
            <a:r>
              <a:rPr sz="2200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2200" spc="-1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sz="2200" spc="-1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60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2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6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2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0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65" dirty="0">
                <a:latin typeface="Times New Roman" pitchFamily="18" charset="0"/>
                <a:cs typeface="Times New Roman" pitchFamily="18" charset="0"/>
              </a:rPr>
              <a:t>should 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60" dirty="0">
                <a:latin typeface="Times New Roman" pitchFamily="18" charset="0"/>
                <a:cs typeface="Times New Roman" pitchFamily="18" charset="0"/>
              </a:rPr>
              <a:t>done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5" dirty="0">
                <a:latin typeface="Times New Roman" pitchFamily="18" charset="0"/>
                <a:cs typeface="Times New Roman" pitchFamily="18" charset="0"/>
              </a:rPr>
              <a:t>boost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5" dirty="0">
                <a:latin typeface="Times New Roman" pitchFamily="18" charset="0"/>
                <a:cs typeface="Times New Roman" pitchFamily="18" charset="0"/>
              </a:rPr>
              <a:t>sales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2850" dirty="0">
              <a:latin typeface="Times New Roman"/>
              <a:cs typeface="Times New Roman"/>
            </a:endParaRPr>
          </a:p>
          <a:p>
            <a:pPr marL="355600" marR="18415" indent="-342900">
              <a:lnSpc>
                <a:spcPct val="110000"/>
              </a:lnSpc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Bagels</a:t>
            </a:r>
            <a:r>
              <a:rPr sz="2200" spc="-1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200" spc="-1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-16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antecedent</a:t>
            </a:r>
            <a:r>
              <a:rPr sz="2200" spc="-1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60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sz="22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2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6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2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latin typeface="Times New Roman" pitchFamily="18" charset="0"/>
                <a:cs typeface="Times New Roman" pitchFamily="18" charset="0"/>
              </a:rPr>
              <a:t>see</a:t>
            </a:r>
            <a:r>
              <a:rPr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2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5" dirty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sz="22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70" dirty="0">
                <a:latin typeface="Times New Roman" pitchFamily="18" charset="0"/>
                <a:cs typeface="Times New Roman" pitchFamily="18" charset="0"/>
              </a:rPr>
              <a:t>would 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20" dirty="0">
                <a:latin typeface="Times New Roman" pitchFamily="18" charset="0"/>
                <a:cs typeface="Times New Roman" pitchFamily="18" charset="0"/>
              </a:rPr>
              <a:t>affected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3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75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sz="22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5" dirty="0">
                <a:latin typeface="Times New Roman" pitchFamily="18" charset="0"/>
                <a:cs typeface="Times New Roman" pitchFamily="18" charset="0"/>
              </a:rPr>
              <a:t>discontinues</a:t>
            </a:r>
            <a:r>
              <a:rPr sz="22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selling</a:t>
            </a:r>
            <a:r>
              <a:rPr sz="22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bagels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85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10000"/>
              </a:lnSpc>
              <a:spcBef>
                <a:spcPts val="5"/>
              </a:spcBef>
              <a:buSzPct val="5909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2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Bagels </a:t>
            </a:r>
            <a:r>
              <a:rPr sz="22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2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antecedent </a:t>
            </a:r>
            <a:r>
              <a:rPr sz="22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Potato </a:t>
            </a:r>
            <a:r>
              <a:rPr sz="22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chips in </a:t>
            </a:r>
            <a:r>
              <a:rPr sz="22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spc="-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consequent </a:t>
            </a:r>
            <a:r>
              <a:rPr sz="2200" spc="-60" dirty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sz="2200" spc="-1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sz="2200" spc="-6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latin typeface="Times New Roman" pitchFamily="18" charset="0"/>
                <a:cs typeface="Times New Roman" pitchFamily="18" charset="0"/>
              </a:rPr>
              <a:t>see</a:t>
            </a:r>
            <a:r>
              <a:rPr sz="22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5" dirty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65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22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70" dirty="0">
                <a:latin typeface="Times New Roman" pitchFamily="18" charset="0"/>
                <a:cs typeface="Times New Roman" pitchFamily="18" charset="0"/>
              </a:rPr>
              <a:t>sold</a:t>
            </a:r>
            <a:r>
              <a:rPr sz="22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2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5" dirty="0">
                <a:latin typeface="Times New Roman" pitchFamily="18" charset="0"/>
                <a:cs typeface="Times New Roman" pitchFamily="18" charset="0"/>
              </a:rPr>
              <a:t>Bagels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75" dirty="0">
                <a:latin typeface="Times New Roman" pitchFamily="18" charset="0"/>
                <a:cs typeface="Times New Roman" pitchFamily="18" charset="0"/>
              </a:rPr>
              <a:t>promote</a:t>
            </a:r>
            <a:r>
              <a:rPr sz="22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5" dirty="0">
                <a:latin typeface="Times New Roman" pitchFamily="18" charset="0"/>
                <a:cs typeface="Times New Roman" pitchFamily="18" charset="0"/>
              </a:rPr>
              <a:t>sale  </a:t>
            </a:r>
            <a:r>
              <a:rPr sz="2200" spc="-85" dirty="0">
                <a:latin typeface="Times New Roman" pitchFamily="18" charset="0"/>
                <a:cs typeface="Times New Roman" pitchFamily="18" charset="0"/>
              </a:rPr>
              <a:t>of Potato</a:t>
            </a:r>
            <a:r>
              <a:rPr sz="22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90" dirty="0">
                <a:latin typeface="Times New Roman" pitchFamily="18" charset="0"/>
                <a:cs typeface="Times New Roman" pitchFamily="18" charset="0"/>
              </a:rPr>
              <a:t>Chips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469" y="856741"/>
            <a:ext cx="688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How </a:t>
            </a:r>
            <a:r>
              <a:rPr spc="-229" dirty="0"/>
              <a:t>can </a:t>
            </a:r>
            <a:r>
              <a:rPr spc="-165" dirty="0"/>
              <a:t>Association </a:t>
            </a:r>
            <a:r>
              <a:rPr spc="-190" dirty="0"/>
              <a:t>Rules </a:t>
            </a:r>
            <a:r>
              <a:rPr spc="-210" dirty="0"/>
              <a:t>be</a:t>
            </a:r>
            <a:r>
              <a:rPr spc="-615" dirty="0"/>
              <a:t> </a:t>
            </a:r>
            <a:r>
              <a:rPr spc="-130" dirty="0"/>
              <a:t>used?</a:t>
            </a:r>
          </a:p>
        </p:txBody>
      </p:sp>
      <p:sp>
        <p:nvSpPr>
          <p:cNvPr id="4" name="object 4"/>
          <p:cNvSpPr/>
          <p:nvPr/>
        </p:nvSpPr>
        <p:spPr>
          <a:xfrm>
            <a:off x="7907159" y="1562100"/>
            <a:ext cx="1629570" cy="99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4739" y="6034278"/>
            <a:ext cx="835911" cy="1081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12</a:t>
            </a:fld>
            <a:endParaRPr spc="-114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1944" y="843264"/>
            <a:ext cx="4123581" cy="212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7003" y="3228942"/>
            <a:ext cx="7507292" cy="2112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1819" y="5481320"/>
            <a:ext cx="814832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85" dirty="0">
                <a:latin typeface="Times New Roman" pitchFamily="18" charset="0"/>
                <a:cs typeface="Times New Roman" pitchFamily="18" charset="0"/>
              </a:rPr>
              <a:t>Orange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juice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soda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purchased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than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other  two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items.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 marR="2048510">
              <a:lnSpc>
                <a:spcPct val="100000"/>
              </a:lnSpc>
            </a:pPr>
            <a:r>
              <a:rPr sz="2000" spc="-95" dirty="0">
                <a:latin typeface="Times New Roman" pitchFamily="18" charset="0"/>
                <a:cs typeface="Times New Roman" pitchFamily="18" charset="0"/>
              </a:rPr>
              <a:t>Detergent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never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purchased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window</a:t>
            </a:r>
            <a:r>
              <a:rPr sz="20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cleaner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milk. 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Milk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never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purchased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soda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detergent.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13</a:t>
            </a:fld>
            <a:endParaRPr spc="-114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14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021" y="811784"/>
            <a:ext cx="4199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Association </a:t>
            </a:r>
            <a:r>
              <a:rPr spc="-229" dirty="0"/>
              <a:t>rule</a:t>
            </a:r>
            <a:r>
              <a:rPr spc="-409" dirty="0"/>
              <a:t> </a:t>
            </a:r>
            <a:r>
              <a:rPr spc="-19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27" y="1596445"/>
            <a:ext cx="7976870" cy="478282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10"/>
              </a:spcBef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Actionable</a:t>
            </a:r>
            <a:r>
              <a:rPr sz="2800" spc="-2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163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00" dirty="0">
                <a:latin typeface="Times New Roman" pitchFamily="18" charset="0"/>
                <a:cs typeface="Times New Roman" pitchFamily="18" charset="0"/>
              </a:rPr>
              <a:t>contain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high‐quality,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actionable</a:t>
            </a:r>
            <a:r>
              <a:rPr sz="24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information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Trivial</a:t>
            </a:r>
            <a:r>
              <a:rPr sz="2800" spc="-22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marR="5080" lvl="1" indent="-285750">
              <a:lnSpc>
                <a:spcPct val="110000"/>
              </a:lnSpc>
              <a:spcBef>
                <a:spcPts val="13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0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well‐known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those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familiar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business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Inexplicable</a:t>
            </a:r>
            <a:r>
              <a:rPr sz="2800" spc="-22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163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4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explanation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suggest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action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65" dirty="0">
                <a:latin typeface="Times New Roman" pitchFamily="18" charset="0"/>
                <a:cs typeface="Times New Roman" pitchFamily="18" charset="0"/>
              </a:rPr>
              <a:t>Trivial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Inexplicable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occur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2800" spc="-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often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15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777" y="811784"/>
            <a:ext cx="105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646" y="1723136"/>
            <a:ext cx="8508365" cy="484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7329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0" dirty="0">
                <a:latin typeface="Times New Roman" pitchFamily="18" charset="0"/>
                <a:cs typeface="Times New Roman" pitchFamily="18" charset="0"/>
              </a:rPr>
              <a:t>Wal‐Mart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8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purchase</a:t>
            </a:r>
            <a:r>
              <a:rPr sz="28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Barbie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dolls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8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800" spc="75" dirty="0">
                <a:latin typeface="Times New Roman" pitchFamily="18" charset="0"/>
                <a:cs typeface="Times New Roman" pitchFamily="18" charset="0"/>
              </a:rPr>
              <a:t>60%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likelihood</a:t>
            </a:r>
            <a:r>
              <a:rPr sz="28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purchasing</a:t>
            </a:r>
            <a:r>
              <a:rPr sz="28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8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candy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bars 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i="1" spc="-165" dirty="0">
                <a:latin typeface="Times New Roman" pitchFamily="18" charset="0"/>
                <a:cs typeface="Times New Roman" pitchFamily="18" charset="0"/>
              </a:rPr>
              <a:t>Forbes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Sept </a:t>
            </a:r>
            <a:r>
              <a:rPr sz="2800" spc="-190" dirty="0">
                <a:latin typeface="Times New Roman" pitchFamily="18" charset="0"/>
                <a:cs typeface="Times New Roman" pitchFamily="18" charset="0"/>
              </a:rPr>
              <a:t>8,</a:t>
            </a:r>
            <a:r>
              <a:rPr sz="2800" spc="-5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1997]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3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00" dirty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purchase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maintenance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agreements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are 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sz="28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5" dirty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purchase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appliances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(Linoff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Berry  </a:t>
            </a:r>
            <a:r>
              <a:rPr sz="2800" spc="-145" dirty="0">
                <a:latin typeface="Times New Roman" pitchFamily="18" charset="0"/>
                <a:cs typeface="Times New Roman" pitchFamily="18" charset="0"/>
              </a:rPr>
              <a:t>experience)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3100" dirty="0">
              <a:latin typeface="Times New Roman"/>
              <a:cs typeface="Times New Roman"/>
            </a:endParaRPr>
          </a:p>
          <a:p>
            <a:pPr marL="355600" marR="20701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4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opens,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most 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sz="28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sold</a:t>
            </a:r>
            <a:r>
              <a:rPr sz="28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45" dirty="0">
                <a:latin typeface="Times New Roman" pitchFamily="18" charset="0"/>
                <a:cs typeface="Times New Roman" pitchFamily="18" charset="0"/>
              </a:rPr>
              <a:t>toilet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bowl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cleaners</a:t>
            </a:r>
            <a:r>
              <a:rPr sz="28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(Linoff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Berry</a:t>
            </a:r>
            <a:r>
              <a:rPr sz="28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45" dirty="0">
                <a:latin typeface="Times New Roman" pitchFamily="18" charset="0"/>
                <a:cs typeface="Times New Roman" pitchFamily="18" charset="0"/>
              </a:rPr>
              <a:t>experience)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16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572" y="1071626"/>
            <a:ext cx="283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Basic</a:t>
            </a:r>
            <a:r>
              <a:rPr spc="-325" dirty="0"/>
              <a:t> </a:t>
            </a:r>
            <a:r>
              <a:rPr spc="-21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2476" y="1662646"/>
            <a:ext cx="7565390" cy="5075747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39"/>
              </a:spcBef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Given: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13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2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transactions,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015" marR="421005" lvl="1" indent="-28575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2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purchased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visit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"/>
            </a:pPr>
            <a:endParaRPr sz="19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6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Find: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13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4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correlate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presence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items 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(itemset)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another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items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210" dirty="0">
                <a:latin typeface="Times New Roman" pitchFamily="18" charset="0"/>
                <a:cs typeface="Times New Roman" pitchFamily="18" charset="0"/>
              </a:rPr>
              <a:t>E.g.,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60" dirty="0">
                <a:latin typeface="Times New Roman" pitchFamily="18" charset="0"/>
                <a:cs typeface="Times New Roman" pitchFamily="18" charset="0"/>
              </a:rPr>
              <a:t>35%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people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buys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salmon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buys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cheese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17</a:t>
            </a:fld>
            <a:endParaRPr spc="-114" dirty="0"/>
          </a:p>
        </p:txBody>
      </p:sp>
      <p:sp>
        <p:nvSpPr>
          <p:cNvPr id="2" name="object 2"/>
          <p:cNvSpPr txBox="1"/>
          <p:nvPr/>
        </p:nvSpPr>
        <p:spPr>
          <a:xfrm>
            <a:off x="1082173" y="1761998"/>
            <a:ext cx="8309609" cy="45467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265">
              <a:lnSpc>
                <a:spcPct val="100000"/>
              </a:lnSpc>
              <a:spcBef>
                <a:spcPts val="95"/>
              </a:spcBef>
            </a:pPr>
            <a:r>
              <a:rPr sz="4400" b="1" spc="-12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4400" b="1" spc="-5" dirty="0">
                <a:solidFill>
                  <a:srgbClr val="33339A"/>
                </a:solidFill>
                <a:latin typeface="Symbol"/>
                <a:cs typeface="Symbol"/>
              </a:rPr>
              <a:t></a:t>
            </a:r>
            <a:r>
              <a:rPr sz="4400" b="1" spc="-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4400" b="1" spc="-15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sz="4400" b="1" spc="-3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sz="4400" b="1" spc="-31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s, </a:t>
            </a:r>
            <a:r>
              <a:rPr sz="4400" b="1" spc="-41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4400" b="1" spc="-81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3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  <a:p>
            <a:pPr marL="12700" marR="208915">
              <a:lnSpc>
                <a:spcPct val="100000"/>
              </a:lnSpc>
              <a:spcBef>
                <a:spcPts val="3920"/>
              </a:spcBef>
            </a:pPr>
            <a:r>
              <a:rPr sz="2400" b="1" spc="-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400" b="1" spc="-13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400" b="1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denotes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sz="2400" spc="-16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400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400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involves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great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part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400" b="1" spc="-12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175510">
              <a:lnSpc>
                <a:spcPct val="100000"/>
              </a:lnSpc>
              <a:spcBef>
                <a:spcPts val="1470"/>
              </a:spcBef>
            </a:pPr>
            <a:r>
              <a:rPr sz="2400" spc="-80" dirty="0">
                <a:latin typeface="Times New Roman" pitchFamily="18" charset="0"/>
                <a:cs typeface="Times New Roman" pitchFamily="18" charset="0"/>
              </a:rPr>
              <a:t>support(</a:t>
            </a:r>
            <a:r>
              <a:rPr sz="24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33339A"/>
                </a:solidFill>
                <a:latin typeface="Symbol"/>
                <a:cs typeface="Symbol"/>
              </a:rPr>
              <a:t></a:t>
            </a:r>
            <a:r>
              <a:rPr sz="2400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1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1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s,</a:t>
            </a:r>
            <a:r>
              <a:rPr sz="2400" spc="-1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p(A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B)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280"/>
              </a:spcBef>
            </a:pPr>
            <a:r>
              <a:rPr sz="2400" b="1" spc="-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sz="2400" b="1" spc="-16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denotes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percentage </a:t>
            </a:r>
            <a:r>
              <a:rPr sz="24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transactions </a:t>
            </a:r>
            <a:r>
              <a:rPr sz="24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containing </a:t>
            </a:r>
            <a:r>
              <a:rPr sz="2400" spc="-3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400" spc="-1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sz="2400" spc="-1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estimation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conditioned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80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01600" algn="ctr">
              <a:lnSpc>
                <a:spcPct val="100000"/>
              </a:lnSpc>
              <a:spcBef>
                <a:spcPts val="1470"/>
              </a:spcBef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confidence(</a:t>
            </a:r>
            <a:r>
              <a:rPr sz="2400" spc="-11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33339A"/>
                </a:solidFill>
                <a:latin typeface="Symbol"/>
                <a:cs typeface="Symbol"/>
              </a:rPr>
              <a:t></a:t>
            </a:r>
            <a:r>
              <a:rPr sz="2400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1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1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s,</a:t>
            </a:r>
            <a:r>
              <a:rPr sz="2400" spc="-1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p(B|A)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sup(A,B)/sup(A).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0483" y="845312"/>
            <a:ext cx="34709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80" dirty="0"/>
              <a:t>Rule </a:t>
            </a:r>
            <a:r>
              <a:rPr sz="3200" spc="-165" dirty="0"/>
              <a:t>Basic</a:t>
            </a:r>
            <a:r>
              <a:rPr sz="3200" spc="-370" dirty="0"/>
              <a:t> </a:t>
            </a:r>
            <a:r>
              <a:rPr sz="3200" spc="-105" dirty="0"/>
              <a:t>Measures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18</a:t>
            </a:fld>
            <a:endParaRPr spc="-114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19669" y="3535679"/>
          <a:ext cx="7515856" cy="222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8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Transaction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85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Shoes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Socks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5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Tie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5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Belt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Shirt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4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Scarf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5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Hat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C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1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7799" y="901446"/>
          <a:ext cx="7152005" cy="2072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00" dirty="0">
                          <a:latin typeface="Times New Roman" pitchFamily="18" charset="0"/>
                          <a:cs typeface="Times New Roman" pitchFamily="18" charset="0"/>
                        </a:rPr>
                        <a:t>Tr1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14" dirty="0">
                          <a:latin typeface="Times New Roman" pitchFamily="18" charset="0"/>
                          <a:cs typeface="Times New Roman" pitchFamily="18" charset="0"/>
                        </a:rPr>
                        <a:t>Shoes, </a:t>
                      </a:r>
                      <a:r>
                        <a:rPr sz="2800" i="1" spc="-140" dirty="0">
                          <a:latin typeface="Times New Roman" pitchFamily="18" charset="0"/>
                          <a:cs typeface="Times New Roman" pitchFamily="18" charset="0"/>
                        </a:rPr>
                        <a:t>Socks</a:t>
                      </a:r>
                      <a:r>
                        <a:rPr sz="2800" spc="-14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sz="2800" spc="-225" dirty="0">
                          <a:latin typeface="Times New Roman" pitchFamily="18" charset="0"/>
                          <a:cs typeface="Times New Roman" pitchFamily="18" charset="0"/>
                        </a:rPr>
                        <a:t>Tie,</a:t>
                      </a:r>
                      <a:r>
                        <a:rPr sz="2800" spc="-3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800" spc="-145" dirty="0">
                          <a:latin typeface="Times New Roman" pitchFamily="18" charset="0"/>
                          <a:cs typeface="Times New Roman" pitchFamily="18" charset="0"/>
                        </a:rPr>
                        <a:t>Belt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200" dirty="0">
                          <a:latin typeface="Times New Roman" pitchFamily="18" charset="0"/>
                          <a:cs typeface="Times New Roman" pitchFamily="18" charset="0"/>
                        </a:rPr>
                        <a:t>Tr2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14" dirty="0">
                          <a:latin typeface="Times New Roman" pitchFamily="18" charset="0"/>
                          <a:cs typeface="Times New Roman" pitchFamily="18" charset="0"/>
                        </a:rPr>
                        <a:t>Shoes, </a:t>
                      </a:r>
                      <a:r>
                        <a:rPr sz="2800" i="1" spc="-140" dirty="0">
                          <a:latin typeface="Times New Roman" pitchFamily="18" charset="0"/>
                          <a:cs typeface="Times New Roman" pitchFamily="18" charset="0"/>
                        </a:rPr>
                        <a:t>Socks</a:t>
                      </a:r>
                      <a:r>
                        <a:rPr sz="2800" spc="-14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sz="2800" spc="-225" dirty="0">
                          <a:latin typeface="Times New Roman" pitchFamily="18" charset="0"/>
                          <a:cs typeface="Times New Roman" pitchFamily="18" charset="0"/>
                        </a:rPr>
                        <a:t>Tie, </a:t>
                      </a:r>
                      <a:r>
                        <a:rPr sz="2800" spc="-180" dirty="0">
                          <a:latin typeface="Times New Roman" pitchFamily="18" charset="0"/>
                          <a:cs typeface="Times New Roman" pitchFamily="18" charset="0"/>
                        </a:rPr>
                        <a:t>Belt, </a:t>
                      </a:r>
                      <a:r>
                        <a:rPr sz="2800" spc="-155" dirty="0">
                          <a:latin typeface="Times New Roman" pitchFamily="18" charset="0"/>
                          <a:cs typeface="Times New Roman" pitchFamily="18" charset="0"/>
                        </a:rPr>
                        <a:t>Shirt,</a:t>
                      </a:r>
                      <a:r>
                        <a:rPr sz="2800" spc="-4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800" spc="-140" dirty="0">
                          <a:latin typeface="Times New Roman" pitchFamily="18" charset="0"/>
                          <a:cs typeface="Times New Roman" pitchFamily="18" charset="0"/>
                        </a:rPr>
                        <a:t>Hat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200" dirty="0">
                          <a:latin typeface="Times New Roman" pitchFamily="18" charset="0"/>
                          <a:cs typeface="Times New Roman" pitchFamily="18" charset="0"/>
                        </a:rPr>
                        <a:t>Tr3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14" dirty="0">
                          <a:latin typeface="Times New Roman" pitchFamily="18" charset="0"/>
                          <a:cs typeface="Times New Roman" pitchFamily="18" charset="0"/>
                        </a:rPr>
                        <a:t>Shoes,</a:t>
                      </a:r>
                      <a:r>
                        <a:rPr sz="2800" spc="-20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800" spc="-185" dirty="0">
                          <a:latin typeface="Times New Roman" pitchFamily="18" charset="0"/>
                          <a:cs typeface="Times New Roman" pitchFamily="18" charset="0"/>
                        </a:rPr>
                        <a:t>Tie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200" dirty="0">
                          <a:latin typeface="Times New Roman" pitchFamily="18" charset="0"/>
                          <a:cs typeface="Times New Roman" pitchFamily="18" charset="0"/>
                        </a:rPr>
                        <a:t>Tr4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14" dirty="0">
                          <a:latin typeface="Times New Roman" pitchFamily="18" charset="0"/>
                          <a:cs typeface="Times New Roman" pitchFamily="18" charset="0"/>
                        </a:rPr>
                        <a:t>Shoes, </a:t>
                      </a:r>
                      <a:r>
                        <a:rPr sz="2800" i="1" spc="-140" dirty="0">
                          <a:latin typeface="Times New Roman" pitchFamily="18" charset="0"/>
                          <a:cs typeface="Times New Roman" pitchFamily="18" charset="0"/>
                        </a:rPr>
                        <a:t>Socks</a:t>
                      </a:r>
                      <a:r>
                        <a:rPr sz="2800" spc="-140" dirty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sz="2800" spc="-3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800" spc="-145" dirty="0">
                          <a:latin typeface="Times New Roman" pitchFamily="18" charset="0"/>
                          <a:cs typeface="Times New Roman" pitchFamily="18" charset="0"/>
                        </a:rPr>
                        <a:t>Belt</a:t>
                      </a:r>
                      <a:endParaRPr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06772" y="5937758"/>
            <a:ext cx="1350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8450" algn="l"/>
              </a:tabLst>
            </a:pPr>
            <a:r>
              <a:rPr sz="2000" spc="-70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2751" y="5937758"/>
            <a:ext cx="10306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0" dirty="0">
                <a:latin typeface="Times New Roman" pitchFamily="18" charset="0"/>
                <a:cs typeface="Times New Roman" pitchFamily="18" charset="0"/>
              </a:rPr>
              <a:t>50%</a:t>
            </a:r>
            <a:r>
              <a:rPr sz="20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(2/4)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772" y="6410197"/>
            <a:ext cx="16916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8450" algn="l"/>
              </a:tabLst>
            </a:pPr>
            <a:r>
              <a:rPr sz="2000" spc="-90" dirty="0"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sz="20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2751" y="6410197"/>
            <a:ext cx="1351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66.67%</a:t>
            </a:r>
            <a:r>
              <a:rPr sz="20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(2/3)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4326" y="6151445"/>
            <a:ext cx="2155825" cy="554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50" i="1" spc="-110" dirty="0">
                <a:latin typeface="Times New Roman" pitchFamily="18" charset="0"/>
                <a:cs typeface="Times New Roman" pitchFamily="18" charset="0"/>
              </a:rPr>
              <a:t>Socks </a:t>
            </a:r>
            <a:r>
              <a:rPr sz="3450" spc="20" dirty="0">
                <a:latin typeface="Symbol"/>
                <a:cs typeface="Symbol"/>
              </a:rPr>
              <a:t></a:t>
            </a:r>
            <a:r>
              <a:rPr sz="3450" spc="-380" dirty="0">
                <a:latin typeface="Times New Roman"/>
                <a:cs typeface="Times New Roman"/>
              </a:rPr>
              <a:t> </a:t>
            </a:r>
            <a:r>
              <a:rPr sz="3450" i="1" spc="-265" dirty="0">
                <a:latin typeface="Times New Roman" pitchFamily="18" charset="0"/>
                <a:cs typeface="Times New Roman" pitchFamily="18" charset="0"/>
              </a:rPr>
              <a:t>Tie</a:t>
            </a:r>
            <a:endParaRPr sz="34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7141" y="974597"/>
            <a:ext cx="340360" cy="3969385"/>
          </a:xfrm>
          <a:custGeom>
            <a:avLst/>
            <a:gdLst/>
            <a:ahLst/>
            <a:cxnLst/>
            <a:rect l="l" t="t" r="r" b="b"/>
            <a:pathLst>
              <a:path w="340360" h="3969385">
                <a:moveTo>
                  <a:pt x="133906" y="1984632"/>
                </a:moveTo>
                <a:lnTo>
                  <a:pt x="103736" y="1979733"/>
                </a:lnTo>
                <a:lnTo>
                  <a:pt x="61186" y="1976706"/>
                </a:lnTo>
                <a:lnTo>
                  <a:pt x="26670" y="1975103"/>
                </a:lnTo>
                <a:lnTo>
                  <a:pt x="4572" y="1975103"/>
                </a:lnTo>
                <a:lnTo>
                  <a:pt x="0" y="1979675"/>
                </a:lnTo>
                <a:lnTo>
                  <a:pt x="0" y="1989581"/>
                </a:lnTo>
                <a:lnTo>
                  <a:pt x="4572" y="1994153"/>
                </a:lnTo>
                <a:lnTo>
                  <a:pt x="26670" y="1994153"/>
                </a:lnTo>
                <a:lnTo>
                  <a:pt x="61186" y="1992542"/>
                </a:lnTo>
                <a:lnTo>
                  <a:pt x="102912" y="1989586"/>
                </a:lnTo>
                <a:lnTo>
                  <a:pt x="133906" y="1984632"/>
                </a:lnTo>
                <a:close/>
              </a:path>
              <a:path w="340360" h="3969385">
                <a:moveTo>
                  <a:pt x="339852" y="19049"/>
                </a:moveTo>
                <a:lnTo>
                  <a:pt x="339852" y="0"/>
                </a:lnTo>
                <a:lnTo>
                  <a:pt x="323088" y="761"/>
                </a:lnTo>
                <a:lnTo>
                  <a:pt x="289128" y="1775"/>
                </a:lnTo>
                <a:lnTo>
                  <a:pt x="246164" y="4957"/>
                </a:lnTo>
                <a:lnTo>
                  <a:pt x="203751" y="11947"/>
                </a:lnTo>
                <a:lnTo>
                  <a:pt x="171450" y="24383"/>
                </a:lnTo>
                <a:lnTo>
                  <a:pt x="169926" y="25907"/>
                </a:lnTo>
                <a:lnTo>
                  <a:pt x="169926" y="26669"/>
                </a:lnTo>
                <a:lnTo>
                  <a:pt x="169164" y="26669"/>
                </a:lnTo>
                <a:lnTo>
                  <a:pt x="169164" y="27431"/>
                </a:lnTo>
                <a:lnTo>
                  <a:pt x="168402" y="28955"/>
                </a:lnTo>
                <a:lnTo>
                  <a:pt x="167640" y="28955"/>
                </a:lnTo>
                <a:lnTo>
                  <a:pt x="167640" y="29717"/>
                </a:lnTo>
                <a:lnTo>
                  <a:pt x="166878" y="30479"/>
                </a:lnTo>
                <a:lnTo>
                  <a:pt x="166116" y="32003"/>
                </a:lnTo>
                <a:lnTo>
                  <a:pt x="166116" y="1955291"/>
                </a:lnTo>
                <a:lnTo>
                  <a:pt x="165811" y="1955444"/>
                </a:lnTo>
                <a:lnTo>
                  <a:pt x="165354" y="1956815"/>
                </a:lnTo>
                <a:lnTo>
                  <a:pt x="165354" y="1955672"/>
                </a:lnTo>
                <a:lnTo>
                  <a:pt x="164592" y="1956053"/>
                </a:lnTo>
                <a:lnTo>
                  <a:pt x="133074" y="1965886"/>
                </a:lnTo>
                <a:lnTo>
                  <a:pt x="96493" y="1971079"/>
                </a:lnTo>
                <a:lnTo>
                  <a:pt x="59480" y="1973522"/>
                </a:lnTo>
                <a:lnTo>
                  <a:pt x="26670" y="1975103"/>
                </a:lnTo>
                <a:lnTo>
                  <a:pt x="61186" y="1976706"/>
                </a:lnTo>
                <a:lnTo>
                  <a:pt x="103736" y="1979733"/>
                </a:lnTo>
                <a:lnTo>
                  <a:pt x="133906" y="1984632"/>
                </a:lnTo>
                <a:lnTo>
                  <a:pt x="144065" y="1983007"/>
                </a:lnTo>
                <a:lnTo>
                  <a:pt x="165354" y="1974890"/>
                </a:lnTo>
                <a:lnTo>
                  <a:pt x="165354" y="1956053"/>
                </a:lnTo>
                <a:lnTo>
                  <a:pt x="165608" y="1955545"/>
                </a:lnTo>
                <a:lnTo>
                  <a:pt x="165608" y="1974793"/>
                </a:lnTo>
                <a:lnTo>
                  <a:pt x="176784" y="1970531"/>
                </a:lnTo>
                <a:lnTo>
                  <a:pt x="179070" y="1968245"/>
                </a:lnTo>
                <a:lnTo>
                  <a:pt x="179832" y="1968245"/>
                </a:lnTo>
                <a:lnTo>
                  <a:pt x="179832" y="1967483"/>
                </a:lnTo>
                <a:lnTo>
                  <a:pt x="180594" y="1967483"/>
                </a:lnTo>
                <a:lnTo>
                  <a:pt x="181356" y="1965959"/>
                </a:lnTo>
                <a:lnTo>
                  <a:pt x="182118" y="1965197"/>
                </a:lnTo>
                <a:lnTo>
                  <a:pt x="182118" y="1964435"/>
                </a:lnTo>
                <a:lnTo>
                  <a:pt x="182880" y="1963673"/>
                </a:lnTo>
                <a:lnTo>
                  <a:pt x="182880" y="39623"/>
                </a:lnTo>
                <a:lnTo>
                  <a:pt x="183794" y="39166"/>
                </a:lnTo>
                <a:lnTo>
                  <a:pt x="184404" y="37337"/>
                </a:lnTo>
                <a:lnTo>
                  <a:pt x="184404" y="38861"/>
                </a:lnTo>
                <a:lnTo>
                  <a:pt x="214767" y="28893"/>
                </a:lnTo>
                <a:lnTo>
                  <a:pt x="252831" y="23283"/>
                </a:lnTo>
                <a:lnTo>
                  <a:pt x="291353" y="20700"/>
                </a:lnTo>
                <a:lnTo>
                  <a:pt x="323088" y="19811"/>
                </a:lnTo>
                <a:lnTo>
                  <a:pt x="339852" y="19049"/>
                </a:lnTo>
                <a:close/>
              </a:path>
              <a:path w="340360" h="3969385">
                <a:moveTo>
                  <a:pt x="183946" y="3929786"/>
                </a:moveTo>
                <a:lnTo>
                  <a:pt x="183642" y="3928871"/>
                </a:lnTo>
                <a:lnTo>
                  <a:pt x="183642" y="2006345"/>
                </a:lnTo>
                <a:lnTo>
                  <a:pt x="182118" y="2004821"/>
                </a:lnTo>
                <a:lnTo>
                  <a:pt x="182118" y="2004059"/>
                </a:lnTo>
                <a:lnTo>
                  <a:pt x="181356" y="2003297"/>
                </a:lnTo>
                <a:lnTo>
                  <a:pt x="180594" y="2001773"/>
                </a:lnTo>
                <a:lnTo>
                  <a:pt x="179832" y="2001773"/>
                </a:lnTo>
                <a:lnTo>
                  <a:pt x="179832" y="2001011"/>
                </a:lnTo>
                <a:lnTo>
                  <a:pt x="179070" y="2001011"/>
                </a:lnTo>
                <a:lnTo>
                  <a:pt x="178308" y="1999487"/>
                </a:lnTo>
                <a:lnTo>
                  <a:pt x="145663" y="1986541"/>
                </a:lnTo>
                <a:lnTo>
                  <a:pt x="133906" y="1984632"/>
                </a:lnTo>
                <a:lnTo>
                  <a:pt x="102912" y="1989586"/>
                </a:lnTo>
                <a:lnTo>
                  <a:pt x="61186" y="1992542"/>
                </a:lnTo>
                <a:lnTo>
                  <a:pt x="26670" y="1994153"/>
                </a:lnTo>
                <a:lnTo>
                  <a:pt x="64281" y="1995952"/>
                </a:lnTo>
                <a:lnTo>
                  <a:pt x="86748" y="1997292"/>
                </a:lnTo>
                <a:lnTo>
                  <a:pt x="109085" y="1999539"/>
                </a:lnTo>
                <a:lnTo>
                  <a:pt x="130302" y="2003297"/>
                </a:lnTo>
                <a:lnTo>
                  <a:pt x="134874" y="2004059"/>
                </a:lnTo>
                <a:lnTo>
                  <a:pt x="140208" y="2004821"/>
                </a:lnTo>
                <a:lnTo>
                  <a:pt x="144065" y="2005599"/>
                </a:lnTo>
                <a:lnTo>
                  <a:pt x="148590" y="2007107"/>
                </a:lnTo>
                <a:lnTo>
                  <a:pt x="151638" y="2007869"/>
                </a:lnTo>
                <a:lnTo>
                  <a:pt x="155448" y="2009393"/>
                </a:lnTo>
                <a:lnTo>
                  <a:pt x="158496" y="2010155"/>
                </a:lnTo>
                <a:lnTo>
                  <a:pt x="160782" y="2010917"/>
                </a:lnTo>
                <a:lnTo>
                  <a:pt x="162306" y="2012441"/>
                </a:lnTo>
                <a:lnTo>
                  <a:pt x="163830" y="2013203"/>
                </a:lnTo>
                <a:lnTo>
                  <a:pt x="165354" y="2013203"/>
                </a:lnTo>
                <a:lnTo>
                  <a:pt x="165354" y="2012441"/>
                </a:lnTo>
                <a:lnTo>
                  <a:pt x="166116" y="2014727"/>
                </a:lnTo>
                <a:lnTo>
                  <a:pt x="166116" y="3937254"/>
                </a:lnTo>
                <a:lnTo>
                  <a:pt x="166878" y="3938778"/>
                </a:lnTo>
                <a:lnTo>
                  <a:pt x="167640" y="3939540"/>
                </a:lnTo>
                <a:lnTo>
                  <a:pt x="167640" y="3940302"/>
                </a:lnTo>
                <a:lnTo>
                  <a:pt x="168402" y="3940302"/>
                </a:lnTo>
                <a:lnTo>
                  <a:pt x="169164" y="3941825"/>
                </a:lnTo>
                <a:lnTo>
                  <a:pt x="169164" y="3942587"/>
                </a:lnTo>
                <a:lnTo>
                  <a:pt x="169926" y="3942587"/>
                </a:lnTo>
                <a:lnTo>
                  <a:pt x="169926" y="3943349"/>
                </a:lnTo>
                <a:lnTo>
                  <a:pt x="172974" y="3945635"/>
                </a:lnTo>
                <a:lnTo>
                  <a:pt x="182880" y="3949325"/>
                </a:lnTo>
                <a:lnTo>
                  <a:pt x="182880" y="3929633"/>
                </a:lnTo>
                <a:lnTo>
                  <a:pt x="183896" y="3929760"/>
                </a:lnTo>
                <a:close/>
              </a:path>
              <a:path w="340360" h="3969385">
                <a:moveTo>
                  <a:pt x="166116" y="1954529"/>
                </a:moveTo>
                <a:lnTo>
                  <a:pt x="166116" y="33527"/>
                </a:lnTo>
                <a:lnTo>
                  <a:pt x="165354" y="34289"/>
                </a:lnTo>
                <a:lnTo>
                  <a:pt x="165354" y="1955291"/>
                </a:lnTo>
                <a:lnTo>
                  <a:pt x="166116" y="1954529"/>
                </a:lnTo>
                <a:close/>
              </a:path>
              <a:path w="340360" h="3969385">
                <a:moveTo>
                  <a:pt x="166116" y="1954529"/>
                </a:moveTo>
                <a:lnTo>
                  <a:pt x="165354" y="1955291"/>
                </a:lnTo>
                <a:lnTo>
                  <a:pt x="165354" y="1955672"/>
                </a:lnTo>
                <a:lnTo>
                  <a:pt x="165608" y="1955545"/>
                </a:lnTo>
                <a:lnTo>
                  <a:pt x="166116" y="1954529"/>
                </a:lnTo>
                <a:close/>
              </a:path>
              <a:path w="340360" h="3969385">
                <a:moveTo>
                  <a:pt x="165811" y="1955444"/>
                </a:moveTo>
                <a:lnTo>
                  <a:pt x="165608" y="1955545"/>
                </a:lnTo>
                <a:lnTo>
                  <a:pt x="165354" y="1956053"/>
                </a:lnTo>
                <a:lnTo>
                  <a:pt x="165354" y="1956815"/>
                </a:lnTo>
                <a:lnTo>
                  <a:pt x="165811" y="1955444"/>
                </a:lnTo>
                <a:close/>
              </a:path>
              <a:path w="340360" h="3969385">
                <a:moveTo>
                  <a:pt x="166116" y="2014727"/>
                </a:moveTo>
                <a:lnTo>
                  <a:pt x="165354" y="2012441"/>
                </a:lnTo>
                <a:lnTo>
                  <a:pt x="165354" y="2013203"/>
                </a:lnTo>
                <a:lnTo>
                  <a:pt x="166116" y="2014727"/>
                </a:lnTo>
                <a:close/>
              </a:path>
              <a:path w="340360" h="3969385">
                <a:moveTo>
                  <a:pt x="166116" y="2014727"/>
                </a:moveTo>
                <a:lnTo>
                  <a:pt x="165354" y="2013203"/>
                </a:lnTo>
                <a:lnTo>
                  <a:pt x="165354" y="2013965"/>
                </a:lnTo>
                <a:lnTo>
                  <a:pt x="166116" y="2014727"/>
                </a:lnTo>
                <a:close/>
              </a:path>
              <a:path w="340360" h="3969385">
                <a:moveTo>
                  <a:pt x="166116" y="3935729"/>
                </a:moveTo>
                <a:lnTo>
                  <a:pt x="166116" y="2014727"/>
                </a:lnTo>
                <a:lnTo>
                  <a:pt x="165354" y="2013965"/>
                </a:lnTo>
                <a:lnTo>
                  <a:pt x="165354" y="3934967"/>
                </a:lnTo>
                <a:lnTo>
                  <a:pt x="166116" y="3935729"/>
                </a:lnTo>
                <a:close/>
              </a:path>
              <a:path w="340360" h="3969385">
                <a:moveTo>
                  <a:pt x="166116" y="1954529"/>
                </a:moveTo>
                <a:lnTo>
                  <a:pt x="165608" y="1955545"/>
                </a:lnTo>
                <a:lnTo>
                  <a:pt x="165811" y="1955444"/>
                </a:lnTo>
                <a:lnTo>
                  <a:pt x="166116" y="1954529"/>
                </a:lnTo>
                <a:close/>
              </a:path>
              <a:path w="340360" h="3969385">
                <a:moveTo>
                  <a:pt x="183794" y="39166"/>
                </a:moveTo>
                <a:lnTo>
                  <a:pt x="182880" y="39623"/>
                </a:lnTo>
                <a:lnTo>
                  <a:pt x="182880" y="1963673"/>
                </a:lnTo>
                <a:lnTo>
                  <a:pt x="183642" y="1962911"/>
                </a:lnTo>
                <a:lnTo>
                  <a:pt x="183642" y="39623"/>
                </a:lnTo>
                <a:lnTo>
                  <a:pt x="183794" y="39166"/>
                </a:lnTo>
                <a:close/>
              </a:path>
              <a:path w="340360" h="3969385">
                <a:moveTo>
                  <a:pt x="183794" y="3930091"/>
                </a:moveTo>
                <a:lnTo>
                  <a:pt x="183642" y="3929633"/>
                </a:lnTo>
                <a:lnTo>
                  <a:pt x="182880" y="3929633"/>
                </a:lnTo>
                <a:lnTo>
                  <a:pt x="183794" y="3930091"/>
                </a:lnTo>
                <a:close/>
              </a:path>
              <a:path w="340360" h="3969385">
                <a:moveTo>
                  <a:pt x="184404" y="3949893"/>
                </a:moveTo>
                <a:lnTo>
                  <a:pt x="184404" y="3931919"/>
                </a:lnTo>
                <a:lnTo>
                  <a:pt x="183794" y="3930091"/>
                </a:lnTo>
                <a:lnTo>
                  <a:pt x="182880" y="3929633"/>
                </a:lnTo>
                <a:lnTo>
                  <a:pt x="182880" y="3949325"/>
                </a:lnTo>
                <a:lnTo>
                  <a:pt x="184404" y="3949893"/>
                </a:lnTo>
                <a:close/>
              </a:path>
              <a:path w="340360" h="3969385">
                <a:moveTo>
                  <a:pt x="183895" y="39115"/>
                </a:moveTo>
                <a:lnTo>
                  <a:pt x="183642" y="39623"/>
                </a:lnTo>
                <a:lnTo>
                  <a:pt x="183895" y="39115"/>
                </a:lnTo>
                <a:close/>
              </a:path>
              <a:path w="340360" h="3969385">
                <a:moveTo>
                  <a:pt x="184099" y="39014"/>
                </a:moveTo>
                <a:lnTo>
                  <a:pt x="183895" y="39115"/>
                </a:lnTo>
                <a:lnTo>
                  <a:pt x="183642" y="39623"/>
                </a:lnTo>
                <a:lnTo>
                  <a:pt x="183642" y="40385"/>
                </a:lnTo>
                <a:lnTo>
                  <a:pt x="184099" y="39014"/>
                </a:lnTo>
                <a:close/>
              </a:path>
              <a:path w="340360" h="3969385">
                <a:moveTo>
                  <a:pt x="184404" y="38861"/>
                </a:moveTo>
                <a:lnTo>
                  <a:pt x="184099" y="39014"/>
                </a:lnTo>
                <a:lnTo>
                  <a:pt x="183642" y="40385"/>
                </a:lnTo>
                <a:lnTo>
                  <a:pt x="184404" y="38861"/>
                </a:lnTo>
                <a:close/>
              </a:path>
              <a:path w="340360" h="3969385">
                <a:moveTo>
                  <a:pt x="184404" y="1959101"/>
                </a:moveTo>
                <a:lnTo>
                  <a:pt x="184404" y="38861"/>
                </a:lnTo>
                <a:lnTo>
                  <a:pt x="183642" y="40385"/>
                </a:lnTo>
                <a:lnTo>
                  <a:pt x="183642" y="1959863"/>
                </a:lnTo>
                <a:lnTo>
                  <a:pt x="184404" y="1959101"/>
                </a:lnTo>
                <a:close/>
              </a:path>
              <a:path w="340360" h="3969385">
                <a:moveTo>
                  <a:pt x="184404" y="3930015"/>
                </a:moveTo>
                <a:lnTo>
                  <a:pt x="184404" y="2010155"/>
                </a:lnTo>
                <a:lnTo>
                  <a:pt x="183642" y="2009393"/>
                </a:lnTo>
                <a:lnTo>
                  <a:pt x="183642" y="3928871"/>
                </a:lnTo>
                <a:lnTo>
                  <a:pt x="184150" y="3929887"/>
                </a:lnTo>
                <a:lnTo>
                  <a:pt x="184404" y="3930015"/>
                </a:lnTo>
                <a:close/>
              </a:path>
              <a:path w="340360" h="3969385">
                <a:moveTo>
                  <a:pt x="184150" y="3929887"/>
                </a:moveTo>
                <a:lnTo>
                  <a:pt x="183642" y="3928871"/>
                </a:lnTo>
                <a:lnTo>
                  <a:pt x="183946" y="3929786"/>
                </a:lnTo>
                <a:lnTo>
                  <a:pt x="184150" y="3929887"/>
                </a:lnTo>
                <a:close/>
              </a:path>
              <a:path w="340360" h="3969385">
                <a:moveTo>
                  <a:pt x="184099" y="3930243"/>
                </a:moveTo>
                <a:lnTo>
                  <a:pt x="183946" y="3929786"/>
                </a:lnTo>
                <a:lnTo>
                  <a:pt x="183642" y="3929633"/>
                </a:lnTo>
                <a:lnTo>
                  <a:pt x="183896" y="3930141"/>
                </a:lnTo>
                <a:lnTo>
                  <a:pt x="184099" y="3930243"/>
                </a:lnTo>
                <a:close/>
              </a:path>
              <a:path w="340360" h="3969385">
                <a:moveTo>
                  <a:pt x="183896" y="3930141"/>
                </a:moveTo>
                <a:lnTo>
                  <a:pt x="183642" y="3929633"/>
                </a:lnTo>
                <a:lnTo>
                  <a:pt x="183794" y="3930091"/>
                </a:lnTo>
                <a:close/>
              </a:path>
              <a:path w="340360" h="3969385">
                <a:moveTo>
                  <a:pt x="184404" y="38099"/>
                </a:moveTo>
                <a:lnTo>
                  <a:pt x="184404" y="37337"/>
                </a:lnTo>
                <a:lnTo>
                  <a:pt x="183794" y="39166"/>
                </a:lnTo>
                <a:lnTo>
                  <a:pt x="184404" y="38099"/>
                </a:lnTo>
                <a:close/>
              </a:path>
              <a:path w="340360" h="3969385">
                <a:moveTo>
                  <a:pt x="184404" y="3931919"/>
                </a:moveTo>
                <a:lnTo>
                  <a:pt x="184404" y="3931157"/>
                </a:lnTo>
                <a:lnTo>
                  <a:pt x="183896" y="3930141"/>
                </a:lnTo>
                <a:lnTo>
                  <a:pt x="184404" y="3931919"/>
                </a:lnTo>
                <a:close/>
              </a:path>
              <a:path w="340360" h="3969385">
                <a:moveTo>
                  <a:pt x="184404" y="38099"/>
                </a:moveTo>
                <a:lnTo>
                  <a:pt x="183895" y="39115"/>
                </a:lnTo>
                <a:lnTo>
                  <a:pt x="184099" y="39014"/>
                </a:lnTo>
                <a:lnTo>
                  <a:pt x="184404" y="38099"/>
                </a:lnTo>
                <a:close/>
              </a:path>
              <a:path w="340360" h="3969385">
                <a:moveTo>
                  <a:pt x="184404" y="3931157"/>
                </a:moveTo>
                <a:lnTo>
                  <a:pt x="184099" y="3930243"/>
                </a:lnTo>
                <a:lnTo>
                  <a:pt x="183896" y="3930141"/>
                </a:lnTo>
                <a:lnTo>
                  <a:pt x="184404" y="3931157"/>
                </a:lnTo>
                <a:close/>
              </a:path>
              <a:path w="340360" h="3969385">
                <a:moveTo>
                  <a:pt x="184404" y="3930395"/>
                </a:moveTo>
                <a:lnTo>
                  <a:pt x="184150" y="3929887"/>
                </a:lnTo>
                <a:lnTo>
                  <a:pt x="183946" y="3929786"/>
                </a:lnTo>
                <a:lnTo>
                  <a:pt x="184099" y="3930243"/>
                </a:lnTo>
                <a:lnTo>
                  <a:pt x="184404" y="3930395"/>
                </a:lnTo>
                <a:close/>
              </a:path>
              <a:path w="340360" h="3969385">
                <a:moveTo>
                  <a:pt x="184404" y="38861"/>
                </a:moveTo>
                <a:lnTo>
                  <a:pt x="184404" y="38099"/>
                </a:lnTo>
                <a:lnTo>
                  <a:pt x="184099" y="39014"/>
                </a:lnTo>
                <a:lnTo>
                  <a:pt x="184404" y="38861"/>
                </a:lnTo>
                <a:close/>
              </a:path>
              <a:path w="340360" h="3969385">
                <a:moveTo>
                  <a:pt x="184404" y="3931157"/>
                </a:moveTo>
                <a:lnTo>
                  <a:pt x="184404" y="3930395"/>
                </a:lnTo>
                <a:lnTo>
                  <a:pt x="184099" y="3930243"/>
                </a:lnTo>
                <a:lnTo>
                  <a:pt x="184404" y="3931157"/>
                </a:lnTo>
                <a:close/>
              </a:path>
              <a:path w="340360" h="3969385">
                <a:moveTo>
                  <a:pt x="339852" y="3969257"/>
                </a:moveTo>
                <a:lnTo>
                  <a:pt x="339852" y="3950207"/>
                </a:lnTo>
                <a:lnTo>
                  <a:pt x="323088" y="3949445"/>
                </a:lnTo>
                <a:lnTo>
                  <a:pt x="307086" y="3949445"/>
                </a:lnTo>
                <a:lnTo>
                  <a:pt x="283416" y="3948258"/>
                </a:lnTo>
                <a:lnTo>
                  <a:pt x="260403" y="3946574"/>
                </a:lnTo>
                <a:lnTo>
                  <a:pt x="237491" y="3944039"/>
                </a:lnTo>
                <a:lnTo>
                  <a:pt x="214122" y="3940302"/>
                </a:lnTo>
                <a:lnTo>
                  <a:pt x="209550" y="3938778"/>
                </a:lnTo>
                <a:lnTo>
                  <a:pt x="204869" y="3937994"/>
                </a:lnTo>
                <a:lnTo>
                  <a:pt x="201168" y="3937254"/>
                </a:lnTo>
                <a:lnTo>
                  <a:pt x="197358" y="3935729"/>
                </a:lnTo>
                <a:lnTo>
                  <a:pt x="194310" y="3934967"/>
                </a:lnTo>
                <a:lnTo>
                  <a:pt x="191262" y="3933443"/>
                </a:lnTo>
                <a:lnTo>
                  <a:pt x="188214" y="3932681"/>
                </a:lnTo>
                <a:lnTo>
                  <a:pt x="186690" y="3931919"/>
                </a:lnTo>
                <a:lnTo>
                  <a:pt x="185166" y="3930395"/>
                </a:lnTo>
                <a:lnTo>
                  <a:pt x="184150" y="3929887"/>
                </a:lnTo>
                <a:lnTo>
                  <a:pt x="184404" y="3930395"/>
                </a:lnTo>
                <a:lnTo>
                  <a:pt x="184404" y="3949893"/>
                </a:lnTo>
                <a:lnTo>
                  <a:pt x="247078" y="3964333"/>
                </a:lnTo>
                <a:lnTo>
                  <a:pt x="289128" y="3967469"/>
                </a:lnTo>
                <a:lnTo>
                  <a:pt x="323088" y="3968495"/>
                </a:lnTo>
                <a:lnTo>
                  <a:pt x="339852" y="396925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7805" y="2343244"/>
            <a:ext cx="230832" cy="1162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5167" y="5414264"/>
            <a:ext cx="16700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 </a:t>
            </a:r>
            <a:r>
              <a:rPr sz="2800" spc="-18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sz="2800" spc="-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</a:t>
            </a:r>
            <a:r>
              <a:rPr sz="2800" spc="-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5217" y="722375"/>
            <a:ext cx="4285488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2893" y="984503"/>
            <a:ext cx="1206246" cy="278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8321" y="979932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6512"/>
                </a:moveTo>
                <a:lnTo>
                  <a:pt x="1216152" y="1524"/>
                </a:lnTo>
                <a:lnTo>
                  <a:pt x="1213866" y="0"/>
                </a:lnTo>
                <a:lnTo>
                  <a:pt x="2285" y="0"/>
                </a:lnTo>
                <a:lnTo>
                  <a:pt x="0" y="1524"/>
                </a:lnTo>
                <a:lnTo>
                  <a:pt x="0" y="286512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206246" y="9144"/>
                </a:lnTo>
                <a:lnTo>
                  <a:pt x="1206246" y="4572"/>
                </a:lnTo>
                <a:lnTo>
                  <a:pt x="1210818" y="9144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6512"/>
                </a:lnTo>
                <a:close/>
              </a:path>
              <a:path w="1216660" h="288925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216660" h="288925">
                <a:moveTo>
                  <a:pt x="9144" y="27889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78892"/>
                </a:lnTo>
                <a:lnTo>
                  <a:pt x="9144" y="278892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4572" y="278892"/>
                </a:lnTo>
                <a:lnTo>
                  <a:pt x="9144" y="283464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3464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3464"/>
                </a:lnTo>
                <a:lnTo>
                  <a:pt x="4572" y="278892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144"/>
                </a:moveTo>
                <a:lnTo>
                  <a:pt x="1206246" y="4572"/>
                </a:lnTo>
                <a:lnTo>
                  <a:pt x="1206246" y="9144"/>
                </a:lnTo>
                <a:lnTo>
                  <a:pt x="1210818" y="9144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1210818" y="9144"/>
                </a:lnTo>
                <a:lnTo>
                  <a:pt x="1206246" y="9144"/>
                </a:lnTo>
                <a:lnTo>
                  <a:pt x="1206246" y="278892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8892"/>
                </a:lnTo>
                <a:lnTo>
                  <a:pt x="1206246" y="283464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2893" y="1251203"/>
            <a:ext cx="1206246" cy="278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8321" y="1246632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6512"/>
                </a:moveTo>
                <a:lnTo>
                  <a:pt x="1216152" y="1524"/>
                </a:lnTo>
                <a:lnTo>
                  <a:pt x="1213866" y="0"/>
                </a:lnTo>
                <a:lnTo>
                  <a:pt x="2285" y="0"/>
                </a:lnTo>
                <a:lnTo>
                  <a:pt x="0" y="1524"/>
                </a:lnTo>
                <a:lnTo>
                  <a:pt x="0" y="286512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206246" y="9144"/>
                </a:lnTo>
                <a:lnTo>
                  <a:pt x="1206246" y="4572"/>
                </a:lnTo>
                <a:lnTo>
                  <a:pt x="1210818" y="9144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6512"/>
                </a:lnTo>
                <a:close/>
              </a:path>
              <a:path w="1216660" h="288925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216660" h="288925">
                <a:moveTo>
                  <a:pt x="9144" y="27889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78892"/>
                </a:lnTo>
                <a:lnTo>
                  <a:pt x="9144" y="278892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4572" y="278892"/>
                </a:lnTo>
                <a:lnTo>
                  <a:pt x="9144" y="283464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3464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3464"/>
                </a:lnTo>
                <a:lnTo>
                  <a:pt x="4572" y="278892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144"/>
                </a:moveTo>
                <a:lnTo>
                  <a:pt x="1206246" y="4572"/>
                </a:lnTo>
                <a:lnTo>
                  <a:pt x="1206246" y="9144"/>
                </a:lnTo>
                <a:lnTo>
                  <a:pt x="1210818" y="9144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1210818" y="9144"/>
                </a:lnTo>
                <a:lnTo>
                  <a:pt x="1206246" y="9144"/>
                </a:lnTo>
                <a:lnTo>
                  <a:pt x="1206246" y="278892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8892"/>
                </a:lnTo>
                <a:lnTo>
                  <a:pt x="1206246" y="283464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2893" y="2051304"/>
            <a:ext cx="1206246" cy="278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8321" y="2046732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6512"/>
                </a:moveTo>
                <a:lnTo>
                  <a:pt x="1216152" y="1524"/>
                </a:lnTo>
                <a:lnTo>
                  <a:pt x="1213866" y="0"/>
                </a:lnTo>
                <a:lnTo>
                  <a:pt x="2285" y="0"/>
                </a:lnTo>
                <a:lnTo>
                  <a:pt x="0" y="1524"/>
                </a:lnTo>
                <a:lnTo>
                  <a:pt x="0" y="286512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206246" y="9144"/>
                </a:lnTo>
                <a:lnTo>
                  <a:pt x="1206246" y="4572"/>
                </a:lnTo>
                <a:lnTo>
                  <a:pt x="1210818" y="9144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6512"/>
                </a:lnTo>
                <a:close/>
              </a:path>
              <a:path w="1216660" h="288925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216660" h="288925">
                <a:moveTo>
                  <a:pt x="9144" y="27889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78892"/>
                </a:lnTo>
                <a:lnTo>
                  <a:pt x="9144" y="278892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4572" y="278892"/>
                </a:lnTo>
                <a:lnTo>
                  <a:pt x="9144" y="283464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3464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3464"/>
                </a:lnTo>
                <a:lnTo>
                  <a:pt x="4572" y="278892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144"/>
                </a:moveTo>
                <a:lnTo>
                  <a:pt x="1206246" y="4572"/>
                </a:lnTo>
                <a:lnTo>
                  <a:pt x="1206246" y="9144"/>
                </a:lnTo>
                <a:lnTo>
                  <a:pt x="1210818" y="9144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1210818" y="9144"/>
                </a:lnTo>
                <a:lnTo>
                  <a:pt x="1206246" y="9144"/>
                </a:lnTo>
                <a:lnTo>
                  <a:pt x="1206246" y="278892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8892"/>
                </a:lnTo>
                <a:lnTo>
                  <a:pt x="1206246" y="283464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2893" y="2330195"/>
            <a:ext cx="1206246" cy="2796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8321" y="2325623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7274"/>
                </a:moveTo>
                <a:lnTo>
                  <a:pt x="1216152" y="2286"/>
                </a:lnTo>
                <a:lnTo>
                  <a:pt x="121386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87274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1206246" y="9906"/>
                </a:lnTo>
                <a:lnTo>
                  <a:pt x="1206246" y="4572"/>
                </a:lnTo>
                <a:lnTo>
                  <a:pt x="1210818" y="9906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7274"/>
                </a:lnTo>
                <a:close/>
              </a:path>
              <a:path w="1216660" h="288925">
                <a:moveTo>
                  <a:pt x="9143" y="9906"/>
                </a:moveTo>
                <a:lnTo>
                  <a:pt x="9143" y="4572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1216660" h="288925">
                <a:moveTo>
                  <a:pt x="9144" y="279654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279654"/>
                </a:lnTo>
                <a:lnTo>
                  <a:pt x="9144" y="279654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4572" y="279654"/>
                </a:lnTo>
                <a:lnTo>
                  <a:pt x="9144" y="284226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4226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4226"/>
                </a:lnTo>
                <a:lnTo>
                  <a:pt x="4572" y="279654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906"/>
                </a:moveTo>
                <a:lnTo>
                  <a:pt x="1206246" y="4572"/>
                </a:lnTo>
                <a:lnTo>
                  <a:pt x="1206246" y="9906"/>
                </a:lnTo>
                <a:lnTo>
                  <a:pt x="1210818" y="9906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1210818" y="9906"/>
                </a:lnTo>
                <a:lnTo>
                  <a:pt x="1206246" y="9906"/>
                </a:lnTo>
                <a:lnTo>
                  <a:pt x="1206246" y="279654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9654"/>
                </a:lnTo>
                <a:lnTo>
                  <a:pt x="1206246" y="284226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2893" y="2838450"/>
            <a:ext cx="1206246" cy="2796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8321" y="2833877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6512"/>
                </a:moveTo>
                <a:lnTo>
                  <a:pt x="1216152" y="2286"/>
                </a:lnTo>
                <a:lnTo>
                  <a:pt x="121386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86512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206246" y="9144"/>
                </a:lnTo>
                <a:lnTo>
                  <a:pt x="1206246" y="4572"/>
                </a:lnTo>
                <a:lnTo>
                  <a:pt x="1210818" y="9144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6512"/>
                </a:lnTo>
                <a:close/>
              </a:path>
              <a:path w="1216660" h="288925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216660" h="288925">
                <a:moveTo>
                  <a:pt x="9144" y="279654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79654"/>
                </a:lnTo>
                <a:lnTo>
                  <a:pt x="9144" y="279654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4572" y="279654"/>
                </a:lnTo>
                <a:lnTo>
                  <a:pt x="9144" y="284226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4226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4226"/>
                </a:lnTo>
                <a:lnTo>
                  <a:pt x="4572" y="279654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144"/>
                </a:moveTo>
                <a:lnTo>
                  <a:pt x="1206246" y="4572"/>
                </a:lnTo>
                <a:lnTo>
                  <a:pt x="1206246" y="9144"/>
                </a:lnTo>
                <a:lnTo>
                  <a:pt x="1210818" y="9144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1210818" y="9144"/>
                </a:lnTo>
                <a:lnTo>
                  <a:pt x="1206246" y="9144"/>
                </a:lnTo>
                <a:lnTo>
                  <a:pt x="1206246" y="279654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9654"/>
                </a:lnTo>
                <a:lnTo>
                  <a:pt x="1206246" y="284226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2893" y="3118104"/>
            <a:ext cx="1206246" cy="278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8321" y="3113532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6512"/>
                </a:moveTo>
                <a:lnTo>
                  <a:pt x="1216152" y="1524"/>
                </a:lnTo>
                <a:lnTo>
                  <a:pt x="1213866" y="0"/>
                </a:lnTo>
                <a:lnTo>
                  <a:pt x="2285" y="0"/>
                </a:lnTo>
                <a:lnTo>
                  <a:pt x="0" y="1524"/>
                </a:lnTo>
                <a:lnTo>
                  <a:pt x="0" y="286512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206246" y="9144"/>
                </a:lnTo>
                <a:lnTo>
                  <a:pt x="1206246" y="4572"/>
                </a:lnTo>
                <a:lnTo>
                  <a:pt x="1210818" y="9144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6512"/>
                </a:lnTo>
                <a:close/>
              </a:path>
              <a:path w="1216660" h="288925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216660" h="288925">
                <a:moveTo>
                  <a:pt x="9144" y="278892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78892"/>
                </a:lnTo>
                <a:lnTo>
                  <a:pt x="9144" y="278892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4572" y="278892"/>
                </a:lnTo>
                <a:lnTo>
                  <a:pt x="9144" y="283464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3464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3464"/>
                </a:lnTo>
                <a:lnTo>
                  <a:pt x="4572" y="278892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144"/>
                </a:moveTo>
                <a:lnTo>
                  <a:pt x="1206246" y="4572"/>
                </a:lnTo>
                <a:lnTo>
                  <a:pt x="1206246" y="9144"/>
                </a:lnTo>
                <a:lnTo>
                  <a:pt x="1210818" y="9144"/>
                </a:lnTo>
                <a:close/>
              </a:path>
              <a:path w="1216660" h="288925">
                <a:moveTo>
                  <a:pt x="1210818" y="278892"/>
                </a:moveTo>
                <a:lnTo>
                  <a:pt x="1210818" y="9144"/>
                </a:lnTo>
                <a:lnTo>
                  <a:pt x="1206246" y="9144"/>
                </a:lnTo>
                <a:lnTo>
                  <a:pt x="1206246" y="278892"/>
                </a:lnTo>
                <a:lnTo>
                  <a:pt x="1210818" y="278892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8892"/>
                </a:lnTo>
                <a:lnTo>
                  <a:pt x="1206246" y="283464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2893" y="3396996"/>
            <a:ext cx="1206246" cy="2796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8321" y="3392423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7274"/>
                </a:moveTo>
                <a:lnTo>
                  <a:pt x="1216152" y="2286"/>
                </a:lnTo>
                <a:lnTo>
                  <a:pt x="121386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87274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1206246" y="9906"/>
                </a:lnTo>
                <a:lnTo>
                  <a:pt x="1206246" y="4572"/>
                </a:lnTo>
                <a:lnTo>
                  <a:pt x="1210818" y="9906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7274"/>
                </a:lnTo>
                <a:close/>
              </a:path>
              <a:path w="1216660" h="288925">
                <a:moveTo>
                  <a:pt x="9143" y="9906"/>
                </a:moveTo>
                <a:lnTo>
                  <a:pt x="9143" y="4572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1216660" h="288925">
                <a:moveTo>
                  <a:pt x="9144" y="279654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279654"/>
                </a:lnTo>
                <a:lnTo>
                  <a:pt x="9144" y="279654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4572" y="279654"/>
                </a:lnTo>
                <a:lnTo>
                  <a:pt x="9144" y="284226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4226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4226"/>
                </a:lnTo>
                <a:lnTo>
                  <a:pt x="4572" y="279654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906"/>
                </a:moveTo>
                <a:lnTo>
                  <a:pt x="1206246" y="4572"/>
                </a:lnTo>
                <a:lnTo>
                  <a:pt x="1206246" y="9906"/>
                </a:lnTo>
                <a:lnTo>
                  <a:pt x="1210818" y="9906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1210818" y="9906"/>
                </a:lnTo>
                <a:lnTo>
                  <a:pt x="1206246" y="9906"/>
                </a:lnTo>
                <a:lnTo>
                  <a:pt x="1206246" y="279654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9654"/>
                </a:lnTo>
                <a:lnTo>
                  <a:pt x="1206246" y="284226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2893" y="4171950"/>
            <a:ext cx="1206246" cy="2796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8321" y="4167378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60" h="288925">
                <a:moveTo>
                  <a:pt x="1216152" y="286512"/>
                </a:moveTo>
                <a:lnTo>
                  <a:pt x="1216152" y="2286"/>
                </a:lnTo>
                <a:lnTo>
                  <a:pt x="121386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86512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206246" y="9144"/>
                </a:lnTo>
                <a:lnTo>
                  <a:pt x="1206246" y="4572"/>
                </a:lnTo>
                <a:lnTo>
                  <a:pt x="1210818" y="9144"/>
                </a:lnTo>
                <a:lnTo>
                  <a:pt x="1210818" y="288798"/>
                </a:lnTo>
                <a:lnTo>
                  <a:pt x="1213866" y="288798"/>
                </a:lnTo>
                <a:lnTo>
                  <a:pt x="1216152" y="286512"/>
                </a:lnTo>
                <a:close/>
              </a:path>
              <a:path w="1216660" h="288925">
                <a:moveTo>
                  <a:pt x="9143" y="9144"/>
                </a:moveTo>
                <a:lnTo>
                  <a:pt x="9143" y="4572"/>
                </a:lnTo>
                <a:lnTo>
                  <a:pt x="4572" y="9144"/>
                </a:lnTo>
                <a:lnTo>
                  <a:pt x="9143" y="9144"/>
                </a:lnTo>
                <a:close/>
              </a:path>
              <a:path w="1216660" h="288925">
                <a:moveTo>
                  <a:pt x="9144" y="279654"/>
                </a:moveTo>
                <a:lnTo>
                  <a:pt x="9143" y="9144"/>
                </a:lnTo>
                <a:lnTo>
                  <a:pt x="4572" y="9144"/>
                </a:lnTo>
                <a:lnTo>
                  <a:pt x="4572" y="279654"/>
                </a:lnTo>
                <a:lnTo>
                  <a:pt x="9144" y="279654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4572" y="279654"/>
                </a:lnTo>
                <a:lnTo>
                  <a:pt x="9144" y="284226"/>
                </a:lnTo>
                <a:lnTo>
                  <a:pt x="9144" y="288798"/>
                </a:lnTo>
                <a:lnTo>
                  <a:pt x="1206246" y="288798"/>
                </a:lnTo>
                <a:lnTo>
                  <a:pt x="1206246" y="284226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9144" y="288798"/>
                </a:moveTo>
                <a:lnTo>
                  <a:pt x="9144" y="284226"/>
                </a:lnTo>
                <a:lnTo>
                  <a:pt x="4572" y="279654"/>
                </a:lnTo>
                <a:lnTo>
                  <a:pt x="4572" y="288798"/>
                </a:lnTo>
                <a:lnTo>
                  <a:pt x="9144" y="288798"/>
                </a:lnTo>
                <a:close/>
              </a:path>
              <a:path w="1216660" h="288925">
                <a:moveTo>
                  <a:pt x="1210818" y="9144"/>
                </a:moveTo>
                <a:lnTo>
                  <a:pt x="1206246" y="4572"/>
                </a:lnTo>
                <a:lnTo>
                  <a:pt x="1206246" y="9144"/>
                </a:lnTo>
                <a:lnTo>
                  <a:pt x="1210818" y="9144"/>
                </a:lnTo>
                <a:close/>
              </a:path>
              <a:path w="1216660" h="288925">
                <a:moveTo>
                  <a:pt x="1210818" y="279654"/>
                </a:moveTo>
                <a:lnTo>
                  <a:pt x="1210818" y="9144"/>
                </a:lnTo>
                <a:lnTo>
                  <a:pt x="1206246" y="9144"/>
                </a:lnTo>
                <a:lnTo>
                  <a:pt x="1206246" y="279654"/>
                </a:lnTo>
                <a:lnTo>
                  <a:pt x="1210818" y="279654"/>
                </a:lnTo>
                <a:close/>
              </a:path>
              <a:path w="1216660" h="288925">
                <a:moveTo>
                  <a:pt x="1210818" y="288798"/>
                </a:moveTo>
                <a:lnTo>
                  <a:pt x="1210818" y="279654"/>
                </a:lnTo>
                <a:lnTo>
                  <a:pt x="1206246" y="284226"/>
                </a:lnTo>
                <a:lnTo>
                  <a:pt x="1206246" y="288798"/>
                </a:lnTo>
                <a:lnTo>
                  <a:pt x="1210818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96347" y="984503"/>
            <a:ext cx="202691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1775" y="9799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96347" y="1251203"/>
            <a:ext cx="202691" cy="266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91775" y="12466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96347" y="1784604"/>
            <a:ext cx="202691" cy="266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91775" y="17800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96347" y="2051304"/>
            <a:ext cx="202691" cy="266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1775" y="20467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96347" y="2330195"/>
            <a:ext cx="202691" cy="266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91775" y="2325623"/>
            <a:ext cx="212725" cy="276860"/>
          </a:xfrm>
          <a:custGeom>
            <a:avLst/>
            <a:gdLst/>
            <a:ahLst/>
            <a:cxnLst/>
            <a:rect l="l" t="t" r="r" b="b"/>
            <a:pathLst>
              <a:path w="212725" h="276860">
                <a:moveTo>
                  <a:pt x="212597" y="274320"/>
                </a:moveTo>
                <a:lnTo>
                  <a:pt x="212597" y="2286"/>
                </a:lnTo>
                <a:lnTo>
                  <a:pt x="210311" y="0"/>
                </a:lnTo>
                <a:lnTo>
                  <a:pt x="1523" y="0"/>
                </a:lnTo>
                <a:lnTo>
                  <a:pt x="0" y="2286"/>
                </a:lnTo>
                <a:lnTo>
                  <a:pt x="0" y="274320"/>
                </a:lnTo>
                <a:lnTo>
                  <a:pt x="1524" y="276606"/>
                </a:lnTo>
                <a:lnTo>
                  <a:pt x="4572" y="276606"/>
                </a:lnTo>
                <a:lnTo>
                  <a:pt x="4572" y="9906"/>
                </a:lnTo>
                <a:lnTo>
                  <a:pt x="9144" y="4572"/>
                </a:lnTo>
                <a:lnTo>
                  <a:pt x="9143" y="9906"/>
                </a:lnTo>
                <a:lnTo>
                  <a:pt x="202692" y="9906"/>
                </a:lnTo>
                <a:lnTo>
                  <a:pt x="202692" y="4572"/>
                </a:lnTo>
                <a:lnTo>
                  <a:pt x="207264" y="9906"/>
                </a:lnTo>
                <a:lnTo>
                  <a:pt x="207264" y="276606"/>
                </a:lnTo>
                <a:lnTo>
                  <a:pt x="210311" y="276606"/>
                </a:lnTo>
                <a:lnTo>
                  <a:pt x="212597" y="274320"/>
                </a:lnTo>
                <a:close/>
              </a:path>
              <a:path w="212725" h="276860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212725" h="276860">
                <a:moveTo>
                  <a:pt x="9144" y="266700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860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6606"/>
                </a:lnTo>
                <a:lnTo>
                  <a:pt x="202692" y="276606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860">
                <a:moveTo>
                  <a:pt x="9144" y="276606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6606"/>
                </a:lnTo>
                <a:lnTo>
                  <a:pt x="9144" y="276606"/>
                </a:lnTo>
                <a:close/>
              </a:path>
              <a:path w="212725" h="276860">
                <a:moveTo>
                  <a:pt x="207264" y="9906"/>
                </a:moveTo>
                <a:lnTo>
                  <a:pt x="202692" y="4572"/>
                </a:lnTo>
                <a:lnTo>
                  <a:pt x="202692" y="9906"/>
                </a:lnTo>
                <a:lnTo>
                  <a:pt x="207264" y="9906"/>
                </a:lnTo>
                <a:close/>
              </a:path>
              <a:path w="212725" h="276860">
                <a:moveTo>
                  <a:pt x="207264" y="266700"/>
                </a:moveTo>
                <a:lnTo>
                  <a:pt x="207264" y="9906"/>
                </a:lnTo>
                <a:lnTo>
                  <a:pt x="202692" y="9906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860">
                <a:moveTo>
                  <a:pt x="207264" y="276606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6606"/>
                </a:lnTo>
                <a:lnTo>
                  <a:pt x="207264" y="276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96347" y="2851404"/>
            <a:ext cx="202691" cy="266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1775" y="28468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6347" y="3118104"/>
            <a:ext cx="202691" cy="2667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91775" y="31135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6347" y="3409950"/>
            <a:ext cx="202691" cy="266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91775" y="3405378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4320"/>
                </a:moveTo>
                <a:lnTo>
                  <a:pt x="212597" y="2286"/>
                </a:lnTo>
                <a:lnTo>
                  <a:pt x="210311" y="0"/>
                </a:lnTo>
                <a:lnTo>
                  <a:pt x="1523" y="0"/>
                </a:lnTo>
                <a:lnTo>
                  <a:pt x="0" y="2286"/>
                </a:lnTo>
                <a:lnTo>
                  <a:pt x="0" y="274320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4320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96347" y="3918203"/>
            <a:ext cx="202691" cy="2667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1775" y="39136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96347" y="4184903"/>
            <a:ext cx="202691" cy="2667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91775" y="41803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6347" y="4718303"/>
            <a:ext cx="202691" cy="2667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1775" y="47137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34789" y="5414264"/>
            <a:ext cx="11557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90723" y="6214366"/>
            <a:ext cx="1610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confidence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70739" y="5568696"/>
            <a:ext cx="1207008" cy="2796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66167" y="5564123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59" h="288925">
                <a:moveTo>
                  <a:pt x="1216152" y="287274"/>
                </a:moveTo>
                <a:lnTo>
                  <a:pt x="1216152" y="2286"/>
                </a:lnTo>
                <a:lnTo>
                  <a:pt x="1213866" y="0"/>
                </a:lnTo>
                <a:lnTo>
                  <a:pt x="2285" y="0"/>
                </a:lnTo>
                <a:lnTo>
                  <a:pt x="0" y="2286"/>
                </a:lnTo>
                <a:lnTo>
                  <a:pt x="0" y="287274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207008" y="9906"/>
                </a:lnTo>
                <a:lnTo>
                  <a:pt x="1207008" y="4572"/>
                </a:lnTo>
                <a:lnTo>
                  <a:pt x="1211580" y="9906"/>
                </a:lnTo>
                <a:lnTo>
                  <a:pt x="1211580" y="288798"/>
                </a:lnTo>
                <a:lnTo>
                  <a:pt x="1213866" y="288798"/>
                </a:lnTo>
                <a:lnTo>
                  <a:pt x="1216152" y="287274"/>
                </a:lnTo>
                <a:close/>
              </a:path>
              <a:path w="1216659" h="288925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1216659" h="288925">
                <a:moveTo>
                  <a:pt x="9906" y="27965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279654"/>
                </a:lnTo>
                <a:lnTo>
                  <a:pt x="9906" y="279654"/>
                </a:lnTo>
                <a:close/>
              </a:path>
              <a:path w="1216659" h="288925">
                <a:moveTo>
                  <a:pt x="1211580" y="279654"/>
                </a:moveTo>
                <a:lnTo>
                  <a:pt x="4572" y="279654"/>
                </a:lnTo>
                <a:lnTo>
                  <a:pt x="9906" y="284226"/>
                </a:lnTo>
                <a:lnTo>
                  <a:pt x="9906" y="288798"/>
                </a:lnTo>
                <a:lnTo>
                  <a:pt x="1207008" y="288798"/>
                </a:lnTo>
                <a:lnTo>
                  <a:pt x="1207008" y="284226"/>
                </a:lnTo>
                <a:lnTo>
                  <a:pt x="1211580" y="279654"/>
                </a:lnTo>
                <a:close/>
              </a:path>
              <a:path w="1216659" h="288925">
                <a:moveTo>
                  <a:pt x="9906" y="288798"/>
                </a:moveTo>
                <a:lnTo>
                  <a:pt x="9906" y="284226"/>
                </a:lnTo>
                <a:lnTo>
                  <a:pt x="4572" y="279654"/>
                </a:lnTo>
                <a:lnTo>
                  <a:pt x="4572" y="288798"/>
                </a:lnTo>
                <a:lnTo>
                  <a:pt x="9906" y="288798"/>
                </a:lnTo>
                <a:close/>
              </a:path>
              <a:path w="1216659" h="288925">
                <a:moveTo>
                  <a:pt x="1211580" y="9906"/>
                </a:moveTo>
                <a:lnTo>
                  <a:pt x="1207008" y="4572"/>
                </a:lnTo>
                <a:lnTo>
                  <a:pt x="1207008" y="9906"/>
                </a:lnTo>
                <a:lnTo>
                  <a:pt x="1211580" y="9906"/>
                </a:lnTo>
                <a:close/>
              </a:path>
              <a:path w="1216659" h="288925">
                <a:moveTo>
                  <a:pt x="1211580" y="279654"/>
                </a:moveTo>
                <a:lnTo>
                  <a:pt x="1211580" y="9906"/>
                </a:lnTo>
                <a:lnTo>
                  <a:pt x="1207008" y="9906"/>
                </a:lnTo>
                <a:lnTo>
                  <a:pt x="1207008" y="279654"/>
                </a:lnTo>
                <a:lnTo>
                  <a:pt x="1211580" y="279654"/>
                </a:lnTo>
                <a:close/>
              </a:path>
              <a:path w="1216659" h="288925">
                <a:moveTo>
                  <a:pt x="1211580" y="288798"/>
                </a:moveTo>
                <a:lnTo>
                  <a:pt x="1211580" y="279654"/>
                </a:lnTo>
                <a:lnTo>
                  <a:pt x="1207008" y="284226"/>
                </a:lnTo>
                <a:lnTo>
                  <a:pt x="1207008" y="288798"/>
                </a:lnTo>
                <a:lnTo>
                  <a:pt x="1211580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70739" y="6318503"/>
            <a:ext cx="1207007" cy="2788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6167" y="6313932"/>
            <a:ext cx="1216660" cy="288925"/>
          </a:xfrm>
          <a:custGeom>
            <a:avLst/>
            <a:gdLst/>
            <a:ahLst/>
            <a:cxnLst/>
            <a:rect l="l" t="t" r="r" b="b"/>
            <a:pathLst>
              <a:path w="1216659" h="288925">
                <a:moveTo>
                  <a:pt x="1216152" y="286512"/>
                </a:moveTo>
                <a:lnTo>
                  <a:pt x="1216152" y="1524"/>
                </a:lnTo>
                <a:lnTo>
                  <a:pt x="1213866" y="0"/>
                </a:lnTo>
                <a:lnTo>
                  <a:pt x="2285" y="0"/>
                </a:lnTo>
                <a:lnTo>
                  <a:pt x="0" y="1524"/>
                </a:lnTo>
                <a:lnTo>
                  <a:pt x="0" y="286512"/>
                </a:lnTo>
                <a:lnTo>
                  <a:pt x="2286" y="288798"/>
                </a:lnTo>
                <a:lnTo>
                  <a:pt x="4572" y="288798"/>
                </a:lnTo>
                <a:lnTo>
                  <a:pt x="4572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207008" y="9144"/>
                </a:lnTo>
                <a:lnTo>
                  <a:pt x="1207008" y="4572"/>
                </a:lnTo>
                <a:lnTo>
                  <a:pt x="1211580" y="9144"/>
                </a:lnTo>
                <a:lnTo>
                  <a:pt x="1211580" y="288798"/>
                </a:lnTo>
                <a:lnTo>
                  <a:pt x="1213866" y="288798"/>
                </a:lnTo>
                <a:lnTo>
                  <a:pt x="1216152" y="286512"/>
                </a:lnTo>
                <a:close/>
              </a:path>
              <a:path w="1216659" h="288925">
                <a:moveTo>
                  <a:pt x="9906" y="9144"/>
                </a:moveTo>
                <a:lnTo>
                  <a:pt x="9906" y="4572"/>
                </a:lnTo>
                <a:lnTo>
                  <a:pt x="4572" y="9144"/>
                </a:lnTo>
                <a:lnTo>
                  <a:pt x="9906" y="9144"/>
                </a:lnTo>
                <a:close/>
              </a:path>
              <a:path w="1216659" h="288925">
                <a:moveTo>
                  <a:pt x="9906" y="278892"/>
                </a:moveTo>
                <a:lnTo>
                  <a:pt x="9906" y="9144"/>
                </a:lnTo>
                <a:lnTo>
                  <a:pt x="4572" y="9144"/>
                </a:lnTo>
                <a:lnTo>
                  <a:pt x="4572" y="278892"/>
                </a:lnTo>
                <a:lnTo>
                  <a:pt x="9906" y="278892"/>
                </a:lnTo>
                <a:close/>
              </a:path>
              <a:path w="1216659" h="288925">
                <a:moveTo>
                  <a:pt x="1211580" y="278892"/>
                </a:moveTo>
                <a:lnTo>
                  <a:pt x="4572" y="278892"/>
                </a:lnTo>
                <a:lnTo>
                  <a:pt x="9906" y="283464"/>
                </a:lnTo>
                <a:lnTo>
                  <a:pt x="9906" y="288798"/>
                </a:lnTo>
                <a:lnTo>
                  <a:pt x="1207008" y="288798"/>
                </a:lnTo>
                <a:lnTo>
                  <a:pt x="1207008" y="283464"/>
                </a:lnTo>
                <a:lnTo>
                  <a:pt x="1211580" y="278892"/>
                </a:lnTo>
                <a:close/>
              </a:path>
              <a:path w="1216659" h="288925">
                <a:moveTo>
                  <a:pt x="9906" y="288798"/>
                </a:moveTo>
                <a:lnTo>
                  <a:pt x="9906" y="283464"/>
                </a:lnTo>
                <a:lnTo>
                  <a:pt x="4572" y="278892"/>
                </a:lnTo>
                <a:lnTo>
                  <a:pt x="4572" y="288798"/>
                </a:lnTo>
                <a:lnTo>
                  <a:pt x="9906" y="288798"/>
                </a:lnTo>
                <a:close/>
              </a:path>
              <a:path w="1216659" h="288925">
                <a:moveTo>
                  <a:pt x="1211580" y="9144"/>
                </a:moveTo>
                <a:lnTo>
                  <a:pt x="1207008" y="4572"/>
                </a:lnTo>
                <a:lnTo>
                  <a:pt x="1207008" y="9144"/>
                </a:lnTo>
                <a:lnTo>
                  <a:pt x="1211580" y="9144"/>
                </a:lnTo>
                <a:close/>
              </a:path>
              <a:path w="1216659" h="288925">
                <a:moveTo>
                  <a:pt x="1211580" y="278892"/>
                </a:moveTo>
                <a:lnTo>
                  <a:pt x="1211580" y="9144"/>
                </a:lnTo>
                <a:lnTo>
                  <a:pt x="1207008" y="9144"/>
                </a:lnTo>
                <a:lnTo>
                  <a:pt x="1207008" y="278892"/>
                </a:lnTo>
                <a:lnTo>
                  <a:pt x="1211580" y="278892"/>
                </a:lnTo>
                <a:close/>
              </a:path>
              <a:path w="1216659" h="288925">
                <a:moveTo>
                  <a:pt x="1211580" y="288798"/>
                </a:moveTo>
                <a:lnTo>
                  <a:pt x="1211580" y="278892"/>
                </a:lnTo>
                <a:lnTo>
                  <a:pt x="1207008" y="283464"/>
                </a:lnTo>
                <a:lnTo>
                  <a:pt x="1207008" y="288798"/>
                </a:lnTo>
                <a:lnTo>
                  <a:pt x="1211580" y="288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82548" y="6318503"/>
            <a:ext cx="202692" cy="266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77963" y="6313932"/>
            <a:ext cx="212725" cy="276225"/>
          </a:xfrm>
          <a:custGeom>
            <a:avLst/>
            <a:gdLst/>
            <a:ahLst/>
            <a:cxnLst/>
            <a:rect l="l" t="t" r="r" b="b"/>
            <a:pathLst>
              <a:path w="212725" h="276225">
                <a:moveTo>
                  <a:pt x="212597" y="273558"/>
                </a:moveTo>
                <a:lnTo>
                  <a:pt x="212597" y="1524"/>
                </a:lnTo>
                <a:lnTo>
                  <a:pt x="210311" y="0"/>
                </a:lnTo>
                <a:lnTo>
                  <a:pt x="1523" y="0"/>
                </a:lnTo>
                <a:lnTo>
                  <a:pt x="0" y="1524"/>
                </a:lnTo>
                <a:lnTo>
                  <a:pt x="0" y="273558"/>
                </a:lnTo>
                <a:lnTo>
                  <a:pt x="1524" y="275844"/>
                </a:lnTo>
                <a:lnTo>
                  <a:pt x="4572" y="275844"/>
                </a:lnTo>
                <a:lnTo>
                  <a:pt x="4572" y="9144"/>
                </a:lnTo>
                <a:lnTo>
                  <a:pt x="9144" y="4572"/>
                </a:lnTo>
                <a:lnTo>
                  <a:pt x="9143" y="9144"/>
                </a:lnTo>
                <a:lnTo>
                  <a:pt x="202692" y="9144"/>
                </a:lnTo>
                <a:lnTo>
                  <a:pt x="202692" y="4572"/>
                </a:lnTo>
                <a:lnTo>
                  <a:pt x="207264" y="9144"/>
                </a:lnTo>
                <a:lnTo>
                  <a:pt x="207264" y="275844"/>
                </a:lnTo>
                <a:lnTo>
                  <a:pt x="210311" y="275844"/>
                </a:lnTo>
                <a:lnTo>
                  <a:pt x="212597" y="273558"/>
                </a:lnTo>
                <a:close/>
              </a:path>
              <a:path w="212725" h="2762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12725" h="276225">
                <a:moveTo>
                  <a:pt x="9144" y="2667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266700"/>
                </a:lnTo>
                <a:lnTo>
                  <a:pt x="9144" y="266700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4572" y="266700"/>
                </a:lnTo>
                <a:lnTo>
                  <a:pt x="9144" y="271272"/>
                </a:lnTo>
                <a:lnTo>
                  <a:pt x="9144" y="275844"/>
                </a:lnTo>
                <a:lnTo>
                  <a:pt x="202692" y="275844"/>
                </a:lnTo>
                <a:lnTo>
                  <a:pt x="202692" y="271272"/>
                </a:lnTo>
                <a:lnTo>
                  <a:pt x="207264" y="266700"/>
                </a:lnTo>
                <a:close/>
              </a:path>
              <a:path w="212725" h="276225">
                <a:moveTo>
                  <a:pt x="9144" y="275844"/>
                </a:moveTo>
                <a:lnTo>
                  <a:pt x="9144" y="271272"/>
                </a:lnTo>
                <a:lnTo>
                  <a:pt x="4572" y="266700"/>
                </a:lnTo>
                <a:lnTo>
                  <a:pt x="4572" y="275844"/>
                </a:lnTo>
                <a:lnTo>
                  <a:pt x="9144" y="275844"/>
                </a:lnTo>
                <a:close/>
              </a:path>
              <a:path w="212725" h="276225">
                <a:moveTo>
                  <a:pt x="207264" y="9144"/>
                </a:moveTo>
                <a:lnTo>
                  <a:pt x="202692" y="4572"/>
                </a:lnTo>
                <a:lnTo>
                  <a:pt x="202692" y="9144"/>
                </a:lnTo>
                <a:lnTo>
                  <a:pt x="207264" y="9144"/>
                </a:lnTo>
                <a:close/>
              </a:path>
              <a:path w="212725" h="276225">
                <a:moveTo>
                  <a:pt x="207264" y="266700"/>
                </a:moveTo>
                <a:lnTo>
                  <a:pt x="207264" y="9144"/>
                </a:lnTo>
                <a:lnTo>
                  <a:pt x="202692" y="9144"/>
                </a:lnTo>
                <a:lnTo>
                  <a:pt x="202692" y="266700"/>
                </a:lnTo>
                <a:lnTo>
                  <a:pt x="207264" y="266700"/>
                </a:lnTo>
                <a:close/>
              </a:path>
              <a:path w="212725" h="276225">
                <a:moveTo>
                  <a:pt x="207264" y="275844"/>
                </a:moveTo>
                <a:lnTo>
                  <a:pt x="207264" y="266700"/>
                </a:lnTo>
                <a:lnTo>
                  <a:pt x="202692" y="271272"/>
                </a:lnTo>
                <a:lnTo>
                  <a:pt x="202692" y="275844"/>
                </a:lnTo>
                <a:lnTo>
                  <a:pt x="2072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17625" y="6205982"/>
            <a:ext cx="2076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9A"/>
                </a:solidFill>
                <a:latin typeface="Comic Sans MS"/>
                <a:cs typeface="Comic Sans MS"/>
              </a:rPr>
              <a:t>/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19</a:t>
            </a:fld>
            <a:endParaRPr spc="-11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314" y="855979"/>
            <a:ext cx="477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Mining </a:t>
            </a:r>
            <a:r>
              <a:rPr spc="-165" dirty="0"/>
              <a:t>Association</a:t>
            </a:r>
            <a:r>
              <a:rPr spc="-484" dirty="0"/>
              <a:t> </a:t>
            </a:r>
            <a:r>
              <a:rPr spc="-190"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19881" y="6968172"/>
            <a:ext cx="1409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z="1400" b="1" spc="-114"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ts val="1435"/>
                </a:lnSpc>
              </a:pPr>
              <a:t>2</a:t>
            </a:fld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4900" y="2562225"/>
            <a:ext cx="5091430" cy="215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Market </a:t>
            </a:r>
            <a:r>
              <a:rPr sz="2800" b="1" u="heavy" spc="-1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Basket</a:t>
            </a:r>
            <a:r>
              <a:rPr sz="2800" b="1" u="heavy" spc="-3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u="heavy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Analysis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7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65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800" spc="-6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spc="-635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mining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7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00" dirty="0" err="1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Algorithm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20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046" y="811784"/>
            <a:ext cx="359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Other</a:t>
            </a:r>
            <a:r>
              <a:rPr spc="-300" dirty="0"/>
              <a:t> </a:t>
            </a:r>
            <a:r>
              <a:rPr spc="-17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527" y="1401114"/>
            <a:ext cx="8354695" cy="232410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0" dirty="0">
                <a:latin typeface="Times New Roman" pitchFamily="18" charset="0"/>
                <a:cs typeface="Times New Roman" pitchFamily="18" charset="0"/>
              </a:rPr>
              <a:t>“Baskets”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-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75" dirty="0">
                <a:latin typeface="Times New Roman" pitchFamily="18" charset="0"/>
                <a:cs typeface="Times New Roman" pitchFamily="18" charset="0"/>
              </a:rPr>
              <a:t>“items”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800" spc="-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words </a:t>
            </a:r>
            <a:r>
              <a:rPr sz="2800" spc="-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spc="-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GB" sz="2800" spc="-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750">
              <a:lnSpc>
                <a:spcPct val="110000"/>
              </a:lnSpc>
              <a:spcBef>
                <a:spcPts val="13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130" dirty="0">
                <a:latin typeface="Times New Roman" pitchFamily="18" charset="0"/>
                <a:cs typeface="Times New Roman" pitchFamily="18" charset="0"/>
              </a:rPr>
              <a:t>Lets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us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words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appear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unusually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frequently,  </a:t>
            </a:r>
            <a:r>
              <a:rPr sz="2400" spc="-225" dirty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concepts.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6043" y="3962400"/>
          <a:ext cx="6096000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0" dirty="0"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r>
                        <a:rPr sz="1800" spc="-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35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r>
                        <a:rPr sz="1800" spc="-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3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r>
                        <a:rPr sz="1800" spc="-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35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7403" y="5731255"/>
            <a:ext cx="7062470" cy="125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8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Word </a:t>
            </a:r>
            <a:r>
              <a:rPr sz="2800" spc="-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sz="28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=&gt; Word</a:t>
            </a:r>
            <a:r>
              <a:rPr sz="2800" spc="-63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490"/>
              </a:spcBef>
            </a:pPr>
            <a:r>
              <a:rPr sz="2000" spc="-3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-15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sz="2000" spc="-16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000" spc="-15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occurs</a:t>
            </a:r>
            <a:r>
              <a:rPr sz="2000" spc="-1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sz="2000" spc="-1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000" spc="-1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sz="20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13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6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sz="2000" spc="-16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sz="2000" spc="-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occurring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21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046" y="811784"/>
            <a:ext cx="359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Other</a:t>
            </a:r>
            <a:r>
              <a:rPr spc="-300" dirty="0"/>
              <a:t> </a:t>
            </a:r>
            <a:r>
              <a:rPr spc="-17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27" y="1477314"/>
            <a:ext cx="7527925" cy="232410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0" dirty="0">
                <a:latin typeface="Times New Roman" pitchFamily="18" charset="0"/>
                <a:cs typeface="Times New Roman" pitchFamily="18" charset="0"/>
              </a:rPr>
              <a:t>“Baskets”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-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sentences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436245" indent="-423545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36245" algn="l"/>
                <a:tab pos="436880" algn="l"/>
              </a:tabLst>
            </a:pPr>
            <a:r>
              <a:rPr sz="2800" spc="-175" dirty="0">
                <a:latin typeface="Times New Roman" pitchFamily="18" charset="0"/>
                <a:cs typeface="Times New Roman" pitchFamily="18" charset="0"/>
              </a:rPr>
              <a:t>“items”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800" spc="-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documents </a:t>
            </a:r>
            <a:r>
              <a:rPr sz="2800" spc="-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containing </a:t>
            </a:r>
            <a:r>
              <a:rPr sz="2800" spc="-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sz="2800" spc="-5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spc="-5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sz="2800" spc="-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sentences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650" marR="155575" lvl="1" indent="-285750">
              <a:lnSpc>
                <a:spcPct val="110000"/>
              </a:lnSpc>
              <a:spcBef>
                <a:spcPts val="13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90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appear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too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represent 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plagiarism.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6043" y="3962400"/>
          <a:ext cx="6096000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Doc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4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80" dirty="0">
                          <a:latin typeface="Times New Roman" pitchFamily="18" charset="0"/>
                          <a:cs typeface="Times New Roman" pitchFamily="18" charset="0"/>
                        </a:rPr>
                        <a:t>Sent</a:t>
                      </a:r>
                      <a:r>
                        <a:rPr sz="1800" spc="-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35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80" dirty="0">
                          <a:latin typeface="Times New Roman" pitchFamily="18" charset="0"/>
                          <a:cs typeface="Times New Roman" pitchFamily="18" charset="0"/>
                        </a:rPr>
                        <a:t>Sent</a:t>
                      </a:r>
                      <a:r>
                        <a:rPr sz="1800" spc="-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3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80" dirty="0">
                          <a:latin typeface="Times New Roman" pitchFamily="18" charset="0"/>
                          <a:cs typeface="Times New Roman" pitchFamily="18" charset="0"/>
                        </a:rPr>
                        <a:t>Sent</a:t>
                      </a:r>
                      <a:r>
                        <a:rPr sz="1800" spc="-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35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7403" y="5557125"/>
            <a:ext cx="6910705" cy="142557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1751964">
              <a:lnSpc>
                <a:spcPct val="100000"/>
              </a:lnSpc>
              <a:spcBef>
                <a:spcPts val="1770"/>
              </a:spcBef>
            </a:pPr>
            <a:r>
              <a:rPr sz="28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Doc </a:t>
            </a:r>
            <a:r>
              <a:rPr sz="2800" spc="-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sz="28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sz="28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Doc</a:t>
            </a:r>
            <a:r>
              <a:rPr sz="2800" spc="-61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90"/>
              </a:spcBef>
            </a:pPr>
            <a:r>
              <a:rPr sz="2000" spc="-3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-15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sz="2000" spc="-12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occurs</a:t>
            </a:r>
            <a:r>
              <a:rPr sz="2000" spc="-1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sz="2000" spc="-13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2000" spc="-15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000" spc="-1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sz="2000" spc="-1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1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of  </a:t>
            </a:r>
            <a:r>
              <a:rPr sz="2000" spc="-9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occurring </a:t>
            </a:r>
            <a:r>
              <a:rPr sz="20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in document</a:t>
            </a:r>
            <a:r>
              <a:rPr sz="2000" spc="-254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381" y="797661"/>
            <a:ext cx="8695663" cy="4210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127" y="6656323"/>
            <a:ext cx="65081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Randall</a:t>
            </a:r>
            <a:r>
              <a:rPr sz="1600" spc="-1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3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Matignon</a:t>
            </a:r>
            <a:r>
              <a:rPr sz="1600" spc="-13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6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2007,</a:t>
            </a:r>
            <a:r>
              <a:rPr sz="1600" spc="-10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600" spc="-12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Mining</a:t>
            </a:r>
            <a:r>
              <a:rPr sz="1600" spc="-12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4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1600" spc="-14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3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SAS</a:t>
            </a:r>
            <a:r>
              <a:rPr sz="1600" spc="-11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sz="1600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6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Miner,</a:t>
            </a:r>
            <a:r>
              <a:rPr sz="1600" spc="-12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6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Wiley</a:t>
            </a:r>
            <a:r>
              <a:rPr sz="1600" spc="-12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8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(book).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22</a:t>
            </a:fld>
            <a:endParaRPr spc="-114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23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314" y="855979"/>
            <a:ext cx="477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Mining </a:t>
            </a:r>
            <a:r>
              <a:rPr spc="-165" dirty="0"/>
              <a:t>Association</a:t>
            </a:r>
            <a:r>
              <a:rPr spc="-484" dirty="0"/>
              <a:t> </a:t>
            </a:r>
            <a:r>
              <a:rPr spc="-19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100" y="2562225"/>
            <a:ext cx="5091430" cy="2016578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9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0" dirty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Basket</a:t>
            </a:r>
            <a:r>
              <a:rPr sz="2800" spc="-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Analysis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65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GB" sz="28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6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mining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8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u="heavy" spc="-14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Apriori</a:t>
            </a:r>
            <a:r>
              <a:rPr sz="2800" b="1" u="heavy" spc="-2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Algorithm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005" y="2098040"/>
            <a:ext cx="237553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17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400" b="1" spc="-13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sz="2400" b="1" spc="-25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1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is  </a:t>
            </a:r>
            <a:r>
              <a:rPr sz="2400" b="1" spc="-16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converted </a:t>
            </a:r>
            <a:r>
              <a:rPr sz="2400" b="1" spc="-11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b="1" spc="-9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b="1" spc="-11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sz="2400" b="1" spc="-20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6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5561" y="4895850"/>
            <a:ext cx="4888991" cy="2157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7825" y="742441"/>
            <a:ext cx="485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Boolean </a:t>
            </a:r>
            <a:r>
              <a:rPr sz="3600" b="1" spc="-165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sz="3600" b="1" spc="-409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spc="-210" dirty="0">
                <a:solidFill>
                  <a:srgbClr val="33339A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24</a:t>
            </a:fld>
            <a:endParaRPr spc="-114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25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017" y="811784"/>
            <a:ext cx="483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Finding </a:t>
            </a:r>
            <a:r>
              <a:rPr spc="-160" dirty="0"/>
              <a:t>Association</a:t>
            </a:r>
            <a:r>
              <a:rPr spc="-345" dirty="0"/>
              <a:t> </a:t>
            </a:r>
            <a:r>
              <a:rPr spc="-19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0952" y="2265974"/>
            <a:ext cx="7676515" cy="3386183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800" spc="-114" dirty="0">
                <a:latin typeface="Times New Roman" pitchFamily="18" charset="0"/>
                <a:cs typeface="Times New Roman" pitchFamily="18" charset="0"/>
              </a:rPr>
              <a:t>Approach: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82270" indent="-369570">
              <a:lnSpc>
                <a:spcPct val="100000"/>
              </a:lnSpc>
              <a:spcBef>
                <a:spcPts val="1850"/>
              </a:spcBef>
              <a:buClr>
                <a:srgbClr val="000000"/>
              </a:buClr>
              <a:buAutoNum type="arabicParenR"/>
              <a:tabLst>
                <a:tab pos="382905" algn="l"/>
              </a:tabLst>
            </a:pPr>
            <a:r>
              <a:rPr sz="2800" spc="-1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itemsets 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800" spc="-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spc="-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support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1845"/>
              </a:spcBef>
            </a:pPr>
            <a:r>
              <a:rPr sz="2800" spc="-175" dirty="0">
                <a:latin typeface="Times New Roman" pitchFamily="18" charset="0"/>
                <a:cs typeface="Times New Roman" pitchFamily="18" charset="0"/>
              </a:rPr>
              <a:t>‐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known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800" spc="-6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frequent itemsets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382270" indent="-369570">
              <a:lnSpc>
                <a:spcPct val="100000"/>
              </a:lnSpc>
              <a:buClr>
                <a:srgbClr val="000000"/>
              </a:buClr>
              <a:buAutoNum type="arabicParenR" startAt="2"/>
              <a:tabLst>
                <a:tab pos="382905" algn="l"/>
              </a:tabLst>
            </a:pPr>
            <a:r>
              <a:rPr sz="2800" spc="-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sz="2800" spc="-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frequent</a:t>
            </a:r>
            <a:r>
              <a:rPr sz="28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spc="-62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800" spc="-125" dirty="0" err="1">
                <a:latin typeface="Times New Roman" pitchFamily="18" charset="0"/>
                <a:cs typeface="Times New Roman" pitchFamily="18" charset="0"/>
              </a:rPr>
              <a:t>itemsets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597" y="702055"/>
            <a:ext cx="5626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Itemset </a:t>
            </a:r>
            <a:r>
              <a:rPr spc="-250" dirty="0"/>
              <a:t>Lattice </a:t>
            </a:r>
            <a:r>
              <a:rPr spc="-185" dirty="0"/>
              <a:t>for </a:t>
            </a:r>
            <a:r>
              <a:rPr spc="-285" dirty="0"/>
              <a:t>5</a:t>
            </a:r>
            <a:r>
              <a:rPr spc="-530" dirty="0"/>
              <a:t> </a:t>
            </a:r>
            <a:r>
              <a:rPr spc="-190" dirty="0"/>
              <a:t>products</a:t>
            </a:r>
          </a:p>
        </p:txBody>
      </p:sp>
      <p:sp>
        <p:nvSpPr>
          <p:cNvPr id="3" name="object 3"/>
          <p:cNvSpPr/>
          <p:nvPr/>
        </p:nvSpPr>
        <p:spPr>
          <a:xfrm>
            <a:off x="4976507" y="1447217"/>
            <a:ext cx="410845" cy="330835"/>
          </a:xfrm>
          <a:custGeom>
            <a:avLst/>
            <a:gdLst/>
            <a:ahLst/>
            <a:cxnLst/>
            <a:rect l="l" t="t" r="r" b="b"/>
            <a:pathLst>
              <a:path w="410845" h="330835">
                <a:moveTo>
                  <a:pt x="0" y="165174"/>
                </a:moveTo>
                <a:lnTo>
                  <a:pt x="8381" y="118692"/>
                </a:lnTo>
                <a:lnTo>
                  <a:pt x="27553" y="83177"/>
                </a:lnTo>
                <a:lnTo>
                  <a:pt x="53447" y="53996"/>
                </a:lnTo>
                <a:lnTo>
                  <a:pt x="84757" y="31118"/>
                </a:lnTo>
                <a:lnTo>
                  <a:pt x="120178" y="14513"/>
                </a:lnTo>
                <a:lnTo>
                  <a:pt x="158403" y="4150"/>
                </a:lnTo>
                <a:lnTo>
                  <a:pt x="198126" y="0"/>
                </a:lnTo>
                <a:lnTo>
                  <a:pt x="238041" y="2030"/>
                </a:lnTo>
                <a:lnTo>
                  <a:pt x="276843" y="10211"/>
                </a:lnTo>
                <a:lnTo>
                  <a:pt x="313224" y="24513"/>
                </a:lnTo>
                <a:lnTo>
                  <a:pt x="345880" y="44905"/>
                </a:lnTo>
                <a:lnTo>
                  <a:pt x="373504" y="71356"/>
                </a:lnTo>
                <a:lnTo>
                  <a:pt x="394790" y="103836"/>
                </a:lnTo>
                <a:lnTo>
                  <a:pt x="408431" y="142314"/>
                </a:lnTo>
                <a:lnTo>
                  <a:pt x="410718" y="165174"/>
                </a:lnTo>
                <a:lnTo>
                  <a:pt x="408431" y="188796"/>
                </a:lnTo>
                <a:lnTo>
                  <a:pt x="394697" y="227220"/>
                </a:lnTo>
                <a:lnTo>
                  <a:pt x="373297" y="259618"/>
                </a:lnTo>
                <a:lnTo>
                  <a:pt x="345548" y="285966"/>
                </a:lnTo>
                <a:lnTo>
                  <a:pt x="312766" y="306242"/>
                </a:lnTo>
                <a:lnTo>
                  <a:pt x="276266" y="320423"/>
                </a:lnTo>
                <a:lnTo>
                  <a:pt x="237366" y="328485"/>
                </a:lnTo>
                <a:lnTo>
                  <a:pt x="197381" y="330405"/>
                </a:lnTo>
                <a:lnTo>
                  <a:pt x="157626" y="326160"/>
                </a:lnTo>
                <a:lnTo>
                  <a:pt x="119419" y="315727"/>
                </a:lnTo>
                <a:lnTo>
                  <a:pt x="84075" y="299084"/>
                </a:lnTo>
                <a:lnTo>
                  <a:pt x="52910" y="276206"/>
                </a:lnTo>
                <a:lnTo>
                  <a:pt x="27240" y="247071"/>
                </a:lnTo>
                <a:lnTo>
                  <a:pt x="8382" y="211656"/>
                </a:lnTo>
                <a:lnTo>
                  <a:pt x="0" y="1651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55247" y="1497123"/>
            <a:ext cx="25272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nu</a:t>
            </a:r>
            <a:r>
              <a:rPr sz="1150" dirty="0">
                <a:latin typeface="Arial"/>
                <a:cs typeface="Arial"/>
              </a:rPr>
              <a:t>ll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809" y="3268622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5" h="330200">
                <a:moveTo>
                  <a:pt x="0" y="164949"/>
                </a:moveTo>
                <a:lnTo>
                  <a:pt x="8381" y="120753"/>
                </a:lnTo>
                <a:lnTo>
                  <a:pt x="51989" y="59452"/>
                </a:lnTo>
                <a:lnTo>
                  <a:pt x="82790" y="36831"/>
                </a:lnTo>
                <a:lnTo>
                  <a:pt x="117994" y="19571"/>
                </a:lnTo>
                <a:lnTo>
                  <a:pt x="156403" y="7676"/>
                </a:lnTo>
                <a:lnTo>
                  <a:pt x="196820" y="1150"/>
                </a:lnTo>
                <a:lnTo>
                  <a:pt x="238048" y="0"/>
                </a:lnTo>
                <a:lnTo>
                  <a:pt x="278891" y="4228"/>
                </a:lnTo>
                <a:lnTo>
                  <a:pt x="318151" y="13842"/>
                </a:lnTo>
                <a:lnTo>
                  <a:pt x="354632" y="28845"/>
                </a:lnTo>
                <a:lnTo>
                  <a:pt x="387135" y="49243"/>
                </a:lnTo>
                <a:lnTo>
                  <a:pt x="435425" y="106240"/>
                </a:lnTo>
                <a:lnTo>
                  <a:pt x="448818" y="142851"/>
                </a:lnTo>
                <a:lnTo>
                  <a:pt x="451104" y="164949"/>
                </a:lnTo>
                <a:lnTo>
                  <a:pt x="448818" y="187809"/>
                </a:lnTo>
                <a:lnTo>
                  <a:pt x="435661" y="223987"/>
                </a:lnTo>
                <a:lnTo>
                  <a:pt x="387762" y="280537"/>
                </a:lnTo>
                <a:lnTo>
                  <a:pt x="355408" y="300879"/>
                </a:lnTo>
                <a:lnTo>
                  <a:pt x="319044" y="315913"/>
                </a:lnTo>
                <a:lnTo>
                  <a:pt x="279864" y="325624"/>
                </a:lnTo>
                <a:lnTo>
                  <a:pt x="239063" y="329998"/>
                </a:lnTo>
                <a:lnTo>
                  <a:pt x="197834" y="329019"/>
                </a:lnTo>
                <a:lnTo>
                  <a:pt x="157373" y="322672"/>
                </a:lnTo>
                <a:lnTo>
                  <a:pt x="118874" y="310943"/>
                </a:lnTo>
                <a:lnTo>
                  <a:pt x="83530" y="293817"/>
                </a:lnTo>
                <a:lnTo>
                  <a:pt x="52538" y="271278"/>
                </a:lnTo>
                <a:lnTo>
                  <a:pt x="8382" y="209907"/>
                </a:lnTo>
                <a:lnTo>
                  <a:pt x="0" y="1649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3113" y="3318302"/>
            <a:ext cx="2190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AB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5613" y="3268979"/>
            <a:ext cx="450850" cy="330200"/>
          </a:xfrm>
          <a:custGeom>
            <a:avLst/>
            <a:gdLst/>
            <a:ahLst/>
            <a:cxnLst/>
            <a:rect l="l" t="t" r="r" b="b"/>
            <a:pathLst>
              <a:path w="450850" h="330200">
                <a:moveTo>
                  <a:pt x="0" y="164591"/>
                </a:moveTo>
                <a:lnTo>
                  <a:pt x="7619" y="120395"/>
                </a:lnTo>
                <a:lnTo>
                  <a:pt x="46345" y="64387"/>
                </a:lnTo>
                <a:lnTo>
                  <a:pt x="81901" y="37164"/>
                </a:lnTo>
                <a:lnTo>
                  <a:pt x="122555" y="17068"/>
                </a:lnTo>
                <a:lnTo>
                  <a:pt x="165905" y="4534"/>
                </a:lnTo>
                <a:lnTo>
                  <a:pt x="209550" y="0"/>
                </a:lnTo>
                <a:lnTo>
                  <a:pt x="240029" y="0"/>
                </a:lnTo>
                <a:lnTo>
                  <a:pt x="312200" y="11849"/>
                </a:lnTo>
                <a:lnTo>
                  <a:pt x="353010" y="28678"/>
                </a:lnTo>
                <a:lnTo>
                  <a:pt x="390195" y="52535"/>
                </a:lnTo>
                <a:lnTo>
                  <a:pt x="421014" y="83187"/>
                </a:lnTo>
                <a:lnTo>
                  <a:pt x="442722" y="120395"/>
                </a:lnTo>
                <a:lnTo>
                  <a:pt x="450342" y="164591"/>
                </a:lnTo>
                <a:lnTo>
                  <a:pt x="448056" y="187451"/>
                </a:lnTo>
                <a:lnTo>
                  <a:pt x="412713" y="256165"/>
                </a:lnTo>
                <a:lnTo>
                  <a:pt x="372275" y="290098"/>
                </a:lnTo>
                <a:lnTo>
                  <a:pt x="324007" y="313093"/>
                </a:lnTo>
                <a:lnTo>
                  <a:pt x="270510" y="326897"/>
                </a:lnTo>
                <a:lnTo>
                  <a:pt x="240029" y="329945"/>
                </a:lnTo>
                <a:lnTo>
                  <a:pt x="209550" y="329945"/>
                </a:lnTo>
                <a:lnTo>
                  <a:pt x="165581" y="324349"/>
                </a:lnTo>
                <a:lnTo>
                  <a:pt x="122290" y="311974"/>
                </a:lnTo>
                <a:lnTo>
                  <a:pt x="81855" y="292492"/>
                </a:lnTo>
                <a:lnTo>
                  <a:pt x="46461" y="265572"/>
                </a:lnTo>
                <a:lnTo>
                  <a:pt x="18288" y="230885"/>
                </a:lnTo>
                <a:lnTo>
                  <a:pt x="2286" y="187451"/>
                </a:lnTo>
                <a:lnTo>
                  <a:pt x="0" y="164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6357" y="3318302"/>
            <a:ext cx="22732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AC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3229" y="3268603"/>
            <a:ext cx="449580" cy="330200"/>
          </a:xfrm>
          <a:custGeom>
            <a:avLst/>
            <a:gdLst/>
            <a:ahLst/>
            <a:cxnLst/>
            <a:rect l="l" t="t" r="r" b="b"/>
            <a:pathLst>
              <a:path w="449579" h="330200">
                <a:moveTo>
                  <a:pt x="0" y="164968"/>
                </a:moveTo>
                <a:lnTo>
                  <a:pt x="7619" y="120772"/>
                </a:lnTo>
                <a:lnTo>
                  <a:pt x="26571" y="87077"/>
                </a:lnTo>
                <a:lnTo>
                  <a:pt x="83193" y="36222"/>
                </a:lnTo>
                <a:lnTo>
                  <a:pt x="118510" y="19015"/>
                </a:lnTo>
                <a:lnTo>
                  <a:pt x="156929" y="7257"/>
                </a:lnTo>
                <a:lnTo>
                  <a:pt x="197272" y="927"/>
                </a:lnTo>
                <a:lnTo>
                  <a:pt x="238363" y="0"/>
                </a:lnTo>
                <a:lnTo>
                  <a:pt x="279023" y="4453"/>
                </a:lnTo>
                <a:lnTo>
                  <a:pt x="318078" y="14263"/>
                </a:lnTo>
                <a:lnTo>
                  <a:pt x="354348" y="29408"/>
                </a:lnTo>
                <a:lnTo>
                  <a:pt x="386658" y="49865"/>
                </a:lnTo>
                <a:lnTo>
                  <a:pt x="434689" y="106618"/>
                </a:lnTo>
                <a:lnTo>
                  <a:pt x="448056" y="142870"/>
                </a:lnTo>
                <a:lnTo>
                  <a:pt x="449580" y="164968"/>
                </a:lnTo>
                <a:lnTo>
                  <a:pt x="448056" y="187828"/>
                </a:lnTo>
                <a:lnTo>
                  <a:pt x="434633" y="223938"/>
                </a:lnTo>
                <a:lnTo>
                  <a:pt x="386567" y="280462"/>
                </a:lnTo>
                <a:lnTo>
                  <a:pt x="354268" y="300833"/>
                </a:lnTo>
                <a:lnTo>
                  <a:pt x="318022" y="315912"/>
                </a:lnTo>
                <a:lnTo>
                  <a:pt x="279001" y="325680"/>
                </a:lnTo>
                <a:lnTo>
                  <a:pt x="238377" y="330112"/>
                </a:lnTo>
                <a:lnTo>
                  <a:pt x="197323" y="329188"/>
                </a:lnTo>
                <a:lnTo>
                  <a:pt x="157011" y="322886"/>
                </a:lnTo>
                <a:lnTo>
                  <a:pt x="118614" y="311183"/>
                </a:lnTo>
                <a:lnTo>
                  <a:pt x="83304" y="294057"/>
                </a:lnTo>
                <a:lnTo>
                  <a:pt x="52253" y="271487"/>
                </a:lnTo>
                <a:lnTo>
                  <a:pt x="7620" y="209926"/>
                </a:lnTo>
                <a:lnTo>
                  <a:pt x="0" y="164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3960" y="3318302"/>
            <a:ext cx="22732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0845" y="3268636"/>
            <a:ext cx="449580" cy="330200"/>
          </a:xfrm>
          <a:custGeom>
            <a:avLst/>
            <a:gdLst/>
            <a:ahLst/>
            <a:cxnLst/>
            <a:rect l="l" t="t" r="r" b="b"/>
            <a:pathLst>
              <a:path w="449579" h="330200">
                <a:moveTo>
                  <a:pt x="0" y="164934"/>
                </a:moveTo>
                <a:lnTo>
                  <a:pt x="8381" y="120738"/>
                </a:lnTo>
                <a:lnTo>
                  <a:pt x="51434" y="59273"/>
                </a:lnTo>
                <a:lnTo>
                  <a:pt x="117186" y="19397"/>
                </a:lnTo>
                <a:lnTo>
                  <a:pt x="155547" y="7546"/>
                </a:lnTo>
                <a:lnTo>
                  <a:pt x="195949" y="1081"/>
                </a:lnTo>
                <a:lnTo>
                  <a:pt x="237182" y="0"/>
                </a:lnTo>
                <a:lnTo>
                  <a:pt x="278032" y="4297"/>
                </a:lnTo>
                <a:lnTo>
                  <a:pt x="317290" y="13970"/>
                </a:lnTo>
                <a:lnTo>
                  <a:pt x="353744" y="29014"/>
                </a:lnTo>
                <a:lnTo>
                  <a:pt x="386183" y="49427"/>
                </a:lnTo>
                <a:lnTo>
                  <a:pt x="434169" y="106341"/>
                </a:lnTo>
                <a:lnTo>
                  <a:pt x="447294" y="142836"/>
                </a:lnTo>
                <a:lnTo>
                  <a:pt x="449580" y="164934"/>
                </a:lnTo>
                <a:lnTo>
                  <a:pt x="447294" y="187794"/>
                </a:lnTo>
                <a:lnTo>
                  <a:pt x="434111" y="224150"/>
                </a:lnTo>
                <a:lnTo>
                  <a:pt x="386087" y="280839"/>
                </a:lnTo>
                <a:lnTo>
                  <a:pt x="353659" y="301166"/>
                </a:lnTo>
                <a:lnTo>
                  <a:pt x="317229" y="316145"/>
                </a:lnTo>
                <a:lnTo>
                  <a:pt x="278004" y="325774"/>
                </a:lnTo>
                <a:lnTo>
                  <a:pt x="237191" y="330050"/>
                </a:lnTo>
                <a:lnTo>
                  <a:pt x="195996" y="328971"/>
                </a:lnTo>
                <a:lnTo>
                  <a:pt x="155626" y="322534"/>
                </a:lnTo>
                <a:lnTo>
                  <a:pt x="117288" y="310736"/>
                </a:lnTo>
                <a:lnTo>
                  <a:pt x="82187" y="293576"/>
                </a:lnTo>
                <a:lnTo>
                  <a:pt x="26527" y="243156"/>
                </a:lnTo>
                <a:lnTo>
                  <a:pt x="1524" y="187794"/>
                </a:lnTo>
                <a:lnTo>
                  <a:pt x="0" y="164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5386" y="3318302"/>
            <a:ext cx="22097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AE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7699" y="3268570"/>
            <a:ext cx="450850" cy="330835"/>
          </a:xfrm>
          <a:custGeom>
            <a:avLst/>
            <a:gdLst/>
            <a:ahLst/>
            <a:cxnLst/>
            <a:rect l="l" t="t" r="r" b="b"/>
            <a:pathLst>
              <a:path w="450850" h="330835">
                <a:moveTo>
                  <a:pt x="0" y="165001"/>
                </a:moveTo>
                <a:lnTo>
                  <a:pt x="9143" y="120805"/>
                </a:lnTo>
                <a:lnTo>
                  <a:pt x="52233" y="59270"/>
                </a:lnTo>
                <a:lnTo>
                  <a:pt x="117768" y="19372"/>
                </a:lnTo>
                <a:lnTo>
                  <a:pt x="155984" y="7524"/>
                </a:lnTo>
                <a:lnTo>
                  <a:pt x="196248" y="1068"/>
                </a:lnTo>
                <a:lnTo>
                  <a:pt x="237372" y="0"/>
                </a:lnTo>
                <a:lnTo>
                  <a:pt x="278169" y="4313"/>
                </a:lnTo>
                <a:lnTo>
                  <a:pt x="317452" y="14002"/>
                </a:lnTo>
                <a:lnTo>
                  <a:pt x="354033" y="29063"/>
                </a:lnTo>
                <a:lnTo>
                  <a:pt x="386724" y="49489"/>
                </a:lnTo>
                <a:lnTo>
                  <a:pt x="435685" y="106414"/>
                </a:lnTo>
                <a:lnTo>
                  <a:pt x="449580" y="142903"/>
                </a:lnTo>
                <a:lnTo>
                  <a:pt x="450342" y="165001"/>
                </a:lnTo>
                <a:lnTo>
                  <a:pt x="449580" y="187861"/>
                </a:lnTo>
                <a:lnTo>
                  <a:pt x="435522" y="224194"/>
                </a:lnTo>
                <a:lnTo>
                  <a:pt x="386497" y="280906"/>
                </a:lnTo>
                <a:lnTo>
                  <a:pt x="353872" y="301270"/>
                </a:lnTo>
                <a:lnTo>
                  <a:pt x="317399" y="316296"/>
                </a:lnTo>
                <a:lnTo>
                  <a:pt x="278248" y="325974"/>
                </a:lnTo>
                <a:lnTo>
                  <a:pt x="237591" y="330298"/>
                </a:lnTo>
                <a:lnTo>
                  <a:pt x="196598" y="329259"/>
                </a:lnTo>
                <a:lnTo>
                  <a:pt x="156440" y="322849"/>
                </a:lnTo>
                <a:lnTo>
                  <a:pt x="118287" y="311061"/>
                </a:lnTo>
                <a:lnTo>
                  <a:pt x="83311" y="293885"/>
                </a:lnTo>
                <a:lnTo>
                  <a:pt x="27568" y="243343"/>
                </a:lnTo>
                <a:lnTo>
                  <a:pt x="9144" y="209959"/>
                </a:lnTo>
                <a:lnTo>
                  <a:pt x="0" y="1650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19967" y="3318302"/>
            <a:ext cx="22732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BC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24741" y="3268979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5" h="330200">
                <a:moveTo>
                  <a:pt x="0" y="164591"/>
                </a:moveTo>
                <a:lnTo>
                  <a:pt x="8381" y="120395"/>
                </a:lnTo>
                <a:lnTo>
                  <a:pt x="46113" y="65133"/>
                </a:lnTo>
                <a:lnTo>
                  <a:pt x="81938" y="37885"/>
                </a:lnTo>
                <a:lnTo>
                  <a:pt x="122975" y="17390"/>
                </a:lnTo>
                <a:lnTo>
                  <a:pt x="166441" y="4482"/>
                </a:lnTo>
                <a:lnTo>
                  <a:pt x="209550" y="0"/>
                </a:lnTo>
                <a:lnTo>
                  <a:pt x="241554" y="0"/>
                </a:lnTo>
                <a:lnTo>
                  <a:pt x="311588" y="11212"/>
                </a:lnTo>
                <a:lnTo>
                  <a:pt x="353140" y="28771"/>
                </a:lnTo>
                <a:lnTo>
                  <a:pt x="391983" y="53677"/>
                </a:lnTo>
                <a:lnTo>
                  <a:pt x="423412" y="84646"/>
                </a:lnTo>
                <a:lnTo>
                  <a:pt x="442722" y="120395"/>
                </a:lnTo>
                <a:lnTo>
                  <a:pt x="451104" y="164591"/>
                </a:lnTo>
                <a:lnTo>
                  <a:pt x="448818" y="187451"/>
                </a:lnTo>
                <a:lnTo>
                  <a:pt x="435640" y="223561"/>
                </a:lnTo>
                <a:lnTo>
                  <a:pt x="387768" y="280055"/>
                </a:lnTo>
                <a:lnTo>
                  <a:pt x="355451" y="300401"/>
                </a:lnTo>
                <a:lnTo>
                  <a:pt x="319133" y="315454"/>
                </a:lnTo>
                <a:lnTo>
                  <a:pt x="280003" y="325194"/>
                </a:lnTo>
                <a:lnTo>
                  <a:pt x="239248" y="329603"/>
                </a:lnTo>
                <a:lnTo>
                  <a:pt x="198060" y="328660"/>
                </a:lnTo>
                <a:lnTo>
                  <a:pt x="157625" y="322347"/>
                </a:lnTo>
                <a:lnTo>
                  <a:pt x="119134" y="310644"/>
                </a:lnTo>
                <a:lnTo>
                  <a:pt x="83775" y="293533"/>
                </a:lnTo>
                <a:lnTo>
                  <a:pt x="52737" y="270992"/>
                </a:lnTo>
                <a:lnTo>
                  <a:pt x="8382" y="209549"/>
                </a:lnTo>
                <a:lnTo>
                  <a:pt x="0" y="164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36234" y="3318302"/>
            <a:ext cx="22860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BD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82931" y="3268979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4" h="330200">
                <a:moveTo>
                  <a:pt x="0" y="164591"/>
                </a:moveTo>
                <a:lnTo>
                  <a:pt x="8381" y="120395"/>
                </a:lnTo>
                <a:lnTo>
                  <a:pt x="46060" y="64912"/>
                </a:lnTo>
                <a:lnTo>
                  <a:pt x="81813" y="37589"/>
                </a:lnTo>
                <a:lnTo>
                  <a:pt x="122807" y="17128"/>
                </a:lnTo>
                <a:lnTo>
                  <a:pt x="166300" y="4331"/>
                </a:lnTo>
                <a:lnTo>
                  <a:pt x="209550" y="0"/>
                </a:lnTo>
                <a:lnTo>
                  <a:pt x="240029" y="0"/>
                </a:lnTo>
                <a:lnTo>
                  <a:pt x="311540" y="11383"/>
                </a:lnTo>
                <a:lnTo>
                  <a:pt x="353070" y="28725"/>
                </a:lnTo>
                <a:lnTo>
                  <a:pt x="391610" y="53329"/>
                </a:lnTo>
                <a:lnTo>
                  <a:pt x="422911" y="84213"/>
                </a:lnTo>
                <a:lnTo>
                  <a:pt x="442722" y="120395"/>
                </a:lnTo>
                <a:lnTo>
                  <a:pt x="451104" y="164591"/>
                </a:lnTo>
                <a:lnTo>
                  <a:pt x="448818" y="187451"/>
                </a:lnTo>
                <a:lnTo>
                  <a:pt x="435738" y="223422"/>
                </a:lnTo>
                <a:lnTo>
                  <a:pt x="387938" y="279817"/>
                </a:lnTo>
                <a:lnTo>
                  <a:pt x="355610" y="300183"/>
                </a:lnTo>
                <a:lnTo>
                  <a:pt x="319258" y="315287"/>
                </a:lnTo>
                <a:lnTo>
                  <a:pt x="280079" y="325101"/>
                </a:lnTo>
                <a:lnTo>
                  <a:pt x="239268" y="329593"/>
                </a:lnTo>
                <a:lnTo>
                  <a:pt x="198021" y="328735"/>
                </a:lnTo>
                <a:lnTo>
                  <a:pt x="157535" y="322496"/>
                </a:lnTo>
                <a:lnTo>
                  <a:pt x="119006" y="310847"/>
                </a:lnTo>
                <a:lnTo>
                  <a:pt x="83630" y="293757"/>
                </a:lnTo>
                <a:lnTo>
                  <a:pt x="52603" y="271198"/>
                </a:lnTo>
                <a:lnTo>
                  <a:pt x="8382" y="209549"/>
                </a:lnTo>
                <a:lnTo>
                  <a:pt x="0" y="164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98234" y="3318302"/>
            <a:ext cx="2190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BE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99960" y="3268556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4" h="330200">
                <a:moveTo>
                  <a:pt x="0" y="165015"/>
                </a:moveTo>
                <a:lnTo>
                  <a:pt x="8381" y="120819"/>
                </a:lnTo>
                <a:lnTo>
                  <a:pt x="52059" y="59526"/>
                </a:lnTo>
                <a:lnTo>
                  <a:pt x="82831" y="36897"/>
                </a:lnTo>
                <a:lnTo>
                  <a:pt x="117976" y="19623"/>
                </a:lnTo>
                <a:lnTo>
                  <a:pt x="156308" y="7711"/>
                </a:lnTo>
                <a:lnTo>
                  <a:pt x="196639" y="1168"/>
                </a:lnTo>
                <a:lnTo>
                  <a:pt x="237782" y="0"/>
                </a:lnTo>
                <a:lnTo>
                  <a:pt x="278550" y="4214"/>
                </a:lnTo>
                <a:lnTo>
                  <a:pt x="317756" y="13817"/>
                </a:lnTo>
                <a:lnTo>
                  <a:pt x="354214" y="28817"/>
                </a:lnTo>
                <a:lnTo>
                  <a:pt x="386736" y="49220"/>
                </a:lnTo>
                <a:lnTo>
                  <a:pt x="435225" y="106263"/>
                </a:lnTo>
                <a:lnTo>
                  <a:pt x="448818" y="142917"/>
                </a:lnTo>
                <a:lnTo>
                  <a:pt x="451104" y="165015"/>
                </a:lnTo>
                <a:lnTo>
                  <a:pt x="448818" y="187875"/>
                </a:lnTo>
                <a:lnTo>
                  <a:pt x="435230" y="224354"/>
                </a:lnTo>
                <a:lnTo>
                  <a:pt x="386766" y="281137"/>
                </a:lnTo>
                <a:lnTo>
                  <a:pt x="354260" y="301453"/>
                </a:lnTo>
                <a:lnTo>
                  <a:pt x="317818" y="316394"/>
                </a:lnTo>
                <a:lnTo>
                  <a:pt x="278627" y="325966"/>
                </a:lnTo>
                <a:lnTo>
                  <a:pt x="237872" y="330174"/>
                </a:lnTo>
                <a:lnTo>
                  <a:pt x="196739" y="329025"/>
                </a:lnTo>
                <a:lnTo>
                  <a:pt x="156412" y="322525"/>
                </a:lnTo>
                <a:lnTo>
                  <a:pt x="118078" y="310681"/>
                </a:lnTo>
                <a:lnTo>
                  <a:pt x="82923" y="293497"/>
                </a:lnTo>
                <a:lnTo>
                  <a:pt x="52131" y="270980"/>
                </a:lnTo>
                <a:lnTo>
                  <a:pt x="8382" y="209973"/>
                </a:lnTo>
                <a:lnTo>
                  <a:pt x="0" y="165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08418" y="3318302"/>
            <a:ext cx="23431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5" dirty="0">
                <a:latin typeface="Arial"/>
                <a:cs typeface="Arial"/>
              </a:rPr>
              <a:t>CD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38339" y="3268627"/>
            <a:ext cx="450850" cy="330200"/>
          </a:xfrm>
          <a:custGeom>
            <a:avLst/>
            <a:gdLst/>
            <a:ahLst/>
            <a:cxnLst/>
            <a:rect l="l" t="t" r="r" b="b"/>
            <a:pathLst>
              <a:path w="450850" h="330200">
                <a:moveTo>
                  <a:pt x="0" y="164944"/>
                </a:moveTo>
                <a:lnTo>
                  <a:pt x="7619" y="120748"/>
                </a:lnTo>
                <a:lnTo>
                  <a:pt x="26533" y="87113"/>
                </a:lnTo>
                <a:lnTo>
                  <a:pt x="83150" y="36304"/>
                </a:lnTo>
                <a:lnTo>
                  <a:pt x="118489" y="19092"/>
                </a:lnTo>
                <a:lnTo>
                  <a:pt x="156941" y="7317"/>
                </a:lnTo>
                <a:lnTo>
                  <a:pt x="197323" y="959"/>
                </a:lnTo>
                <a:lnTo>
                  <a:pt x="238453" y="0"/>
                </a:lnTo>
                <a:lnTo>
                  <a:pt x="279150" y="4420"/>
                </a:lnTo>
                <a:lnTo>
                  <a:pt x="318232" y="14200"/>
                </a:lnTo>
                <a:lnTo>
                  <a:pt x="354517" y="29322"/>
                </a:lnTo>
                <a:lnTo>
                  <a:pt x="386824" y="49767"/>
                </a:lnTo>
                <a:lnTo>
                  <a:pt x="434775" y="106548"/>
                </a:lnTo>
                <a:lnTo>
                  <a:pt x="448056" y="142846"/>
                </a:lnTo>
                <a:lnTo>
                  <a:pt x="450342" y="164944"/>
                </a:lnTo>
                <a:lnTo>
                  <a:pt x="448056" y="187804"/>
                </a:lnTo>
                <a:lnTo>
                  <a:pt x="434721" y="223961"/>
                </a:lnTo>
                <a:lnTo>
                  <a:pt x="386738" y="280514"/>
                </a:lnTo>
                <a:lnTo>
                  <a:pt x="354443" y="300873"/>
                </a:lnTo>
                <a:lnTo>
                  <a:pt x="318182" y="315931"/>
                </a:lnTo>
                <a:lnTo>
                  <a:pt x="279133" y="325669"/>
                </a:lnTo>
                <a:lnTo>
                  <a:pt x="238472" y="330069"/>
                </a:lnTo>
                <a:lnTo>
                  <a:pt x="197377" y="329114"/>
                </a:lnTo>
                <a:lnTo>
                  <a:pt x="157026" y="322785"/>
                </a:lnTo>
                <a:lnTo>
                  <a:pt x="118595" y="311064"/>
                </a:lnTo>
                <a:lnTo>
                  <a:pt x="83261" y="293933"/>
                </a:lnTo>
                <a:lnTo>
                  <a:pt x="52203" y="271374"/>
                </a:lnTo>
                <a:lnTo>
                  <a:pt x="7620" y="209902"/>
                </a:lnTo>
                <a:lnTo>
                  <a:pt x="0" y="164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49095" y="3318302"/>
            <a:ext cx="2279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34057" y="3268665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4" h="330200">
                <a:moveTo>
                  <a:pt x="0" y="164906"/>
                </a:moveTo>
                <a:lnTo>
                  <a:pt x="9143" y="120710"/>
                </a:lnTo>
                <a:lnTo>
                  <a:pt x="27417" y="87106"/>
                </a:lnTo>
                <a:lnTo>
                  <a:pt x="83199" y="36328"/>
                </a:lnTo>
                <a:lnTo>
                  <a:pt x="118317" y="19118"/>
                </a:lnTo>
                <a:lnTo>
                  <a:pt x="156659" y="7339"/>
                </a:lnTo>
                <a:lnTo>
                  <a:pt x="197030" y="971"/>
                </a:lnTo>
                <a:lnTo>
                  <a:pt x="238234" y="0"/>
                </a:lnTo>
                <a:lnTo>
                  <a:pt x="279076" y="4406"/>
                </a:lnTo>
                <a:lnTo>
                  <a:pt x="318360" y="14172"/>
                </a:lnTo>
                <a:lnTo>
                  <a:pt x="354892" y="29282"/>
                </a:lnTo>
                <a:lnTo>
                  <a:pt x="387475" y="49718"/>
                </a:lnTo>
                <a:lnTo>
                  <a:pt x="436014" y="106498"/>
                </a:lnTo>
                <a:lnTo>
                  <a:pt x="449580" y="142808"/>
                </a:lnTo>
                <a:lnTo>
                  <a:pt x="451104" y="164906"/>
                </a:lnTo>
                <a:lnTo>
                  <a:pt x="449580" y="187766"/>
                </a:lnTo>
                <a:lnTo>
                  <a:pt x="435956" y="223939"/>
                </a:lnTo>
                <a:lnTo>
                  <a:pt x="387377" y="280495"/>
                </a:lnTo>
                <a:lnTo>
                  <a:pt x="354804" y="300846"/>
                </a:lnTo>
                <a:lnTo>
                  <a:pt x="318296" y="315891"/>
                </a:lnTo>
                <a:lnTo>
                  <a:pt x="279044" y="325614"/>
                </a:lnTo>
                <a:lnTo>
                  <a:pt x="238239" y="329998"/>
                </a:lnTo>
                <a:lnTo>
                  <a:pt x="197071" y="329028"/>
                </a:lnTo>
                <a:lnTo>
                  <a:pt x="156732" y="322687"/>
                </a:lnTo>
                <a:lnTo>
                  <a:pt x="118413" y="310960"/>
                </a:lnTo>
                <a:lnTo>
                  <a:pt x="83303" y="293830"/>
                </a:lnTo>
                <a:lnTo>
                  <a:pt x="27478" y="243298"/>
                </a:lnTo>
                <a:lnTo>
                  <a:pt x="9144" y="209864"/>
                </a:lnTo>
                <a:lnTo>
                  <a:pt x="0" y="1649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46325" y="3318302"/>
            <a:ext cx="22606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5" dirty="0">
                <a:latin typeface="Arial"/>
                <a:cs typeface="Arial"/>
              </a:rPr>
              <a:t>DE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09785" y="2192188"/>
            <a:ext cx="451484" cy="330835"/>
          </a:xfrm>
          <a:custGeom>
            <a:avLst/>
            <a:gdLst/>
            <a:ahLst/>
            <a:cxnLst/>
            <a:rect l="l" t="t" r="r" b="b"/>
            <a:pathLst>
              <a:path w="451485" h="330835">
                <a:moveTo>
                  <a:pt x="0" y="165439"/>
                </a:moveTo>
                <a:lnTo>
                  <a:pt x="8381" y="121243"/>
                </a:lnTo>
                <a:lnTo>
                  <a:pt x="26767" y="87784"/>
                </a:lnTo>
                <a:lnTo>
                  <a:pt x="82664" y="36986"/>
                </a:lnTo>
                <a:lnTo>
                  <a:pt x="117794" y="19656"/>
                </a:lnTo>
                <a:lnTo>
                  <a:pt x="156126" y="7712"/>
                </a:lnTo>
                <a:lnTo>
                  <a:pt x="196469" y="1158"/>
                </a:lnTo>
                <a:lnTo>
                  <a:pt x="237634" y="0"/>
                </a:lnTo>
                <a:lnTo>
                  <a:pt x="278430" y="4240"/>
                </a:lnTo>
                <a:lnTo>
                  <a:pt x="317667" y="13886"/>
                </a:lnTo>
                <a:lnTo>
                  <a:pt x="354155" y="28940"/>
                </a:lnTo>
                <a:lnTo>
                  <a:pt x="386704" y="49408"/>
                </a:lnTo>
                <a:lnTo>
                  <a:pt x="435226" y="106604"/>
                </a:lnTo>
                <a:lnTo>
                  <a:pt x="448818" y="143341"/>
                </a:lnTo>
                <a:lnTo>
                  <a:pt x="451104" y="165439"/>
                </a:lnTo>
                <a:lnTo>
                  <a:pt x="448818" y="187537"/>
                </a:lnTo>
                <a:lnTo>
                  <a:pt x="435736" y="223787"/>
                </a:lnTo>
                <a:lnTo>
                  <a:pt x="387923" y="280499"/>
                </a:lnTo>
                <a:lnTo>
                  <a:pt x="355586" y="300926"/>
                </a:lnTo>
                <a:lnTo>
                  <a:pt x="319224" y="316045"/>
                </a:lnTo>
                <a:lnTo>
                  <a:pt x="280035" y="325838"/>
                </a:lnTo>
                <a:lnTo>
                  <a:pt x="239215" y="330288"/>
                </a:lnTo>
                <a:lnTo>
                  <a:pt x="197962" y="329379"/>
                </a:lnTo>
                <a:lnTo>
                  <a:pt x="157473" y="323091"/>
                </a:lnTo>
                <a:lnTo>
                  <a:pt x="118945" y="311410"/>
                </a:lnTo>
                <a:lnTo>
                  <a:pt x="83574" y="294317"/>
                </a:lnTo>
                <a:lnTo>
                  <a:pt x="52559" y="271795"/>
                </a:lnTo>
                <a:lnTo>
                  <a:pt x="8382" y="210397"/>
                </a:lnTo>
                <a:lnTo>
                  <a:pt x="0" y="1654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73857" y="2242358"/>
            <a:ext cx="12382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2765" y="2192497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5" h="330200">
                <a:moveTo>
                  <a:pt x="0" y="165130"/>
                </a:moveTo>
                <a:lnTo>
                  <a:pt x="9143" y="120934"/>
                </a:lnTo>
                <a:lnTo>
                  <a:pt x="51539" y="59591"/>
                </a:lnTo>
                <a:lnTo>
                  <a:pt x="117295" y="19651"/>
                </a:lnTo>
                <a:lnTo>
                  <a:pt x="155829" y="7725"/>
                </a:lnTo>
                <a:lnTo>
                  <a:pt x="196478" y="1173"/>
                </a:lnTo>
                <a:lnTo>
                  <a:pt x="238001" y="0"/>
                </a:lnTo>
                <a:lnTo>
                  <a:pt x="279155" y="4213"/>
                </a:lnTo>
                <a:lnTo>
                  <a:pt x="318699" y="13822"/>
                </a:lnTo>
                <a:lnTo>
                  <a:pt x="355393" y="28832"/>
                </a:lnTo>
                <a:lnTo>
                  <a:pt x="387992" y="49250"/>
                </a:lnTo>
                <a:lnTo>
                  <a:pt x="435947" y="106343"/>
                </a:lnTo>
                <a:lnTo>
                  <a:pt x="448818" y="143032"/>
                </a:lnTo>
                <a:lnTo>
                  <a:pt x="451104" y="165130"/>
                </a:lnTo>
                <a:lnTo>
                  <a:pt x="448818" y="187228"/>
                </a:lnTo>
                <a:lnTo>
                  <a:pt x="435908" y="223780"/>
                </a:lnTo>
                <a:lnTo>
                  <a:pt x="388068" y="280696"/>
                </a:lnTo>
                <a:lnTo>
                  <a:pt x="355589" y="301072"/>
                </a:lnTo>
                <a:lnTo>
                  <a:pt x="319039" y="316070"/>
                </a:lnTo>
                <a:lnTo>
                  <a:pt x="279644" y="325695"/>
                </a:lnTo>
                <a:lnTo>
                  <a:pt x="238629" y="329955"/>
                </a:lnTo>
                <a:lnTo>
                  <a:pt x="197221" y="328856"/>
                </a:lnTo>
                <a:lnTo>
                  <a:pt x="156644" y="322404"/>
                </a:lnTo>
                <a:lnTo>
                  <a:pt x="118125" y="310606"/>
                </a:lnTo>
                <a:lnTo>
                  <a:pt x="82890" y="293469"/>
                </a:lnTo>
                <a:lnTo>
                  <a:pt x="27173" y="243203"/>
                </a:lnTo>
                <a:lnTo>
                  <a:pt x="2286" y="187228"/>
                </a:lnTo>
                <a:lnTo>
                  <a:pt x="0" y="165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56836" y="2242358"/>
            <a:ext cx="12382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56695" y="2192283"/>
            <a:ext cx="449580" cy="330835"/>
          </a:xfrm>
          <a:custGeom>
            <a:avLst/>
            <a:gdLst/>
            <a:ahLst/>
            <a:cxnLst/>
            <a:rect l="l" t="t" r="r" b="b"/>
            <a:pathLst>
              <a:path w="449579" h="330835">
                <a:moveTo>
                  <a:pt x="0" y="165344"/>
                </a:moveTo>
                <a:lnTo>
                  <a:pt x="7619" y="121148"/>
                </a:lnTo>
                <a:lnTo>
                  <a:pt x="25957" y="87684"/>
                </a:lnTo>
                <a:lnTo>
                  <a:pt x="81897" y="36904"/>
                </a:lnTo>
                <a:lnTo>
                  <a:pt x="117096" y="19592"/>
                </a:lnTo>
                <a:lnTo>
                  <a:pt x="155516" y="7669"/>
                </a:lnTo>
                <a:lnTo>
                  <a:pt x="195954" y="1138"/>
                </a:lnTo>
                <a:lnTo>
                  <a:pt x="237210" y="0"/>
                </a:lnTo>
                <a:lnTo>
                  <a:pt x="278084" y="4257"/>
                </a:lnTo>
                <a:lnTo>
                  <a:pt x="317374" y="13913"/>
                </a:lnTo>
                <a:lnTo>
                  <a:pt x="353881" y="28969"/>
                </a:lnTo>
                <a:lnTo>
                  <a:pt x="386403" y="49428"/>
                </a:lnTo>
                <a:lnTo>
                  <a:pt x="434691" y="106564"/>
                </a:lnTo>
                <a:lnTo>
                  <a:pt x="448056" y="143246"/>
                </a:lnTo>
                <a:lnTo>
                  <a:pt x="449580" y="165344"/>
                </a:lnTo>
                <a:lnTo>
                  <a:pt x="448056" y="187442"/>
                </a:lnTo>
                <a:lnTo>
                  <a:pt x="435059" y="223612"/>
                </a:lnTo>
                <a:lnTo>
                  <a:pt x="387448" y="280281"/>
                </a:lnTo>
                <a:lnTo>
                  <a:pt x="355215" y="300731"/>
                </a:lnTo>
                <a:lnTo>
                  <a:pt x="318951" y="315892"/>
                </a:lnTo>
                <a:lnTo>
                  <a:pt x="279846" y="325740"/>
                </a:lnTo>
                <a:lnTo>
                  <a:pt x="239091" y="330250"/>
                </a:lnTo>
                <a:lnTo>
                  <a:pt x="197877" y="329398"/>
                </a:lnTo>
                <a:lnTo>
                  <a:pt x="157395" y="323159"/>
                </a:lnTo>
                <a:lnTo>
                  <a:pt x="118834" y="311508"/>
                </a:lnTo>
                <a:lnTo>
                  <a:pt x="83385" y="294422"/>
                </a:lnTo>
                <a:lnTo>
                  <a:pt x="52240" y="271875"/>
                </a:lnTo>
                <a:lnTo>
                  <a:pt x="7620" y="210302"/>
                </a:lnTo>
                <a:lnTo>
                  <a:pt x="0" y="1653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16195" y="2242358"/>
            <a:ext cx="13144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60249" y="2192321"/>
            <a:ext cx="450850" cy="330200"/>
          </a:xfrm>
          <a:custGeom>
            <a:avLst/>
            <a:gdLst/>
            <a:ahLst/>
            <a:cxnLst/>
            <a:rect l="l" t="t" r="r" b="b"/>
            <a:pathLst>
              <a:path w="450850" h="330200">
                <a:moveTo>
                  <a:pt x="0" y="165306"/>
                </a:moveTo>
                <a:lnTo>
                  <a:pt x="7619" y="121110"/>
                </a:lnTo>
                <a:lnTo>
                  <a:pt x="26037" y="87738"/>
                </a:lnTo>
                <a:lnTo>
                  <a:pt x="82142" y="37030"/>
                </a:lnTo>
                <a:lnTo>
                  <a:pt x="117421" y="19712"/>
                </a:lnTo>
                <a:lnTo>
                  <a:pt x="155911" y="7761"/>
                </a:lnTo>
                <a:lnTo>
                  <a:pt x="196407" y="1188"/>
                </a:lnTo>
                <a:lnTo>
                  <a:pt x="237705" y="0"/>
                </a:lnTo>
                <a:lnTo>
                  <a:pt x="278601" y="4206"/>
                </a:lnTo>
                <a:lnTo>
                  <a:pt x="317889" y="13815"/>
                </a:lnTo>
                <a:lnTo>
                  <a:pt x="354365" y="28836"/>
                </a:lnTo>
                <a:lnTo>
                  <a:pt x="386824" y="49277"/>
                </a:lnTo>
                <a:lnTo>
                  <a:pt x="434874" y="106454"/>
                </a:lnTo>
                <a:lnTo>
                  <a:pt x="448056" y="143208"/>
                </a:lnTo>
                <a:lnTo>
                  <a:pt x="450342" y="165306"/>
                </a:lnTo>
                <a:lnTo>
                  <a:pt x="448056" y="187404"/>
                </a:lnTo>
                <a:lnTo>
                  <a:pt x="435335" y="223530"/>
                </a:lnTo>
                <a:lnTo>
                  <a:pt x="388117" y="280157"/>
                </a:lnTo>
                <a:lnTo>
                  <a:pt x="319818" y="315769"/>
                </a:lnTo>
                <a:lnTo>
                  <a:pt x="280747" y="325629"/>
                </a:lnTo>
                <a:lnTo>
                  <a:pt x="239987" y="330155"/>
                </a:lnTo>
                <a:lnTo>
                  <a:pt x="198730" y="329321"/>
                </a:lnTo>
                <a:lnTo>
                  <a:pt x="158172" y="323101"/>
                </a:lnTo>
                <a:lnTo>
                  <a:pt x="119505" y="311467"/>
                </a:lnTo>
                <a:lnTo>
                  <a:pt x="83922" y="294393"/>
                </a:lnTo>
                <a:lnTo>
                  <a:pt x="52618" y="271852"/>
                </a:lnTo>
                <a:lnTo>
                  <a:pt x="26786" y="243818"/>
                </a:lnTo>
                <a:lnTo>
                  <a:pt x="7620" y="210264"/>
                </a:lnTo>
                <a:lnTo>
                  <a:pt x="0" y="1653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20510" y="2242358"/>
            <a:ext cx="13144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43991" y="2192378"/>
            <a:ext cx="450850" cy="330835"/>
          </a:xfrm>
          <a:custGeom>
            <a:avLst/>
            <a:gdLst/>
            <a:ahLst/>
            <a:cxnLst/>
            <a:rect l="l" t="t" r="r" b="b"/>
            <a:pathLst>
              <a:path w="450850" h="330835">
                <a:moveTo>
                  <a:pt x="0" y="165249"/>
                </a:moveTo>
                <a:lnTo>
                  <a:pt x="7619" y="121053"/>
                </a:lnTo>
                <a:lnTo>
                  <a:pt x="25903" y="87599"/>
                </a:lnTo>
                <a:lnTo>
                  <a:pt x="81868" y="36847"/>
                </a:lnTo>
                <a:lnTo>
                  <a:pt x="117128" y="19551"/>
                </a:lnTo>
                <a:lnTo>
                  <a:pt x="155625" y="7644"/>
                </a:lnTo>
                <a:lnTo>
                  <a:pt x="196150" y="1126"/>
                </a:lnTo>
                <a:lnTo>
                  <a:pt x="237491" y="0"/>
                </a:lnTo>
                <a:lnTo>
                  <a:pt x="278438" y="4265"/>
                </a:lnTo>
                <a:lnTo>
                  <a:pt x="317781" y="13923"/>
                </a:lnTo>
                <a:lnTo>
                  <a:pt x="354308" y="28975"/>
                </a:lnTo>
                <a:lnTo>
                  <a:pt x="386810" y="49423"/>
                </a:lnTo>
                <a:lnTo>
                  <a:pt x="434894" y="106510"/>
                </a:lnTo>
                <a:lnTo>
                  <a:pt x="448056" y="143151"/>
                </a:lnTo>
                <a:lnTo>
                  <a:pt x="450342" y="165249"/>
                </a:lnTo>
                <a:lnTo>
                  <a:pt x="448056" y="187347"/>
                </a:lnTo>
                <a:lnTo>
                  <a:pt x="412165" y="257467"/>
                </a:lnTo>
                <a:lnTo>
                  <a:pt x="372337" y="290798"/>
                </a:lnTo>
                <a:lnTo>
                  <a:pt x="324648" y="313170"/>
                </a:lnTo>
                <a:lnTo>
                  <a:pt x="270510" y="327555"/>
                </a:lnTo>
                <a:lnTo>
                  <a:pt x="240029" y="330603"/>
                </a:lnTo>
                <a:lnTo>
                  <a:pt x="209550" y="330603"/>
                </a:lnTo>
                <a:lnTo>
                  <a:pt x="165440" y="324668"/>
                </a:lnTo>
                <a:lnTo>
                  <a:pt x="122185" y="312365"/>
                </a:lnTo>
                <a:lnTo>
                  <a:pt x="81859" y="293123"/>
                </a:lnTo>
                <a:lnTo>
                  <a:pt x="46535" y="266373"/>
                </a:lnTo>
                <a:lnTo>
                  <a:pt x="18288" y="231543"/>
                </a:lnTo>
                <a:lnTo>
                  <a:pt x="2286" y="187347"/>
                </a:lnTo>
                <a:lnTo>
                  <a:pt x="0" y="165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107301" y="2242358"/>
            <a:ext cx="12382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77809" y="4427158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5" h="330200">
                <a:moveTo>
                  <a:pt x="0" y="164653"/>
                </a:moveTo>
                <a:lnTo>
                  <a:pt x="8381" y="120457"/>
                </a:lnTo>
                <a:lnTo>
                  <a:pt x="52288" y="59321"/>
                </a:lnTo>
                <a:lnTo>
                  <a:pt x="83119" y="36757"/>
                </a:lnTo>
                <a:lnTo>
                  <a:pt x="118292" y="19537"/>
                </a:lnTo>
                <a:lnTo>
                  <a:pt x="156625" y="7667"/>
                </a:lnTo>
                <a:lnTo>
                  <a:pt x="196936" y="1152"/>
                </a:lnTo>
                <a:lnTo>
                  <a:pt x="238044" y="0"/>
                </a:lnTo>
                <a:lnTo>
                  <a:pt x="278766" y="4214"/>
                </a:lnTo>
                <a:lnTo>
                  <a:pt x="317921" y="13803"/>
                </a:lnTo>
                <a:lnTo>
                  <a:pt x="354326" y="28771"/>
                </a:lnTo>
                <a:lnTo>
                  <a:pt x="386801" y="49124"/>
                </a:lnTo>
                <a:lnTo>
                  <a:pt x="435228" y="106011"/>
                </a:lnTo>
                <a:lnTo>
                  <a:pt x="448818" y="142555"/>
                </a:lnTo>
                <a:lnTo>
                  <a:pt x="451104" y="164653"/>
                </a:lnTo>
                <a:lnTo>
                  <a:pt x="448818" y="188275"/>
                </a:lnTo>
                <a:lnTo>
                  <a:pt x="435600" y="224362"/>
                </a:lnTo>
                <a:lnTo>
                  <a:pt x="387642" y="280747"/>
                </a:lnTo>
                <a:lnTo>
                  <a:pt x="355285" y="301019"/>
                </a:lnTo>
                <a:lnTo>
                  <a:pt x="318930" y="315995"/>
                </a:lnTo>
                <a:lnTo>
                  <a:pt x="279768" y="325662"/>
                </a:lnTo>
                <a:lnTo>
                  <a:pt x="238991" y="330007"/>
                </a:lnTo>
                <a:lnTo>
                  <a:pt x="197790" y="329019"/>
                </a:lnTo>
                <a:lnTo>
                  <a:pt x="157356" y="322684"/>
                </a:lnTo>
                <a:lnTo>
                  <a:pt x="118880" y="310990"/>
                </a:lnTo>
                <a:lnTo>
                  <a:pt x="83554" y="293924"/>
                </a:lnTo>
                <a:lnTo>
                  <a:pt x="52568" y="271474"/>
                </a:lnTo>
                <a:lnTo>
                  <a:pt x="8382" y="210373"/>
                </a:lnTo>
                <a:lnTo>
                  <a:pt x="0" y="164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40547" y="4476543"/>
            <a:ext cx="3257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B</a:t>
            </a:r>
            <a:r>
              <a:rPr sz="1150" dirty="0"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95613" y="4427220"/>
            <a:ext cx="450850" cy="330200"/>
          </a:xfrm>
          <a:custGeom>
            <a:avLst/>
            <a:gdLst/>
            <a:ahLst/>
            <a:cxnLst/>
            <a:rect l="l" t="t" r="r" b="b"/>
            <a:pathLst>
              <a:path w="450850" h="330200">
                <a:moveTo>
                  <a:pt x="0" y="164591"/>
                </a:moveTo>
                <a:lnTo>
                  <a:pt x="7619" y="120395"/>
                </a:lnTo>
                <a:lnTo>
                  <a:pt x="44925" y="65688"/>
                </a:lnTo>
                <a:lnTo>
                  <a:pt x="80904" y="38159"/>
                </a:lnTo>
                <a:lnTo>
                  <a:pt x="122692" y="17716"/>
                </a:lnTo>
                <a:lnTo>
                  <a:pt x="166752" y="4836"/>
                </a:lnTo>
                <a:lnTo>
                  <a:pt x="209550" y="0"/>
                </a:lnTo>
                <a:lnTo>
                  <a:pt x="240029" y="0"/>
                </a:lnTo>
                <a:lnTo>
                  <a:pt x="323835" y="16727"/>
                </a:lnTo>
                <a:lnTo>
                  <a:pt x="372198" y="39885"/>
                </a:lnTo>
                <a:lnTo>
                  <a:pt x="412770" y="73771"/>
                </a:lnTo>
                <a:lnTo>
                  <a:pt x="442722" y="120395"/>
                </a:lnTo>
                <a:lnTo>
                  <a:pt x="450342" y="164591"/>
                </a:lnTo>
                <a:lnTo>
                  <a:pt x="448056" y="188213"/>
                </a:lnTo>
                <a:lnTo>
                  <a:pt x="412918" y="256239"/>
                </a:lnTo>
                <a:lnTo>
                  <a:pt x="372108" y="290617"/>
                </a:lnTo>
                <a:lnTo>
                  <a:pt x="323551" y="313989"/>
                </a:lnTo>
                <a:lnTo>
                  <a:pt x="270510" y="326897"/>
                </a:lnTo>
                <a:lnTo>
                  <a:pt x="240029" y="329945"/>
                </a:lnTo>
                <a:lnTo>
                  <a:pt x="209550" y="329945"/>
                </a:lnTo>
                <a:lnTo>
                  <a:pt x="165291" y="324640"/>
                </a:lnTo>
                <a:lnTo>
                  <a:pt x="121949" y="312415"/>
                </a:lnTo>
                <a:lnTo>
                  <a:pt x="81610" y="292938"/>
                </a:lnTo>
                <a:lnTo>
                  <a:pt x="46361" y="265873"/>
                </a:lnTo>
                <a:lnTo>
                  <a:pt x="18288" y="230885"/>
                </a:lnTo>
                <a:lnTo>
                  <a:pt x="2286" y="188213"/>
                </a:lnTo>
                <a:lnTo>
                  <a:pt x="0" y="164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58339" y="4476543"/>
            <a:ext cx="3257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B</a:t>
            </a:r>
            <a:r>
              <a:rPr sz="1150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33229" y="4427148"/>
            <a:ext cx="449580" cy="330200"/>
          </a:xfrm>
          <a:custGeom>
            <a:avLst/>
            <a:gdLst/>
            <a:ahLst/>
            <a:cxnLst/>
            <a:rect l="l" t="t" r="r" b="b"/>
            <a:pathLst>
              <a:path w="449579" h="330200">
                <a:moveTo>
                  <a:pt x="0" y="164663"/>
                </a:moveTo>
                <a:lnTo>
                  <a:pt x="7619" y="120467"/>
                </a:lnTo>
                <a:lnTo>
                  <a:pt x="26773" y="86847"/>
                </a:lnTo>
                <a:lnTo>
                  <a:pt x="83550" y="36111"/>
                </a:lnTo>
                <a:lnTo>
                  <a:pt x="118848" y="18949"/>
                </a:lnTo>
                <a:lnTo>
                  <a:pt x="157203" y="7225"/>
                </a:lnTo>
                <a:lnTo>
                  <a:pt x="197451" y="916"/>
                </a:lnTo>
                <a:lnTo>
                  <a:pt x="238429" y="0"/>
                </a:lnTo>
                <a:lnTo>
                  <a:pt x="278975" y="4451"/>
                </a:lnTo>
                <a:lnTo>
                  <a:pt x="317927" y="14246"/>
                </a:lnTo>
                <a:lnTo>
                  <a:pt x="354120" y="29362"/>
                </a:lnTo>
                <a:lnTo>
                  <a:pt x="386392" y="49776"/>
                </a:lnTo>
                <a:lnTo>
                  <a:pt x="434523" y="106401"/>
                </a:lnTo>
                <a:lnTo>
                  <a:pt x="448056" y="142565"/>
                </a:lnTo>
                <a:lnTo>
                  <a:pt x="449580" y="164663"/>
                </a:lnTo>
                <a:lnTo>
                  <a:pt x="448056" y="188285"/>
                </a:lnTo>
                <a:lnTo>
                  <a:pt x="434572" y="224306"/>
                </a:lnTo>
                <a:lnTo>
                  <a:pt x="386448" y="280666"/>
                </a:lnTo>
                <a:lnTo>
                  <a:pt x="354145" y="300967"/>
                </a:lnTo>
                <a:lnTo>
                  <a:pt x="317908" y="315987"/>
                </a:lnTo>
                <a:lnTo>
                  <a:pt x="278905" y="325709"/>
                </a:lnTo>
                <a:lnTo>
                  <a:pt x="238305" y="330112"/>
                </a:lnTo>
                <a:lnTo>
                  <a:pt x="197279" y="329178"/>
                </a:lnTo>
                <a:lnTo>
                  <a:pt x="156994" y="322886"/>
                </a:lnTo>
                <a:lnTo>
                  <a:pt x="118620" y="311217"/>
                </a:lnTo>
                <a:lnTo>
                  <a:pt x="83327" y="294152"/>
                </a:lnTo>
                <a:lnTo>
                  <a:pt x="52283" y="271671"/>
                </a:lnTo>
                <a:lnTo>
                  <a:pt x="7620" y="210383"/>
                </a:lnTo>
                <a:lnTo>
                  <a:pt x="0" y="16466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99002" y="4476543"/>
            <a:ext cx="31813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B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70845" y="4427220"/>
            <a:ext cx="449580" cy="330200"/>
          </a:xfrm>
          <a:custGeom>
            <a:avLst/>
            <a:gdLst/>
            <a:ahLst/>
            <a:cxnLst/>
            <a:rect l="l" t="t" r="r" b="b"/>
            <a:pathLst>
              <a:path w="449579" h="330200">
                <a:moveTo>
                  <a:pt x="0" y="164591"/>
                </a:moveTo>
                <a:lnTo>
                  <a:pt x="8381" y="120395"/>
                </a:lnTo>
                <a:lnTo>
                  <a:pt x="44278" y="65852"/>
                </a:lnTo>
                <a:lnTo>
                  <a:pt x="80575" y="38214"/>
                </a:lnTo>
                <a:lnTo>
                  <a:pt x="123003" y="17579"/>
                </a:lnTo>
                <a:lnTo>
                  <a:pt x="167386" y="4617"/>
                </a:lnTo>
                <a:lnTo>
                  <a:pt x="209550" y="0"/>
                </a:lnTo>
                <a:lnTo>
                  <a:pt x="240029" y="0"/>
                </a:lnTo>
                <a:lnTo>
                  <a:pt x="322879" y="16365"/>
                </a:lnTo>
                <a:lnTo>
                  <a:pt x="371822" y="40081"/>
                </a:lnTo>
                <a:lnTo>
                  <a:pt x="412972" y="74427"/>
                </a:lnTo>
                <a:lnTo>
                  <a:pt x="441959" y="120395"/>
                </a:lnTo>
                <a:lnTo>
                  <a:pt x="449580" y="164591"/>
                </a:lnTo>
                <a:lnTo>
                  <a:pt x="447294" y="188213"/>
                </a:lnTo>
                <a:lnTo>
                  <a:pt x="412706" y="255974"/>
                </a:lnTo>
                <a:lnTo>
                  <a:pt x="371779" y="290512"/>
                </a:lnTo>
                <a:lnTo>
                  <a:pt x="323080" y="314096"/>
                </a:lnTo>
                <a:lnTo>
                  <a:pt x="270510" y="326897"/>
                </a:lnTo>
                <a:lnTo>
                  <a:pt x="240029" y="329945"/>
                </a:lnTo>
                <a:lnTo>
                  <a:pt x="209550" y="329945"/>
                </a:lnTo>
                <a:lnTo>
                  <a:pt x="165294" y="324614"/>
                </a:lnTo>
                <a:lnTo>
                  <a:pt x="121865" y="312476"/>
                </a:lnTo>
                <a:lnTo>
                  <a:pt x="81438" y="293097"/>
                </a:lnTo>
                <a:lnTo>
                  <a:pt x="46188" y="266045"/>
                </a:lnTo>
                <a:lnTo>
                  <a:pt x="18288" y="230885"/>
                </a:lnTo>
                <a:lnTo>
                  <a:pt x="1524" y="188213"/>
                </a:lnTo>
                <a:lnTo>
                  <a:pt x="0" y="164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28998" y="4476543"/>
            <a:ext cx="33274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ACD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07699" y="4427110"/>
            <a:ext cx="450850" cy="330835"/>
          </a:xfrm>
          <a:custGeom>
            <a:avLst/>
            <a:gdLst/>
            <a:ahLst/>
            <a:cxnLst/>
            <a:rect l="l" t="t" r="r" b="b"/>
            <a:pathLst>
              <a:path w="450850" h="330835">
                <a:moveTo>
                  <a:pt x="0" y="164701"/>
                </a:moveTo>
                <a:lnTo>
                  <a:pt x="9143" y="120505"/>
                </a:lnTo>
                <a:lnTo>
                  <a:pt x="27491" y="87102"/>
                </a:lnTo>
                <a:lnTo>
                  <a:pt x="83144" y="36509"/>
                </a:lnTo>
                <a:lnTo>
                  <a:pt x="118104" y="19306"/>
                </a:lnTo>
                <a:lnTo>
                  <a:pt x="156254" y="7491"/>
                </a:lnTo>
                <a:lnTo>
                  <a:pt x="196422" y="1057"/>
                </a:lnTo>
                <a:lnTo>
                  <a:pt x="237434" y="0"/>
                </a:lnTo>
                <a:lnTo>
                  <a:pt x="278116" y="4311"/>
                </a:lnTo>
                <a:lnTo>
                  <a:pt x="317296" y="13987"/>
                </a:lnTo>
                <a:lnTo>
                  <a:pt x="353799" y="29019"/>
                </a:lnTo>
                <a:lnTo>
                  <a:pt x="386452" y="49404"/>
                </a:lnTo>
                <a:lnTo>
                  <a:pt x="435516" y="106201"/>
                </a:lnTo>
                <a:lnTo>
                  <a:pt x="449580" y="142603"/>
                </a:lnTo>
                <a:lnTo>
                  <a:pt x="450342" y="164701"/>
                </a:lnTo>
                <a:lnTo>
                  <a:pt x="449580" y="188323"/>
                </a:lnTo>
                <a:lnTo>
                  <a:pt x="435477" y="224543"/>
                </a:lnTo>
                <a:lnTo>
                  <a:pt x="386423" y="281075"/>
                </a:lnTo>
                <a:lnTo>
                  <a:pt x="353806" y="301372"/>
                </a:lnTo>
                <a:lnTo>
                  <a:pt x="317352" y="316348"/>
                </a:lnTo>
                <a:lnTo>
                  <a:pt x="278228" y="325994"/>
                </a:lnTo>
                <a:lnTo>
                  <a:pt x="237601" y="330303"/>
                </a:lnTo>
                <a:lnTo>
                  <a:pt x="196637" y="329268"/>
                </a:lnTo>
                <a:lnTo>
                  <a:pt x="156504" y="322881"/>
                </a:lnTo>
                <a:lnTo>
                  <a:pt x="118368" y="311136"/>
                </a:lnTo>
                <a:lnTo>
                  <a:pt x="83398" y="294025"/>
                </a:lnTo>
                <a:lnTo>
                  <a:pt x="27618" y="243675"/>
                </a:lnTo>
                <a:lnTo>
                  <a:pt x="2286" y="188323"/>
                </a:lnTo>
                <a:lnTo>
                  <a:pt x="0" y="164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70425" y="4476543"/>
            <a:ext cx="3257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ACE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24741" y="4427091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5" h="330200">
                <a:moveTo>
                  <a:pt x="0" y="164720"/>
                </a:moveTo>
                <a:lnTo>
                  <a:pt x="8381" y="120524"/>
                </a:lnTo>
                <a:lnTo>
                  <a:pt x="27167" y="87279"/>
                </a:lnTo>
                <a:lnTo>
                  <a:pt x="83427" y="36790"/>
                </a:lnTo>
                <a:lnTo>
                  <a:pt x="118567" y="19559"/>
                </a:lnTo>
                <a:lnTo>
                  <a:pt x="156824" y="7680"/>
                </a:lnTo>
                <a:lnTo>
                  <a:pt x="197030" y="1158"/>
                </a:lnTo>
                <a:lnTo>
                  <a:pt x="238020" y="0"/>
                </a:lnTo>
                <a:lnTo>
                  <a:pt x="278624" y="4212"/>
                </a:lnTo>
                <a:lnTo>
                  <a:pt x="317678" y="13801"/>
                </a:lnTo>
                <a:lnTo>
                  <a:pt x="354012" y="28773"/>
                </a:lnTo>
                <a:lnTo>
                  <a:pt x="386460" y="49135"/>
                </a:lnTo>
                <a:lnTo>
                  <a:pt x="435030" y="106053"/>
                </a:lnTo>
                <a:lnTo>
                  <a:pt x="448818" y="142622"/>
                </a:lnTo>
                <a:lnTo>
                  <a:pt x="451104" y="164720"/>
                </a:lnTo>
                <a:lnTo>
                  <a:pt x="448818" y="188342"/>
                </a:lnTo>
                <a:lnTo>
                  <a:pt x="435270" y="224667"/>
                </a:lnTo>
                <a:lnTo>
                  <a:pt x="386889" y="281227"/>
                </a:lnTo>
                <a:lnTo>
                  <a:pt x="354422" y="301471"/>
                </a:lnTo>
                <a:lnTo>
                  <a:pt x="318016" y="316365"/>
                </a:lnTo>
                <a:lnTo>
                  <a:pt x="278854" y="325914"/>
                </a:lnTo>
                <a:lnTo>
                  <a:pt x="238120" y="330122"/>
                </a:lnTo>
                <a:lnTo>
                  <a:pt x="196997" y="328994"/>
                </a:lnTo>
                <a:lnTo>
                  <a:pt x="156670" y="322534"/>
                </a:lnTo>
                <a:lnTo>
                  <a:pt x="118321" y="310749"/>
                </a:lnTo>
                <a:lnTo>
                  <a:pt x="83134" y="293642"/>
                </a:lnTo>
                <a:lnTo>
                  <a:pt x="52292" y="271218"/>
                </a:lnTo>
                <a:lnTo>
                  <a:pt x="8382" y="210440"/>
                </a:lnTo>
                <a:lnTo>
                  <a:pt x="0" y="1647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87466" y="4476543"/>
            <a:ext cx="32448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ADE</a:t>
            </a:r>
            <a:endParaRPr sz="11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82931" y="4427158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4" h="330200">
                <a:moveTo>
                  <a:pt x="0" y="164653"/>
                </a:moveTo>
                <a:lnTo>
                  <a:pt x="8381" y="120457"/>
                </a:lnTo>
                <a:lnTo>
                  <a:pt x="26958" y="87115"/>
                </a:lnTo>
                <a:lnTo>
                  <a:pt x="83054" y="36574"/>
                </a:lnTo>
                <a:lnTo>
                  <a:pt x="118211" y="19370"/>
                </a:lnTo>
                <a:lnTo>
                  <a:pt x="156530" y="7542"/>
                </a:lnTo>
                <a:lnTo>
                  <a:pt x="196832" y="1086"/>
                </a:lnTo>
                <a:lnTo>
                  <a:pt x="237934" y="0"/>
                </a:lnTo>
                <a:lnTo>
                  <a:pt x="278655" y="4281"/>
                </a:lnTo>
                <a:lnTo>
                  <a:pt x="317814" y="13928"/>
                </a:lnTo>
                <a:lnTo>
                  <a:pt x="354228" y="28937"/>
                </a:lnTo>
                <a:lnTo>
                  <a:pt x="386718" y="49307"/>
                </a:lnTo>
                <a:lnTo>
                  <a:pt x="435194" y="106119"/>
                </a:lnTo>
                <a:lnTo>
                  <a:pt x="448818" y="142555"/>
                </a:lnTo>
                <a:lnTo>
                  <a:pt x="451104" y="164653"/>
                </a:lnTo>
                <a:lnTo>
                  <a:pt x="448818" y="188275"/>
                </a:lnTo>
                <a:lnTo>
                  <a:pt x="435677" y="224160"/>
                </a:lnTo>
                <a:lnTo>
                  <a:pt x="387819" y="280395"/>
                </a:lnTo>
                <a:lnTo>
                  <a:pt x="355487" y="300692"/>
                </a:lnTo>
                <a:lnTo>
                  <a:pt x="319144" y="315738"/>
                </a:lnTo>
                <a:lnTo>
                  <a:pt x="279983" y="325506"/>
                </a:lnTo>
                <a:lnTo>
                  <a:pt x="239196" y="329969"/>
                </a:lnTo>
                <a:lnTo>
                  <a:pt x="197977" y="329100"/>
                </a:lnTo>
                <a:lnTo>
                  <a:pt x="157518" y="322871"/>
                </a:lnTo>
                <a:lnTo>
                  <a:pt x="119013" y="311255"/>
                </a:lnTo>
                <a:lnTo>
                  <a:pt x="83653" y="294225"/>
                </a:lnTo>
                <a:lnTo>
                  <a:pt x="52633" y="271752"/>
                </a:lnTo>
                <a:lnTo>
                  <a:pt x="8382" y="210373"/>
                </a:lnTo>
                <a:lnTo>
                  <a:pt x="0" y="1646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42609" y="4476543"/>
            <a:ext cx="33274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BCD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99960" y="4427162"/>
            <a:ext cx="451484" cy="330835"/>
          </a:xfrm>
          <a:custGeom>
            <a:avLst/>
            <a:gdLst/>
            <a:ahLst/>
            <a:cxnLst/>
            <a:rect l="l" t="t" r="r" b="b"/>
            <a:pathLst>
              <a:path w="451484" h="330835">
                <a:moveTo>
                  <a:pt x="0" y="164649"/>
                </a:moveTo>
                <a:lnTo>
                  <a:pt x="8381" y="120453"/>
                </a:lnTo>
                <a:lnTo>
                  <a:pt x="27168" y="87067"/>
                </a:lnTo>
                <a:lnTo>
                  <a:pt x="83519" y="36497"/>
                </a:lnTo>
                <a:lnTo>
                  <a:pt x="118733" y="19301"/>
                </a:lnTo>
                <a:lnTo>
                  <a:pt x="157072" y="7490"/>
                </a:lnTo>
                <a:lnTo>
                  <a:pt x="197361" y="1058"/>
                </a:lnTo>
                <a:lnTo>
                  <a:pt x="238425" y="0"/>
                </a:lnTo>
                <a:lnTo>
                  <a:pt x="279087" y="4308"/>
                </a:lnTo>
                <a:lnTo>
                  <a:pt x="318173" y="13979"/>
                </a:lnTo>
                <a:lnTo>
                  <a:pt x="354507" y="29005"/>
                </a:lnTo>
                <a:lnTo>
                  <a:pt x="386914" y="49381"/>
                </a:lnTo>
                <a:lnTo>
                  <a:pt x="435245" y="106160"/>
                </a:lnTo>
                <a:lnTo>
                  <a:pt x="448818" y="142551"/>
                </a:lnTo>
                <a:lnTo>
                  <a:pt x="451104" y="164649"/>
                </a:lnTo>
                <a:lnTo>
                  <a:pt x="448818" y="188271"/>
                </a:lnTo>
                <a:lnTo>
                  <a:pt x="434916" y="224739"/>
                </a:lnTo>
                <a:lnTo>
                  <a:pt x="386206" y="281455"/>
                </a:lnTo>
                <a:lnTo>
                  <a:pt x="353725" y="301724"/>
                </a:lnTo>
                <a:lnTo>
                  <a:pt x="317380" y="316615"/>
                </a:lnTo>
                <a:lnTo>
                  <a:pt x="278333" y="326137"/>
                </a:lnTo>
                <a:lnTo>
                  <a:pt x="237748" y="330303"/>
                </a:lnTo>
                <a:lnTo>
                  <a:pt x="196791" y="329122"/>
                </a:lnTo>
                <a:lnTo>
                  <a:pt x="156623" y="322606"/>
                </a:lnTo>
                <a:lnTo>
                  <a:pt x="118411" y="310765"/>
                </a:lnTo>
                <a:lnTo>
                  <a:pt x="83316" y="293610"/>
                </a:lnTo>
                <a:lnTo>
                  <a:pt x="52504" y="271152"/>
                </a:lnTo>
                <a:lnTo>
                  <a:pt x="8382" y="210369"/>
                </a:lnTo>
                <a:lnTo>
                  <a:pt x="0" y="1646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63460" y="4476543"/>
            <a:ext cx="3257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B</a:t>
            </a:r>
            <a:r>
              <a:rPr sz="1150" spc="-15" dirty="0">
                <a:latin typeface="Arial"/>
                <a:cs typeface="Arial"/>
              </a:rPr>
              <a:t>C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38339" y="4427177"/>
            <a:ext cx="450850" cy="330200"/>
          </a:xfrm>
          <a:custGeom>
            <a:avLst/>
            <a:gdLst/>
            <a:ahLst/>
            <a:cxnLst/>
            <a:rect l="l" t="t" r="r" b="b"/>
            <a:pathLst>
              <a:path w="450850" h="330200">
                <a:moveTo>
                  <a:pt x="0" y="164634"/>
                </a:moveTo>
                <a:lnTo>
                  <a:pt x="7619" y="120438"/>
                </a:lnTo>
                <a:lnTo>
                  <a:pt x="26735" y="86878"/>
                </a:lnTo>
                <a:lnTo>
                  <a:pt x="83508" y="36190"/>
                </a:lnTo>
                <a:lnTo>
                  <a:pt x="118829" y="19023"/>
                </a:lnTo>
                <a:lnTo>
                  <a:pt x="157218" y="7283"/>
                </a:lnTo>
                <a:lnTo>
                  <a:pt x="197505" y="948"/>
                </a:lnTo>
                <a:lnTo>
                  <a:pt x="238525" y="0"/>
                </a:lnTo>
                <a:lnTo>
                  <a:pt x="279107" y="4418"/>
                </a:lnTo>
                <a:lnTo>
                  <a:pt x="318086" y="14184"/>
                </a:lnTo>
                <a:lnTo>
                  <a:pt x="354294" y="29277"/>
                </a:lnTo>
                <a:lnTo>
                  <a:pt x="386562" y="49679"/>
                </a:lnTo>
                <a:lnTo>
                  <a:pt x="434611" y="106328"/>
                </a:lnTo>
                <a:lnTo>
                  <a:pt x="448056" y="142536"/>
                </a:lnTo>
                <a:lnTo>
                  <a:pt x="450342" y="164634"/>
                </a:lnTo>
                <a:lnTo>
                  <a:pt x="448056" y="188256"/>
                </a:lnTo>
                <a:lnTo>
                  <a:pt x="434389" y="224615"/>
                </a:lnTo>
                <a:lnTo>
                  <a:pt x="385929" y="281217"/>
                </a:lnTo>
                <a:lnTo>
                  <a:pt x="353483" y="301472"/>
                </a:lnTo>
                <a:lnTo>
                  <a:pt x="317125" y="316371"/>
                </a:lnTo>
                <a:lnTo>
                  <a:pt x="278030" y="325919"/>
                </a:lnTo>
                <a:lnTo>
                  <a:pt x="237372" y="330122"/>
                </a:lnTo>
                <a:lnTo>
                  <a:pt x="196324" y="328985"/>
                </a:lnTo>
                <a:lnTo>
                  <a:pt x="156062" y="322515"/>
                </a:lnTo>
                <a:lnTo>
                  <a:pt x="117758" y="310716"/>
                </a:lnTo>
                <a:lnTo>
                  <a:pt x="82588" y="293595"/>
                </a:lnTo>
                <a:lnTo>
                  <a:pt x="51726" y="271158"/>
                </a:lnTo>
                <a:lnTo>
                  <a:pt x="7620" y="210354"/>
                </a:lnTo>
                <a:lnTo>
                  <a:pt x="0" y="1646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01077" y="4476543"/>
            <a:ext cx="32448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BDE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234057" y="4427191"/>
            <a:ext cx="451484" cy="330200"/>
          </a:xfrm>
          <a:custGeom>
            <a:avLst/>
            <a:gdLst/>
            <a:ahLst/>
            <a:cxnLst/>
            <a:rect l="l" t="t" r="r" b="b"/>
            <a:pathLst>
              <a:path w="451484" h="330200">
                <a:moveTo>
                  <a:pt x="0" y="164620"/>
                </a:moveTo>
                <a:lnTo>
                  <a:pt x="9143" y="120424"/>
                </a:lnTo>
                <a:lnTo>
                  <a:pt x="27529" y="86974"/>
                </a:lnTo>
                <a:lnTo>
                  <a:pt x="83332" y="36367"/>
                </a:lnTo>
                <a:lnTo>
                  <a:pt x="118386" y="19186"/>
                </a:lnTo>
                <a:lnTo>
                  <a:pt x="156634" y="7405"/>
                </a:lnTo>
                <a:lnTo>
                  <a:pt x="196893" y="1014"/>
                </a:lnTo>
                <a:lnTo>
                  <a:pt x="237982" y="0"/>
                </a:lnTo>
                <a:lnTo>
                  <a:pt x="278719" y="4352"/>
                </a:lnTo>
                <a:lnTo>
                  <a:pt x="317922" y="14059"/>
                </a:lnTo>
                <a:lnTo>
                  <a:pt x="354411" y="29110"/>
                </a:lnTo>
                <a:lnTo>
                  <a:pt x="387002" y="49493"/>
                </a:lnTo>
                <a:lnTo>
                  <a:pt x="435768" y="106210"/>
                </a:lnTo>
                <a:lnTo>
                  <a:pt x="449580" y="142522"/>
                </a:lnTo>
                <a:lnTo>
                  <a:pt x="451104" y="164620"/>
                </a:lnTo>
                <a:lnTo>
                  <a:pt x="449580" y="188242"/>
                </a:lnTo>
                <a:lnTo>
                  <a:pt x="435785" y="224410"/>
                </a:lnTo>
                <a:lnTo>
                  <a:pt x="387012" y="280870"/>
                </a:lnTo>
                <a:lnTo>
                  <a:pt x="354403" y="301146"/>
                </a:lnTo>
                <a:lnTo>
                  <a:pt x="317892" y="316108"/>
                </a:lnTo>
                <a:lnTo>
                  <a:pt x="278663" y="325749"/>
                </a:lnTo>
                <a:lnTo>
                  <a:pt x="237901" y="330060"/>
                </a:lnTo>
                <a:lnTo>
                  <a:pt x="196790" y="329033"/>
                </a:lnTo>
                <a:lnTo>
                  <a:pt x="156516" y="322662"/>
                </a:lnTo>
                <a:lnTo>
                  <a:pt x="118262" y="310936"/>
                </a:lnTo>
                <a:lnTo>
                  <a:pt x="83213" y="293849"/>
                </a:lnTo>
                <a:lnTo>
                  <a:pt x="27469" y="243559"/>
                </a:lnTo>
                <a:lnTo>
                  <a:pt x="2286" y="188242"/>
                </a:lnTo>
                <a:lnTo>
                  <a:pt x="0" y="1646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293734" y="4476543"/>
            <a:ext cx="3333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5" dirty="0">
                <a:latin typeface="Arial"/>
                <a:cs typeface="Arial"/>
              </a:rPr>
              <a:t>C</a:t>
            </a:r>
            <a:r>
              <a:rPr sz="1150" spc="-10" dirty="0">
                <a:latin typeface="Arial"/>
                <a:cs typeface="Arial"/>
              </a:rPr>
              <a:t>D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81485" y="1777745"/>
            <a:ext cx="0" cy="414020"/>
          </a:xfrm>
          <a:custGeom>
            <a:avLst/>
            <a:gdLst/>
            <a:ahLst/>
            <a:cxnLst/>
            <a:rect l="l" t="t" r="r" b="b"/>
            <a:pathLst>
              <a:path h="414019">
                <a:moveTo>
                  <a:pt x="0" y="0"/>
                </a:moveTo>
                <a:lnTo>
                  <a:pt x="0" y="413766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19079" y="1777745"/>
            <a:ext cx="962660" cy="414020"/>
          </a:xfrm>
          <a:custGeom>
            <a:avLst/>
            <a:gdLst/>
            <a:ahLst/>
            <a:cxnLst/>
            <a:rect l="l" t="t" r="r" b="b"/>
            <a:pathLst>
              <a:path w="962660" h="414019">
                <a:moveTo>
                  <a:pt x="962405" y="0"/>
                </a:moveTo>
                <a:lnTo>
                  <a:pt x="0" y="413766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5337" y="1777745"/>
            <a:ext cx="1946275" cy="414020"/>
          </a:xfrm>
          <a:custGeom>
            <a:avLst/>
            <a:gdLst/>
            <a:ahLst/>
            <a:cxnLst/>
            <a:rect l="l" t="t" r="r" b="b"/>
            <a:pathLst>
              <a:path w="1946275" h="414019">
                <a:moveTo>
                  <a:pt x="1946148" y="0"/>
                </a:moveTo>
                <a:lnTo>
                  <a:pt x="0" y="413766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85" y="1777745"/>
            <a:ext cx="1004569" cy="414020"/>
          </a:xfrm>
          <a:custGeom>
            <a:avLst/>
            <a:gdLst/>
            <a:ahLst/>
            <a:cxnLst/>
            <a:rect l="l" t="t" r="r" b="b"/>
            <a:pathLst>
              <a:path w="1004570" h="414019">
                <a:moveTo>
                  <a:pt x="0" y="0"/>
                </a:moveTo>
                <a:lnTo>
                  <a:pt x="1004316" y="413765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81485" y="1777745"/>
            <a:ext cx="1987550" cy="414020"/>
          </a:xfrm>
          <a:custGeom>
            <a:avLst/>
            <a:gdLst/>
            <a:ahLst/>
            <a:cxnLst/>
            <a:rect l="l" t="t" r="r" b="b"/>
            <a:pathLst>
              <a:path w="1987550" h="414019">
                <a:moveTo>
                  <a:pt x="0" y="0"/>
                </a:moveTo>
                <a:lnTo>
                  <a:pt x="1987295" y="413765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33251" y="2522982"/>
            <a:ext cx="348615" cy="744855"/>
          </a:xfrm>
          <a:custGeom>
            <a:avLst/>
            <a:gdLst/>
            <a:ahLst/>
            <a:cxnLst/>
            <a:rect l="l" t="t" r="r" b="b"/>
            <a:pathLst>
              <a:path w="348614" h="744854">
                <a:moveTo>
                  <a:pt x="348234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04123" y="2522982"/>
            <a:ext cx="1331595" cy="744855"/>
          </a:xfrm>
          <a:custGeom>
            <a:avLst/>
            <a:gdLst/>
            <a:ahLst/>
            <a:cxnLst/>
            <a:rect l="l" t="t" r="r" b="b"/>
            <a:pathLst>
              <a:path w="1331595" h="744854">
                <a:moveTo>
                  <a:pt x="1331214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20403" y="2522982"/>
            <a:ext cx="615315" cy="744855"/>
          </a:xfrm>
          <a:custGeom>
            <a:avLst/>
            <a:gdLst/>
            <a:ahLst/>
            <a:cxnLst/>
            <a:rect l="l" t="t" r="r" b="b"/>
            <a:pathLst>
              <a:path w="615314" h="744854">
                <a:moveTo>
                  <a:pt x="614933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35337" y="2522982"/>
            <a:ext cx="123189" cy="744855"/>
          </a:xfrm>
          <a:custGeom>
            <a:avLst/>
            <a:gdLst/>
            <a:ahLst/>
            <a:cxnLst/>
            <a:rect l="l" t="t" r="r" b="b"/>
            <a:pathLst>
              <a:path w="123189" h="744854">
                <a:moveTo>
                  <a:pt x="0" y="0"/>
                </a:moveTo>
                <a:lnTo>
                  <a:pt x="122682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35337" y="2522982"/>
            <a:ext cx="860425" cy="744855"/>
          </a:xfrm>
          <a:custGeom>
            <a:avLst/>
            <a:gdLst/>
            <a:ahLst/>
            <a:cxnLst/>
            <a:rect l="l" t="t" r="r" b="b"/>
            <a:pathLst>
              <a:path w="860425" h="744854">
                <a:moveTo>
                  <a:pt x="0" y="0"/>
                </a:moveTo>
                <a:lnTo>
                  <a:pt x="860297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19079" y="2522982"/>
            <a:ext cx="614680" cy="744855"/>
          </a:xfrm>
          <a:custGeom>
            <a:avLst/>
            <a:gdLst/>
            <a:ahLst/>
            <a:cxnLst/>
            <a:rect l="l" t="t" r="r" b="b"/>
            <a:pathLst>
              <a:path w="614679" h="744854">
                <a:moveTo>
                  <a:pt x="0" y="0"/>
                </a:moveTo>
                <a:lnTo>
                  <a:pt x="614172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04123" y="2522982"/>
            <a:ext cx="2315210" cy="744855"/>
          </a:xfrm>
          <a:custGeom>
            <a:avLst/>
            <a:gdLst/>
            <a:ahLst/>
            <a:cxnLst/>
            <a:rect l="l" t="t" r="r" b="b"/>
            <a:pathLst>
              <a:path w="2315210" h="744854">
                <a:moveTo>
                  <a:pt x="2314956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9079" y="2522982"/>
            <a:ext cx="1332230" cy="744855"/>
          </a:xfrm>
          <a:custGeom>
            <a:avLst/>
            <a:gdLst/>
            <a:ahLst/>
            <a:cxnLst/>
            <a:rect l="l" t="t" r="r" b="b"/>
            <a:pathLst>
              <a:path w="1332229" h="744854">
                <a:moveTo>
                  <a:pt x="0" y="0"/>
                </a:moveTo>
                <a:lnTo>
                  <a:pt x="1331976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19079" y="2522982"/>
            <a:ext cx="2089150" cy="744855"/>
          </a:xfrm>
          <a:custGeom>
            <a:avLst/>
            <a:gdLst/>
            <a:ahLst/>
            <a:cxnLst/>
            <a:rect l="l" t="t" r="r" b="b"/>
            <a:pathLst>
              <a:path w="2089150" h="744854">
                <a:moveTo>
                  <a:pt x="0" y="0"/>
                </a:moveTo>
                <a:lnTo>
                  <a:pt x="2088642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20403" y="2522982"/>
            <a:ext cx="2561590" cy="744855"/>
          </a:xfrm>
          <a:custGeom>
            <a:avLst/>
            <a:gdLst/>
            <a:ahLst/>
            <a:cxnLst/>
            <a:rect l="l" t="t" r="r" b="b"/>
            <a:pathLst>
              <a:path w="2561590" h="744854">
                <a:moveTo>
                  <a:pt x="2561082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81485" y="2522982"/>
            <a:ext cx="1844039" cy="744855"/>
          </a:xfrm>
          <a:custGeom>
            <a:avLst/>
            <a:gdLst/>
            <a:ahLst/>
            <a:cxnLst/>
            <a:rect l="l" t="t" r="r" b="b"/>
            <a:pathLst>
              <a:path w="1844040" h="744854">
                <a:moveTo>
                  <a:pt x="0" y="0"/>
                </a:moveTo>
                <a:lnTo>
                  <a:pt x="1844039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81485" y="2522982"/>
            <a:ext cx="2581910" cy="744855"/>
          </a:xfrm>
          <a:custGeom>
            <a:avLst/>
            <a:gdLst/>
            <a:ahLst/>
            <a:cxnLst/>
            <a:rect l="l" t="t" r="r" b="b"/>
            <a:pathLst>
              <a:path w="2581909" h="744854">
                <a:moveTo>
                  <a:pt x="0" y="0"/>
                </a:moveTo>
                <a:lnTo>
                  <a:pt x="2581656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58019" y="2522982"/>
            <a:ext cx="2828290" cy="744855"/>
          </a:xfrm>
          <a:custGeom>
            <a:avLst/>
            <a:gdLst/>
            <a:ahLst/>
            <a:cxnLst/>
            <a:rect l="l" t="t" r="r" b="b"/>
            <a:pathLst>
              <a:path w="2828290" h="744854">
                <a:moveTo>
                  <a:pt x="2827782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51055" y="2522982"/>
            <a:ext cx="635000" cy="744855"/>
          </a:xfrm>
          <a:custGeom>
            <a:avLst/>
            <a:gdLst/>
            <a:ahLst/>
            <a:cxnLst/>
            <a:rect l="l" t="t" r="r" b="b"/>
            <a:pathLst>
              <a:path w="635000" h="744854">
                <a:moveTo>
                  <a:pt x="634745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85801" y="2522982"/>
            <a:ext cx="840105" cy="744855"/>
          </a:xfrm>
          <a:custGeom>
            <a:avLst/>
            <a:gdLst/>
            <a:ahLst/>
            <a:cxnLst/>
            <a:rect l="l" t="t" r="r" b="b"/>
            <a:pathLst>
              <a:path w="840104" h="744854">
                <a:moveTo>
                  <a:pt x="0" y="0"/>
                </a:moveTo>
                <a:lnTo>
                  <a:pt x="839724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5801" y="2522982"/>
            <a:ext cx="2273935" cy="744855"/>
          </a:xfrm>
          <a:custGeom>
            <a:avLst/>
            <a:gdLst/>
            <a:ahLst/>
            <a:cxnLst/>
            <a:rect l="l" t="t" r="r" b="b"/>
            <a:pathLst>
              <a:path w="2273934" h="744854">
                <a:moveTo>
                  <a:pt x="0" y="0"/>
                </a:moveTo>
                <a:lnTo>
                  <a:pt x="2273808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95635" y="2522982"/>
            <a:ext cx="3073400" cy="744855"/>
          </a:xfrm>
          <a:custGeom>
            <a:avLst/>
            <a:gdLst/>
            <a:ahLst/>
            <a:cxnLst/>
            <a:rect l="l" t="t" r="r" b="b"/>
            <a:pathLst>
              <a:path w="3073400" h="744854">
                <a:moveTo>
                  <a:pt x="3073146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07721" y="2522982"/>
            <a:ext cx="861060" cy="744855"/>
          </a:xfrm>
          <a:custGeom>
            <a:avLst/>
            <a:gdLst/>
            <a:ahLst/>
            <a:cxnLst/>
            <a:rect l="l" t="t" r="r" b="b"/>
            <a:pathLst>
              <a:path w="861059" h="744854">
                <a:moveTo>
                  <a:pt x="861060" y="0"/>
                </a:moveTo>
                <a:lnTo>
                  <a:pt x="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68781" y="2522982"/>
            <a:ext cx="594360" cy="744855"/>
          </a:xfrm>
          <a:custGeom>
            <a:avLst/>
            <a:gdLst/>
            <a:ahLst/>
            <a:cxnLst/>
            <a:rect l="l" t="t" r="r" b="b"/>
            <a:pathLst>
              <a:path w="594359" h="744854">
                <a:moveTo>
                  <a:pt x="0" y="0"/>
                </a:moveTo>
                <a:lnTo>
                  <a:pt x="594360" y="74447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68781" y="2522982"/>
            <a:ext cx="1290955" cy="744855"/>
          </a:xfrm>
          <a:custGeom>
            <a:avLst/>
            <a:gdLst/>
            <a:ahLst/>
            <a:cxnLst/>
            <a:rect l="l" t="t" r="r" b="b"/>
            <a:pathLst>
              <a:path w="1290954" h="744854">
                <a:moveTo>
                  <a:pt x="0" y="0"/>
                </a:moveTo>
                <a:lnTo>
                  <a:pt x="1290828" y="74447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04123" y="3598926"/>
            <a:ext cx="0" cy="828040"/>
          </a:xfrm>
          <a:custGeom>
            <a:avLst/>
            <a:gdLst/>
            <a:ahLst/>
            <a:cxnLst/>
            <a:rect l="l" t="t" r="r" b="b"/>
            <a:pathLst>
              <a:path h="828039">
                <a:moveTo>
                  <a:pt x="0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04123" y="3598926"/>
            <a:ext cx="716280" cy="828040"/>
          </a:xfrm>
          <a:custGeom>
            <a:avLst/>
            <a:gdLst/>
            <a:ahLst/>
            <a:cxnLst/>
            <a:rect l="l" t="t" r="r" b="b"/>
            <a:pathLst>
              <a:path w="716280" h="828039">
                <a:moveTo>
                  <a:pt x="0" y="0"/>
                </a:moveTo>
                <a:lnTo>
                  <a:pt x="71628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04123" y="3598926"/>
            <a:ext cx="1454150" cy="828040"/>
          </a:xfrm>
          <a:custGeom>
            <a:avLst/>
            <a:gdLst/>
            <a:ahLst/>
            <a:cxnLst/>
            <a:rect l="l" t="t" r="r" b="b"/>
            <a:pathLst>
              <a:path w="1454150" h="828039">
                <a:moveTo>
                  <a:pt x="0" y="0"/>
                </a:moveTo>
                <a:lnTo>
                  <a:pt x="1453896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20403" y="3598926"/>
            <a:ext cx="1475740" cy="828040"/>
          </a:xfrm>
          <a:custGeom>
            <a:avLst/>
            <a:gdLst/>
            <a:ahLst/>
            <a:cxnLst/>
            <a:rect l="l" t="t" r="r" b="b"/>
            <a:pathLst>
              <a:path w="1475739" h="828039">
                <a:moveTo>
                  <a:pt x="0" y="0"/>
                </a:moveTo>
                <a:lnTo>
                  <a:pt x="1475232" y="827531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04123" y="3598926"/>
            <a:ext cx="716280" cy="828040"/>
          </a:xfrm>
          <a:custGeom>
            <a:avLst/>
            <a:gdLst/>
            <a:ahLst/>
            <a:cxnLst/>
            <a:rect l="l" t="t" r="r" b="b"/>
            <a:pathLst>
              <a:path w="716280" h="828039">
                <a:moveTo>
                  <a:pt x="716280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20403" y="3598926"/>
            <a:ext cx="2212975" cy="828040"/>
          </a:xfrm>
          <a:custGeom>
            <a:avLst/>
            <a:gdLst/>
            <a:ahLst/>
            <a:cxnLst/>
            <a:rect l="l" t="t" r="r" b="b"/>
            <a:pathLst>
              <a:path w="2212975" h="828039">
                <a:moveTo>
                  <a:pt x="0" y="0"/>
                </a:moveTo>
                <a:lnTo>
                  <a:pt x="2212848" y="827531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20403" y="3598926"/>
            <a:ext cx="737870" cy="828040"/>
          </a:xfrm>
          <a:custGeom>
            <a:avLst/>
            <a:gdLst/>
            <a:ahLst/>
            <a:cxnLst/>
            <a:rect l="l" t="t" r="r" b="b"/>
            <a:pathLst>
              <a:path w="737870" h="828039">
                <a:moveTo>
                  <a:pt x="737615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58019" y="3598926"/>
            <a:ext cx="737870" cy="828040"/>
          </a:xfrm>
          <a:custGeom>
            <a:avLst/>
            <a:gdLst/>
            <a:ahLst/>
            <a:cxnLst/>
            <a:rect l="l" t="t" r="r" b="b"/>
            <a:pathLst>
              <a:path w="737870" h="828039">
                <a:moveTo>
                  <a:pt x="0" y="0"/>
                </a:moveTo>
                <a:lnTo>
                  <a:pt x="737616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58019" y="3598926"/>
            <a:ext cx="2193290" cy="828040"/>
          </a:xfrm>
          <a:custGeom>
            <a:avLst/>
            <a:gdLst/>
            <a:ahLst/>
            <a:cxnLst/>
            <a:rect l="l" t="t" r="r" b="b"/>
            <a:pathLst>
              <a:path w="2193290" h="828039">
                <a:moveTo>
                  <a:pt x="0" y="0"/>
                </a:moveTo>
                <a:lnTo>
                  <a:pt x="2193036" y="827531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58019" y="3598926"/>
            <a:ext cx="737870" cy="828040"/>
          </a:xfrm>
          <a:custGeom>
            <a:avLst/>
            <a:gdLst/>
            <a:ahLst/>
            <a:cxnLst/>
            <a:rect l="l" t="t" r="r" b="b"/>
            <a:pathLst>
              <a:path w="737870" h="828039">
                <a:moveTo>
                  <a:pt x="737615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95635" y="3598926"/>
            <a:ext cx="737870" cy="828040"/>
          </a:xfrm>
          <a:custGeom>
            <a:avLst/>
            <a:gdLst/>
            <a:ahLst/>
            <a:cxnLst/>
            <a:rect l="l" t="t" r="r" b="b"/>
            <a:pathLst>
              <a:path w="737870" h="828039">
                <a:moveTo>
                  <a:pt x="0" y="0"/>
                </a:moveTo>
                <a:lnTo>
                  <a:pt x="737616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95635" y="3598926"/>
            <a:ext cx="1455420" cy="828040"/>
          </a:xfrm>
          <a:custGeom>
            <a:avLst/>
            <a:gdLst/>
            <a:ahLst/>
            <a:cxnLst/>
            <a:rect l="l" t="t" r="r" b="b"/>
            <a:pathLst>
              <a:path w="1455420" h="828039">
                <a:moveTo>
                  <a:pt x="0" y="0"/>
                </a:moveTo>
                <a:lnTo>
                  <a:pt x="145542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04123" y="3598926"/>
            <a:ext cx="2929255" cy="828040"/>
          </a:xfrm>
          <a:custGeom>
            <a:avLst/>
            <a:gdLst/>
            <a:ahLst/>
            <a:cxnLst/>
            <a:rect l="l" t="t" r="r" b="b"/>
            <a:pathLst>
              <a:path w="2929254" h="828039">
                <a:moveTo>
                  <a:pt x="2929128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33251" y="3598926"/>
            <a:ext cx="1474470" cy="828040"/>
          </a:xfrm>
          <a:custGeom>
            <a:avLst/>
            <a:gdLst/>
            <a:ahLst/>
            <a:cxnLst/>
            <a:rect l="l" t="t" r="r" b="b"/>
            <a:pathLst>
              <a:path w="1474470" h="828039">
                <a:moveTo>
                  <a:pt x="0" y="0"/>
                </a:moveTo>
                <a:lnTo>
                  <a:pt x="1474470" y="827531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33251" y="3598926"/>
            <a:ext cx="2192655" cy="828040"/>
          </a:xfrm>
          <a:custGeom>
            <a:avLst/>
            <a:gdLst/>
            <a:ahLst/>
            <a:cxnLst/>
            <a:rect l="l" t="t" r="r" b="b"/>
            <a:pathLst>
              <a:path w="2192654" h="828039">
                <a:moveTo>
                  <a:pt x="0" y="0"/>
                </a:moveTo>
                <a:lnTo>
                  <a:pt x="2192274" y="827531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20403" y="3598926"/>
            <a:ext cx="2931160" cy="828040"/>
          </a:xfrm>
          <a:custGeom>
            <a:avLst/>
            <a:gdLst/>
            <a:ahLst/>
            <a:cxnLst/>
            <a:rect l="l" t="t" r="r" b="b"/>
            <a:pathLst>
              <a:path w="2931160" h="828039">
                <a:moveTo>
                  <a:pt x="2930652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51055" y="3598926"/>
            <a:ext cx="756920" cy="828040"/>
          </a:xfrm>
          <a:custGeom>
            <a:avLst/>
            <a:gdLst/>
            <a:ahLst/>
            <a:cxnLst/>
            <a:rect l="l" t="t" r="r" b="b"/>
            <a:pathLst>
              <a:path w="756920" h="828039">
                <a:moveTo>
                  <a:pt x="0" y="0"/>
                </a:moveTo>
                <a:lnTo>
                  <a:pt x="756666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51055" y="3598926"/>
            <a:ext cx="2212340" cy="828040"/>
          </a:xfrm>
          <a:custGeom>
            <a:avLst/>
            <a:gdLst/>
            <a:ahLst/>
            <a:cxnLst/>
            <a:rect l="l" t="t" r="r" b="b"/>
            <a:pathLst>
              <a:path w="2212340" h="828039">
                <a:moveTo>
                  <a:pt x="0" y="0"/>
                </a:moveTo>
                <a:lnTo>
                  <a:pt x="2212086" y="827531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58019" y="3598926"/>
            <a:ext cx="2950210" cy="828040"/>
          </a:xfrm>
          <a:custGeom>
            <a:avLst/>
            <a:gdLst/>
            <a:ahLst/>
            <a:cxnLst/>
            <a:rect l="l" t="t" r="r" b="b"/>
            <a:pathLst>
              <a:path w="2950210" h="828039">
                <a:moveTo>
                  <a:pt x="2949702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07721" y="3598926"/>
            <a:ext cx="718185" cy="828040"/>
          </a:xfrm>
          <a:custGeom>
            <a:avLst/>
            <a:gdLst/>
            <a:ahLst/>
            <a:cxnLst/>
            <a:rect l="l" t="t" r="r" b="b"/>
            <a:pathLst>
              <a:path w="718184" h="828039">
                <a:moveTo>
                  <a:pt x="0" y="0"/>
                </a:moveTo>
                <a:lnTo>
                  <a:pt x="717804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07721" y="3598926"/>
            <a:ext cx="1455420" cy="828040"/>
          </a:xfrm>
          <a:custGeom>
            <a:avLst/>
            <a:gdLst/>
            <a:ahLst/>
            <a:cxnLst/>
            <a:rect l="l" t="t" r="r" b="b"/>
            <a:pathLst>
              <a:path w="1455420" h="828039">
                <a:moveTo>
                  <a:pt x="0" y="0"/>
                </a:moveTo>
                <a:lnTo>
                  <a:pt x="145542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95635" y="3598926"/>
            <a:ext cx="2929890" cy="828040"/>
          </a:xfrm>
          <a:custGeom>
            <a:avLst/>
            <a:gdLst/>
            <a:ahLst/>
            <a:cxnLst/>
            <a:rect l="l" t="t" r="r" b="b"/>
            <a:pathLst>
              <a:path w="2929890" h="828039">
                <a:moveTo>
                  <a:pt x="2929890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7721" y="3598926"/>
            <a:ext cx="718185" cy="828040"/>
          </a:xfrm>
          <a:custGeom>
            <a:avLst/>
            <a:gdLst/>
            <a:ahLst/>
            <a:cxnLst/>
            <a:rect l="l" t="t" r="r" b="b"/>
            <a:pathLst>
              <a:path w="718184" h="828039">
                <a:moveTo>
                  <a:pt x="717803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25525" y="3598926"/>
            <a:ext cx="1434465" cy="828040"/>
          </a:xfrm>
          <a:custGeom>
            <a:avLst/>
            <a:gdLst/>
            <a:ahLst/>
            <a:cxnLst/>
            <a:rect l="l" t="t" r="r" b="b"/>
            <a:pathLst>
              <a:path w="1434465" h="828039">
                <a:moveTo>
                  <a:pt x="0" y="0"/>
                </a:moveTo>
                <a:lnTo>
                  <a:pt x="1434084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33251" y="3598926"/>
            <a:ext cx="2929890" cy="828040"/>
          </a:xfrm>
          <a:custGeom>
            <a:avLst/>
            <a:gdLst/>
            <a:ahLst/>
            <a:cxnLst/>
            <a:rect l="l" t="t" r="r" b="b"/>
            <a:pathLst>
              <a:path w="2929890" h="828039">
                <a:moveTo>
                  <a:pt x="2929890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5525" y="3598926"/>
            <a:ext cx="737870" cy="828040"/>
          </a:xfrm>
          <a:custGeom>
            <a:avLst/>
            <a:gdLst/>
            <a:ahLst/>
            <a:cxnLst/>
            <a:rect l="l" t="t" r="r" b="b"/>
            <a:pathLst>
              <a:path w="737870" h="828039">
                <a:moveTo>
                  <a:pt x="737616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63141" y="3598926"/>
            <a:ext cx="696595" cy="828040"/>
          </a:xfrm>
          <a:custGeom>
            <a:avLst/>
            <a:gdLst/>
            <a:ahLst/>
            <a:cxnLst/>
            <a:rect l="l" t="t" r="r" b="b"/>
            <a:pathLst>
              <a:path w="696595" h="828039">
                <a:moveTo>
                  <a:pt x="0" y="0"/>
                </a:moveTo>
                <a:lnTo>
                  <a:pt x="696468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51055" y="3598926"/>
            <a:ext cx="2908935" cy="828040"/>
          </a:xfrm>
          <a:custGeom>
            <a:avLst/>
            <a:gdLst/>
            <a:ahLst/>
            <a:cxnLst/>
            <a:rect l="l" t="t" r="r" b="b"/>
            <a:pathLst>
              <a:path w="2908934" h="828039">
                <a:moveTo>
                  <a:pt x="2908554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63141" y="3598926"/>
            <a:ext cx="696595" cy="828040"/>
          </a:xfrm>
          <a:custGeom>
            <a:avLst/>
            <a:gdLst/>
            <a:ahLst/>
            <a:cxnLst/>
            <a:rect l="l" t="t" r="r" b="b"/>
            <a:pathLst>
              <a:path w="696595" h="828039">
                <a:moveTo>
                  <a:pt x="696468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59609" y="3598926"/>
            <a:ext cx="0" cy="828040"/>
          </a:xfrm>
          <a:custGeom>
            <a:avLst/>
            <a:gdLst/>
            <a:ahLst/>
            <a:cxnLst/>
            <a:rect l="l" t="t" r="r" b="b"/>
            <a:pathLst>
              <a:path h="828039">
                <a:moveTo>
                  <a:pt x="0" y="0"/>
                </a:moveTo>
                <a:lnTo>
                  <a:pt x="0" y="827532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27489" y="5586581"/>
            <a:ext cx="615315" cy="329565"/>
          </a:xfrm>
          <a:custGeom>
            <a:avLst/>
            <a:gdLst/>
            <a:ahLst/>
            <a:cxnLst/>
            <a:rect l="l" t="t" r="r" b="b"/>
            <a:pathLst>
              <a:path w="615314" h="329564">
                <a:moveTo>
                  <a:pt x="0" y="164233"/>
                </a:moveTo>
                <a:lnTo>
                  <a:pt x="9143" y="126895"/>
                </a:lnTo>
                <a:lnTo>
                  <a:pt x="51099" y="73193"/>
                </a:lnTo>
                <a:lnTo>
                  <a:pt x="118150" y="34036"/>
                </a:lnTo>
                <a:lnTo>
                  <a:pt x="158585" y="19962"/>
                </a:lnTo>
                <a:lnTo>
                  <a:pt x="202291" y="9584"/>
                </a:lnTo>
                <a:lnTo>
                  <a:pt x="248266" y="2923"/>
                </a:lnTo>
                <a:lnTo>
                  <a:pt x="295511" y="0"/>
                </a:lnTo>
                <a:lnTo>
                  <a:pt x="343024" y="833"/>
                </a:lnTo>
                <a:lnTo>
                  <a:pt x="389803" y="5444"/>
                </a:lnTo>
                <a:lnTo>
                  <a:pt x="434849" y="13852"/>
                </a:lnTo>
                <a:lnTo>
                  <a:pt x="477159" y="26078"/>
                </a:lnTo>
                <a:lnTo>
                  <a:pt x="515733" y="42142"/>
                </a:lnTo>
                <a:lnTo>
                  <a:pt x="549570" y="62065"/>
                </a:lnTo>
                <a:lnTo>
                  <a:pt x="599028" y="113565"/>
                </a:lnTo>
                <a:lnTo>
                  <a:pt x="614934" y="164233"/>
                </a:lnTo>
                <a:lnTo>
                  <a:pt x="612648" y="184045"/>
                </a:lnTo>
                <a:lnTo>
                  <a:pt x="578016" y="243070"/>
                </a:lnTo>
                <a:lnTo>
                  <a:pt x="516475" y="286717"/>
                </a:lnTo>
                <a:lnTo>
                  <a:pt x="478096" y="302807"/>
                </a:lnTo>
                <a:lnTo>
                  <a:pt x="435969" y="315094"/>
                </a:lnTo>
                <a:lnTo>
                  <a:pt x="391087" y="323590"/>
                </a:lnTo>
                <a:lnTo>
                  <a:pt x="344441" y="328310"/>
                </a:lnTo>
                <a:lnTo>
                  <a:pt x="297027" y="329267"/>
                </a:lnTo>
                <a:lnTo>
                  <a:pt x="249835" y="326475"/>
                </a:lnTo>
                <a:lnTo>
                  <a:pt x="203859" y="319947"/>
                </a:lnTo>
                <a:lnTo>
                  <a:pt x="160092" y="309697"/>
                </a:lnTo>
                <a:lnTo>
                  <a:pt x="119527" y="295739"/>
                </a:lnTo>
                <a:lnTo>
                  <a:pt x="83157" y="278086"/>
                </a:lnTo>
                <a:lnTo>
                  <a:pt x="26972" y="231750"/>
                </a:lnTo>
                <a:lnTo>
                  <a:pt x="2286" y="184045"/>
                </a:lnTo>
                <a:lnTo>
                  <a:pt x="0" y="16423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019932" y="5635545"/>
            <a:ext cx="42989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B</a:t>
            </a:r>
            <a:r>
              <a:rPr sz="1150" spc="-10" dirty="0">
                <a:latin typeface="Arial"/>
                <a:cs typeface="Arial"/>
              </a:rPr>
              <a:t>CD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891419" y="5586221"/>
            <a:ext cx="614680" cy="330200"/>
          </a:xfrm>
          <a:custGeom>
            <a:avLst/>
            <a:gdLst/>
            <a:ahLst/>
            <a:cxnLst/>
            <a:rect l="l" t="t" r="r" b="b"/>
            <a:pathLst>
              <a:path w="614679" h="330200">
                <a:moveTo>
                  <a:pt x="0" y="164591"/>
                </a:moveTo>
                <a:lnTo>
                  <a:pt x="7619" y="127253"/>
                </a:lnTo>
                <a:lnTo>
                  <a:pt x="51874" y="72740"/>
                </a:lnTo>
                <a:lnTo>
                  <a:pt x="93632" y="45460"/>
                </a:lnTo>
                <a:lnTo>
                  <a:pt x="140922" y="25455"/>
                </a:lnTo>
                <a:lnTo>
                  <a:pt x="191101" y="11816"/>
                </a:lnTo>
                <a:lnTo>
                  <a:pt x="241527" y="3634"/>
                </a:lnTo>
                <a:lnTo>
                  <a:pt x="289560" y="0"/>
                </a:lnTo>
                <a:lnTo>
                  <a:pt x="324612" y="0"/>
                </a:lnTo>
                <a:lnTo>
                  <a:pt x="405500" y="8463"/>
                </a:lnTo>
                <a:lnTo>
                  <a:pt x="453093" y="19512"/>
                </a:lnTo>
                <a:lnTo>
                  <a:pt x="500100" y="36175"/>
                </a:lnTo>
                <a:lnTo>
                  <a:pt x="543416" y="59193"/>
                </a:lnTo>
                <a:lnTo>
                  <a:pt x="579934" y="89305"/>
                </a:lnTo>
                <a:lnTo>
                  <a:pt x="606552" y="127253"/>
                </a:lnTo>
                <a:lnTo>
                  <a:pt x="614172" y="164591"/>
                </a:lnTo>
                <a:lnTo>
                  <a:pt x="611886" y="184403"/>
                </a:lnTo>
                <a:lnTo>
                  <a:pt x="579324" y="241244"/>
                </a:lnTo>
                <a:lnTo>
                  <a:pt x="542775" y="271144"/>
                </a:lnTo>
                <a:lnTo>
                  <a:pt x="499757" y="293946"/>
                </a:lnTo>
                <a:lnTo>
                  <a:pt x="453124" y="310438"/>
                </a:lnTo>
                <a:lnTo>
                  <a:pt x="405729" y="321413"/>
                </a:lnTo>
                <a:lnTo>
                  <a:pt x="360426" y="327659"/>
                </a:lnTo>
                <a:lnTo>
                  <a:pt x="324612" y="329945"/>
                </a:lnTo>
                <a:lnTo>
                  <a:pt x="289560" y="329945"/>
                </a:lnTo>
                <a:lnTo>
                  <a:pt x="241527" y="326311"/>
                </a:lnTo>
                <a:lnTo>
                  <a:pt x="191101" y="318129"/>
                </a:lnTo>
                <a:lnTo>
                  <a:pt x="140922" y="304490"/>
                </a:lnTo>
                <a:lnTo>
                  <a:pt x="93632" y="284485"/>
                </a:lnTo>
                <a:lnTo>
                  <a:pt x="51874" y="257205"/>
                </a:lnTo>
                <a:lnTo>
                  <a:pt x="18288" y="221741"/>
                </a:lnTo>
                <a:lnTo>
                  <a:pt x="2286" y="184403"/>
                </a:lnTo>
                <a:lnTo>
                  <a:pt x="0" y="16459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986910" y="5635545"/>
            <a:ext cx="4222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0" dirty="0">
                <a:latin typeface="Arial"/>
                <a:cs typeface="Arial"/>
              </a:rPr>
              <a:t>A</a:t>
            </a:r>
            <a:r>
              <a:rPr sz="1150" spc="-5" dirty="0">
                <a:latin typeface="Arial"/>
                <a:cs typeface="Arial"/>
              </a:rPr>
              <a:t>B</a:t>
            </a:r>
            <a:r>
              <a:rPr sz="1150" spc="-10" dirty="0">
                <a:latin typeface="Arial"/>
                <a:cs typeface="Arial"/>
              </a:rPr>
              <a:t>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874399" y="5586402"/>
            <a:ext cx="614680" cy="330200"/>
          </a:xfrm>
          <a:custGeom>
            <a:avLst/>
            <a:gdLst/>
            <a:ahLst/>
            <a:cxnLst/>
            <a:rect l="l" t="t" r="r" b="b"/>
            <a:pathLst>
              <a:path w="614679" h="330200">
                <a:moveTo>
                  <a:pt x="0" y="164411"/>
                </a:moveTo>
                <a:lnTo>
                  <a:pt x="7619" y="127073"/>
                </a:lnTo>
                <a:lnTo>
                  <a:pt x="50717" y="73308"/>
                </a:lnTo>
                <a:lnTo>
                  <a:pt x="118242" y="34098"/>
                </a:lnTo>
                <a:lnTo>
                  <a:pt x="158719" y="20002"/>
                </a:lnTo>
                <a:lnTo>
                  <a:pt x="202366" y="9607"/>
                </a:lnTo>
                <a:lnTo>
                  <a:pt x="248205" y="2933"/>
                </a:lnTo>
                <a:lnTo>
                  <a:pt x="295259" y="0"/>
                </a:lnTo>
                <a:lnTo>
                  <a:pt x="342547" y="828"/>
                </a:lnTo>
                <a:lnTo>
                  <a:pt x="389092" y="5440"/>
                </a:lnTo>
                <a:lnTo>
                  <a:pt x="433915" y="13855"/>
                </a:lnTo>
                <a:lnTo>
                  <a:pt x="476037" y="26093"/>
                </a:lnTo>
                <a:lnTo>
                  <a:pt x="514480" y="42176"/>
                </a:lnTo>
                <a:lnTo>
                  <a:pt x="548265" y="62123"/>
                </a:lnTo>
                <a:lnTo>
                  <a:pt x="597946" y="113695"/>
                </a:lnTo>
                <a:lnTo>
                  <a:pt x="614172" y="164411"/>
                </a:lnTo>
                <a:lnTo>
                  <a:pt x="611886" y="184223"/>
                </a:lnTo>
                <a:lnTo>
                  <a:pt x="579718" y="240950"/>
                </a:lnTo>
                <a:lnTo>
                  <a:pt x="543139" y="270865"/>
                </a:lnTo>
                <a:lnTo>
                  <a:pt x="499867" y="293746"/>
                </a:lnTo>
                <a:lnTo>
                  <a:pt x="452955" y="310322"/>
                </a:lnTo>
                <a:lnTo>
                  <a:pt x="405457" y="321324"/>
                </a:lnTo>
                <a:lnTo>
                  <a:pt x="360426" y="327479"/>
                </a:lnTo>
                <a:lnTo>
                  <a:pt x="324612" y="329765"/>
                </a:lnTo>
                <a:lnTo>
                  <a:pt x="289560" y="329765"/>
                </a:lnTo>
                <a:lnTo>
                  <a:pt x="241304" y="325889"/>
                </a:lnTo>
                <a:lnTo>
                  <a:pt x="191022" y="317753"/>
                </a:lnTo>
                <a:lnTo>
                  <a:pt x="141184" y="304304"/>
                </a:lnTo>
                <a:lnTo>
                  <a:pt x="94262" y="284491"/>
                </a:lnTo>
                <a:lnTo>
                  <a:pt x="52727" y="257260"/>
                </a:lnTo>
                <a:lnTo>
                  <a:pt x="19050" y="221561"/>
                </a:lnTo>
                <a:lnTo>
                  <a:pt x="2286" y="184223"/>
                </a:lnTo>
                <a:lnTo>
                  <a:pt x="0" y="16441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4969890" y="5635545"/>
            <a:ext cx="42227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B</a:t>
            </a:r>
            <a:r>
              <a:rPr sz="1150" spc="-5" dirty="0">
                <a:latin typeface="Arial"/>
                <a:cs typeface="Arial"/>
              </a:rPr>
              <a:t>DE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858141" y="5586334"/>
            <a:ext cx="613410" cy="330200"/>
          </a:xfrm>
          <a:custGeom>
            <a:avLst/>
            <a:gdLst/>
            <a:ahLst/>
            <a:cxnLst/>
            <a:rect l="l" t="t" r="r" b="b"/>
            <a:pathLst>
              <a:path w="613410" h="330200">
                <a:moveTo>
                  <a:pt x="0" y="164479"/>
                </a:moveTo>
                <a:lnTo>
                  <a:pt x="7619" y="127141"/>
                </a:lnTo>
                <a:lnTo>
                  <a:pt x="51002" y="73055"/>
                </a:lnTo>
                <a:lnTo>
                  <a:pt x="118695" y="33778"/>
                </a:lnTo>
                <a:lnTo>
                  <a:pt x="159217" y="19721"/>
                </a:lnTo>
                <a:lnTo>
                  <a:pt x="202888" y="9398"/>
                </a:lnTo>
                <a:lnTo>
                  <a:pt x="248731" y="2820"/>
                </a:lnTo>
                <a:lnTo>
                  <a:pt x="295771" y="0"/>
                </a:lnTo>
                <a:lnTo>
                  <a:pt x="343031" y="946"/>
                </a:lnTo>
                <a:lnTo>
                  <a:pt x="389535" y="5670"/>
                </a:lnTo>
                <a:lnTo>
                  <a:pt x="434306" y="14183"/>
                </a:lnTo>
                <a:lnTo>
                  <a:pt x="476369" y="26495"/>
                </a:lnTo>
                <a:lnTo>
                  <a:pt x="514747" y="42618"/>
                </a:lnTo>
                <a:lnTo>
                  <a:pt x="548464" y="62562"/>
                </a:lnTo>
                <a:lnTo>
                  <a:pt x="598009" y="113957"/>
                </a:lnTo>
                <a:lnTo>
                  <a:pt x="613410" y="164479"/>
                </a:lnTo>
                <a:lnTo>
                  <a:pt x="611886" y="184291"/>
                </a:lnTo>
                <a:lnTo>
                  <a:pt x="576657" y="243264"/>
                </a:lnTo>
                <a:lnTo>
                  <a:pt x="515080" y="286945"/>
                </a:lnTo>
                <a:lnTo>
                  <a:pt x="476831" y="303075"/>
                </a:lnTo>
                <a:lnTo>
                  <a:pt x="434901" y="315410"/>
                </a:lnTo>
                <a:lnTo>
                  <a:pt x="390256" y="323961"/>
                </a:lnTo>
                <a:lnTo>
                  <a:pt x="343867" y="328735"/>
                </a:lnTo>
                <a:lnTo>
                  <a:pt x="296701" y="329743"/>
                </a:lnTo>
                <a:lnTo>
                  <a:pt x="249726" y="326993"/>
                </a:lnTo>
                <a:lnTo>
                  <a:pt x="203912" y="320496"/>
                </a:lnTo>
                <a:lnTo>
                  <a:pt x="160226" y="310261"/>
                </a:lnTo>
                <a:lnTo>
                  <a:pt x="119637" y="296297"/>
                </a:lnTo>
                <a:lnTo>
                  <a:pt x="83114" y="278614"/>
                </a:lnTo>
                <a:lnTo>
                  <a:pt x="26136" y="232126"/>
                </a:lnTo>
                <a:lnTo>
                  <a:pt x="2286" y="184291"/>
                </a:lnTo>
                <a:lnTo>
                  <a:pt x="0" y="1644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949822" y="5635545"/>
            <a:ext cx="4305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AC</a:t>
            </a:r>
            <a:r>
              <a:rPr sz="1150" spc="-15" dirty="0">
                <a:latin typeface="Arial"/>
                <a:cs typeface="Arial"/>
              </a:rPr>
              <a:t>D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820534" y="5586512"/>
            <a:ext cx="615315" cy="329565"/>
          </a:xfrm>
          <a:custGeom>
            <a:avLst/>
            <a:gdLst/>
            <a:ahLst/>
            <a:cxnLst/>
            <a:rect l="l" t="t" r="r" b="b"/>
            <a:pathLst>
              <a:path w="615315" h="329564">
                <a:moveTo>
                  <a:pt x="0" y="164301"/>
                </a:moveTo>
                <a:lnTo>
                  <a:pt x="8381" y="126963"/>
                </a:lnTo>
                <a:lnTo>
                  <a:pt x="50685" y="73174"/>
                </a:lnTo>
                <a:lnTo>
                  <a:pt x="117841" y="33987"/>
                </a:lnTo>
                <a:lnTo>
                  <a:pt x="158262" y="19914"/>
                </a:lnTo>
                <a:lnTo>
                  <a:pt x="201923" y="9547"/>
                </a:lnTo>
                <a:lnTo>
                  <a:pt x="247833" y="2902"/>
                </a:lnTo>
                <a:lnTo>
                  <a:pt x="295002" y="0"/>
                </a:lnTo>
                <a:lnTo>
                  <a:pt x="342439" y="856"/>
                </a:lnTo>
                <a:lnTo>
                  <a:pt x="389151" y="5491"/>
                </a:lnTo>
                <a:lnTo>
                  <a:pt x="434150" y="13922"/>
                </a:lnTo>
                <a:lnTo>
                  <a:pt x="476443" y="26168"/>
                </a:lnTo>
                <a:lnTo>
                  <a:pt x="515040" y="42246"/>
                </a:lnTo>
                <a:lnTo>
                  <a:pt x="548950" y="62175"/>
                </a:lnTo>
                <a:lnTo>
                  <a:pt x="598745" y="113660"/>
                </a:lnTo>
                <a:lnTo>
                  <a:pt x="614934" y="164301"/>
                </a:lnTo>
                <a:lnTo>
                  <a:pt x="612648" y="184113"/>
                </a:lnTo>
                <a:lnTo>
                  <a:pt x="577190" y="243355"/>
                </a:lnTo>
                <a:lnTo>
                  <a:pt x="515184" y="287062"/>
                </a:lnTo>
                <a:lnTo>
                  <a:pt x="476683" y="303138"/>
                </a:lnTo>
                <a:lnTo>
                  <a:pt x="434497" y="315388"/>
                </a:lnTo>
                <a:lnTo>
                  <a:pt x="389606" y="323832"/>
                </a:lnTo>
                <a:lnTo>
                  <a:pt x="342996" y="328489"/>
                </a:lnTo>
                <a:lnTo>
                  <a:pt x="295650" y="329377"/>
                </a:lnTo>
                <a:lnTo>
                  <a:pt x="248550" y="326518"/>
                </a:lnTo>
                <a:lnTo>
                  <a:pt x="202682" y="319929"/>
                </a:lnTo>
                <a:lnTo>
                  <a:pt x="159027" y="309630"/>
                </a:lnTo>
                <a:lnTo>
                  <a:pt x="118569" y="295641"/>
                </a:lnTo>
                <a:lnTo>
                  <a:pt x="82292" y="277980"/>
                </a:lnTo>
                <a:lnTo>
                  <a:pt x="26215" y="231722"/>
                </a:lnTo>
                <a:lnTo>
                  <a:pt x="2286" y="184113"/>
                </a:lnTo>
                <a:lnTo>
                  <a:pt x="0" y="1643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6912241" y="5635545"/>
            <a:ext cx="4305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BC</a:t>
            </a:r>
            <a:r>
              <a:rPr sz="1150" spc="-15" dirty="0">
                <a:latin typeface="Arial"/>
                <a:cs typeface="Arial"/>
              </a:rPr>
              <a:t>D</a:t>
            </a:r>
            <a:r>
              <a:rPr sz="1150" dirty="0"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904123" y="4757165"/>
            <a:ext cx="1331595" cy="828675"/>
          </a:xfrm>
          <a:custGeom>
            <a:avLst/>
            <a:gdLst/>
            <a:ahLst/>
            <a:cxnLst/>
            <a:rect l="l" t="t" r="r" b="b"/>
            <a:pathLst>
              <a:path w="1331595" h="828675">
                <a:moveTo>
                  <a:pt x="0" y="0"/>
                </a:moveTo>
                <a:lnTo>
                  <a:pt x="1331214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04123" y="4757165"/>
            <a:ext cx="2294890" cy="828675"/>
          </a:xfrm>
          <a:custGeom>
            <a:avLst/>
            <a:gdLst/>
            <a:ahLst/>
            <a:cxnLst/>
            <a:rect l="l" t="t" r="r" b="b"/>
            <a:pathLst>
              <a:path w="2294890" h="828675">
                <a:moveTo>
                  <a:pt x="0" y="0"/>
                </a:moveTo>
                <a:lnTo>
                  <a:pt x="2294382" y="82829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20403" y="4757165"/>
            <a:ext cx="615315" cy="828675"/>
          </a:xfrm>
          <a:custGeom>
            <a:avLst/>
            <a:gdLst/>
            <a:ahLst/>
            <a:cxnLst/>
            <a:rect l="l" t="t" r="r" b="b"/>
            <a:pathLst>
              <a:path w="615314" h="828675">
                <a:moveTo>
                  <a:pt x="0" y="0"/>
                </a:moveTo>
                <a:lnTo>
                  <a:pt x="614934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20403" y="4757165"/>
            <a:ext cx="2561590" cy="828675"/>
          </a:xfrm>
          <a:custGeom>
            <a:avLst/>
            <a:gdLst/>
            <a:ahLst/>
            <a:cxnLst/>
            <a:rect l="l" t="t" r="r" b="b"/>
            <a:pathLst>
              <a:path w="2561590" h="828675">
                <a:moveTo>
                  <a:pt x="0" y="0"/>
                </a:moveTo>
                <a:lnTo>
                  <a:pt x="2561082" y="82829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358019" y="4757165"/>
            <a:ext cx="840740" cy="828675"/>
          </a:xfrm>
          <a:custGeom>
            <a:avLst/>
            <a:gdLst/>
            <a:ahLst/>
            <a:cxnLst/>
            <a:rect l="l" t="t" r="r" b="b"/>
            <a:pathLst>
              <a:path w="840739" h="828675">
                <a:moveTo>
                  <a:pt x="0" y="0"/>
                </a:moveTo>
                <a:lnTo>
                  <a:pt x="840486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58019" y="4757165"/>
            <a:ext cx="1823720" cy="828675"/>
          </a:xfrm>
          <a:custGeom>
            <a:avLst/>
            <a:gdLst/>
            <a:ahLst/>
            <a:cxnLst/>
            <a:rect l="l" t="t" r="r" b="b"/>
            <a:pathLst>
              <a:path w="1823720" h="828675">
                <a:moveTo>
                  <a:pt x="0" y="0"/>
                </a:moveTo>
                <a:lnTo>
                  <a:pt x="1823466" y="82829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95635" y="4757165"/>
            <a:ext cx="2070100" cy="828675"/>
          </a:xfrm>
          <a:custGeom>
            <a:avLst/>
            <a:gdLst/>
            <a:ahLst/>
            <a:cxnLst/>
            <a:rect l="l" t="t" r="r" b="b"/>
            <a:pathLst>
              <a:path w="2070100" h="828675">
                <a:moveTo>
                  <a:pt x="0" y="0"/>
                </a:moveTo>
                <a:lnTo>
                  <a:pt x="2069592" y="82829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35337" y="4757165"/>
            <a:ext cx="860425" cy="828675"/>
          </a:xfrm>
          <a:custGeom>
            <a:avLst/>
            <a:gdLst/>
            <a:ahLst/>
            <a:cxnLst/>
            <a:rect l="l" t="t" r="r" b="b"/>
            <a:pathLst>
              <a:path w="860425" h="828675">
                <a:moveTo>
                  <a:pt x="860298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198505" y="4757165"/>
            <a:ext cx="635000" cy="828675"/>
          </a:xfrm>
          <a:custGeom>
            <a:avLst/>
            <a:gdLst/>
            <a:ahLst/>
            <a:cxnLst/>
            <a:rect l="l" t="t" r="r" b="b"/>
            <a:pathLst>
              <a:path w="635000" h="828675">
                <a:moveTo>
                  <a:pt x="634746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33251" y="4757165"/>
            <a:ext cx="1332230" cy="828675"/>
          </a:xfrm>
          <a:custGeom>
            <a:avLst/>
            <a:gdLst/>
            <a:ahLst/>
            <a:cxnLst/>
            <a:rect l="l" t="t" r="r" b="b"/>
            <a:pathLst>
              <a:path w="1332229" h="828675">
                <a:moveTo>
                  <a:pt x="1331976" y="828294"/>
                </a:moveTo>
                <a:lnTo>
                  <a:pt x="0" y="0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81485" y="4757165"/>
            <a:ext cx="369570" cy="828675"/>
          </a:xfrm>
          <a:custGeom>
            <a:avLst/>
            <a:gdLst/>
            <a:ahLst/>
            <a:cxnLst/>
            <a:rect l="l" t="t" r="r" b="b"/>
            <a:pathLst>
              <a:path w="369570" h="828675">
                <a:moveTo>
                  <a:pt x="369570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51055" y="4757165"/>
            <a:ext cx="614680" cy="828675"/>
          </a:xfrm>
          <a:custGeom>
            <a:avLst/>
            <a:gdLst/>
            <a:ahLst/>
            <a:cxnLst/>
            <a:rect l="l" t="t" r="r" b="b"/>
            <a:pathLst>
              <a:path w="614679" h="828675">
                <a:moveTo>
                  <a:pt x="0" y="0"/>
                </a:moveTo>
                <a:lnTo>
                  <a:pt x="614172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35337" y="4757165"/>
            <a:ext cx="3072765" cy="828675"/>
          </a:xfrm>
          <a:custGeom>
            <a:avLst/>
            <a:gdLst/>
            <a:ahLst/>
            <a:cxnLst/>
            <a:rect l="l" t="t" r="r" b="b"/>
            <a:pathLst>
              <a:path w="3072765" h="828675">
                <a:moveTo>
                  <a:pt x="3072384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07721" y="4757165"/>
            <a:ext cx="820419" cy="828675"/>
          </a:xfrm>
          <a:custGeom>
            <a:avLst/>
            <a:gdLst/>
            <a:ahLst/>
            <a:cxnLst/>
            <a:rect l="l" t="t" r="r" b="b"/>
            <a:pathLst>
              <a:path w="820420" h="828675">
                <a:moveTo>
                  <a:pt x="0" y="0"/>
                </a:moveTo>
                <a:lnTo>
                  <a:pt x="819912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98505" y="4757165"/>
            <a:ext cx="2827020" cy="828675"/>
          </a:xfrm>
          <a:custGeom>
            <a:avLst/>
            <a:gdLst/>
            <a:ahLst/>
            <a:cxnLst/>
            <a:rect l="l" t="t" r="r" b="b"/>
            <a:pathLst>
              <a:path w="2827020" h="828675">
                <a:moveTo>
                  <a:pt x="2827020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25525" y="4757165"/>
            <a:ext cx="102235" cy="828675"/>
          </a:xfrm>
          <a:custGeom>
            <a:avLst/>
            <a:gdLst/>
            <a:ahLst/>
            <a:cxnLst/>
            <a:rect l="l" t="t" r="r" b="b"/>
            <a:pathLst>
              <a:path w="102234" h="828675">
                <a:moveTo>
                  <a:pt x="0" y="0"/>
                </a:moveTo>
                <a:lnTo>
                  <a:pt x="102108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27633" y="4757165"/>
            <a:ext cx="635635" cy="828675"/>
          </a:xfrm>
          <a:custGeom>
            <a:avLst/>
            <a:gdLst/>
            <a:ahLst/>
            <a:cxnLst/>
            <a:rect l="l" t="t" r="r" b="b"/>
            <a:pathLst>
              <a:path w="635634" h="828675">
                <a:moveTo>
                  <a:pt x="635507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81485" y="4757165"/>
            <a:ext cx="2581910" cy="828675"/>
          </a:xfrm>
          <a:custGeom>
            <a:avLst/>
            <a:gdLst/>
            <a:ahLst/>
            <a:cxnLst/>
            <a:rect l="l" t="t" r="r" b="b"/>
            <a:pathLst>
              <a:path w="2581909" h="828675">
                <a:moveTo>
                  <a:pt x="2581655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65227" y="4757165"/>
            <a:ext cx="2294890" cy="828675"/>
          </a:xfrm>
          <a:custGeom>
            <a:avLst/>
            <a:gdLst/>
            <a:ahLst/>
            <a:cxnLst/>
            <a:rect l="l" t="t" r="r" b="b"/>
            <a:pathLst>
              <a:path w="2294890" h="828675">
                <a:moveTo>
                  <a:pt x="2294381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27633" y="4757165"/>
            <a:ext cx="1332230" cy="828675"/>
          </a:xfrm>
          <a:custGeom>
            <a:avLst/>
            <a:gdLst/>
            <a:ahLst/>
            <a:cxnLst/>
            <a:rect l="l" t="t" r="r" b="b"/>
            <a:pathLst>
              <a:path w="1332229" h="828675">
                <a:moveTo>
                  <a:pt x="1331976" y="0"/>
                </a:moveTo>
                <a:lnTo>
                  <a:pt x="0" y="82829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53825" y="6454902"/>
            <a:ext cx="655320" cy="330835"/>
          </a:xfrm>
          <a:custGeom>
            <a:avLst/>
            <a:gdLst/>
            <a:ahLst/>
            <a:cxnLst/>
            <a:rect l="l" t="t" r="r" b="b"/>
            <a:pathLst>
              <a:path w="655320" h="330834">
                <a:moveTo>
                  <a:pt x="0" y="165353"/>
                </a:moveTo>
                <a:lnTo>
                  <a:pt x="18287" y="110489"/>
                </a:lnTo>
                <a:lnTo>
                  <a:pt x="51042" y="76559"/>
                </a:lnTo>
                <a:lnTo>
                  <a:pt x="93418" y="49656"/>
                </a:lnTo>
                <a:lnTo>
                  <a:pt x="141974" y="29203"/>
                </a:lnTo>
                <a:lnTo>
                  <a:pt x="193271" y="14621"/>
                </a:lnTo>
                <a:lnTo>
                  <a:pt x="243867" y="5333"/>
                </a:lnTo>
                <a:lnTo>
                  <a:pt x="290322" y="761"/>
                </a:lnTo>
                <a:lnTo>
                  <a:pt x="327660" y="0"/>
                </a:lnTo>
                <a:lnTo>
                  <a:pt x="364998" y="761"/>
                </a:lnTo>
                <a:lnTo>
                  <a:pt x="406676" y="4656"/>
                </a:lnTo>
                <a:lnTo>
                  <a:pt x="452713" y="12524"/>
                </a:lnTo>
                <a:lnTo>
                  <a:pt x="500235" y="24858"/>
                </a:lnTo>
                <a:lnTo>
                  <a:pt x="546369" y="42156"/>
                </a:lnTo>
                <a:lnTo>
                  <a:pt x="588240" y="64912"/>
                </a:lnTo>
                <a:lnTo>
                  <a:pt x="622975" y="93620"/>
                </a:lnTo>
                <a:lnTo>
                  <a:pt x="647700" y="128777"/>
                </a:lnTo>
                <a:lnTo>
                  <a:pt x="655320" y="165353"/>
                </a:lnTo>
                <a:lnTo>
                  <a:pt x="653034" y="184403"/>
                </a:lnTo>
                <a:lnTo>
                  <a:pt x="621995" y="238255"/>
                </a:lnTo>
                <a:lnTo>
                  <a:pt x="584775" y="268049"/>
                </a:lnTo>
                <a:lnTo>
                  <a:pt x="540043" y="291522"/>
                </a:lnTo>
                <a:lnTo>
                  <a:pt x="491803" y="308886"/>
                </a:lnTo>
                <a:lnTo>
                  <a:pt x="444058" y="320353"/>
                </a:lnTo>
                <a:lnTo>
                  <a:pt x="400812" y="326135"/>
                </a:lnTo>
                <a:lnTo>
                  <a:pt x="327660" y="330707"/>
                </a:lnTo>
                <a:lnTo>
                  <a:pt x="283360" y="329436"/>
                </a:lnTo>
                <a:lnTo>
                  <a:pt x="234761" y="324104"/>
                </a:lnTo>
                <a:lnTo>
                  <a:pt x="184464" y="314244"/>
                </a:lnTo>
                <a:lnTo>
                  <a:pt x="135068" y="299392"/>
                </a:lnTo>
                <a:lnTo>
                  <a:pt x="89173" y="279080"/>
                </a:lnTo>
                <a:lnTo>
                  <a:pt x="49380" y="252844"/>
                </a:lnTo>
                <a:lnTo>
                  <a:pt x="18288" y="220217"/>
                </a:lnTo>
                <a:lnTo>
                  <a:pt x="2286" y="184403"/>
                </a:lnTo>
                <a:lnTo>
                  <a:pt x="0" y="16535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4917313" y="6504986"/>
            <a:ext cx="52768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Arial"/>
                <a:cs typeface="Arial"/>
              </a:rPr>
              <a:t>AB</a:t>
            </a:r>
            <a:r>
              <a:rPr sz="1150" spc="-15" dirty="0">
                <a:latin typeface="Arial"/>
                <a:cs typeface="Arial"/>
              </a:rPr>
              <a:t>C</a:t>
            </a:r>
            <a:r>
              <a:rPr sz="1150" spc="-5" dirty="0">
                <a:latin typeface="Arial"/>
                <a:cs typeface="Arial"/>
              </a:rPr>
              <a:t>DE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235337" y="5916167"/>
            <a:ext cx="1946275" cy="539115"/>
          </a:xfrm>
          <a:custGeom>
            <a:avLst/>
            <a:gdLst/>
            <a:ahLst/>
            <a:cxnLst/>
            <a:rect l="l" t="t" r="r" b="b"/>
            <a:pathLst>
              <a:path w="1946275" h="539114">
                <a:moveTo>
                  <a:pt x="0" y="0"/>
                </a:moveTo>
                <a:lnTo>
                  <a:pt x="1946148" y="53873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98505" y="5916167"/>
            <a:ext cx="982980" cy="539115"/>
          </a:xfrm>
          <a:custGeom>
            <a:avLst/>
            <a:gdLst/>
            <a:ahLst/>
            <a:cxnLst/>
            <a:rect l="l" t="t" r="r" b="b"/>
            <a:pathLst>
              <a:path w="982979" h="539114">
                <a:moveTo>
                  <a:pt x="0" y="0"/>
                </a:moveTo>
                <a:lnTo>
                  <a:pt x="982980" y="538733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81485" y="5916167"/>
            <a:ext cx="0" cy="539115"/>
          </a:xfrm>
          <a:custGeom>
            <a:avLst/>
            <a:gdLst/>
            <a:ahLst/>
            <a:cxnLst/>
            <a:rect l="l" t="t" r="r" b="b"/>
            <a:pathLst>
              <a:path h="539114">
                <a:moveTo>
                  <a:pt x="0" y="0"/>
                </a:moveTo>
                <a:lnTo>
                  <a:pt x="0" y="53873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81485" y="5916167"/>
            <a:ext cx="984250" cy="539115"/>
          </a:xfrm>
          <a:custGeom>
            <a:avLst/>
            <a:gdLst/>
            <a:ahLst/>
            <a:cxnLst/>
            <a:rect l="l" t="t" r="r" b="b"/>
            <a:pathLst>
              <a:path w="984250" h="539114">
                <a:moveTo>
                  <a:pt x="983741" y="0"/>
                </a:moveTo>
                <a:lnTo>
                  <a:pt x="0" y="53873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81485" y="5916167"/>
            <a:ext cx="1946275" cy="539115"/>
          </a:xfrm>
          <a:custGeom>
            <a:avLst/>
            <a:gdLst/>
            <a:ahLst/>
            <a:cxnLst/>
            <a:rect l="l" t="t" r="r" b="b"/>
            <a:pathLst>
              <a:path w="1946275" h="539114">
                <a:moveTo>
                  <a:pt x="1946148" y="0"/>
                </a:moveTo>
                <a:lnTo>
                  <a:pt x="0" y="538734"/>
                </a:lnTo>
              </a:path>
            </a:pathLst>
          </a:custGeom>
          <a:ln w="6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26</a:t>
            </a:fld>
            <a:endParaRPr spc="-114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27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272" y="743965"/>
            <a:ext cx="378650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25" dirty="0"/>
              <a:t>Apriori</a:t>
            </a:r>
            <a:r>
              <a:rPr sz="4400" spc="-400" dirty="0"/>
              <a:t> </a:t>
            </a:r>
            <a:r>
              <a:rPr sz="4400" spc="-265" dirty="0"/>
              <a:t>principle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878457" y="2364434"/>
            <a:ext cx="7012940" cy="10985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u="heavy" spc="-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Any subset </a:t>
            </a:r>
            <a:r>
              <a:rPr sz="3200" b="1" u="heavy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b="1" u="heavy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u="heavy" spc="-7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u="heavy" spc="-1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sz="3200" b="1" u="heavy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itemset </a:t>
            </a:r>
            <a:r>
              <a:rPr sz="3200" b="1" u="heavy" spc="-1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3200" b="1" u="heavy" spc="-1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be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40360" algn="ctr">
              <a:lnSpc>
                <a:spcPct val="100000"/>
              </a:lnSpc>
              <a:spcBef>
                <a:spcPts val="380"/>
              </a:spcBef>
            </a:pPr>
            <a:r>
              <a:rPr sz="3200" b="1" u="heavy" spc="-1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frequent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4720" y="4444238"/>
            <a:ext cx="7505065" cy="18726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8450" algn="l"/>
              </a:tabLst>
            </a:pPr>
            <a:r>
              <a:rPr sz="24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{beer,</a:t>
            </a:r>
            <a:r>
              <a:rPr sz="2400" spc="-175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5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diaper,</a:t>
            </a:r>
            <a:r>
              <a:rPr sz="2400" spc="-16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nuts}</a:t>
            </a:r>
            <a:r>
              <a:rPr sz="2400" spc="-185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contains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8450">
              <a:lnSpc>
                <a:spcPct val="100000"/>
              </a:lnSpc>
              <a:spcBef>
                <a:spcPts val="290"/>
              </a:spcBef>
            </a:pPr>
            <a:r>
              <a:rPr sz="2400" spc="-14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{beer,</a:t>
            </a:r>
            <a:r>
              <a:rPr sz="2400" spc="-17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diaper}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8450" marR="5080" indent="-285750">
              <a:lnSpc>
                <a:spcPct val="110000"/>
              </a:lnSpc>
              <a:spcBef>
                <a:spcPts val="18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8450" algn="l"/>
              </a:tabLst>
            </a:pPr>
            <a:r>
              <a:rPr sz="2400" spc="-14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{beer,</a:t>
            </a:r>
            <a:r>
              <a:rPr sz="2400" spc="-17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5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diaper,</a:t>
            </a:r>
            <a:r>
              <a:rPr sz="2400" spc="-17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nuts}</a:t>
            </a:r>
            <a:r>
              <a:rPr sz="2400" spc="-185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frequent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{beer,</a:t>
            </a:r>
            <a:r>
              <a:rPr sz="2400" spc="-165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diaper}</a:t>
            </a:r>
            <a:r>
              <a:rPr sz="2400" spc="-180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also 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frequent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28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913" y="777493"/>
            <a:ext cx="34512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0" dirty="0"/>
              <a:t>Apriori</a:t>
            </a:r>
            <a:r>
              <a:rPr sz="4000" spc="-365" dirty="0"/>
              <a:t> </a:t>
            </a:r>
            <a:r>
              <a:rPr sz="4000" spc="-240" dirty="0"/>
              <a:t>principle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47527" y="2847553"/>
            <a:ext cx="838327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spc="-2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superset</a:t>
            </a:r>
            <a:r>
              <a:rPr sz="3200" spc="-2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-2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2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32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40" dirty="0">
                <a:latin typeface="Times New Roman" pitchFamily="18" charset="0"/>
                <a:cs typeface="Times New Roman" pitchFamily="18" charset="0"/>
              </a:rPr>
              <a:t>infrequent</a:t>
            </a:r>
            <a:r>
              <a:rPr sz="32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5" dirty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sz="32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3200" spc="-2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  generated </a:t>
            </a:r>
            <a:r>
              <a:rPr sz="3200" spc="-8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0" dirty="0">
                <a:latin typeface="Times New Roman" pitchFamily="18" charset="0"/>
                <a:cs typeface="Times New Roman" pitchFamily="18" charset="0"/>
              </a:rPr>
              <a:t>tested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6385">
              <a:lnSpc>
                <a:spcPct val="100000"/>
              </a:lnSpc>
              <a:spcBef>
                <a:spcPts val="2570"/>
              </a:spcBef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sz="2800" spc="20" dirty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sz="2800" spc="-5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45" dirty="0">
                <a:latin typeface="Times New Roman" pitchFamily="18" charset="0"/>
                <a:cs typeface="Times New Roman" pitchFamily="18" charset="0"/>
              </a:rPr>
              <a:t>item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combinations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pruned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667" y="777494"/>
            <a:ext cx="6665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70" dirty="0"/>
              <a:t>Apriori </a:t>
            </a:r>
            <a:r>
              <a:rPr sz="3200" spc="-195" dirty="0"/>
              <a:t>principle </a:t>
            </a:r>
            <a:r>
              <a:rPr sz="3200" spc="-165" dirty="0"/>
              <a:t>for </a:t>
            </a:r>
            <a:r>
              <a:rPr sz="3200" spc="-170" dirty="0"/>
              <a:t>pruning</a:t>
            </a:r>
            <a:r>
              <a:rPr sz="3200" spc="-425" dirty="0"/>
              <a:t> </a:t>
            </a:r>
            <a:r>
              <a:rPr sz="3200" spc="-175" dirty="0"/>
              <a:t>candidates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92003" y="1739138"/>
            <a:ext cx="29933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9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itemset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infrequent, 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supersets</a:t>
            </a:r>
            <a:r>
              <a:rPr sz="2000" spc="-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must  also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infrequent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4915" y="3766565"/>
            <a:ext cx="916305" cy="322580"/>
          </a:xfrm>
          <a:custGeom>
            <a:avLst/>
            <a:gdLst/>
            <a:ahLst/>
            <a:cxnLst/>
            <a:rect l="l" t="t" r="r" b="b"/>
            <a:pathLst>
              <a:path w="916305" h="322579">
                <a:moveTo>
                  <a:pt x="845856" y="42144"/>
                </a:moveTo>
                <a:lnTo>
                  <a:pt x="841897" y="30013"/>
                </a:lnTo>
                <a:lnTo>
                  <a:pt x="0" y="310895"/>
                </a:lnTo>
                <a:lnTo>
                  <a:pt x="3810" y="322325"/>
                </a:lnTo>
                <a:lnTo>
                  <a:pt x="845856" y="42144"/>
                </a:lnTo>
                <a:close/>
              </a:path>
              <a:path w="916305" h="322579">
                <a:moveTo>
                  <a:pt x="915924" y="11429"/>
                </a:moveTo>
                <a:lnTo>
                  <a:pt x="832104" y="0"/>
                </a:lnTo>
                <a:lnTo>
                  <a:pt x="841897" y="30013"/>
                </a:lnTo>
                <a:lnTo>
                  <a:pt x="854202" y="25907"/>
                </a:lnTo>
                <a:lnTo>
                  <a:pt x="858012" y="38099"/>
                </a:lnTo>
                <a:lnTo>
                  <a:pt x="858012" y="70075"/>
                </a:lnTo>
                <a:lnTo>
                  <a:pt x="915924" y="11429"/>
                </a:lnTo>
                <a:close/>
              </a:path>
              <a:path w="916305" h="322579">
                <a:moveTo>
                  <a:pt x="858012" y="38099"/>
                </a:moveTo>
                <a:lnTo>
                  <a:pt x="854202" y="25907"/>
                </a:lnTo>
                <a:lnTo>
                  <a:pt x="841897" y="30013"/>
                </a:lnTo>
                <a:lnTo>
                  <a:pt x="845856" y="42144"/>
                </a:lnTo>
                <a:lnTo>
                  <a:pt x="858012" y="38099"/>
                </a:lnTo>
                <a:close/>
              </a:path>
              <a:path w="916305" h="322579">
                <a:moveTo>
                  <a:pt x="858012" y="70075"/>
                </a:moveTo>
                <a:lnTo>
                  <a:pt x="858012" y="38099"/>
                </a:lnTo>
                <a:lnTo>
                  <a:pt x="845856" y="42144"/>
                </a:lnTo>
                <a:lnTo>
                  <a:pt x="855726" y="72389"/>
                </a:lnTo>
                <a:lnTo>
                  <a:pt x="858012" y="70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5101" y="4291838"/>
            <a:ext cx="126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70" dirty="0">
                <a:solidFill>
                  <a:srgbClr val="0C6D9C"/>
                </a:solidFill>
                <a:latin typeface="Times New Roman" pitchFamily="18" charset="0"/>
                <a:cs typeface="Times New Roman" pitchFamily="18" charset="0"/>
              </a:rPr>
              <a:t>Found </a:t>
            </a:r>
            <a:r>
              <a:rPr sz="2000" spc="-85" dirty="0">
                <a:solidFill>
                  <a:srgbClr val="0C6D9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315" dirty="0">
                <a:solidFill>
                  <a:srgbClr val="0C6D9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solidFill>
                  <a:srgbClr val="0C6D9C"/>
                </a:solidFill>
                <a:latin typeface="Times New Roman" pitchFamily="18" charset="0"/>
                <a:cs typeface="Times New Roman" pitchFamily="18" charset="0"/>
              </a:rPr>
              <a:t>be  </a:t>
            </a:r>
            <a:r>
              <a:rPr sz="2000" spc="-85" dirty="0">
                <a:solidFill>
                  <a:srgbClr val="0C6D9C"/>
                </a:solidFill>
                <a:latin typeface="Times New Roman" pitchFamily="18" charset="0"/>
                <a:cs typeface="Times New Roman" pitchFamily="18" charset="0"/>
              </a:rPr>
              <a:t>Infrequent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7429" y="1767935"/>
            <a:ext cx="391795" cy="313055"/>
          </a:xfrm>
          <a:custGeom>
            <a:avLst/>
            <a:gdLst/>
            <a:ahLst/>
            <a:cxnLst/>
            <a:rect l="l" t="t" r="r" b="b"/>
            <a:pathLst>
              <a:path w="391795" h="313055">
                <a:moveTo>
                  <a:pt x="0" y="156114"/>
                </a:moveTo>
                <a:lnTo>
                  <a:pt x="8381" y="111918"/>
                </a:lnTo>
                <a:lnTo>
                  <a:pt x="28328" y="75774"/>
                </a:lnTo>
                <a:lnTo>
                  <a:pt x="55782" y="46686"/>
                </a:lnTo>
                <a:lnTo>
                  <a:pt x="89135" y="24610"/>
                </a:lnTo>
                <a:lnTo>
                  <a:pt x="126779" y="9500"/>
                </a:lnTo>
                <a:lnTo>
                  <a:pt x="167106" y="1311"/>
                </a:lnTo>
                <a:lnTo>
                  <a:pt x="208507" y="0"/>
                </a:lnTo>
                <a:lnTo>
                  <a:pt x="249372" y="5519"/>
                </a:lnTo>
                <a:lnTo>
                  <a:pt x="288095" y="17825"/>
                </a:lnTo>
                <a:lnTo>
                  <a:pt x="323065" y="36873"/>
                </a:lnTo>
                <a:lnTo>
                  <a:pt x="352676" y="62618"/>
                </a:lnTo>
                <a:lnTo>
                  <a:pt x="375317" y="95014"/>
                </a:lnTo>
                <a:lnTo>
                  <a:pt x="389382" y="134016"/>
                </a:lnTo>
                <a:lnTo>
                  <a:pt x="391668" y="156114"/>
                </a:lnTo>
                <a:lnTo>
                  <a:pt x="389382" y="178974"/>
                </a:lnTo>
                <a:lnTo>
                  <a:pt x="375188" y="218182"/>
                </a:lnTo>
                <a:lnTo>
                  <a:pt x="352370" y="250668"/>
                </a:lnTo>
                <a:lnTo>
                  <a:pt x="322556" y="276405"/>
                </a:lnTo>
                <a:lnTo>
                  <a:pt x="287378" y="295371"/>
                </a:lnTo>
                <a:lnTo>
                  <a:pt x="248464" y="307540"/>
                </a:lnTo>
                <a:lnTo>
                  <a:pt x="207444" y="312886"/>
                </a:lnTo>
                <a:lnTo>
                  <a:pt x="165949" y="311386"/>
                </a:lnTo>
                <a:lnTo>
                  <a:pt x="125608" y="303014"/>
                </a:lnTo>
                <a:lnTo>
                  <a:pt x="88051" y="287745"/>
                </a:lnTo>
                <a:lnTo>
                  <a:pt x="54908" y="265555"/>
                </a:lnTo>
                <a:lnTo>
                  <a:pt x="27808" y="236418"/>
                </a:lnTo>
                <a:lnTo>
                  <a:pt x="8382" y="200310"/>
                </a:lnTo>
                <a:lnTo>
                  <a:pt x="0" y="1561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31584" y="1814046"/>
            <a:ext cx="2425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ull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3511" y="3495159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430530" y="156344"/>
                </a:moveTo>
                <a:lnTo>
                  <a:pt x="414583" y="98372"/>
                </a:lnTo>
                <a:lnTo>
                  <a:pt x="363626" y="42332"/>
                </a:lnTo>
                <a:lnTo>
                  <a:pt x="329186" y="22985"/>
                </a:lnTo>
                <a:lnTo>
                  <a:pt x="290611" y="9449"/>
                </a:lnTo>
                <a:lnTo>
                  <a:pt x="249531" y="1790"/>
                </a:lnTo>
                <a:lnTo>
                  <a:pt x="207173" y="0"/>
                </a:lnTo>
                <a:lnTo>
                  <a:pt x="165033" y="4121"/>
                </a:lnTo>
                <a:lnTo>
                  <a:pt x="124540" y="14183"/>
                </a:lnTo>
                <a:lnTo>
                  <a:pt x="87123" y="30215"/>
                </a:lnTo>
                <a:lnTo>
                  <a:pt x="54212" y="52248"/>
                </a:lnTo>
                <a:lnTo>
                  <a:pt x="27234" y="80311"/>
                </a:lnTo>
                <a:lnTo>
                  <a:pt x="7619" y="114434"/>
                </a:lnTo>
                <a:lnTo>
                  <a:pt x="0" y="156344"/>
                </a:lnTo>
                <a:lnTo>
                  <a:pt x="2286" y="178442"/>
                </a:lnTo>
                <a:lnTo>
                  <a:pt x="27390" y="233168"/>
                </a:lnTo>
                <a:lnTo>
                  <a:pt x="54452" y="261249"/>
                </a:lnTo>
                <a:lnTo>
                  <a:pt x="87388" y="283292"/>
                </a:lnTo>
                <a:lnTo>
                  <a:pt x="124782" y="299327"/>
                </a:lnTo>
                <a:lnTo>
                  <a:pt x="165217" y="309385"/>
                </a:lnTo>
                <a:lnTo>
                  <a:pt x="207278" y="313498"/>
                </a:lnTo>
                <a:lnTo>
                  <a:pt x="249548" y="311697"/>
                </a:lnTo>
                <a:lnTo>
                  <a:pt x="290678" y="303989"/>
                </a:lnTo>
                <a:lnTo>
                  <a:pt x="329050" y="290477"/>
                </a:lnTo>
                <a:lnTo>
                  <a:pt x="363449" y="271121"/>
                </a:lnTo>
                <a:lnTo>
                  <a:pt x="392392" y="245976"/>
                </a:lnTo>
                <a:lnTo>
                  <a:pt x="428244" y="178442"/>
                </a:lnTo>
                <a:lnTo>
                  <a:pt x="430530" y="1563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3511" y="3495159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6344"/>
                </a:moveTo>
                <a:lnTo>
                  <a:pt x="7619" y="114434"/>
                </a:lnTo>
                <a:lnTo>
                  <a:pt x="27234" y="80311"/>
                </a:lnTo>
                <a:lnTo>
                  <a:pt x="54212" y="52248"/>
                </a:lnTo>
                <a:lnTo>
                  <a:pt x="87123" y="30215"/>
                </a:lnTo>
                <a:lnTo>
                  <a:pt x="124540" y="14183"/>
                </a:lnTo>
                <a:lnTo>
                  <a:pt x="165033" y="4121"/>
                </a:lnTo>
                <a:lnTo>
                  <a:pt x="207173" y="0"/>
                </a:lnTo>
                <a:lnTo>
                  <a:pt x="249531" y="1790"/>
                </a:lnTo>
                <a:lnTo>
                  <a:pt x="290678" y="9462"/>
                </a:lnTo>
                <a:lnTo>
                  <a:pt x="329186" y="22985"/>
                </a:lnTo>
                <a:lnTo>
                  <a:pt x="363626" y="42332"/>
                </a:lnTo>
                <a:lnTo>
                  <a:pt x="392568" y="67470"/>
                </a:lnTo>
                <a:lnTo>
                  <a:pt x="428244" y="135008"/>
                </a:lnTo>
                <a:lnTo>
                  <a:pt x="430530" y="156344"/>
                </a:lnTo>
                <a:lnTo>
                  <a:pt x="428244" y="178442"/>
                </a:lnTo>
                <a:lnTo>
                  <a:pt x="414462" y="215072"/>
                </a:lnTo>
                <a:lnTo>
                  <a:pt x="363449" y="271121"/>
                </a:lnTo>
                <a:lnTo>
                  <a:pt x="329050" y="290477"/>
                </a:lnTo>
                <a:lnTo>
                  <a:pt x="290611" y="304013"/>
                </a:lnTo>
                <a:lnTo>
                  <a:pt x="249548" y="311697"/>
                </a:lnTo>
                <a:lnTo>
                  <a:pt x="207278" y="313498"/>
                </a:lnTo>
                <a:lnTo>
                  <a:pt x="165217" y="309385"/>
                </a:lnTo>
                <a:lnTo>
                  <a:pt x="124782" y="299327"/>
                </a:lnTo>
                <a:lnTo>
                  <a:pt x="87388" y="283292"/>
                </a:lnTo>
                <a:lnTo>
                  <a:pt x="54452" y="261249"/>
                </a:lnTo>
                <a:lnTo>
                  <a:pt x="27390" y="233168"/>
                </a:lnTo>
                <a:lnTo>
                  <a:pt x="7620" y="199016"/>
                </a:lnTo>
                <a:lnTo>
                  <a:pt x="0" y="1563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3480" y="3541500"/>
            <a:ext cx="21145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89311" y="3495186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6317"/>
                </a:moveTo>
                <a:lnTo>
                  <a:pt x="8381" y="114407"/>
                </a:lnTo>
                <a:lnTo>
                  <a:pt x="27483" y="80342"/>
                </a:lnTo>
                <a:lnTo>
                  <a:pt x="54030" y="52309"/>
                </a:lnTo>
                <a:lnTo>
                  <a:pt x="86595" y="30283"/>
                </a:lnTo>
                <a:lnTo>
                  <a:pt x="123748" y="14239"/>
                </a:lnTo>
                <a:lnTo>
                  <a:pt x="164063" y="4153"/>
                </a:lnTo>
                <a:lnTo>
                  <a:pt x="206110" y="0"/>
                </a:lnTo>
                <a:lnTo>
                  <a:pt x="248462" y="1755"/>
                </a:lnTo>
                <a:lnTo>
                  <a:pt x="289692" y="9394"/>
                </a:lnTo>
                <a:lnTo>
                  <a:pt x="328369" y="22892"/>
                </a:lnTo>
                <a:lnTo>
                  <a:pt x="363068" y="42224"/>
                </a:lnTo>
                <a:lnTo>
                  <a:pt x="392359" y="67366"/>
                </a:lnTo>
                <a:lnTo>
                  <a:pt x="414814" y="98293"/>
                </a:lnTo>
                <a:lnTo>
                  <a:pt x="429006" y="134981"/>
                </a:lnTo>
                <a:lnTo>
                  <a:pt x="431292" y="156317"/>
                </a:lnTo>
                <a:lnTo>
                  <a:pt x="429006" y="178415"/>
                </a:lnTo>
                <a:lnTo>
                  <a:pt x="414529" y="215266"/>
                </a:lnTo>
                <a:lnTo>
                  <a:pt x="391884" y="246282"/>
                </a:lnTo>
                <a:lnTo>
                  <a:pt x="362485" y="271451"/>
                </a:lnTo>
                <a:lnTo>
                  <a:pt x="327748" y="290762"/>
                </a:lnTo>
                <a:lnTo>
                  <a:pt x="289088" y="304203"/>
                </a:lnTo>
                <a:lnTo>
                  <a:pt x="247920" y="311762"/>
                </a:lnTo>
                <a:lnTo>
                  <a:pt x="205659" y="313427"/>
                </a:lnTo>
                <a:lnTo>
                  <a:pt x="163719" y="309186"/>
                </a:lnTo>
                <a:lnTo>
                  <a:pt x="123517" y="299028"/>
                </a:lnTo>
                <a:lnTo>
                  <a:pt x="86467" y="282941"/>
                </a:lnTo>
                <a:lnTo>
                  <a:pt x="53984" y="260914"/>
                </a:lnTo>
                <a:lnTo>
                  <a:pt x="27484" y="232933"/>
                </a:lnTo>
                <a:lnTo>
                  <a:pt x="8382" y="198989"/>
                </a:lnTo>
                <a:lnTo>
                  <a:pt x="0" y="1563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5471" y="3541500"/>
            <a:ext cx="219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94161" y="3495245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6258"/>
                </a:moveTo>
                <a:lnTo>
                  <a:pt x="8381" y="114348"/>
                </a:lnTo>
                <a:lnTo>
                  <a:pt x="27393" y="80360"/>
                </a:lnTo>
                <a:lnTo>
                  <a:pt x="53922" y="52369"/>
                </a:lnTo>
                <a:lnTo>
                  <a:pt x="86526" y="30356"/>
                </a:lnTo>
                <a:lnTo>
                  <a:pt x="123760" y="14303"/>
                </a:lnTo>
                <a:lnTo>
                  <a:pt x="164180" y="4190"/>
                </a:lnTo>
                <a:lnTo>
                  <a:pt x="206344" y="0"/>
                </a:lnTo>
                <a:lnTo>
                  <a:pt x="248806" y="1712"/>
                </a:lnTo>
                <a:lnTo>
                  <a:pt x="290124" y="9310"/>
                </a:lnTo>
                <a:lnTo>
                  <a:pt x="328853" y="22775"/>
                </a:lnTo>
                <a:lnTo>
                  <a:pt x="363549" y="42086"/>
                </a:lnTo>
                <a:lnTo>
                  <a:pt x="392769" y="67227"/>
                </a:lnTo>
                <a:lnTo>
                  <a:pt x="415069" y="98179"/>
                </a:lnTo>
                <a:lnTo>
                  <a:pt x="429006" y="134922"/>
                </a:lnTo>
                <a:lnTo>
                  <a:pt x="431292" y="156258"/>
                </a:lnTo>
                <a:lnTo>
                  <a:pt x="429006" y="178356"/>
                </a:lnTo>
                <a:lnTo>
                  <a:pt x="414948" y="215094"/>
                </a:lnTo>
                <a:lnTo>
                  <a:pt x="392594" y="246047"/>
                </a:lnTo>
                <a:lnTo>
                  <a:pt x="363373" y="271194"/>
                </a:lnTo>
                <a:lnTo>
                  <a:pt x="328717" y="290516"/>
                </a:lnTo>
                <a:lnTo>
                  <a:pt x="290057" y="303992"/>
                </a:lnTo>
                <a:lnTo>
                  <a:pt x="248824" y="311602"/>
                </a:lnTo>
                <a:lnTo>
                  <a:pt x="206450" y="313326"/>
                </a:lnTo>
                <a:lnTo>
                  <a:pt x="164365" y="309144"/>
                </a:lnTo>
                <a:lnTo>
                  <a:pt x="124001" y="299035"/>
                </a:lnTo>
                <a:lnTo>
                  <a:pt x="86790" y="282979"/>
                </a:lnTo>
                <a:lnTo>
                  <a:pt x="54162" y="260956"/>
                </a:lnTo>
                <a:lnTo>
                  <a:pt x="27549" y="232947"/>
                </a:lnTo>
                <a:lnTo>
                  <a:pt x="8382" y="198930"/>
                </a:lnTo>
                <a:lnTo>
                  <a:pt x="0" y="15625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00321" y="3541500"/>
            <a:ext cx="219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99011" y="3495159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6344"/>
                </a:moveTo>
                <a:lnTo>
                  <a:pt x="8381" y="114434"/>
                </a:lnTo>
                <a:lnTo>
                  <a:pt x="27790" y="80675"/>
                </a:lnTo>
                <a:lnTo>
                  <a:pt x="54497" y="52781"/>
                </a:lnTo>
                <a:lnTo>
                  <a:pt x="87104" y="30760"/>
                </a:lnTo>
                <a:lnTo>
                  <a:pt x="124210" y="14619"/>
                </a:lnTo>
                <a:lnTo>
                  <a:pt x="164417" y="4363"/>
                </a:lnTo>
                <a:lnTo>
                  <a:pt x="206326" y="0"/>
                </a:lnTo>
                <a:lnTo>
                  <a:pt x="248536" y="1536"/>
                </a:lnTo>
                <a:lnTo>
                  <a:pt x="289648" y="8977"/>
                </a:lnTo>
                <a:lnTo>
                  <a:pt x="328263" y="22332"/>
                </a:lnTo>
                <a:lnTo>
                  <a:pt x="362982" y="41606"/>
                </a:lnTo>
                <a:lnTo>
                  <a:pt x="392406" y="66805"/>
                </a:lnTo>
                <a:lnTo>
                  <a:pt x="415134" y="97937"/>
                </a:lnTo>
                <a:lnTo>
                  <a:pt x="429768" y="135008"/>
                </a:lnTo>
                <a:lnTo>
                  <a:pt x="431292" y="156344"/>
                </a:lnTo>
                <a:lnTo>
                  <a:pt x="429768" y="178442"/>
                </a:lnTo>
                <a:lnTo>
                  <a:pt x="414980" y="215535"/>
                </a:lnTo>
                <a:lnTo>
                  <a:pt x="392173" y="246682"/>
                </a:lnTo>
                <a:lnTo>
                  <a:pt x="362734" y="271893"/>
                </a:lnTo>
                <a:lnTo>
                  <a:pt x="328047" y="291174"/>
                </a:lnTo>
                <a:lnTo>
                  <a:pt x="289498" y="304532"/>
                </a:lnTo>
                <a:lnTo>
                  <a:pt x="248474" y="311974"/>
                </a:lnTo>
                <a:lnTo>
                  <a:pt x="206359" y="313507"/>
                </a:lnTo>
                <a:lnTo>
                  <a:pt x="164540" y="309138"/>
                </a:lnTo>
                <a:lnTo>
                  <a:pt x="124403" y="298875"/>
                </a:lnTo>
                <a:lnTo>
                  <a:pt x="87332" y="282724"/>
                </a:lnTo>
                <a:lnTo>
                  <a:pt x="54715" y="260692"/>
                </a:lnTo>
                <a:lnTo>
                  <a:pt x="27936" y="232788"/>
                </a:lnTo>
                <a:lnTo>
                  <a:pt x="8382" y="199016"/>
                </a:lnTo>
                <a:lnTo>
                  <a:pt x="0" y="1563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08980" y="3541500"/>
            <a:ext cx="21145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04623" y="3495122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6381"/>
                </a:moveTo>
                <a:lnTo>
                  <a:pt x="8381" y="114471"/>
                </a:lnTo>
                <a:lnTo>
                  <a:pt x="27517" y="80719"/>
                </a:lnTo>
                <a:lnTo>
                  <a:pt x="54065" y="52825"/>
                </a:lnTo>
                <a:lnTo>
                  <a:pt x="86604" y="30797"/>
                </a:lnTo>
                <a:lnTo>
                  <a:pt x="123714" y="14645"/>
                </a:lnTo>
                <a:lnTo>
                  <a:pt x="163975" y="4376"/>
                </a:lnTo>
                <a:lnTo>
                  <a:pt x="205966" y="0"/>
                </a:lnTo>
                <a:lnTo>
                  <a:pt x="248266" y="1523"/>
                </a:lnTo>
                <a:lnTo>
                  <a:pt x="289454" y="8956"/>
                </a:lnTo>
                <a:lnTo>
                  <a:pt x="328111" y="22305"/>
                </a:lnTo>
                <a:lnTo>
                  <a:pt x="362815" y="41581"/>
                </a:lnTo>
                <a:lnTo>
                  <a:pt x="392146" y="66790"/>
                </a:lnTo>
                <a:lnTo>
                  <a:pt x="414683" y="97942"/>
                </a:lnTo>
                <a:lnTo>
                  <a:pt x="429006" y="135045"/>
                </a:lnTo>
                <a:lnTo>
                  <a:pt x="431292" y="156381"/>
                </a:lnTo>
                <a:lnTo>
                  <a:pt x="429006" y="178479"/>
                </a:lnTo>
                <a:lnTo>
                  <a:pt x="414671" y="215555"/>
                </a:lnTo>
                <a:lnTo>
                  <a:pt x="392131" y="246691"/>
                </a:lnTo>
                <a:lnTo>
                  <a:pt x="362806" y="271892"/>
                </a:lnTo>
                <a:lnTo>
                  <a:pt x="328112" y="291167"/>
                </a:lnTo>
                <a:lnTo>
                  <a:pt x="289470" y="304521"/>
                </a:lnTo>
                <a:lnTo>
                  <a:pt x="248296" y="311962"/>
                </a:lnTo>
                <a:lnTo>
                  <a:pt x="206011" y="313497"/>
                </a:lnTo>
                <a:lnTo>
                  <a:pt x="164032" y="309132"/>
                </a:lnTo>
                <a:lnTo>
                  <a:pt x="123778" y="298874"/>
                </a:lnTo>
                <a:lnTo>
                  <a:pt x="86667" y="282730"/>
                </a:lnTo>
                <a:lnTo>
                  <a:pt x="54119" y="260708"/>
                </a:lnTo>
                <a:lnTo>
                  <a:pt x="27551" y="232813"/>
                </a:lnTo>
                <a:lnTo>
                  <a:pt x="8382" y="199053"/>
                </a:lnTo>
                <a:lnTo>
                  <a:pt x="0" y="1563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10783" y="3541500"/>
            <a:ext cx="219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90410" y="3495294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6210"/>
                </a:moveTo>
                <a:lnTo>
                  <a:pt x="7619" y="114300"/>
                </a:lnTo>
                <a:lnTo>
                  <a:pt x="51842" y="54140"/>
                </a:lnTo>
                <a:lnTo>
                  <a:pt x="97278" y="25055"/>
                </a:lnTo>
                <a:lnTo>
                  <a:pt x="148940" y="7064"/>
                </a:lnTo>
                <a:lnTo>
                  <a:pt x="201168" y="0"/>
                </a:lnTo>
                <a:lnTo>
                  <a:pt x="230124" y="0"/>
                </a:lnTo>
                <a:lnTo>
                  <a:pt x="309418" y="14928"/>
                </a:lnTo>
                <a:lnTo>
                  <a:pt x="356196" y="37609"/>
                </a:lnTo>
                <a:lnTo>
                  <a:pt x="395564" y="70822"/>
                </a:lnTo>
                <a:lnTo>
                  <a:pt x="423672" y="114300"/>
                </a:lnTo>
                <a:lnTo>
                  <a:pt x="430530" y="156210"/>
                </a:lnTo>
                <a:lnTo>
                  <a:pt x="428244" y="178308"/>
                </a:lnTo>
                <a:lnTo>
                  <a:pt x="395188" y="242477"/>
                </a:lnTo>
                <a:lnTo>
                  <a:pt x="356144" y="275591"/>
                </a:lnTo>
                <a:lnTo>
                  <a:pt x="309716" y="298164"/>
                </a:lnTo>
                <a:lnTo>
                  <a:pt x="259079" y="310134"/>
                </a:lnTo>
                <a:lnTo>
                  <a:pt x="230124" y="313182"/>
                </a:lnTo>
                <a:lnTo>
                  <a:pt x="201168" y="313182"/>
                </a:lnTo>
                <a:lnTo>
                  <a:pt x="148456" y="305979"/>
                </a:lnTo>
                <a:lnTo>
                  <a:pt x="97407" y="288274"/>
                </a:lnTo>
                <a:lnTo>
                  <a:pt x="52519" y="259400"/>
                </a:lnTo>
                <a:lnTo>
                  <a:pt x="18288" y="218694"/>
                </a:lnTo>
                <a:lnTo>
                  <a:pt x="2286" y="178308"/>
                </a:lnTo>
                <a:lnTo>
                  <a:pt x="0" y="1562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95820" y="3541500"/>
            <a:ext cx="219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15848" y="3495106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6397"/>
                </a:moveTo>
                <a:lnTo>
                  <a:pt x="6857" y="114487"/>
                </a:lnTo>
                <a:lnTo>
                  <a:pt x="26834" y="80468"/>
                </a:lnTo>
                <a:lnTo>
                  <a:pt x="53970" y="52448"/>
                </a:lnTo>
                <a:lnTo>
                  <a:pt x="86878" y="30409"/>
                </a:lnTo>
                <a:lnTo>
                  <a:pt x="124172" y="14333"/>
                </a:lnTo>
                <a:lnTo>
                  <a:pt x="164462" y="4202"/>
                </a:lnTo>
                <a:lnTo>
                  <a:pt x="206364" y="0"/>
                </a:lnTo>
                <a:lnTo>
                  <a:pt x="248489" y="1707"/>
                </a:lnTo>
                <a:lnTo>
                  <a:pt x="289450" y="9306"/>
                </a:lnTo>
                <a:lnTo>
                  <a:pt x="327859" y="22779"/>
                </a:lnTo>
                <a:lnTo>
                  <a:pt x="362331" y="42110"/>
                </a:lnTo>
                <a:lnTo>
                  <a:pt x="391477" y="67278"/>
                </a:lnTo>
                <a:lnTo>
                  <a:pt x="413910" y="98268"/>
                </a:lnTo>
                <a:lnTo>
                  <a:pt x="428244" y="135061"/>
                </a:lnTo>
                <a:lnTo>
                  <a:pt x="430530" y="156397"/>
                </a:lnTo>
                <a:lnTo>
                  <a:pt x="428244" y="178495"/>
                </a:lnTo>
                <a:lnTo>
                  <a:pt x="413789" y="215285"/>
                </a:lnTo>
                <a:lnTo>
                  <a:pt x="391301" y="246278"/>
                </a:lnTo>
                <a:lnTo>
                  <a:pt x="362154" y="271455"/>
                </a:lnTo>
                <a:lnTo>
                  <a:pt x="327723" y="290795"/>
                </a:lnTo>
                <a:lnTo>
                  <a:pt x="289382" y="304280"/>
                </a:lnTo>
                <a:lnTo>
                  <a:pt x="248506" y="311891"/>
                </a:lnTo>
                <a:lnTo>
                  <a:pt x="206470" y="313609"/>
                </a:lnTo>
                <a:lnTo>
                  <a:pt x="164647" y="309413"/>
                </a:lnTo>
                <a:lnTo>
                  <a:pt x="124413" y="299286"/>
                </a:lnTo>
                <a:lnTo>
                  <a:pt x="87143" y="283207"/>
                </a:lnTo>
                <a:lnTo>
                  <a:pt x="54210" y="261157"/>
                </a:lnTo>
                <a:lnTo>
                  <a:pt x="26990" y="233117"/>
                </a:lnTo>
                <a:lnTo>
                  <a:pt x="6858" y="199069"/>
                </a:lnTo>
                <a:lnTo>
                  <a:pt x="0" y="1563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25055" y="3541500"/>
            <a:ext cx="21145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00872" y="3495185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6318"/>
                </a:moveTo>
                <a:lnTo>
                  <a:pt x="8381" y="114408"/>
                </a:lnTo>
                <a:lnTo>
                  <a:pt x="27223" y="80555"/>
                </a:lnTo>
                <a:lnTo>
                  <a:pt x="53582" y="52621"/>
                </a:lnTo>
                <a:lnTo>
                  <a:pt x="86023" y="30601"/>
                </a:lnTo>
                <a:lnTo>
                  <a:pt x="123110" y="14494"/>
                </a:lnTo>
                <a:lnTo>
                  <a:pt x="163406" y="4294"/>
                </a:lnTo>
                <a:lnTo>
                  <a:pt x="205476" y="0"/>
                </a:lnTo>
                <a:lnTo>
                  <a:pt x="247884" y="1606"/>
                </a:lnTo>
                <a:lnTo>
                  <a:pt x="289194" y="9111"/>
                </a:lnTo>
                <a:lnTo>
                  <a:pt x="327969" y="22510"/>
                </a:lnTo>
                <a:lnTo>
                  <a:pt x="362773" y="41800"/>
                </a:lnTo>
                <a:lnTo>
                  <a:pt x="392172" y="66978"/>
                </a:lnTo>
                <a:lnTo>
                  <a:pt x="414728" y="98040"/>
                </a:lnTo>
                <a:lnTo>
                  <a:pt x="429006" y="134982"/>
                </a:lnTo>
                <a:lnTo>
                  <a:pt x="430530" y="156318"/>
                </a:lnTo>
                <a:lnTo>
                  <a:pt x="429006" y="178416"/>
                </a:lnTo>
                <a:lnTo>
                  <a:pt x="414638" y="215331"/>
                </a:lnTo>
                <a:lnTo>
                  <a:pt x="392050" y="246382"/>
                </a:lnTo>
                <a:lnTo>
                  <a:pt x="362666" y="271564"/>
                </a:lnTo>
                <a:lnTo>
                  <a:pt x="327910" y="290868"/>
                </a:lnTo>
                <a:lnTo>
                  <a:pt x="289207" y="304288"/>
                </a:lnTo>
                <a:lnTo>
                  <a:pt x="247980" y="311818"/>
                </a:lnTo>
                <a:lnTo>
                  <a:pt x="205655" y="313449"/>
                </a:lnTo>
                <a:lnTo>
                  <a:pt x="163655" y="309176"/>
                </a:lnTo>
                <a:lnTo>
                  <a:pt x="123404" y="298990"/>
                </a:lnTo>
                <a:lnTo>
                  <a:pt x="86327" y="282886"/>
                </a:lnTo>
                <a:lnTo>
                  <a:pt x="53848" y="260856"/>
                </a:lnTo>
                <a:lnTo>
                  <a:pt x="27392" y="232893"/>
                </a:lnTo>
                <a:lnTo>
                  <a:pt x="8382" y="198990"/>
                </a:lnTo>
                <a:lnTo>
                  <a:pt x="0" y="1563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103234" y="3541500"/>
            <a:ext cx="22542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latin typeface="Arial"/>
                <a:cs typeface="Arial"/>
              </a:rPr>
              <a:t>CD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05722" y="3495156"/>
            <a:ext cx="432434" cy="313690"/>
          </a:xfrm>
          <a:custGeom>
            <a:avLst/>
            <a:gdLst/>
            <a:ahLst/>
            <a:cxnLst/>
            <a:rect l="l" t="t" r="r" b="b"/>
            <a:pathLst>
              <a:path w="432434" h="313689">
                <a:moveTo>
                  <a:pt x="0" y="156347"/>
                </a:moveTo>
                <a:lnTo>
                  <a:pt x="8381" y="114437"/>
                </a:lnTo>
                <a:lnTo>
                  <a:pt x="27755" y="80439"/>
                </a:lnTo>
                <a:lnTo>
                  <a:pt x="54457" y="52433"/>
                </a:lnTo>
                <a:lnTo>
                  <a:pt x="87082" y="30404"/>
                </a:lnTo>
                <a:lnTo>
                  <a:pt x="124224" y="14333"/>
                </a:lnTo>
                <a:lnTo>
                  <a:pt x="164477" y="4204"/>
                </a:lnTo>
                <a:lnTo>
                  <a:pt x="206435" y="0"/>
                </a:lnTo>
                <a:lnTo>
                  <a:pt x="248691" y="1702"/>
                </a:lnTo>
                <a:lnTo>
                  <a:pt x="289841" y="9295"/>
                </a:lnTo>
                <a:lnTo>
                  <a:pt x="328477" y="22761"/>
                </a:lnTo>
                <a:lnTo>
                  <a:pt x="363194" y="42083"/>
                </a:lnTo>
                <a:lnTo>
                  <a:pt x="392585" y="67243"/>
                </a:lnTo>
                <a:lnTo>
                  <a:pt x="415245" y="98225"/>
                </a:lnTo>
                <a:lnTo>
                  <a:pt x="429768" y="135011"/>
                </a:lnTo>
                <a:lnTo>
                  <a:pt x="432054" y="156347"/>
                </a:lnTo>
                <a:lnTo>
                  <a:pt x="429768" y="178445"/>
                </a:lnTo>
                <a:lnTo>
                  <a:pt x="415121" y="215231"/>
                </a:lnTo>
                <a:lnTo>
                  <a:pt x="392405" y="246218"/>
                </a:lnTo>
                <a:lnTo>
                  <a:pt x="363010" y="271386"/>
                </a:lnTo>
                <a:lnTo>
                  <a:pt x="328333" y="290717"/>
                </a:lnTo>
                <a:lnTo>
                  <a:pt x="289764" y="304194"/>
                </a:lnTo>
                <a:lnTo>
                  <a:pt x="248699" y="311797"/>
                </a:lnTo>
                <a:lnTo>
                  <a:pt x="206531" y="313509"/>
                </a:lnTo>
                <a:lnTo>
                  <a:pt x="164653" y="309310"/>
                </a:lnTo>
                <a:lnTo>
                  <a:pt x="124458" y="299183"/>
                </a:lnTo>
                <a:lnTo>
                  <a:pt x="87340" y="283109"/>
                </a:lnTo>
                <a:lnTo>
                  <a:pt x="54692" y="261069"/>
                </a:lnTo>
                <a:lnTo>
                  <a:pt x="27908" y="233045"/>
                </a:lnTo>
                <a:lnTo>
                  <a:pt x="8382" y="199019"/>
                </a:lnTo>
                <a:lnTo>
                  <a:pt x="0" y="1563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12656" y="3541500"/>
            <a:ext cx="21780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latin typeface="Arial"/>
                <a:cs typeface="Arial"/>
              </a:rPr>
              <a:t>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372472" y="3495164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6339"/>
                </a:moveTo>
                <a:lnTo>
                  <a:pt x="7619" y="114429"/>
                </a:lnTo>
                <a:lnTo>
                  <a:pt x="26992" y="80442"/>
                </a:lnTo>
                <a:lnTo>
                  <a:pt x="53781" y="52443"/>
                </a:lnTo>
                <a:lnTo>
                  <a:pt x="86554" y="30415"/>
                </a:lnTo>
                <a:lnTo>
                  <a:pt x="123878" y="14343"/>
                </a:lnTo>
                <a:lnTo>
                  <a:pt x="164321" y="4210"/>
                </a:lnTo>
                <a:lnTo>
                  <a:pt x="206450" y="0"/>
                </a:lnTo>
                <a:lnTo>
                  <a:pt x="248833" y="1696"/>
                </a:lnTo>
                <a:lnTo>
                  <a:pt x="290037" y="9282"/>
                </a:lnTo>
                <a:lnTo>
                  <a:pt x="328631" y="22743"/>
                </a:lnTo>
                <a:lnTo>
                  <a:pt x="363180" y="42062"/>
                </a:lnTo>
                <a:lnTo>
                  <a:pt x="392254" y="67222"/>
                </a:lnTo>
                <a:lnTo>
                  <a:pt x="428244" y="135003"/>
                </a:lnTo>
                <a:lnTo>
                  <a:pt x="430530" y="156339"/>
                </a:lnTo>
                <a:lnTo>
                  <a:pt x="428244" y="178437"/>
                </a:lnTo>
                <a:lnTo>
                  <a:pt x="414301" y="215227"/>
                </a:lnTo>
                <a:lnTo>
                  <a:pt x="392083" y="246215"/>
                </a:lnTo>
                <a:lnTo>
                  <a:pt x="363009" y="271382"/>
                </a:lnTo>
                <a:lnTo>
                  <a:pt x="328500" y="290711"/>
                </a:lnTo>
                <a:lnTo>
                  <a:pt x="289976" y="304183"/>
                </a:lnTo>
                <a:lnTo>
                  <a:pt x="248856" y="311782"/>
                </a:lnTo>
                <a:lnTo>
                  <a:pt x="206560" y="313489"/>
                </a:lnTo>
                <a:lnTo>
                  <a:pt x="164509" y="309287"/>
                </a:lnTo>
                <a:lnTo>
                  <a:pt x="124122" y="299158"/>
                </a:lnTo>
                <a:lnTo>
                  <a:pt x="86820" y="283083"/>
                </a:lnTo>
                <a:lnTo>
                  <a:pt x="54022" y="261046"/>
                </a:lnTo>
                <a:lnTo>
                  <a:pt x="27149" y="233028"/>
                </a:lnTo>
                <a:lnTo>
                  <a:pt x="7620" y="199011"/>
                </a:lnTo>
                <a:lnTo>
                  <a:pt x="0" y="1563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77895" y="3541500"/>
            <a:ext cx="219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76813" y="2474976"/>
            <a:ext cx="430530" cy="312420"/>
          </a:xfrm>
          <a:custGeom>
            <a:avLst/>
            <a:gdLst/>
            <a:ahLst/>
            <a:cxnLst/>
            <a:rect l="l" t="t" r="r" b="b"/>
            <a:pathLst>
              <a:path w="430529" h="312419">
                <a:moveTo>
                  <a:pt x="0" y="155448"/>
                </a:moveTo>
                <a:lnTo>
                  <a:pt x="7619" y="113538"/>
                </a:lnTo>
                <a:lnTo>
                  <a:pt x="50886" y="54812"/>
                </a:lnTo>
                <a:lnTo>
                  <a:pt x="98045" y="24874"/>
                </a:lnTo>
                <a:lnTo>
                  <a:pt x="151045" y="5931"/>
                </a:lnTo>
                <a:lnTo>
                  <a:pt x="201168" y="0"/>
                </a:lnTo>
                <a:lnTo>
                  <a:pt x="230124" y="0"/>
                </a:lnTo>
                <a:lnTo>
                  <a:pt x="309516" y="15141"/>
                </a:lnTo>
                <a:lnTo>
                  <a:pt x="355982" y="37323"/>
                </a:lnTo>
                <a:lnTo>
                  <a:pt x="395145" y="69609"/>
                </a:lnTo>
                <a:lnTo>
                  <a:pt x="423672" y="113538"/>
                </a:lnTo>
                <a:lnTo>
                  <a:pt x="430530" y="155448"/>
                </a:lnTo>
                <a:lnTo>
                  <a:pt x="428244" y="177546"/>
                </a:lnTo>
                <a:lnTo>
                  <a:pt x="395173" y="242561"/>
                </a:lnTo>
                <a:lnTo>
                  <a:pt x="356154" y="275248"/>
                </a:lnTo>
                <a:lnTo>
                  <a:pt x="309745" y="297374"/>
                </a:lnTo>
                <a:lnTo>
                  <a:pt x="259079" y="309372"/>
                </a:lnTo>
                <a:lnTo>
                  <a:pt x="230124" y="312420"/>
                </a:lnTo>
                <a:lnTo>
                  <a:pt x="201168" y="312420"/>
                </a:lnTo>
                <a:lnTo>
                  <a:pt x="148420" y="305072"/>
                </a:lnTo>
                <a:lnTo>
                  <a:pt x="97588" y="287750"/>
                </a:lnTo>
                <a:lnTo>
                  <a:pt x="52826" y="259331"/>
                </a:lnTo>
                <a:lnTo>
                  <a:pt x="18288" y="218694"/>
                </a:lnTo>
                <a:lnTo>
                  <a:pt x="2286" y="177546"/>
                </a:lnTo>
                <a:lnTo>
                  <a:pt x="0" y="1554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32503" y="2520420"/>
            <a:ext cx="1187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17121" y="2474554"/>
            <a:ext cx="430530" cy="313055"/>
          </a:xfrm>
          <a:custGeom>
            <a:avLst/>
            <a:gdLst/>
            <a:ahLst/>
            <a:cxnLst/>
            <a:rect l="l" t="t" r="r" b="b"/>
            <a:pathLst>
              <a:path w="430529" h="313055">
                <a:moveTo>
                  <a:pt x="0" y="155869"/>
                </a:moveTo>
                <a:lnTo>
                  <a:pt x="7619" y="113959"/>
                </a:lnTo>
                <a:lnTo>
                  <a:pt x="26883" y="80228"/>
                </a:lnTo>
                <a:lnTo>
                  <a:pt x="53610" y="52392"/>
                </a:lnTo>
                <a:lnTo>
                  <a:pt x="86359" y="30451"/>
                </a:lnTo>
                <a:lnTo>
                  <a:pt x="123690" y="14405"/>
                </a:lnTo>
                <a:lnTo>
                  <a:pt x="164163" y="4255"/>
                </a:lnTo>
                <a:lnTo>
                  <a:pt x="206338" y="0"/>
                </a:lnTo>
                <a:lnTo>
                  <a:pt x="248775" y="1640"/>
                </a:lnTo>
                <a:lnTo>
                  <a:pt x="290033" y="9176"/>
                </a:lnTo>
                <a:lnTo>
                  <a:pt x="328673" y="22608"/>
                </a:lnTo>
                <a:lnTo>
                  <a:pt x="363254" y="41936"/>
                </a:lnTo>
                <a:lnTo>
                  <a:pt x="392337" y="67159"/>
                </a:lnTo>
                <a:lnTo>
                  <a:pt x="414480" y="98279"/>
                </a:lnTo>
                <a:lnTo>
                  <a:pt x="428244" y="135295"/>
                </a:lnTo>
                <a:lnTo>
                  <a:pt x="430530" y="155869"/>
                </a:lnTo>
                <a:lnTo>
                  <a:pt x="428244" y="177967"/>
                </a:lnTo>
                <a:lnTo>
                  <a:pt x="414965" y="214570"/>
                </a:lnTo>
                <a:lnTo>
                  <a:pt x="364294" y="270553"/>
                </a:lnTo>
                <a:lnTo>
                  <a:pt x="329817" y="289882"/>
                </a:lnTo>
                <a:lnTo>
                  <a:pt x="291189" y="303402"/>
                </a:lnTo>
                <a:lnTo>
                  <a:pt x="249867" y="311086"/>
                </a:lnTo>
                <a:lnTo>
                  <a:pt x="207310" y="312908"/>
                </a:lnTo>
                <a:lnTo>
                  <a:pt x="164973" y="308844"/>
                </a:lnTo>
                <a:lnTo>
                  <a:pt x="124315" y="298866"/>
                </a:lnTo>
                <a:lnTo>
                  <a:pt x="86793" y="282948"/>
                </a:lnTo>
                <a:lnTo>
                  <a:pt x="53865" y="261066"/>
                </a:lnTo>
                <a:lnTo>
                  <a:pt x="26988" y="233193"/>
                </a:lnTo>
                <a:lnTo>
                  <a:pt x="7620" y="199303"/>
                </a:lnTo>
                <a:lnTo>
                  <a:pt x="0" y="1558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72810" y="2520420"/>
            <a:ext cx="1187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37617" y="2474504"/>
            <a:ext cx="431800" cy="313055"/>
          </a:xfrm>
          <a:custGeom>
            <a:avLst/>
            <a:gdLst/>
            <a:ahLst/>
            <a:cxnLst/>
            <a:rect l="l" t="t" r="r" b="b"/>
            <a:pathLst>
              <a:path w="431800" h="313055">
                <a:moveTo>
                  <a:pt x="0" y="155919"/>
                </a:moveTo>
                <a:lnTo>
                  <a:pt x="8381" y="114009"/>
                </a:lnTo>
                <a:lnTo>
                  <a:pt x="27474" y="80255"/>
                </a:lnTo>
                <a:lnTo>
                  <a:pt x="54030" y="52403"/>
                </a:lnTo>
                <a:lnTo>
                  <a:pt x="86617" y="30453"/>
                </a:lnTo>
                <a:lnTo>
                  <a:pt x="123804" y="14402"/>
                </a:lnTo>
                <a:lnTo>
                  <a:pt x="164156" y="4251"/>
                </a:lnTo>
                <a:lnTo>
                  <a:pt x="206240" y="0"/>
                </a:lnTo>
                <a:lnTo>
                  <a:pt x="248626" y="1646"/>
                </a:lnTo>
                <a:lnTo>
                  <a:pt x="289878" y="9190"/>
                </a:lnTo>
                <a:lnTo>
                  <a:pt x="328566" y="22630"/>
                </a:lnTo>
                <a:lnTo>
                  <a:pt x="363255" y="41967"/>
                </a:lnTo>
                <a:lnTo>
                  <a:pt x="392513" y="67199"/>
                </a:lnTo>
                <a:lnTo>
                  <a:pt x="414907" y="98325"/>
                </a:lnTo>
                <a:lnTo>
                  <a:pt x="429006" y="135345"/>
                </a:lnTo>
                <a:lnTo>
                  <a:pt x="431292" y="155919"/>
                </a:lnTo>
                <a:lnTo>
                  <a:pt x="429006" y="178017"/>
                </a:lnTo>
                <a:lnTo>
                  <a:pt x="415458" y="214679"/>
                </a:lnTo>
                <a:lnTo>
                  <a:pt x="364315" y="270686"/>
                </a:lnTo>
                <a:lnTo>
                  <a:pt x="329649" y="289992"/>
                </a:lnTo>
                <a:lnTo>
                  <a:pt x="290871" y="303474"/>
                </a:lnTo>
                <a:lnTo>
                  <a:pt x="249446" y="311112"/>
                </a:lnTo>
                <a:lnTo>
                  <a:pt x="206840" y="312888"/>
                </a:lnTo>
                <a:lnTo>
                  <a:pt x="164516" y="308782"/>
                </a:lnTo>
                <a:lnTo>
                  <a:pt x="123938" y="298775"/>
                </a:lnTo>
                <a:lnTo>
                  <a:pt x="86571" y="282848"/>
                </a:lnTo>
                <a:lnTo>
                  <a:pt x="53880" y="260982"/>
                </a:lnTo>
                <a:lnTo>
                  <a:pt x="27329" y="233157"/>
                </a:lnTo>
                <a:lnTo>
                  <a:pt x="8382" y="199353"/>
                </a:lnTo>
                <a:lnTo>
                  <a:pt x="0" y="1559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90271" y="2520420"/>
            <a:ext cx="12636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97725" y="2474542"/>
            <a:ext cx="431800" cy="313055"/>
          </a:xfrm>
          <a:custGeom>
            <a:avLst/>
            <a:gdLst/>
            <a:ahLst/>
            <a:cxnLst/>
            <a:rect l="l" t="t" r="r" b="b"/>
            <a:pathLst>
              <a:path w="431800" h="313055">
                <a:moveTo>
                  <a:pt x="0" y="155881"/>
                </a:moveTo>
                <a:lnTo>
                  <a:pt x="8381" y="113971"/>
                </a:lnTo>
                <a:lnTo>
                  <a:pt x="27443" y="80188"/>
                </a:lnTo>
                <a:lnTo>
                  <a:pt x="53984" y="52326"/>
                </a:lnTo>
                <a:lnTo>
                  <a:pt x="86567" y="30381"/>
                </a:lnTo>
                <a:lnTo>
                  <a:pt x="123758" y="14348"/>
                </a:lnTo>
                <a:lnTo>
                  <a:pt x="164122" y="4223"/>
                </a:lnTo>
                <a:lnTo>
                  <a:pt x="206222" y="0"/>
                </a:lnTo>
                <a:lnTo>
                  <a:pt x="248625" y="1674"/>
                </a:lnTo>
                <a:lnTo>
                  <a:pt x="289894" y="9242"/>
                </a:lnTo>
                <a:lnTo>
                  <a:pt x="328595" y="22698"/>
                </a:lnTo>
                <a:lnTo>
                  <a:pt x="363292" y="42037"/>
                </a:lnTo>
                <a:lnTo>
                  <a:pt x="392549" y="67255"/>
                </a:lnTo>
                <a:lnTo>
                  <a:pt x="414932" y="98347"/>
                </a:lnTo>
                <a:lnTo>
                  <a:pt x="429006" y="135307"/>
                </a:lnTo>
                <a:lnTo>
                  <a:pt x="431292" y="155881"/>
                </a:lnTo>
                <a:lnTo>
                  <a:pt x="429006" y="177979"/>
                </a:lnTo>
                <a:lnTo>
                  <a:pt x="415533" y="214525"/>
                </a:lnTo>
                <a:lnTo>
                  <a:pt x="364483" y="270449"/>
                </a:lnTo>
                <a:lnTo>
                  <a:pt x="329839" y="289770"/>
                </a:lnTo>
                <a:lnTo>
                  <a:pt x="291070" y="303293"/>
                </a:lnTo>
                <a:lnTo>
                  <a:pt x="249642" y="310990"/>
                </a:lnTo>
                <a:lnTo>
                  <a:pt x="207023" y="312830"/>
                </a:lnTo>
                <a:lnTo>
                  <a:pt x="164677" y="308787"/>
                </a:lnTo>
                <a:lnTo>
                  <a:pt x="124072" y="298832"/>
                </a:lnTo>
                <a:lnTo>
                  <a:pt x="86674" y="282935"/>
                </a:lnTo>
                <a:lnTo>
                  <a:pt x="53948" y="261069"/>
                </a:lnTo>
                <a:lnTo>
                  <a:pt x="27362" y="233206"/>
                </a:lnTo>
                <a:lnTo>
                  <a:pt x="8382" y="199315"/>
                </a:lnTo>
                <a:lnTo>
                  <a:pt x="0" y="1558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49617" y="2520420"/>
            <a:ext cx="12636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38045" y="2474506"/>
            <a:ext cx="431800" cy="313055"/>
          </a:xfrm>
          <a:custGeom>
            <a:avLst/>
            <a:gdLst/>
            <a:ahLst/>
            <a:cxnLst/>
            <a:rect l="l" t="t" r="r" b="b"/>
            <a:pathLst>
              <a:path w="431800" h="313055">
                <a:moveTo>
                  <a:pt x="0" y="155917"/>
                </a:moveTo>
                <a:lnTo>
                  <a:pt x="8381" y="114007"/>
                </a:lnTo>
                <a:lnTo>
                  <a:pt x="27703" y="79990"/>
                </a:lnTo>
                <a:lnTo>
                  <a:pt x="54429" y="52015"/>
                </a:lnTo>
                <a:lnTo>
                  <a:pt x="87132" y="30056"/>
                </a:lnTo>
                <a:lnTo>
                  <a:pt x="124386" y="14085"/>
                </a:lnTo>
                <a:lnTo>
                  <a:pt x="164764" y="4075"/>
                </a:lnTo>
                <a:lnTo>
                  <a:pt x="206838" y="0"/>
                </a:lnTo>
                <a:lnTo>
                  <a:pt x="249183" y="1831"/>
                </a:lnTo>
                <a:lnTo>
                  <a:pt x="290370" y="9542"/>
                </a:lnTo>
                <a:lnTo>
                  <a:pt x="328973" y="23106"/>
                </a:lnTo>
                <a:lnTo>
                  <a:pt x="363565" y="42495"/>
                </a:lnTo>
                <a:lnTo>
                  <a:pt x="392719" y="67682"/>
                </a:lnTo>
                <a:lnTo>
                  <a:pt x="415008" y="98641"/>
                </a:lnTo>
                <a:lnTo>
                  <a:pt x="429006" y="135343"/>
                </a:lnTo>
                <a:lnTo>
                  <a:pt x="431292" y="155917"/>
                </a:lnTo>
                <a:lnTo>
                  <a:pt x="429006" y="178015"/>
                </a:lnTo>
                <a:lnTo>
                  <a:pt x="415026" y="214828"/>
                </a:lnTo>
                <a:lnTo>
                  <a:pt x="392677" y="245807"/>
                </a:lnTo>
                <a:lnTo>
                  <a:pt x="363403" y="270945"/>
                </a:lnTo>
                <a:lnTo>
                  <a:pt x="328655" y="290234"/>
                </a:lnTo>
                <a:lnTo>
                  <a:pt x="289878" y="303667"/>
                </a:lnTo>
                <a:lnTo>
                  <a:pt x="248521" y="311235"/>
                </a:lnTo>
                <a:lnTo>
                  <a:pt x="206032" y="312931"/>
                </a:lnTo>
                <a:lnTo>
                  <a:pt x="163858" y="308747"/>
                </a:lnTo>
                <a:lnTo>
                  <a:pt x="123446" y="298675"/>
                </a:lnTo>
                <a:lnTo>
                  <a:pt x="86245" y="282707"/>
                </a:lnTo>
                <a:lnTo>
                  <a:pt x="53702" y="260835"/>
                </a:lnTo>
                <a:lnTo>
                  <a:pt x="27265" y="233053"/>
                </a:lnTo>
                <a:lnTo>
                  <a:pt x="8382" y="199351"/>
                </a:lnTo>
                <a:lnTo>
                  <a:pt x="0" y="1559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294496" y="2520420"/>
            <a:ext cx="1187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03511" y="4593914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430530" y="157155"/>
                </a:moveTo>
                <a:lnTo>
                  <a:pt x="414758" y="99072"/>
                </a:lnTo>
                <a:lnTo>
                  <a:pt x="364074" y="42783"/>
                </a:lnTo>
                <a:lnTo>
                  <a:pt x="329731" y="23310"/>
                </a:lnTo>
                <a:lnTo>
                  <a:pt x="291290" y="9666"/>
                </a:lnTo>
                <a:lnTo>
                  <a:pt x="250181" y="1884"/>
                </a:lnTo>
                <a:lnTo>
                  <a:pt x="207830" y="0"/>
                </a:lnTo>
                <a:lnTo>
                  <a:pt x="165665" y="4047"/>
                </a:lnTo>
                <a:lnTo>
                  <a:pt x="125116" y="14062"/>
                </a:lnTo>
                <a:lnTo>
                  <a:pt x="87608" y="30078"/>
                </a:lnTo>
                <a:lnTo>
                  <a:pt x="54571" y="52130"/>
                </a:lnTo>
                <a:lnTo>
                  <a:pt x="27432" y="80254"/>
                </a:lnTo>
                <a:lnTo>
                  <a:pt x="7619" y="114483"/>
                </a:lnTo>
                <a:lnTo>
                  <a:pt x="0" y="157155"/>
                </a:lnTo>
                <a:lnTo>
                  <a:pt x="2286" y="178491"/>
                </a:lnTo>
                <a:lnTo>
                  <a:pt x="26556" y="232816"/>
                </a:lnTo>
                <a:lnTo>
                  <a:pt x="53071" y="260691"/>
                </a:lnTo>
                <a:lnTo>
                  <a:pt x="85706" y="282687"/>
                </a:lnTo>
                <a:lnTo>
                  <a:pt x="123005" y="298801"/>
                </a:lnTo>
                <a:lnTo>
                  <a:pt x="163511" y="309027"/>
                </a:lnTo>
                <a:lnTo>
                  <a:pt x="205769" y="313364"/>
                </a:lnTo>
                <a:lnTo>
                  <a:pt x="248321" y="311807"/>
                </a:lnTo>
                <a:lnTo>
                  <a:pt x="289711" y="304352"/>
                </a:lnTo>
                <a:lnTo>
                  <a:pt x="328482" y="290997"/>
                </a:lnTo>
                <a:lnTo>
                  <a:pt x="363177" y="271737"/>
                </a:lnTo>
                <a:lnTo>
                  <a:pt x="392340" y="246568"/>
                </a:lnTo>
                <a:lnTo>
                  <a:pt x="414514" y="215488"/>
                </a:lnTo>
                <a:lnTo>
                  <a:pt x="428244" y="178491"/>
                </a:lnTo>
                <a:lnTo>
                  <a:pt x="430530" y="15715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3511" y="4593914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7155"/>
                </a:moveTo>
                <a:lnTo>
                  <a:pt x="7619" y="114483"/>
                </a:lnTo>
                <a:lnTo>
                  <a:pt x="27432" y="80254"/>
                </a:lnTo>
                <a:lnTo>
                  <a:pt x="54571" y="52130"/>
                </a:lnTo>
                <a:lnTo>
                  <a:pt x="87608" y="30078"/>
                </a:lnTo>
                <a:lnTo>
                  <a:pt x="125116" y="14062"/>
                </a:lnTo>
                <a:lnTo>
                  <a:pt x="165665" y="4047"/>
                </a:lnTo>
                <a:lnTo>
                  <a:pt x="207830" y="0"/>
                </a:lnTo>
                <a:lnTo>
                  <a:pt x="250181" y="1884"/>
                </a:lnTo>
                <a:lnTo>
                  <a:pt x="291290" y="9666"/>
                </a:lnTo>
                <a:lnTo>
                  <a:pt x="329731" y="23310"/>
                </a:lnTo>
                <a:lnTo>
                  <a:pt x="364074" y="42783"/>
                </a:lnTo>
                <a:lnTo>
                  <a:pt x="392893" y="68048"/>
                </a:lnTo>
                <a:lnTo>
                  <a:pt x="428244" y="135819"/>
                </a:lnTo>
                <a:lnTo>
                  <a:pt x="430530" y="157155"/>
                </a:lnTo>
                <a:lnTo>
                  <a:pt x="428244" y="178491"/>
                </a:lnTo>
                <a:lnTo>
                  <a:pt x="414514" y="215488"/>
                </a:lnTo>
                <a:lnTo>
                  <a:pt x="392340" y="246568"/>
                </a:lnTo>
                <a:lnTo>
                  <a:pt x="363177" y="271737"/>
                </a:lnTo>
                <a:lnTo>
                  <a:pt x="328482" y="290997"/>
                </a:lnTo>
                <a:lnTo>
                  <a:pt x="289711" y="304352"/>
                </a:lnTo>
                <a:lnTo>
                  <a:pt x="248321" y="311807"/>
                </a:lnTo>
                <a:lnTo>
                  <a:pt x="205769" y="313364"/>
                </a:lnTo>
                <a:lnTo>
                  <a:pt x="163511" y="309027"/>
                </a:lnTo>
                <a:lnTo>
                  <a:pt x="123005" y="298801"/>
                </a:lnTo>
                <a:lnTo>
                  <a:pt x="85706" y="282687"/>
                </a:lnTo>
                <a:lnTo>
                  <a:pt x="53071" y="260691"/>
                </a:lnTo>
                <a:lnTo>
                  <a:pt x="26556" y="232816"/>
                </a:lnTo>
                <a:lnTo>
                  <a:pt x="7620" y="199065"/>
                </a:lnTo>
                <a:lnTo>
                  <a:pt x="0" y="1571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63189" y="4641066"/>
            <a:ext cx="312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89311" y="4593968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431292" y="157101"/>
                </a:moveTo>
                <a:lnTo>
                  <a:pt x="414809" y="98767"/>
                </a:lnTo>
                <a:lnTo>
                  <a:pt x="392350" y="67616"/>
                </a:lnTo>
                <a:lnTo>
                  <a:pt x="363057" y="42324"/>
                </a:lnTo>
                <a:lnTo>
                  <a:pt x="328358" y="22904"/>
                </a:lnTo>
                <a:lnTo>
                  <a:pt x="289681" y="9368"/>
                </a:lnTo>
                <a:lnTo>
                  <a:pt x="248452" y="1729"/>
                </a:lnTo>
                <a:lnTo>
                  <a:pt x="206101" y="0"/>
                </a:lnTo>
                <a:lnTo>
                  <a:pt x="164056" y="4192"/>
                </a:lnTo>
                <a:lnTo>
                  <a:pt x="123743" y="14320"/>
                </a:lnTo>
                <a:lnTo>
                  <a:pt x="86591" y="30395"/>
                </a:lnTo>
                <a:lnTo>
                  <a:pt x="54029" y="52430"/>
                </a:lnTo>
                <a:lnTo>
                  <a:pt x="27483" y="80437"/>
                </a:lnTo>
                <a:lnTo>
                  <a:pt x="8381" y="114429"/>
                </a:lnTo>
                <a:lnTo>
                  <a:pt x="0" y="157101"/>
                </a:lnTo>
                <a:lnTo>
                  <a:pt x="1524" y="178437"/>
                </a:lnTo>
                <a:lnTo>
                  <a:pt x="27126" y="232997"/>
                </a:lnTo>
                <a:lnTo>
                  <a:pt x="53475" y="260984"/>
                </a:lnTo>
                <a:lnTo>
                  <a:pt x="85972" y="282990"/>
                </a:lnTo>
                <a:lnTo>
                  <a:pt x="123164" y="299036"/>
                </a:lnTo>
                <a:lnTo>
                  <a:pt x="163594" y="309141"/>
                </a:lnTo>
                <a:lnTo>
                  <a:pt x="205807" y="313325"/>
                </a:lnTo>
                <a:lnTo>
                  <a:pt x="248349" y="311606"/>
                </a:lnTo>
                <a:lnTo>
                  <a:pt x="289764" y="304004"/>
                </a:lnTo>
                <a:lnTo>
                  <a:pt x="328597" y="290540"/>
                </a:lnTo>
                <a:lnTo>
                  <a:pt x="363393" y="271231"/>
                </a:lnTo>
                <a:lnTo>
                  <a:pt x="392696" y="246098"/>
                </a:lnTo>
                <a:lnTo>
                  <a:pt x="415052" y="215161"/>
                </a:lnTo>
                <a:lnTo>
                  <a:pt x="429006" y="178437"/>
                </a:lnTo>
                <a:lnTo>
                  <a:pt x="431292" y="15710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89311" y="4593968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7101"/>
                </a:moveTo>
                <a:lnTo>
                  <a:pt x="8381" y="114429"/>
                </a:lnTo>
                <a:lnTo>
                  <a:pt x="27483" y="80437"/>
                </a:lnTo>
                <a:lnTo>
                  <a:pt x="54029" y="52430"/>
                </a:lnTo>
                <a:lnTo>
                  <a:pt x="86591" y="30395"/>
                </a:lnTo>
                <a:lnTo>
                  <a:pt x="123743" y="14320"/>
                </a:lnTo>
                <a:lnTo>
                  <a:pt x="164056" y="4192"/>
                </a:lnTo>
                <a:lnTo>
                  <a:pt x="206101" y="0"/>
                </a:lnTo>
                <a:lnTo>
                  <a:pt x="248452" y="1729"/>
                </a:lnTo>
                <a:lnTo>
                  <a:pt x="289681" y="9368"/>
                </a:lnTo>
                <a:lnTo>
                  <a:pt x="328358" y="22904"/>
                </a:lnTo>
                <a:lnTo>
                  <a:pt x="363057" y="42324"/>
                </a:lnTo>
                <a:lnTo>
                  <a:pt x="392350" y="67616"/>
                </a:lnTo>
                <a:lnTo>
                  <a:pt x="414809" y="98767"/>
                </a:lnTo>
                <a:lnTo>
                  <a:pt x="429006" y="135765"/>
                </a:lnTo>
                <a:lnTo>
                  <a:pt x="431292" y="157101"/>
                </a:lnTo>
                <a:lnTo>
                  <a:pt x="429006" y="178437"/>
                </a:lnTo>
                <a:lnTo>
                  <a:pt x="415052" y="215161"/>
                </a:lnTo>
                <a:lnTo>
                  <a:pt x="392696" y="246098"/>
                </a:lnTo>
                <a:lnTo>
                  <a:pt x="363393" y="271231"/>
                </a:lnTo>
                <a:lnTo>
                  <a:pt x="328597" y="290540"/>
                </a:lnTo>
                <a:lnTo>
                  <a:pt x="289764" y="304004"/>
                </a:lnTo>
                <a:lnTo>
                  <a:pt x="248349" y="311606"/>
                </a:lnTo>
                <a:lnTo>
                  <a:pt x="205807" y="313325"/>
                </a:lnTo>
                <a:lnTo>
                  <a:pt x="163594" y="309141"/>
                </a:lnTo>
                <a:lnTo>
                  <a:pt x="123164" y="299036"/>
                </a:lnTo>
                <a:lnTo>
                  <a:pt x="85972" y="282990"/>
                </a:lnTo>
                <a:lnTo>
                  <a:pt x="53475" y="260984"/>
                </a:lnTo>
                <a:lnTo>
                  <a:pt x="27126" y="232997"/>
                </a:lnTo>
                <a:lnTo>
                  <a:pt x="8382" y="199011"/>
                </a:lnTo>
                <a:lnTo>
                  <a:pt x="0" y="1571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48227" y="4641066"/>
            <a:ext cx="312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494161" y="4594000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431292" y="157069"/>
                </a:moveTo>
                <a:lnTo>
                  <a:pt x="415242" y="98875"/>
                </a:lnTo>
                <a:lnTo>
                  <a:pt x="393089" y="67801"/>
                </a:lnTo>
                <a:lnTo>
                  <a:pt x="363991" y="42533"/>
                </a:lnTo>
                <a:lnTo>
                  <a:pt x="329389" y="23096"/>
                </a:lnTo>
                <a:lnTo>
                  <a:pt x="290727" y="9512"/>
                </a:lnTo>
                <a:lnTo>
                  <a:pt x="249446" y="1805"/>
                </a:lnTo>
                <a:lnTo>
                  <a:pt x="206991" y="0"/>
                </a:lnTo>
                <a:lnTo>
                  <a:pt x="164804" y="4118"/>
                </a:lnTo>
                <a:lnTo>
                  <a:pt x="124327" y="14184"/>
                </a:lnTo>
                <a:lnTo>
                  <a:pt x="87004" y="30222"/>
                </a:lnTo>
                <a:lnTo>
                  <a:pt x="54277" y="52254"/>
                </a:lnTo>
                <a:lnTo>
                  <a:pt x="27588" y="80304"/>
                </a:lnTo>
                <a:lnTo>
                  <a:pt x="8381" y="114397"/>
                </a:lnTo>
                <a:lnTo>
                  <a:pt x="0" y="157069"/>
                </a:lnTo>
                <a:lnTo>
                  <a:pt x="2286" y="178405"/>
                </a:lnTo>
                <a:lnTo>
                  <a:pt x="27033" y="232887"/>
                </a:lnTo>
                <a:lnTo>
                  <a:pt x="53362" y="260832"/>
                </a:lnTo>
                <a:lnTo>
                  <a:pt x="85897" y="282825"/>
                </a:lnTo>
                <a:lnTo>
                  <a:pt x="123167" y="298881"/>
                </a:lnTo>
                <a:lnTo>
                  <a:pt x="163703" y="309012"/>
                </a:lnTo>
                <a:lnTo>
                  <a:pt x="206031" y="313233"/>
                </a:lnTo>
                <a:lnTo>
                  <a:pt x="248683" y="311556"/>
                </a:lnTo>
                <a:lnTo>
                  <a:pt x="290187" y="303996"/>
                </a:lnTo>
                <a:lnTo>
                  <a:pt x="329072" y="290565"/>
                </a:lnTo>
                <a:lnTo>
                  <a:pt x="363867" y="271277"/>
                </a:lnTo>
                <a:lnTo>
                  <a:pt x="393102" y="246145"/>
                </a:lnTo>
                <a:lnTo>
                  <a:pt x="415305" y="215183"/>
                </a:lnTo>
                <a:lnTo>
                  <a:pt x="429006" y="178405"/>
                </a:lnTo>
                <a:lnTo>
                  <a:pt x="431292" y="15706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4161" y="4594000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7069"/>
                </a:moveTo>
                <a:lnTo>
                  <a:pt x="8381" y="114397"/>
                </a:lnTo>
                <a:lnTo>
                  <a:pt x="27588" y="80304"/>
                </a:lnTo>
                <a:lnTo>
                  <a:pt x="54277" y="52254"/>
                </a:lnTo>
                <a:lnTo>
                  <a:pt x="87004" y="30222"/>
                </a:lnTo>
                <a:lnTo>
                  <a:pt x="124327" y="14184"/>
                </a:lnTo>
                <a:lnTo>
                  <a:pt x="164804" y="4118"/>
                </a:lnTo>
                <a:lnTo>
                  <a:pt x="206991" y="0"/>
                </a:lnTo>
                <a:lnTo>
                  <a:pt x="249446" y="1805"/>
                </a:lnTo>
                <a:lnTo>
                  <a:pt x="290727" y="9512"/>
                </a:lnTo>
                <a:lnTo>
                  <a:pt x="329389" y="23096"/>
                </a:lnTo>
                <a:lnTo>
                  <a:pt x="363991" y="42533"/>
                </a:lnTo>
                <a:lnTo>
                  <a:pt x="393089" y="67801"/>
                </a:lnTo>
                <a:lnTo>
                  <a:pt x="415242" y="98875"/>
                </a:lnTo>
                <a:lnTo>
                  <a:pt x="429006" y="135733"/>
                </a:lnTo>
                <a:lnTo>
                  <a:pt x="431292" y="157069"/>
                </a:lnTo>
                <a:lnTo>
                  <a:pt x="429006" y="178405"/>
                </a:lnTo>
                <a:lnTo>
                  <a:pt x="415305" y="215183"/>
                </a:lnTo>
                <a:lnTo>
                  <a:pt x="393102" y="246145"/>
                </a:lnTo>
                <a:lnTo>
                  <a:pt x="363867" y="271277"/>
                </a:lnTo>
                <a:lnTo>
                  <a:pt x="329072" y="290565"/>
                </a:lnTo>
                <a:lnTo>
                  <a:pt x="290187" y="303996"/>
                </a:lnTo>
                <a:lnTo>
                  <a:pt x="248683" y="311556"/>
                </a:lnTo>
                <a:lnTo>
                  <a:pt x="206031" y="313233"/>
                </a:lnTo>
                <a:lnTo>
                  <a:pt x="163703" y="309012"/>
                </a:lnTo>
                <a:lnTo>
                  <a:pt x="123167" y="298881"/>
                </a:lnTo>
                <a:lnTo>
                  <a:pt x="85897" y="282825"/>
                </a:lnTo>
                <a:lnTo>
                  <a:pt x="53362" y="260832"/>
                </a:lnTo>
                <a:lnTo>
                  <a:pt x="27033" y="232887"/>
                </a:lnTo>
                <a:lnTo>
                  <a:pt x="8382" y="198979"/>
                </a:lnTo>
                <a:lnTo>
                  <a:pt x="0" y="1570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57648" y="4641066"/>
            <a:ext cx="3048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99011" y="4593895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7174"/>
                </a:moveTo>
                <a:lnTo>
                  <a:pt x="8381" y="114502"/>
                </a:lnTo>
                <a:lnTo>
                  <a:pt x="28068" y="80565"/>
                </a:lnTo>
                <a:lnTo>
                  <a:pt x="55002" y="52576"/>
                </a:lnTo>
                <a:lnTo>
                  <a:pt x="87784" y="30530"/>
                </a:lnTo>
                <a:lnTo>
                  <a:pt x="125017" y="14421"/>
                </a:lnTo>
                <a:lnTo>
                  <a:pt x="165303" y="4246"/>
                </a:lnTo>
                <a:lnTo>
                  <a:pt x="207245" y="0"/>
                </a:lnTo>
                <a:lnTo>
                  <a:pt x="249444" y="1676"/>
                </a:lnTo>
                <a:lnTo>
                  <a:pt x="290503" y="9270"/>
                </a:lnTo>
                <a:lnTo>
                  <a:pt x="329023" y="22777"/>
                </a:lnTo>
                <a:lnTo>
                  <a:pt x="363608" y="42193"/>
                </a:lnTo>
                <a:lnTo>
                  <a:pt x="392859" y="67512"/>
                </a:lnTo>
                <a:lnTo>
                  <a:pt x="415378" y="98728"/>
                </a:lnTo>
                <a:lnTo>
                  <a:pt x="429768" y="135838"/>
                </a:lnTo>
                <a:lnTo>
                  <a:pt x="431292" y="157174"/>
                </a:lnTo>
                <a:lnTo>
                  <a:pt x="429768" y="178510"/>
                </a:lnTo>
                <a:lnTo>
                  <a:pt x="415410" y="215573"/>
                </a:lnTo>
                <a:lnTo>
                  <a:pt x="392814" y="246694"/>
                </a:lnTo>
                <a:lnTo>
                  <a:pt x="363405" y="271879"/>
                </a:lnTo>
                <a:lnTo>
                  <a:pt x="328609" y="291138"/>
                </a:lnTo>
                <a:lnTo>
                  <a:pt x="289853" y="304478"/>
                </a:lnTo>
                <a:lnTo>
                  <a:pt x="248563" y="311907"/>
                </a:lnTo>
                <a:lnTo>
                  <a:pt x="206165" y="313434"/>
                </a:lnTo>
                <a:lnTo>
                  <a:pt x="164086" y="309066"/>
                </a:lnTo>
                <a:lnTo>
                  <a:pt x="123751" y="298811"/>
                </a:lnTo>
                <a:lnTo>
                  <a:pt x="86587" y="282677"/>
                </a:lnTo>
                <a:lnTo>
                  <a:pt x="54020" y="260673"/>
                </a:lnTo>
                <a:lnTo>
                  <a:pt x="27476" y="232806"/>
                </a:lnTo>
                <a:lnTo>
                  <a:pt x="8382" y="199084"/>
                </a:lnTo>
                <a:lnTo>
                  <a:pt x="0" y="15717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255640" y="4641066"/>
            <a:ext cx="3187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04623" y="4593975"/>
            <a:ext cx="431800" cy="313690"/>
          </a:xfrm>
          <a:custGeom>
            <a:avLst/>
            <a:gdLst/>
            <a:ahLst/>
            <a:cxnLst/>
            <a:rect l="l" t="t" r="r" b="b"/>
            <a:pathLst>
              <a:path w="431800" h="313689">
                <a:moveTo>
                  <a:pt x="0" y="157094"/>
                </a:moveTo>
                <a:lnTo>
                  <a:pt x="8381" y="114422"/>
                </a:lnTo>
                <a:lnTo>
                  <a:pt x="27524" y="80628"/>
                </a:lnTo>
                <a:lnTo>
                  <a:pt x="54122" y="52715"/>
                </a:lnTo>
                <a:lnTo>
                  <a:pt x="86741" y="30688"/>
                </a:lnTo>
                <a:lnTo>
                  <a:pt x="123950" y="14555"/>
                </a:lnTo>
                <a:lnTo>
                  <a:pt x="164316" y="4323"/>
                </a:lnTo>
                <a:lnTo>
                  <a:pt x="206407" y="0"/>
                </a:lnTo>
                <a:lnTo>
                  <a:pt x="248790" y="1591"/>
                </a:lnTo>
                <a:lnTo>
                  <a:pt x="290033" y="9105"/>
                </a:lnTo>
                <a:lnTo>
                  <a:pt x="328703" y="22549"/>
                </a:lnTo>
                <a:lnTo>
                  <a:pt x="363368" y="41929"/>
                </a:lnTo>
                <a:lnTo>
                  <a:pt x="392595" y="67252"/>
                </a:lnTo>
                <a:lnTo>
                  <a:pt x="414951" y="98526"/>
                </a:lnTo>
                <a:lnTo>
                  <a:pt x="429006" y="135758"/>
                </a:lnTo>
                <a:lnTo>
                  <a:pt x="431292" y="157094"/>
                </a:lnTo>
                <a:lnTo>
                  <a:pt x="429006" y="178430"/>
                </a:lnTo>
                <a:lnTo>
                  <a:pt x="414888" y="215532"/>
                </a:lnTo>
                <a:lnTo>
                  <a:pt x="392452" y="246681"/>
                </a:lnTo>
                <a:lnTo>
                  <a:pt x="363137" y="271887"/>
                </a:lnTo>
                <a:lnTo>
                  <a:pt x="328382" y="291157"/>
                </a:lnTo>
                <a:lnTo>
                  <a:pt x="289628" y="304502"/>
                </a:lnTo>
                <a:lnTo>
                  <a:pt x="248314" y="311930"/>
                </a:lnTo>
                <a:lnTo>
                  <a:pt x="205880" y="313450"/>
                </a:lnTo>
                <a:lnTo>
                  <a:pt x="163766" y="309071"/>
                </a:lnTo>
                <a:lnTo>
                  <a:pt x="123411" y="298802"/>
                </a:lnTo>
                <a:lnTo>
                  <a:pt x="86255" y="282652"/>
                </a:lnTo>
                <a:lnTo>
                  <a:pt x="53739" y="260629"/>
                </a:lnTo>
                <a:lnTo>
                  <a:pt x="27301" y="232744"/>
                </a:lnTo>
                <a:lnTo>
                  <a:pt x="8382" y="199004"/>
                </a:lnTo>
                <a:lnTo>
                  <a:pt x="0" y="15709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963539" y="4641066"/>
            <a:ext cx="312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90410" y="4594097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6972"/>
                </a:moveTo>
                <a:lnTo>
                  <a:pt x="7619" y="114300"/>
                </a:lnTo>
                <a:lnTo>
                  <a:pt x="52519" y="53781"/>
                </a:lnTo>
                <a:lnTo>
                  <a:pt x="97407" y="24907"/>
                </a:lnTo>
                <a:lnTo>
                  <a:pt x="148456" y="7202"/>
                </a:lnTo>
                <a:lnTo>
                  <a:pt x="201168" y="0"/>
                </a:lnTo>
                <a:lnTo>
                  <a:pt x="230124" y="0"/>
                </a:lnTo>
                <a:lnTo>
                  <a:pt x="309716" y="15017"/>
                </a:lnTo>
                <a:lnTo>
                  <a:pt x="356144" y="37590"/>
                </a:lnTo>
                <a:lnTo>
                  <a:pt x="395188" y="70704"/>
                </a:lnTo>
                <a:lnTo>
                  <a:pt x="423672" y="114300"/>
                </a:lnTo>
                <a:lnTo>
                  <a:pt x="430530" y="156972"/>
                </a:lnTo>
                <a:lnTo>
                  <a:pt x="428244" y="178308"/>
                </a:lnTo>
                <a:lnTo>
                  <a:pt x="395850" y="242570"/>
                </a:lnTo>
                <a:lnTo>
                  <a:pt x="356377" y="275667"/>
                </a:lnTo>
                <a:lnTo>
                  <a:pt x="309404" y="298185"/>
                </a:lnTo>
                <a:lnTo>
                  <a:pt x="259079" y="310134"/>
                </a:lnTo>
                <a:lnTo>
                  <a:pt x="230124" y="313182"/>
                </a:lnTo>
                <a:lnTo>
                  <a:pt x="201168" y="313182"/>
                </a:lnTo>
                <a:lnTo>
                  <a:pt x="149645" y="306256"/>
                </a:lnTo>
                <a:lnTo>
                  <a:pt x="97169" y="288059"/>
                </a:lnTo>
                <a:lnTo>
                  <a:pt x="50972" y="258801"/>
                </a:lnTo>
                <a:lnTo>
                  <a:pt x="18288" y="218694"/>
                </a:lnTo>
                <a:lnTo>
                  <a:pt x="2286" y="178308"/>
                </a:lnTo>
                <a:lnTo>
                  <a:pt x="0" y="1569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50101" y="4641066"/>
            <a:ext cx="312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315848" y="4593861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7208"/>
                </a:moveTo>
                <a:lnTo>
                  <a:pt x="6857" y="114536"/>
                </a:lnTo>
                <a:lnTo>
                  <a:pt x="27030" y="80412"/>
                </a:lnTo>
                <a:lnTo>
                  <a:pt x="54325" y="52332"/>
                </a:lnTo>
                <a:lnTo>
                  <a:pt x="87357" y="30274"/>
                </a:lnTo>
                <a:lnTo>
                  <a:pt x="124739" y="14214"/>
                </a:lnTo>
                <a:lnTo>
                  <a:pt x="165086" y="4130"/>
                </a:lnTo>
                <a:lnTo>
                  <a:pt x="207011" y="0"/>
                </a:lnTo>
                <a:lnTo>
                  <a:pt x="249129" y="1800"/>
                </a:lnTo>
                <a:lnTo>
                  <a:pt x="290052" y="9507"/>
                </a:lnTo>
                <a:lnTo>
                  <a:pt x="328396" y="23101"/>
                </a:lnTo>
                <a:lnTo>
                  <a:pt x="362773" y="42556"/>
                </a:lnTo>
                <a:lnTo>
                  <a:pt x="391797" y="67852"/>
                </a:lnTo>
                <a:lnTo>
                  <a:pt x="414083" y="98965"/>
                </a:lnTo>
                <a:lnTo>
                  <a:pt x="428244" y="135872"/>
                </a:lnTo>
                <a:lnTo>
                  <a:pt x="430530" y="157208"/>
                </a:lnTo>
                <a:lnTo>
                  <a:pt x="428244" y="178544"/>
                </a:lnTo>
                <a:lnTo>
                  <a:pt x="414149" y="215366"/>
                </a:lnTo>
                <a:lnTo>
                  <a:pt x="391816" y="246363"/>
                </a:lnTo>
                <a:lnTo>
                  <a:pt x="362660" y="271523"/>
                </a:lnTo>
                <a:lnTo>
                  <a:pt x="328094" y="290831"/>
                </a:lnTo>
                <a:lnTo>
                  <a:pt x="289532" y="304276"/>
                </a:lnTo>
                <a:lnTo>
                  <a:pt x="248388" y="311843"/>
                </a:lnTo>
                <a:lnTo>
                  <a:pt x="206076" y="313519"/>
                </a:lnTo>
                <a:lnTo>
                  <a:pt x="164010" y="309290"/>
                </a:lnTo>
                <a:lnTo>
                  <a:pt x="123604" y="299144"/>
                </a:lnTo>
                <a:lnTo>
                  <a:pt x="86272" y="283067"/>
                </a:lnTo>
                <a:lnTo>
                  <a:pt x="53427" y="261046"/>
                </a:lnTo>
                <a:lnTo>
                  <a:pt x="26485" y="233067"/>
                </a:lnTo>
                <a:lnTo>
                  <a:pt x="6858" y="199118"/>
                </a:lnTo>
                <a:lnTo>
                  <a:pt x="0" y="157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370953" y="4641066"/>
            <a:ext cx="3187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000872" y="4593938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7131"/>
                </a:moveTo>
                <a:lnTo>
                  <a:pt x="8381" y="114459"/>
                </a:lnTo>
                <a:lnTo>
                  <a:pt x="27431" y="80483"/>
                </a:lnTo>
                <a:lnTo>
                  <a:pt x="53963" y="52480"/>
                </a:lnTo>
                <a:lnTo>
                  <a:pt x="86541" y="30441"/>
                </a:lnTo>
                <a:lnTo>
                  <a:pt x="123730" y="14354"/>
                </a:lnTo>
                <a:lnTo>
                  <a:pt x="164094" y="4210"/>
                </a:lnTo>
                <a:lnTo>
                  <a:pt x="206197" y="0"/>
                </a:lnTo>
                <a:lnTo>
                  <a:pt x="248603" y="1711"/>
                </a:lnTo>
                <a:lnTo>
                  <a:pt x="289877" y="9336"/>
                </a:lnTo>
                <a:lnTo>
                  <a:pt x="328582" y="22863"/>
                </a:lnTo>
                <a:lnTo>
                  <a:pt x="363284" y="42282"/>
                </a:lnTo>
                <a:lnTo>
                  <a:pt x="392545" y="67584"/>
                </a:lnTo>
                <a:lnTo>
                  <a:pt x="414931" y="98758"/>
                </a:lnTo>
                <a:lnTo>
                  <a:pt x="429006" y="135795"/>
                </a:lnTo>
                <a:lnTo>
                  <a:pt x="430530" y="157131"/>
                </a:lnTo>
                <a:lnTo>
                  <a:pt x="429006" y="178467"/>
                </a:lnTo>
                <a:lnTo>
                  <a:pt x="414992" y="215422"/>
                </a:lnTo>
                <a:lnTo>
                  <a:pt x="392555" y="246481"/>
                </a:lnTo>
                <a:lnTo>
                  <a:pt x="363158" y="271646"/>
                </a:lnTo>
                <a:lnTo>
                  <a:pt x="328265" y="290916"/>
                </a:lnTo>
                <a:lnTo>
                  <a:pt x="289339" y="304290"/>
                </a:lnTo>
                <a:lnTo>
                  <a:pt x="247843" y="311769"/>
                </a:lnTo>
                <a:lnTo>
                  <a:pt x="205243" y="313352"/>
                </a:lnTo>
                <a:lnTo>
                  <a:pt x="163000" y="309040"/>
                </a:lnTo>
                <a:lnTo>
                  <a:pt x="122579" y="298832"/>
                </a:lnTo>
                <a:lnTo>
                  <a:pt x="85443" y="282728"/>
                </a:lnTo>
                <a:lnTo>
                  <a:pt x="53055" y="260728"/>
                </a:lnTo>
                <a:lnTo>
                  <a:pt x="26881" y="232833"/>
                </a:lnTo>
                <a:lnTo>
                  <a:pt x="8382" y="199041"/>
                </a:lnTo>
                <a:lnTo>
                  <a:pt x="0" y="15713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060575" y="4641066"/>
            <a:ext cx="3111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705722" y="4593907"/>
            <a:ext cx="432434" cy="313690"/>
          </a:xfrm>
          <a:custGeom>
            <a:avLst/>
            <a:gdLst/>
            <a:ahLst/>
            <a:cxnLst/>
            <a:rect l="l" t="t" r="r" b="b"/>
            <a:pathLst>
              <a:path w="432434" h="313689">
                <a:moveTo>
                  <a:pt x="0" y="157162"/>
                </a:moveTo>
                <a:lnTo>
                  <a:pt x="8381" y="114490"/>
                </a:lnTo>
                <a:lnTo>
                  <a:pt x="27948" y="80389"/>
                </a:lnTo>
                <a:lnTo>
                  <a:pt x="54808" y="52324"/>
                </a:lnTo>
                <a:lnTo>
                  <a:pt x="87556" y="30275"/>
                </a:lnTo>
                <a:lnTo>
                  <a:pt x="124788" y="14219"/>
                </a:lnTo>
                <a:lnTo>
                  <a:pt x="165099" y="4134"/>
                </a:lnTo>
                <a:lnTo>
                  <a:pt x="207082" y="0"/>
                </a:lnTo>
                <a:lnTo>
                  <a:pt x="249332" y="1793"/>
                </a:lnTo>
                <a:lnTo>
                  <a:pt x="290446" y="9493"/>
                </a:lnTo>
                <a:lnTo>
                  <a:pt x="329016" y="23077"/>
                </a:lnTo>
                <a:lnTo>
                  <a:pt x="363639" y="42524"/>
                </a:lnTo>
                <a:lnTo>
                  <a:pt x="392909" y="67813"/>
                </a:lnTo>
                <a:lnTo>
                  <a:pt x="415420" y="98921"/>
                </a:lnTo>
                <a:lnTo>
                  <a:pt x="429768" y="135826"/>
                </a:lnTo>
                <a:lnTo>
                  <a:pt x="432054" y="157162"/>
                </a:lnTo>
                <a:lnTo>
                  <a:pt x="429768" y="178498"/>
                </a:lnTo>
                <a:lnTo>
                  <a:pt x="415483" y="215317"/>
                </a:lnTo>
                <a:lnTo>
                  <a:pt x="392924" y="246309"/>
                </a:lnTo>
                <a:lnTo>
                  <a:pt x="363521" y="271460"/>
                </a:lnTo>
                <a:lnTo>
                  <a:pt x="328709" y="290758"/>
                </a:lnTo>
                <a:lnTo>
                  <a:pt x="289920" y="304192"/>
                </a:lnTo>
                <a:lnTo>
                  <a:pt x="248587" y="311749"/>
                </a:lnTo>
                <a:lnTo>
                  <a:pt x="206142" y="313417"/>
                </a:lnTo>
                <a:lnTo>
                  <a:pt x="164019" y="309183"/>
                </a:lnTo>
                <a:lnTo>
                  <a:pt x="123651" y="299036"/>
                </a:lnTo>
                <a:lnTo>
                  <a:pt x="86470" y="282964"/>
                </a:lnTo>
                <a:lnTo>
                  <a:pt x="53910" y="260954"/>
                </a:lnTo>
                <a:lnTo>
                  <a:pt x="27403" y="232994"/>
                </a:lnTo>
                <a:lnTo>
                  <a:pt x="8382" y="199072"/>
                </a:lnTo>
                <a:lnTo>
                  <a:pt x="0" y="157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765425" y="4641066"/>
            <a:ext cx="3124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372472" y="4593919"/>
            <a:ext cx="430530" cy="313690"/>
          </a:xfrm>
          <a:custGeom>
            <a:avLst/>
            <a:gdLst/>
            <a:ahLst/>
            <a:cxnLst/>
            <a:rect l="l" t="t" r="r" b="b"/>
            <a:pathLst>
              <a:path w="430529" h="313689">
                <a:moveTo>
                  <a:pt x="0" y="157150"/>
                </a:moveTo>
                <a:lnTo>
                  <a:pt x="7619" y="114478"/>
                </a:lnTo>
                <a:lnTo>
                  <a:pt x="27190" y="80387"/>
                </a:lnTo>
                <a:lnTo>
                  <a:pt x="54140" y="52328"/>
                </a:lnTo>
                <a:lnTo>
                  <a:pt x="87037" y="30281"/>
                </a:lnTo>
                <a:lnTo>
                  <a:pt x="124451" y="14224"/>
                </a:lnTo>
                <a:lnTo>
                  <a:pt x="164950" y="4138"/>
                </a:lnTo>
                <a:lnTo>
                  <a:pt x="207103" y="0"/>
                </a:lnTo>
                <a:lnTo>
                  <a:pt x="249478" y="1789"/>
                </a:lnTo>
                <a:lnTo>
                  <a:pt x="290644" y="9484"/>
                </a:lnTo>
                <a:lnTo>
                  <a:pt x="329169" y="23064"/>
                </a:lnTo>
                <a:lnTo>
                  <a:pt x="363624" y="42509"/>
                </a:lnTo>
                <a:lnTo>
                  <a:pt x="392575" y="67796"/>
                </a:lnTo>
                <a:lnTo>
                  <a:pt x="414592" y="98905"/>
                </a:lnTo>
                <a:lnTo>
                  <a:pt x="428244" y="135814"/>
                </a:lnTo>
                <a:lnTo>
                  <a:pt x="430530" y="157150"/>
                </a:lnTo>
                <a:lnTo>
                  <a:pt x="428244" y="178486"/>
                </a:lnTo>
                <a:lnTo>
                  <a:pt x="414655" y="215312"/>
                </a:lnTo>
                <a:lnTo>
                  <a:pt x="363503" y="271457"/>
                </a:lnTo>
                <a:lnTo>
                  <a:pt x="328857" y="290753"/>
                </a:lnTo>
                <a:lnTo>
                  <a:pt x="290111" y="304183"/>
                </a:lnTo>
                <a:lnTo>
                  <a:pt x="248723" y="311735"/>
                </a:lnTo>
                <a:lnTo>
                  <a:pt x="206153" y="313398"/>
                </a:lnTo>
                <a:lnTo>
                  <a:pt x="163860" y="309160"/>
                </a:lnTo>
                <a:lnTo>
                  <a:pt x="123303" y="299010"/>
                </a:lnTo>
                <a:lnTo>
                  <a:pt x="85941" y="282936"/>
                </a:lnTo>
                <a:lnTo>
                  <a:pt x="53234" y="260928"/>
                </a:lnTo>
                <a:lnTo>
                  <a:pt x="26640" y="232973"/>
                </a:lnTo>
                <a:lnTo>
                  <a:pt x="7620" y="199060"/>
                </a:lnTo>
                <a:lnTo>
                  <a:pt x="0" y="1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427591" y="4641066"/>
            <a:ext cx="3187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52489" y="2081022"/>
            <a:ext cx="0" cy="392430"/>
          </a:xfrm>
          <a:custGeom>
            <a:avLst/>
            <a:gdLst/>
            <a:ahLst/>
            <a:cxnLst/>
            <a:rect l="l" t="t" r="r" b="b"/>
            <a:pathLst>
              <a:path h="392430">
                <a:moveTo>
                  <a:pt x="0" y="0"/>
                </a:moveTo>
                <a:lnTo>
                  <a:pt x="0" y="392430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32754" y="2081022"/>
            <a:ext cx="920115" cy="392430"/>
          </a:xfrm>
          <a:custGeom>
            <a:avLst/>
            <a:gdLst/>
            <a:ahLst/>
            <a:cxnLst/>
            <a:rect l="l" t="t" r="r" b="b"/>
            <a:pathLst>
              <a:path w="920114" h="392430">
                <a:moveTo>
                  <a:pt x="919734" y="0"/>
                </a:moveTo>
                <a:lnTo>
                  <a:pt x="0" y="392430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92446" y="2081022"/>
            <a:ext cx="1860550" cy="392430"/>
          </a:xfrm>
          <a:custGeom>
            <a:avLst/>
            <a:gdLst/>
            <a:ahLst/>
            <a:cxnLst/>
            <a:rect l="l" t="t" r="r" b="b"/>
            <a:pathLst>
              <a:path w="1860550" h="392430">
                <a:moveTo>
                  <a:pt x="1860041" y="0"/>
                </a:moveTo>
                <a:lnTo>
                  <a:pt x="0" y="392430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52489" y="2081022"/>
            <a:ext cx="960119" cy="392430"/>
          </a:xfrm>
          <a:custGeom>
            <a:avLst/>
            <a:gdLst/>
            <a:ahLst/>
            <a:cxnLst/>
            <a:rect l="l" t="t" r="r" b="b"/>
            <a:pathLst>
              <a:path w="960120" h="392430">
                <a:moveTo>
                  <a:pt x="0" y="0"/>
                </a:moveTo>
                <a:lnTo>
                  <a:pt x="960119" y="392429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52489" y="2081022"/>
            <a:ext cx="1900555" cy="392430"/>
          </a:xfrm>
          <a:custGeom>
            <a:avLst/>
            <a:gdLst/>
            <a:ahLst/>
            <a:cxnLst/>
            <a:rect l="l" t="t" r="r" b="b"/>
            <a:pathLst>
              <a:path w="1900554" h="392430">
                <a:moveTo>
                  <a:pt x="0" y="0"/>
                </a:moveTo>
                <a:lnTo>
                  <a:pt x="1900427" y="392429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20257" y="2787395"/>
            <a:ext cx="332740" cy="707390"/>
          </a:xfrm>
          <a:custGeom>
            <a:avLst/>
            <a:gdLst/>
            <a:ahLst/>
            <a:cxnLst/>
            <a:rect l="l" t="t" r="r" b="b"/>
            <a:pathLst>
              <a:path w="332739" h="707389">
                <a:moveTo>
                  <a:pt x="332232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19145" y="2787395"/>
            <a:ext cx="1273810" cy="707390"/>
          </a:xfrm>
          <a:custGeom>
            <a:avLst/>
            <a:gdLst/>
            <a:ahLst/>
            <a:cxnLst/>
            <a:rect l="l" t="t" r="r" b="b"/>
            <a:pathLst>
              <a:path w="1273810" h="707389">
                <a:moveTo>
                  <a:pt x="1273302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04183" y="2787395"/>
            <a:ext cx="588645" cy="707390"/>
          </a:xfrm>
          <a:custGeom>
            <a:avLst/>
            <a:gdLst/>
            <a:ahLst/>
            <a:cxnLst/>
            <a:rect l="l" t="t" r="r" b="b"/>
            <a:pathLst>
              <a:path w="588645" h="707389">
                <a:moveTo>
                  <a:pt x="588263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92446" y="2787395"/>
            <a:ext cx="116839" cy="707390"/>
          </a:xfrm>
          <a:custGeom>
            <a:avLst/>
            <a:gdLst/>
            <a:ahLst/>
            <a:cxnLst/>
            <a:rect l="l" t="t" r="r" b="b"/>
            <a:pathLst>
              <a:path w="116839" h="707389">
                <a:moveTo>
                  <a:pt x="0" y="0"/>
                </a:moveTo>
                <a:lnTo>
                  <a:pt x="116586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92446" y="2787395"/>
            <a:ext cx="822960" cy="707390"/>
          </a:xfrm>
          <a:custGeom>
            <a:avLst/>
            <a:gdLst/>
            <a:ahLst/>
            <a:cxnLst/>
            <a:rect l="l" t="t" r="r" b="b"/>
            <a:pathLst>
              <a:path w="822960" h="707389">
                <a:moveTo>
                  <a:pt x="0" y="0"/>
                </a:moveTo>
                <a:lnTo>
                  <a:pt x="822960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32754" y="2787395"/>
            <a:ext cx="588010" cy="707390"/>
          </a:xfrm>
          <a:custGeom>
            <a:avLst/>
            <a:gdLst/>
            <a:ahLst/>
            <a:cxnLst/>
            <a:rect l="l" t="t" r="r" b="b"/>
            <a:pathLst>
              <a:path w="588010" h="707389">
                <a:moveTo>
                  <a:pt x="0" y="0"/>
                </a:moveTo>
                <a:lnTo>
                  <a:pt x="587502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19145" y="2787395"/>
            <a:ext cx="2213610" cy="707390"/>
          </a:xfrm>
          <a:custGeom>
            <a:avLst/>
            <a:gdLst/>
            <a:ahLst/>
            <a:cxnLst/>
            <a:rect l="l" t="t" r="r" b="b"/>
            <a:pathLst>
              <a:path w="2213610" h="707389">
                <a:moveTo>
                  <a:pt x="2213610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32754" y="2787395"/>
            <a:ext cx="1273810" cy="707390"/>
          </a:xfrm>
          <a:custGeom>
            <a:avLst/>
            <a:gdLst/>
            <a:ahLst/>
            <a:cxnLst/>
            <a:rect l="l" t="t" r="r" b="b"/>
            <a:pathLst>
              <a:path w="1273809" h="707389">
                <a:moveTo>
                  <a:pt x="0" y="0"/>
                </a:moveTo>
                <a:lnTo>
                  <a:pt x="1273302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32754" y="2787395"/>
            <a:ext cx="1998345" cy="707390"/>
          </a:xfrm>
          <a:custGeom>
            <a:avLst/>
            <a:gdLst/>
            <a:ahLst/>
            <a:cxnLst/>
            <a:rect l="l" t="t" r="r" b="b"/>
            <a:pathLst>
              <a:path w="1998345" h="707389">
                <a:moveTo>
                  <a:pt x="0" y="0"/>
                </a:moveTo>
                <a:lnTo>
                  <a:pt x="1997964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04183" y="2787395"/>
            <a:ext cx="2448560" cy="707390"/>
          </a:xfrm>
          <a:custGeom>
            <a:avLst/>
            <a:gdLst/>
            <a:ahLst/>
            <a:cxnLst/>
            <a:rect l="l" t="t" r="r" b="b"/>
            <a:pathLst>
              <a:path w="2448560" h="707389">
                <a:moveTo>
                  <a:pt x="2448305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52489" y="2787395"/>
            <a:ext cx="1763395" cy="707390"/>
          </a:xfrm>
          <a:custGeom>
            <a:avLst/>
            <a:gdLst/>
            <a:ahLst/>
            <a:cxnLst/>
            <a:rect l="l" t="t" r="r" b="b"/>
            <a:pathLst>
              <a:path w="1763395" h="707389">
                <a:moveTo>
                  <a:pt x="0" y="0"/>
                </a:moveTo>
                <a:lnTo>
                  <a:pt x="1763268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52489" y="2787395"/>
            <a:ext cx="2468880" cy="707390"/>
          </a:xfrm>
          <a:custGeom>
            <a:avLst/>
            <a:gdLst/>
            <a:ahLst/>
            <a:cxnLst/>
            <a:rect l="l" t="t" r="r" b="b"/>
            <a:pathLst>
              <a:path w="2468879" h="707389">
                <a:moveTo>
                  <a:pt x="0" y="0"/>
                </a:moveTo>
                <a:lnTo>
                  <a:pt x="2468880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09033" y="2787395"/>
            <a:ext cx="2703830" cy="707390"/>
          </a:xfrm>
          <a:custGeom>
            <a:avLst/>
            <a:gdLst/>
            <a:ahLst/>
            <a:cxnLst/>
            <a:rect l="l" t="t" r="r" b="b"/>
            <a:pathLst>
              <a:path w="2703829" h="707389">
                <a:moveTo>
                  <a:pt x="2703576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06056" y="2787395"/>
            <a:ext cx="607060" cy="707390"/>
          </a:xfrm>
          <a:custGeom>
            <a:avLst/>
            <a:gdLst/>
            <a:ahLst/>
            <a:cxnLst/>
            <a:rect l="l" t="t" r="r" b="b"/>
            <a:pathLst>
              <a:path w="607059" h="707389">
                <a:moveTo>
                  <a:pt x="606551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12608" y="2787395"/>
            <a:ext cx="803275" cy="707390"/>
          </a:xfrm>
          <a:custGeom>
            <a:avLst/>
            <a:gdLst/>
            <a:ahLst/>
            <a:cxnLst/>
            <a:rect l="l" t="t" r="r" b="b"/>
            <a:pathLst>
              <a:path w="803275" h="707389">
                <a:moveTo>
                  <a:pt x="0" y="0"/>
                </a:moveTo>
                <a:lnTo>
                  <a:pt x="803148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12608" y="2787395"/>
            <a:ext cx="2174875" cy="707390"/>
          </a:xfrm>
          <a:custGeom>
            <a:avLst/>
            <a:gdLst/>
            <a:ahLst/>
            <a:cxnLst/>
            <a:rect l="l" t="t" r="r" b="b"/>
            <a:pathLst>
              <a:path w="2174875" h="707389">
                <a:moveTo>
                  <a:pt x="0" y="0"/>
                </a:moveTo>
                <a:lnTo>
                  <a:pt x="2174748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15407" y="2787395"/>
            <a:ext cx="2937510" cy="707390"/>
          </a:xfrm>
          <a:custGeom>
            <a:avLst/>
            <a:gdLst/>
            <a:ahLst/>
            <a:cxnLst/>
            <a:rect l="l" t="t" r="r" b="b"/>
            <a:pathLst>
              <a:path w="2937509" h="707389">
                <a:moveTo>
                  <a:pt x="2937510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30718" y="2787395"/>
            <a:ext cx="822325" cy="707390"/>
          </a:xfrm>
          <a:custGeom>
            <a:avLst/>
            <a:gdLst/>
            <a:ahLst/>
            <a:cxnLst/>
            <a:rect l="l" t="t" r="r" b="b"/>
            <a:pathLst>
              <a:path w="822325" h="707389">
                <a:moveTo>
                  <a:pt x="822198" y="0"/>
                </a:moveTo>
                <a:lnTo>
                  <a:pt x="0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52917" y="2787395"/>
            <a:ext cx="568960" cy="707390"/>
          </a:xfrm>
          <a:custGeom>
            <a:avLst/>
            <a:gdLst/>
            <a:ahLst/>
            <a:cxnLst/>
            <a:rect l="l" t="t" r="r" b="b"/>
            <a:pathLst>
              <a:path w="568959" h="707389">
                <a:moveTo>
                  <a:pt x="0" y="0"/>
                </a:moveTo>
                <a:lnTo>
                  <a:pt x="568452" y="707136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52917" y="2787395"/>
            <a:ext cx="1234440" cy="707390"/>
          </a:xfrm>
          <a:custGeom>
            <a:avLst/>
            <a:gdLst/>
            <a:ahLst/>
            <a:cxnLst/>
            <a:rect l="l" t="t" r="r" b="b"/>
            <a:pathLst>
              <a:path w="1234440" h="707389">
                <a:moveTo>
                  <a:pt x="0" y="0"/>
                </a:moveTo>
                <a:lnTo>
                  <a:pt x="1234440" y="707135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19145" y="3808476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19145" y="3808476"/>
            <a:ext cx="685165" cy="786130"/>
          </a:xfrm>
          <a:custGeom>
            <a:avLst/>
            <a:gdLst/>
            <a:ahLst/>
            <a:cxnLst/>
            <a:rect l="l" t="t" r="r" b="b"/>
            <a:pathLst>
              <a:path w="685164" h="786129">
                <a:moveTo>
                  <a:pt x="0" y="0"/>
                </a:moveTo>
                <a:lnTo>
                  <a:pt x="685038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19145" y="3808476"/>
            <a:ext cx="1390015" cy="786130"/>
          </a:xfrm>
          <a:custGeom>
            <a:avLst/>
            <a:gdLst/>
            <a:ahLst/>
            <a:cxnLst/>
            <a:rect l="l" t="t" r="r" b="b"/>
            <a:pathLst>
              <a:path w="1390014" h="786129">
                <a:moveTo>
                  <a:pt x="0" y="0"/>
                </a:moveTo>
                <a:lnTo>
                  <a:pt x="1389888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04183" y="3808476"/>
            <a:ext cx="1411605" cy="786130"/>
          </a:xfrm>
          <a:custGeom>
            <a:avLst/>
            <a:gdLst/>
            <a:ahLst/>
            <a:cxnLst/>
            <a:rect l="l" t="t" r="r" b="b"/>
            <a:pathLst>
              <a:path w="1411604" h="786129">
                <a:moveTo>
                  <a:pt x="0" y="0"/>
                </a:moveTo>
                <a:lnTo>
                  <a:pt x="1411224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19145" y="3808476"/>
            <a:ext cx="685165" cy="786130"/>
          </a:xfrm>
          <a:custGeom>
            <a:avLst/>
            <a:gdLst/>
            <a:ahLst/>
            <a:cxnLst/>
            <a:rect l="l" t="t" r="r" b="b"/>
            <a:pathLst>
              <a:path w="685164" h="786129">
                <a:moveTo>
                  <a:pt x="685038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04183" y="3808476"/>
            <a:ext cx="2116455" cy="786130"/>
          </a:xfrm>
          <a:custGeom>
            <a:avLst/>
            <a:gdLst/>
            <a:ahLst/>
            <a:cxnLst/>
            <a:rect l="l" t="t" r="r" b="b"/>
            <a:pathLst>
              <a:path w="2116454" h="786129">
                <a:moveTo>
                  <a:pt x="0" y="0"/>
                </a:moveTo>
                <a:lnTo>
                  <a:pt x="2116074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04183" y="3808476"/>
            <a:ext cx="704850" cy="786130"/>
          </a:xfrm>
          <a:custGeom>
            <a:avLst/>
            <a:gdLst/>
            <a:ahLst/>
            <a:cxnLst/>
            <a:rect l="l" t="t" r="r" b="b"/>
            <a:pathLst>
              <a:path w="704850" h="786129">
                <a:moveTo>
                  <a:pt x="704850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09033" y="3808476"/>
            <a:ext cx="706755" cy="786130"/>
          </a:xfrm>
          <a:custGeom>
            <a:avLst/>
            <a:gdLst/>
            <a:ahLst/>
            <a:cxnLst/>
            <a:rect l="l" t="t" r="r" b="b"/>
            <a:pathLst>
              <a:path w="706754" h="786129">
                <a:moveTo>
                  <a:pt x="0" y="0"/>
                </a:moveTo>
                <a:lnTo>
                  <a:pt x="706374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09033" y="3808476"/>
            <a:ext cx="2097405" cy="786130"/>
          </a:xfrm>
          <a:custGeom>
            <a:avLst/>
            <a:gdLst/>
            <a:ahLst/>
            <a:cxnLst/>
            <a:rect l="l" t="t" r="r" b="b"/>
            <a:pathLst>
              <a:path w="2097404" h="786129">
                <a:moveTo>
                  <a:pt x="0" y="0"/>
                </a:moveTo>
                <a:lnTo>
                  <a:pt x="2097024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09033" y="3808476"/>
            <a:ext cx="706755" cy="786130"/>
          </a:xfrm>
          <a:custGeom>
            <a:avLst/>
            <a:gdLst/>
            <a:ahLst/>
            <a:cxnLst/>
            <a:rect l="l" t="t" r="r" b="b"/>
            <a:pathLst>
              <a:path w="706754" h="786129">
                <a:moveTo>
                  <a:pt x="706374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15407" y="3808476"/>
            <a:ext cx="704850" cy="786130"/>
          </a:xfrm>
          <a:custGeom>
            <a:avLst/>
            <a:gdLst/>
            <a:ahLst/>
            <a:cxnLst/>
            <a:rect l="l" t="t" r="r" b="b"/>
            <a:pathLst>
              <a:path w="704850" h="786129">
                <a:moveTo>
                  <a:pt x="0" y="0"/>
                </a:moveTo>
                <a:lnTo>
                  <a:pt x="70485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15407" y="3808476"/>
            <a:ext cx="1390650" cy="786130"/>
          </a:xfrm>
          <a:custGeom>
            <a:avLst/>
            <a:gdLst/>
            <a:ahLst/>
            <a:cxnLst/>
            <a:rect l="l" t="t" r="r" b="b"/>
            <a:pathLst>
              <a:path w="1390650" h="786129">
                <a:moveTo>
                  <a:pt x="0" y="0"/>
                </a:moveTo>
                <a:lnTo>
                  <a:pt x="1390650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19145" y="3808476"/>
            <a:ext cx="2801620" cy="786130"/>
          </a:xfrm>
          <a:custGeom>
            <a:avLst/>
            <a:gdLst/>
            <a:ahLst/>
            <a:cxnLst/>
            <a:rect l="l" t="t" r="r" b="b"/>
            <a:pathLst>
              <a:path w="2801620" h="786129">
                <a:moveTo>
                  <a:pt x="2801112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20257" y="3808476"/>
            <a:ext cx="1410970" cy="786130"/>
          </a:xfrm>
          <a:custGeom>
            <a:avLst/>
            <a:gdLst/>
            <a:ahLst/>
            <a:cxnLst/>
            <a:rect l="l" t="t" r="r" b="b"/>
            <a:pathLst>
              <a:path w="1410970" h="786129">
                <a:moveTo>
                  <a:pt x="0" y="0"/>
                </a:moveTo>
                <a:lnTo>
                  <a:pt x="1410462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20257" y="3808476"/>
            <a:ext cx="2095500" cy="786130"/>
          </a:xfrm>
          <a:custGeom>
            <a:avLst/>
            <a:gdLst/>
            <a:ahLst/>
            <a:cxnLst/>
            <a:rect l="l" t="t" r="r" b="b"/>
            <a:pathLst>
              <a:path w="2095500" h="786129">
                <a:moveTo>
                  <a:pt x="0" y="0"/>
                </a:moveTo>
                <a:lnTo>
                  <a:pt x="2095500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04183" y="3808476"/>
            <a:ext cx="2802255" cy="786130"/>
          </a:xfrm>
          <a:custGeom>
            <a:avLst/>
            <a:gdLst/>
            <a:ahLst/>
            <a:cxnLst/>
            <a:rect l="l" t="t" r="r" b="b"/>
            <a:pathLst>
              <a:path w="2802254" h="786129">
                <a:moveTo>
                  <a:pt x="2801874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6056" y="3808476"/>
            <a:ext cx="725170" cy="786130"/>
          </a:xfrm>
          <a:custGeom>
            <a:avLst/>
            <a:gdLst/>
            <a:ahLst/>
            <a:cxnLst/>
            <a:rect l="l" t="t" r="r" b="b"/>
            <a:pathLst>
              <a:path w="725170" h="786129">
                <a:moveTo>
                  <a:pt x="0" y="0"/>
                </a:moveTo>
                <a:lnTo>
                  <a:pt x="724662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06056" y="3808476"/>
            <a:ext cx="2115820" cy="786130"/>
          </a:xfrm>
          <a:custGeom>
            <a:avLst/>
            <a:gdLst/>
            <a:ahLst/>
            <a:cxnLst/>
            <a:rect l="l" t="t" r="r" b="b"/>
            <a:pathLst>
              <a:path w="2115820" h="786129">
                <a:moveTo>
                  <a:pt x="0" y="0"/>
                </a:moveTo>
                <a:lnTo>
                  <a:pt x="2115312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09033" y="3808476"/>
            <a:ext cx="2821940" cy="786130"/>
          </a:xfrm>
          <a:custGeom>
            <a:avLst/>
            <a:gdLst/>
            <a:ahLst/>
            <a:cxnLst/>
            <a:rect l="l" t="t" r="r" b="b"/>
            <a:pathLst>
              <a:path w="2821940" h="786129">
                <a:moveTo>
                  <a:pt x="2821686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30718" y="3808476"/>
            <a:ext cx="685165" cy="786130"/>
          </a:xfrm>
          <a:custGeom>
            <a:avLst/>
            <a:gdLst/>
            <a:ahLst/>
            <a:cxnLst/>
            <a:rect l="l" t="t" r="r" b="b"/>
            <a:pathLst>
              <a:path w="685165" h="786129">
                <a:moveTo>
                  <a:pt x="0" y="0"/>
                </a:moveTo>
                <a:lnTo>
                  <a:pt x="685038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30718" y="3808476"/>
            <a:ext cx="1390650" cy="786130"/>
          </a:xfrm>
          <a:custGeom>
            <a:avLst/>
            <a:gdLst/>
            <a:ahLst/>
            <a:cxnLst/>
            <a:rect l="l" t="t" r="r" b="b"/>
            <a:pathLst>
              <a:path w="1390650" h="786129">
                <a:moveTo>
                  <a:pt x="0" y="0"/>
                </a:moveTo>
                <a:lnTo>
                  <a:pt x="1390650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15407" y="3808476"/>
            <a:ext cx="2800350" cy="786130"/>
          </a:xfrm>
          <a:custGeom>
            <a:avLst/>
            <a:gdLst/>
            <a:ahLst/>
            <a:cxnLst/>
            <a:rect l="l" t="t" r="r" b="b"/>
            <a:pathLst>
              <a:path w="2800350" h="786129">
                <a:moveTo>
                  <a:pt x="2800350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30718" y="3808476"/>
            <a:ext cx="685165" cy="786130"/>
          </a:xfrm>
          <a:custGeom>
            <a:avLst/>
            <a:gdLst/>
            <a:ahLst/>
            <a:cxnLst/>
            <a:rect l="l" t="t" r="r" b="b"/>
            <a:pathLst>
              <a:path w="685165" h="786129">
                <a:moveTo>
                  <a:pt x="685037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15756" y="3808476"/>
            <a:ext cx="1371600" cy="786130"/>
          </a:xfrm>
          <a:custGeom>
            <a:avLst/>
            <a:gdLst/>
            <a:ahLst/>
            <a:cxnLst/>
            <a:rect l="l" t="t" r="r" b="b"/>
            <a:pathLst>
              <a:path w="1371600" h="786129">
                <a:moveTo>
                  <a:pt x="0" y="0"/>
                </a:moveTo>
                <a:lnTo>
                  <a:pt x="1371600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20257" y="3808476"/>
            <a:ext cx="2801620" cy="786130"/>
          </a:xfrm>
          <a:custGeom>
            <a:avLst/>
            <a:gdLst/>
            <a:ahLst/>
            <a:cxnLst/>
            <a:rect l="l" t="t" r="r" b="b"/>
            <a:pathLst>
              <a:path w="2801620" h="786129">
                <a:moveTo>
                  <a:pt x="2801112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15756" y="3808476"/>
            <a:ext cx="706120" cy="786130"/>
          </a:xfrm>
          <a:custGeom>
            <a:avLst/>
            <a:gdLst/>
            <a:ahLst/>
            <a:cxnLst/>
            <a:rect l="l" t="t" r="r" b="b"/>
            <a:pathLst>
              <a:path w="706120" h="786129">
                <a:moveTo>
                  <a:pt x="705611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921368" y="3808476"/>
            <a:ext cx="666115" cy="786130"/>
          </a:xfrm>
          <a:custGeom>
            <a:avLst/>
            <a:gdLst/>
            <a:ahLst/>
            <a:cxnLst/>
            <a:rect l="l" t="t" r="r" b="b"/>
            <a:pathLst>
              <a:path w="666115" h="786129">
                <a:moveTo>
                  <a:pt x="0" y="0"/>
                </a:moveTo>
                <a:lnTo>
                  <a:pt x="665988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06056" y="3808476"/>
            <a:ext cx="2781300" cy="786130"/>
          </a:xfrm>
          <a:custGeom>
            <a:avLst/>
            <a:gdLst/>
            <a:ahLst/>
            <a:cxnLst/>
            <a:rect l="l" t="t" r="r" b="b"/>
            <a:pathLst>
              <a:path w="2781300" h="786129">
                <a:moveTo>
                  <a:pt x="2781300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21368" y="3808476"/>
            <a:ext cx="666115" cy="786130"/>
          </a:xfrm>
          <a:custGeom>
            <a:avLst/>
            <a:gdLst/>
            <a:ahLst/>
            <a:cxnLst/>
            <a:rect l="l" t="t" r="r" b="b"/>
            <a:pathLst>
              <a:path w="666115" h="786129">
                <a:moveTo>
                  <a:pt x="665987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587356" y="3808476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99089" y="5693664"/>
            <a:ext cx="586740" cy="313055"/>
          </a:xfrm>
          <a:custGeom>
            <a:avLst/>
            <a:gdLst/>
            <a:ahLst/>
            <a:cxnLst/>
            <a:rect l="l" t="t" r="r" b="b"/>
            <a:pathLst>
              <a:path w="586739" h="313054">
                <a:moveTo>
                  <a:pt x="586740" y="156972"/>
                </a:moveTo>
                <a:lnTo>
                  <a:pt x="555429" y="85351"/>
                </a:lnTo>
                <a:lnTo>
                  <a:pt x="520276" y="56833"/>
                </a:lnTo>
                <a:lnTo>
                  <a:pt x="477631" y="34518"/>
                </a:lnTo>
                <a:lnTo>
                  <a:pt x="431461" y="18079"/>
                </a:lnTo>
                <a:lnTo>
                  <a:pt x="385736" y="7189"/>
                </a:lnTo>
                <a:lnTo>
                  <a:pt x="344424" y="1524"/>
                </a:lnTo>
                <a:lnTo>
                  <a:pt x="310134" y="0"/>
                </a:lnTo>
                <a:lnTo>
                  <a:pt x="276606" y="0"/>
                </a:lnTo>
                <a:lnTo>
                  <a:pt x="232048" y="2753"/>
                </a:lnTo>
                <a:lnTo>
                  <a:pt x="183797" y="10665"/>
                </a:lnTo>
                <a:lnTo>
                  <a:pt x="135035" y="24145"/>
                </a:lnTo>
                <a:lnTo>
                  <a:pt x="88947" y="43606"/>
                </a:lnTo>
                <a:lnTo>
                  <a:pt x="48716" y="69456"/>
                </a:lnTo>
                <a:lnTo>
                  <a:pt x="17525" y="102108"/>
                </a:lnTo>
                <a:lnTo>
                  <a:pt x="1523" y="137922"/>
                </a:lnTo>
                <a:lnTo>
                  <a:pt x="0" y="156972"/>
                </a:lnTo>
                <a:lnTo>
                  <a:pt x="1524" y="174498"/>
                </a:lnTo>
                <a:lnTo>
                  <a:pt x="25543" y="221154"/>
                </a:lnTo>
                <a:lnTo>
                  <a:pt x="84677" y="267390"/>
                </a:lnTo>
                <a:lnTo>
                  <a:pt x="122848" y="284484"/>
                </a:lnTo>
                <a:lnTo>
                  <a:pt x="165237" y="297557"/>
                </a:lnTo>
                <a:lnTo>
                  <a:pt x="210708" y="306604"/>
                </a:lnTo>
                <a:lnTo>
                  <a:pt x="258121" y="311618"/>
                </a:lnTo>
                <a:lnTo>
                  <a:pt x="306338" y="312596"/>
                </a:lnTo>
                <a:lnTo>
                  <a:pt x="354221" y="309532"/>
                </a:lnTo>
                <a:lnTo>
                  <a:pt x="400633" y="302421"/>
                </a:lnTo>
                <a:lnTo>
                  <a:pt x="444434" y="291258"/>
                </a:lnTo>
                <a:lnTo>
                  <a:pt x="484487" y="276039"/>
                </a:lnTo>
                <a:lnTo>
                  <a:pt x="519653" y="256759"/>
                </a:lnTo>
                <a:lnTo>
                  <a:pt x="570775" y="205993"/>
                </a:lnTo>
                <a:lnTo>
                  <a:pt x="586740" y="15697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99089" y="5693664"/>
            <a:ext cx="586740" cy="313055"/>
          </a:xfrm>
          <a:custGeom>
            <a:avLst/>
            <a:gdLst/>
            <a:ahLst/>
            <a:cxnLst/>
            <a:rect l="l" t="t" r="r" b="b"/>
            <a:pathLst>
              <a:path w="586739" h="313054">
                <a:moveTo>
                  <a:pt x="0" y="156972"/>
                </a:moveTo>
                <a:lnTo>
                  <a:pt x="17525" y="102108"/>
                </a:lnTo>
                <a:lnTo>
                  <a:pt x="48716" y="69456"/>
                </a:lnTo>
                <a:lnTo>
                  <a:pt x="88947" y="43606"/>
                </a:lnTo>
                <a:lnTo>
                  <a:pt x="135035" y="24145"/>
                </a:lnTo>
                <a:lnTo>
                  <a:pt x="183797" y="10665"/>
                </a:lnTo>
                <a:lnTo>
                  <a:pt x="232048" y="2753"/>
                </a:lnTo>
                <a:lnTo>
                  <a:pt x="276606" y="0"/>
                </a:lnTo>
                <a:lnTo>
                  <a:pt x="310134" y="0"/>
                </a:lnTo>
                <a:lnTo>
                  <a:pt x="385736" y="7189"/>
                </a:lnTo>
                <a:lnTo>
                  <a:pt x="431461" y="18079"/>
                </a:lnTo>
                <a:lnTo>
                  <a:pt x="477631" y="34518"/>
                </a:lnTo>
                <a:lnTo>
                  <a:pt x="520276" y="56833"/>
                </a:lnTo>
                <a:lnTo>
                  <a:pt x="555429" y="85351"/>
                </a:lnTo>
                <a:lnTo>
                  <a:pt x="579120" y="120396"/>
                </a:lnTo>
                <a:lnTo>
                  <a:pt x="586740" y="156972"/>
                </a:lnTo>
                <a:lnTo>
                  <a:pt x="584454" y="174498"/>
                </a:lnTo>
                <a:lnTo>
                  <a:pt x="548796" y="233411"/>
                </a:lnTo>
                <a:lnTo>
                  <a:pt x="484487" y="276039"/>
                </a:lnTo>
                <a:lnTo>
                  <a:pt x="444434" y="291258"/>
                </a:lnTo>
                <a:lnTo>
                  <a:pt x="400633" y="302421"/>
                </a:lnTo>
                <a:lnTo>
                  <a:pt x="354221" y="309532"/>
                </a:lnTo>
                <a:lnTo>
                  <a:pt x="306338" y="312596"/>
                </a:lnTo>
                <a:lnTo>
                  <a:pt x="258121" y="311618"/>
                </a:lnTo>
                <a:lnTo>
                  <a:pt x="210708" y="306604"/>
                </a:lnTo>
                <a:lnTo>
                  <a:pt x="165237" y="297557"/>
                </a:lnTo>
                <a:lnTo>
                  <a:pt x="122848" y="284484"/>
                </a:lnTo>
                <a:lnTo>
                  <a:pt x="84677" y="267390"/>
                </a:lnTo>
                <a:lnTo>
                  <a:pt x="51862" y="246278"/>
                </a:lnTo>
                <a:lnTo>
                  <a:pt x="6858" y="192024"/>
                </a:lnTo>
                <a:lnTo>
                  <a:pt x="0" y="1569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4386198" y="5740632"/>
            <a:ext cx="4127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ABCD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218823" y="5693664"/>
            <a:ext cx="588645" cy="313055"/>
          </a:xfrm>
          <a:custGeom>
            <a:avLst/>
            <a:gdLst/>
            <a:ahLst/>
            <a:cxnLst/>
            <a:rect l="l" t="t" r="r" b="b"/>
            <a:pathLst>
              <a:path w="588645" h="313054">
                <a:moveTo>
                  <a:pt x="588264" y="156972"/>
                </a:moveTo>
                <a:lnTo>
                  <a:pt x="557171" y="85704"/>
                </a:lnTo>
                <a:lnTo>
                  <a:pt x="521933" y="57161"/>
                </a:lnTo>
                <a:lnTo>
                  <a:pt x="478640" y="34618"/>
                </a:lnTo>
                <a:lnTo>
                  <a:pt x="431768" y="17929"/>
                </a:lnTo>
                <a:lnTo>
                  <a:pt x="385792" y="6947"/>
                </a:lnTo>
                <a:lnTo>
                  <a:pt x="345186" y="1524"/>
                </a:lnTo>
                <a:lnTo>
                  <a:pt x="311658" y="0"/>
                </a:lnTo>
                <a:lnTo>
                  <a:pt x="277368" y="0"/>
                </a:lnTo>
                <a:lnTo>
                  <a:pt x="233649" y="2576"/>
                </a:lnTo>
                <a:lnTo>
                  <a:pt x="185177" y="10639"/>
                </a:lnTo>
                <a:lnTo>
                  <a:pt x="135678" y="24407"/>
                </a:lnTo>
                <a:lnTo>
                  <a:pt x="88880" y="44097"/>
                </a:lnTo>
                <a:lnTo>
                  <a:pt x="48507" y="69924"/>
                </a:lnTo>
                <a:lnTo>
                  <a:pt x="18287" y="102108"/>
                </a:lnTo>
                <a:lnTo>
                  <a:pt x="2285" y="137922"/>
                </a:lnTo>
                <a:lnTo>
                  <a:pt x="0" y="156972"/>
                </a:lnTo>
                <a:lnTo>
                  <a:pt x="2286" y="174498"/>
                </a:lnTo>
                <a:lnTo>
                  <a:pt x="26436" y="221012"/>
                </a:lnTo>
                <a:lnTo>
                  <a:pt x="84726" y="267116"/>
                </a:lnTo>
                <a:lnTo>
                  <a:pt x="122659" y="284208"/>
                </a:lnTo>
                <a:lnTo>
                  <a:pt x="164916" y="297308"/>
                </a:lnTo>
                <a:lnTo>
                  <a:pt x="210346" y="306406"/>
                </a:lnTo>
                <a:lnTo>
                  <a:pt x="257799" y="311489"/>
                </a:lnTo>
                <a:lnTo>
                  <a:pt x="306123" y="312543"/>
                </a:lnTo>
                <a:lnTo>
                  <a:pt x="354168" y="309558"/>
                </a:lnTo>
                <a:lnTo>
                  <a:pt x="400782" y="302520"/>
                </a:lnTo>
                <a:lnTo>
                  <a:pt x="444815" y="291418"/>
                </a:lnTo>
                <a:lnTo>
                  <a:pt x="485116" y="276238"/>
                </a:lnTo>
                <a:lnTo>
                  <a:pt x="520534" y="256968"/>
                </a:lnTo>
                <a:lnTo>
                  <a:pt x="572115" y="206110"/>
                </a:lnTo>
                <a:lnTo>
                  <a:pt x="588264" y="15697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18823" y="5693664"/>
            <a:ext cx="588645" cy="313055"/>
          </a:xfrm>
          <a:custGeom>
            <a:avLst/>
            <a:gdLst/>
            <a:ahLst/>
            <a:cxnLst/>
            <a:rect l="l" t="t" r="r" b="b"/>
            <a:pathLst>
              <a:path w="588645" h="313054">
                <a:moveTo>
                  <a:pt x="0" y="156972"/>
                </a:moveTo>
                <a:lnTo>
                  <a:pt x="18287" y="102108"/>
                </a:lnTo>
                <a:lnTo>
                  <a:pt x="48507" y="69924"/>
                </a:lnTo>
                <a:lnTo>
                  <a:pt x="88880" y="44097"/>
                </a:lnTo>
                <a:lnTo>
                  <a:pt x="135678" y="24407"/>
                </a:lnTo>
                <a:lnTo>
                  <a:pt x="185177" y="10639"/>
                </a:lnTo>
                <a:lnTo>
                  <a:pt x="233649" y="2576"/>
                </a:lnTo>
                <a:lnTo>
                  <a:pt x="277368" y="0"/>
                </a:lnTo>
                <a:lnTo>
                  <a:pt x="311658" y="0"/>
                </a:lnTo>
                <a:lnTo>
                  <a:pt x="385792" y="6947"/>
                </a:lnTo>
                <a:lnTo>
                  <a:pt x="431768" y="17929"/>
                </a:lnTo>
                <a:lnTo>
                  <a:pt x="478640" y="34618"/>
                </a:lnTo>
                <a:lnTo>
                  <a:pt x="521933" y="57161"/>
                </a:lnTo>
                <a:lnTo>
                  <a:pt x="557171" y="85704"/>
                </a:lnTo>
                <a:lnTo>
                  <a:pt x="579882" y="120396"/>
                </a:lnTo>
                <a:lnTo>
                  <a:pt x="588264" y="156972"/>
                </a:lnTo>
                <a:lnTo>
                  <a:pt x="585978" y="174498"/>
                </a:lnTo>
                <a:lnTo>
                  <a:pt x="549917" y="233596"/>
                </a:lnTo>
                <a:lnTo>
                  <a:pt x="485116" y="276238"/>
                </a:lnTo>
                <a:lnTo>
                  <a:pt x="444815" y="291418"/>
                </a:lnTo>
                <a:lnTo>
                  <a:pt x="400782" y="302520"/>
                </a:lnTo>
                <a:lnTo>
                  <a:pt x="354168" y="309558"/>
                </a:lnTo>
                <a:lnTo>
                  <a:pt x="306123" y="312543"/>
                </a:lnTo>
                <a:lnTo>
                  <a:pt x="257799" y="311489"/>
                </a:lnTo>
                <a:lnTo>
                  <a:pt x="210346" y="306406"/>
                </a:lnTo>
                <a:lnTo>
                  <a:pt x="164916" y="297308"/>
                </a:lnTo>
                <a:lnTo>
                  <a:pt x="122659" y="284208"/>
                </a:lnTo>
                <a:lnTo>
                  <a:pt x="84726" y="267116"/>
                </a:lnTo>
                <a:lnTo>
                  <a:pt x="52268" y="246047"/>
                </a:lnTo>
                <a:lnTo>
                  <a:pt x="8382" y="192024"/>
                </a:lnTo>
                <a:lnTo>
                  <a:pt x="0" y="1569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310517" y="5740632"/>
            <a:ext cx="4051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159131" y="5693664"/>
            <a:ext cx="588645" cy="313055"/>
          </a:xfrm>
          <a:custGeom>
            <a:avLst/>
            <a:gdLst/>
            <a:ahLst/>
            <a:cxnLst/>
            <a:rect l="l" t="t" r="r" b="b"/>
            <a:pathLst>
              <a:path w="588645" h="313054">
                <a:moveTo>
                  <a:pt x="588264" y="156972"/>
                </a:moveTo>
                <a:lnTo>
                  <a:pt x="557000" y="85670"/>
                </a:lnTo>
                <a:lnTo>
                  <a:pt x="521766" y="57144"/>
                </a:lnTo>
                <a:lnTo>
                  <a:pt x="478574" y="34642"/>
                </a:lnTo>
                <a:lnTo>
                  <a:pt x="431816" y="17988"/>
                </a:lnTo>
                <a:lnTo>
                  <a:pt x="385889" y="7007"/>
                </a:lnTo>
                <a:lnTo>
                  <a:pt x="345186" y="1524"/>
                </a:lnTo>
                <a:lnTo>
                  <a:pt x="311658" y="0"/>
                </a:lnTo>
                <a:lnTo>
                  <a:pt x="276606" y="0"/>
                </a:lnTo>
                <a:lnTo>
                  <a:pt x="231840" y="2920"/>
                </a:lnTo>
                <a:lnTo>
                  <a:pt x="183698" y="10919"/>
                </a:lnTo>
                <a:lnTo>
                  <a:pt x="135188" y="24417"/>
                </a:lnTo>
                <a:lnTo>
                  <a:pt x="89317" y="43834"/>
                </a:lnTo>
                <a:lnTo>
                  <a:pt x="49094" y="69591"/>
                </a:lnTo>
                <a:lnTo>
                  <a:pt x="17525" y="102108"/>
                </a:lnTo>
                <a:lnTo>
                  <a:pt x="2285" y="137922"/>
                </a:lnTo>
                <a:lnTo>
                  <a:pt x="0" y="156972"/>
                </a:lnTo>
                <a:lnTo>
                  <a:pt x="2286" y="174498"/>
                </a:lnTo>
                <a:lnTo>
                  <a:pt x="26322" y="220980"/>
                </a:lnTo>
                <a:lnTo>
                  <a:pt x="84452" y="267053"/>
                </a:lnTo>
                <a:lnTo>
                  <a:pt x="122336" y="284142"/>
                </a:lnTo>
                <a:lnTo>
                  <a:pt x="164562" y="297246"/>
                </a:lnTo>
                <a:lnTo>
                  <a:pt x="209977" y="306354"/>
                </a:lnTo>
                <a:lnTo>
                  <a:pt x="257429" y="311449"/>
                </a:lnTo>
                <a:lnTo>
                  <a:pt x="305766" y="312520"/>
                </a:lnTo>
                <a:lnTo>
                  <a:pt x="353835" y="309550"/>
                </a:lnTo>
                <a:lnTo>
                  <a:pt x="400482" y="302528"/>
                </a:lnTo>
                <a:lnTo>
                  <a:pt x="444556" y="291439"/>
                </a:lnTo>
                <a:lnTo>
                  <a:pt x="484904" y="276268"/>
                </a:lnTo>
                <a:lnTo>
                  <a:pt x="520372" y="257002"/>
                </a:lnTo>
                <a:lnTo>
                  <a:pt x="572062" y="206131"/>
                </a:lnTo>
                <a:lnTo>
                  <a:pt x="588264" y="15697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59131" y="5693664"/>
            <a:ext cx="588645" cy="313055"/>
          </a:xfrm>
          <a:custGeom>
            <a:avLst/>
            <a:gdLst/>
            <a:ahLst/>
            <a:cxnLst/>
            <a:rect l="l" t="t" r="r" b="b"/>
            <a:pathLst>
              <a:path w="588645" h="313054">
                <a:moveTo>
                  <a:pt x="0" y="156972"/>
                </a:moveTo>
                <a:lnTo>
                  <a:pt x="17525" y="102108"/>
                </a:lnTo>
                <a:lnTo>
                  <a:pt x="49094" y="69591"/>
                </a:lnTo>
                <a:lnTo>
                  <a:pt x="89317" y="43834"/>
                </a:lnTo>
                <a:lnTo>
                  <a:pt x="135188" y="24417"/>
                </a:lnTo>
                <a:lnTo>
                  <a:pt x="183698" y="10919"/>
                </a:lnTo>
                <a:lnTo>
                  <a:pt x="231840" y="2920"/>
                </a:lnTo>
                <a:lnTo>
                  <a:pt x="276606" y="0"/>
                </a:lnTo>
                <a:lnTo>
                  <a:pt x="311658" y="0"/>
                </a:lnTo>
                <a:lnTo>
                  <a:pt x="385889" y="7007"/>
                </a:lnTo>
                <a:lnTo>
                  <a:pt x="431816" y="17988"/>
                </a:lnTo>
                <a:lnTo>
                  <a:pt x="478574" y="34642"/>
                </a:lnTo>
                <a:lnTo>
                  <a:pt x="521766" y="57144"/>
                </a:lnTo>
                <a:lnTo>
                  <a:pt x="557000" y="85670"/>
                </a:lnTo>
                <a:lnTo>
                  <a:pt x="579882" y="120396"/>
                </a:lnTo>
                <a:lnTo>
                  <a:pt x="588264" y="156972"/>
                </a:lnTo>
                <a:lnTo>
                  <a:pt x="585978" y="174498"/>
                </a:lnTo>
                <a:lnTo>
                  <a:pt x="549809" y="233628"/>
                </a:lnTo>
                <a:lnTo>
                  <a:pt x="484904" y="276268"/>
                </a:lnTo>
                <a:lnTo>
                  <a:pt x="444556" y="291439"/>
                </a:lnTo>
                <a:lnTo>
                  <a:pt x="400482" y="302528"/>
                </a:lnTo>
                <a:lnTo>
                  <a:pt x="353835" y="309550"/>
                </a:lnTo>
                <a:lnTo>
                  <a:pt x="305766" y="312520"/>
                </a:lnTo>
                <a:lnTo>
                  <a:pt x="257429" y="311449"/>
                </a:lnTo>
                <a:lnTo>
                  <a:pt x="209977" y="306354"/>
                </a:lnTo>
                <a:lnTo>
                  <a:pt x="164562" y="297246"/>
                </a:lnTo>
                <a:lnTo>
                  <a:pt x="122336" y="284142"/>
                </a:lnTo>
                <a:lnTo>
                  <a:pt x="84452" y="267053"/>
                </a:lnTo>
                <a:lnTo>
                  <a:pt x="52063" y="245994"/>
                </a:lnTo>
                <a:lnTo>
                  <a:pt x="8382" y="192024"/>
                </a:lnTo>
                <a:lnTo>
                  <a:pt x="0" y="1569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6250813" y="5740632"/>
            <a:ext cx="40513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099427" y="5693683"/>
            <a:ext cx="588645" cy="313055"/>
          </a:xfrm>
          <a:custGeom>
            <a:avLst/>
            <a:gdLst/>
            <a:ahLst/>
            <a:cxnLst/>
            <a:rect l="l" t="t" r="r" b="b"/>
            <a:pathLst>
              <a:path w="588645" h="313054">
                <a:moveTo>
                  <a:pt x="0" y="156952"/>
                </a:moveTo>
                <a:lnTo>
                  <a:pt x="26548" y="91609"/>
                </a:lnTo>
                <a:lnTo>
                  <a:pt x="84781" y="45719"/>
                </a:lnTo>
                <a:lnTo>
                  <a:pt x="122582" y="28642"/>
                </a:lnTo>
                <a:lnTo>
                  <a:pt x="164663" y="15509"/>
                </a:lnTo>
                <a:lnTo>
                  <a:pt x="209890" y="6342"/>
                </a:lnTo>
                <a:lnTo>
                  <a:pt x="257131" y="1165"/>
                </a:lnTo>
                <a:lnTo>
                  <a:pt x="305252" y="0"/>
                </a:lnTo>
                <a:lnTo>
                  <a:pt x="353121" y="2870"/>
                </a:lnTo>
                <a:lnTo>
                  <a:pt x="399605" y="9799"/>
                </a:lnTo>
                <a:lnTo>
                  <a:pt x="443571" y="20811"/>
                </a:lnTo>
                <a:lnTo>
                  <a:pt x="483886" y="35927"/>
                </a:lnTo>
                <a:lnTo>
                  <a:pt x="519417" y="55171"/>
                </a:lnTo>
                <a:lnTo>
                  <a:pt x="571595" y="106136"/>
                </a:lnTo>
                <a:lnTo>
                  <a:pt x="588264" y="156952"/>
                </a:lnTo>
                <a:lnTo>
                  <a:pt x="585978" y="174478"/>
                </a:lnTo>
                <a:lnTo>
                  <a:pt x="549507" y="233879"/>
                </a:lnTo>
                <a:lnTo>
                  <a:pt x="484418" y="276567"/>
                </a:lnTo>
                <a:lnTo>
                  <a:pt x="444018" y="291701"/>
                </a:lnTo>
                <a:lnTo>
                  <a:pt x="399915" y="302726"/>
                </a:lnTo>
                <a:lnTo>
                  <a:pt x="353260" y="309664"/>
                </a:lnTo>
                <a:lnTo>
                  <a:pt x="305204" y="312539"/>
                </a:lnTo>
                <a:lnTo>
                  <a:pt x="256897" y="311373"/>
                </a:lnTo>
                <a:lnTo>
                  <a:pt x="209490" y="306189"/>
                </a:lnTo>
                <a:lnTo>
                  <a:pt x="164134" y="297011"/>
                </a:lnTo>
                <a:lnTo>
                  <a:pt x="121978" y="283862"/>
                </a:lnTo>
                <a:lnTo>
                  <a:pt x="84175" y="266763"/>
                </a:lnTo>
                <a:lnTo>
                  <a:pt x="51874" y="245739"/>
                </a:lnTo>
                <a:lnTo>
                  <a:pt x="8382" y="192004"/>
                </a:lnTo>
                <a:lnTo>
                  <a:pt x="0" y="1569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7187310" y="5740632"/>
            <a:ext cx="4121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8020698" y="5693525"/>
            <a:ext cx="588010" cy="313055"/>
          </a:xfrm>
          <a:custGeom>
            <a:avLst/>
            <a:gdLst/>
            <a:ahLst/>
            <a:cxnLst/>
            <a:rect l="l" t="t" r="r" b="b"/>
            <a:pathLst>
              <a:path w="588009" h="313054">
                <a:moveTo>
                  <a:pt x="0" y="157110"/>
                </a:moveTo>
                <a:lnTo>
                  <a:pt x="26087" y="91754"/>
                </a:lnTo>
                <a:lnTo>
                  <a:pt x="84580" y="45826"/>
                </a:lnTo>
                <a:lnTo>
                  <a:pt x="122374" y="28726"/>
                </a:lnTo>
                <a:lnTo>
                  <a:pt x="164379" y="15570"/>
                </a:lnTo>
                <a:lnTo>
                  <a:pt x="209478" y="6380"/>
                </a:lnTo>
                <a:lnTo>
                  <a:pt x="256557" y="1182"/>
                </a:lnTo>
                <a:lnTo>
                  <a:pt x="304499" y="0"/>
                </a:lnTo>
                <a:lnTo>
                  <a:pt x="352189" y="2858"/>
                </a:lnTo>
                <a:lnTo>
                  <a:pt x="398510" y="9781"/>
                </a:lnTo>
                <a:lnTo>
                  <a:pt x="442347" y="20794"/>
                </a:lnTo>
                <a:lnTo>
                  <a:pt x="482584" y="35921"/>
                </a:lnTo>
                <a:lnTo>
                  <a:pt x="518105" y="55187"/>
                </a:lnTo>
                <a:lnTo>
                  <a:pt x="570537" y="106231"/>
                </a:lnTo>
                <a:lnTo>
                  <a:pt x="587502" y="157110"/>
                </a:lnTo>
                <a:lnTo>
                  <a:pt x="585216" y="174636"/>
                </a:lnTo>
                <a:lnTo>
                  <a:pt x="548802" y="233838"/>
                </a:lnTo>
                <a:lnTo>
                  <a:pt x="483945" y="276515"/>
                </a:lnTo>
                <a:lnTo>
                  <a:pt x="443697" y="291694"/>
                </a:lnTo>
                <a:lnTo>
                  <a:pt x="399754" y="302786"/>
                </a:lnTo>
                <a:lnTo>
                  <a:pt x="353254" y="309805"/>
                </a:lnTo>
                <a:lnTo>
                  <a:pt x="305338" y="312767"/>
                </a:lnTo>
                <a:lnTo>
                  <a:pt x="257142" y="311686"/>
                </a:lnTo>
                <a:lnTo>
                  <a:pt x="209807" y="306578"/>
                </a:lnTo>
                <a:lnTo>
                  <a:pt x="164470" y="297456"/>
                </a:lnTo>
                <a:lnTo>
                  <a:pt x="122270" y="284335"/>
                </a:lnTo>
                <a:lnTo>
                  <a:pt x="84347" y="267231"/>
                </a:lnTo>
                <a:lnTo>
                  <a:pt x="51838" y="246157"/>
                </a:lnTo>
                <a:lnTo>
                  <a:pt x="7620" y="192162"/>
                </a:lnTo>
                <a:lnTo>
                  <a:pt x="0" y="1571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8108568" y="5740632"/>
            <a:ext cx="4121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319157" y="4908041"/>
            <a:ext cx="1273810" cy="786130"/>
          </a:xfrm>
          <a:custGeom>
            <a:avLst/>
            <a:gdLst/>
            <a:ahLst/>
            <a:cxnLst/>
            <a:rect l="l" t="t" r="r" b="b"/>
            <a:pathLst>
              <a:path w="1273810" h="786129">
                <a:moveTo>
                  <a:pt x="0" y="0"/>
                </a:moveTo>
                <a:lnTo>
                  <a:pt x="1273302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19157" y="4908041"/>
            <a:ext cx="2193925" cy="786130"/>
          </a:xfrm>
          <a:custGeom>
            <a:avLst/>
            <a:gdLst/>
            <a:ahLst/>
            <a:cxnLst/>
            <a:rect l="l" t="t" r="r" b="b"/>
            <a:pathLst>
              <a:path w="2193925" h="786129">
                <a:moveTo>
                  <a:pt x="0" y="0"/>
                </a:moveTo>
                <a:lnTo>
                  <a:pt x="2193798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04195" y="4908041"/>
            <a:ext cx="588645" cy="786130"/>
          </a:xfrm>
          <a:custGeom>
            <a:avLst/>
            <a:gdLst/>
            <a:ahLst/>
            <a:cxnLst/>
            <a:rect l="l" t="t" r="r" b="b"/>
            <a:pathLst>
              <a:path w="588645" h="786129">
                <a:moveTo>
                  <a:pt x="0" y="0"/>
                </a:moveTo>
                <a:lnTo>
                  <a:pt x="588264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04195" y="4908041"/>
            <a:ext cx="2448560" cy="786130"/>
          </a:xfrm>
          <a:custGeom>
            <a:avLst/>
            <a:gdLst/>
            <a:ahLst/>
            <a:cxnLst/>
            <a:rect l="l" t="t" r="r" b="b"/>
            <a:pathLst>
              <a:path w="2448560" h="786129">
                <a:moveTo>
                  <a:pt x="0" y="0"/>
                </a:moveTo>
                <a:lnTo>
                  <a:pt x="2448306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09045" y="4908041"/>
            <a:ext cx="803910" cy="786130"/>
          </a:xfrm>
          <a:custGeom>
            <a:avLst/>
            <a:gdLst/>
            <a:ahLst/>
            <a:cxnLst/>
            <a:rect l="l" t="t" r="r" b="b"/>
            <a:pathLst>
              <a:path w="803910" h="786129">
                <a:moveTo>
                  <a:pt x="0" y="0"/>
                </a:moveTo>
                <a:lnTo>
                  <a:pt x="803910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09045" y="4908041"/>
            <a:ext cx="1743710" cy="786130"/>
          </a:xfrm>
          <a:custGeom>
            <a:avLst/>
            <a:gdLst/>
            <a:ahLst/>
            <a:cxnLst/>
            <a:rect l="l" t="t" r="r" b="b"/>
            <a:pathLst>
              <a:path w="1743710" h="786129">
                <a:moveTo>
                  <a:pt x="0" y="0"/>
                </a:moveTo>
                <a:lnTo>
                  <a:pt x="1743456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15419" y="4908041"/>
            <a:ext cx="1979295" cy="786130"/>
          </a:xfrm>
          <a:custGeom>
            <a:avLst/>
            <a:gdLst/>
            <a:ahLst/>
            <a:cxnLst/>
            <a:rect l="l" t="t" r="r" b="b"/>
            <a:pathLst>
              <a:path w="1979295" h="786129">
                <a:moveTo>
                  <a:pt x="0" y="0"/>
                </a:moveTo>
                <a:lnTo>
                  <a:pt x="1978914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92459" y="4908041"/>
            <a:ext cx="822960" cy="786130"/>
          </a:xfrm>
          <a:custGeom>
            <a:avLst/>
            <a:gdLst/>
            <a:ahLst/>
            <a:cxnLst/>
            <a:rect l="l" t="t" r="r" b="b"/>
            <a:pathLst>
              <a:path w="822960" h="786129">
                <a:moveTo>
                  <a:pt x="822960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12955" y="4908041"/>
            <a:ext cx="607695" cy="786130"/>
          </a:xfrm>
          <a:custGeom>
            <a:avLst/>
            <a:gdLst/>
            <a:ahLst/>
            <a:cxnLst/>
            <a:rect l="l" t="t" r="r" b="b"/>
            <a:pathLst>
              <a:path w="607695" h="786129">
                <a:moveTo>
                  <a:pt x="607313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20269" y="4908041"/>
            <a:ext cx="1274445" cy="786130"/>
          </a:xfrm>
          <a:custGeom>
            <a:avLst/>
            <a:gdLst/>
            <a:ahLst/>
            <a:cxnLst/>
            <a:rect l="l" t="t" r="r" b="b"/>
            <a:pathLst>
              <a:path w="1274445" h="786129">
                <a:moveTo>
                  <a:pt x="1274064" y="785621"/>
                </a:moveTo>
                <a:lnTo>
                  <a:pt x="0" y="0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52501" y="4908041"/>
            <a:ext cx="353695" cy="786130"/>
          </a:xfrm>
          <a:custGeom>
            <a:avLst/>
            <a:gdLst/>
            <a:ahLst/>
            <a:cxnLst/>
            <a:rect l="l" t="t" r="r" b="b"/>
            <a:pathLst>
              <a:path w="353695" h="786129">
                <a:moveTo>
                  <a:pt x="353567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06069" y="4908041"/>
            <a:ext cx="588645" cy="786130"/>
          </a:xfrm>
          <a:custGeom>
            <a:avLst/>
            <a:gdLst/>
            <a:ahLst/>
            <a:cxnLst/>
            <a:rect l="l" t="t" r="r" b="b"/>
            <a:pathLst>
              <a:path w="588645" h="786129">
                <a:moveTo>
                  <a:pt x="0" y="0"/>
                </a:moveTo>
                <a:lnTo>
                  <a:pt x="588264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92459" y="4908041"/>
            <a:ext cx="2938780" cy="786130"/>
          </a:xfrm>
          <a:custGeom>
            <a:avLst/>
            <a:gdLst/>
            <a:ahLst/>
            <a:cxnLst/>
            <a:rect l="l" t="t" r="r" b="b"/>
            <a:pathLst>
              <a:path w="2938779" h="786129">
                <a:moveTo>
                  <a:pt x="2938272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30731" y="4908041"/>
            <a:ext cx="783590" cy="786130"/>
          </a:xfrm>
          <a:custGeom>
            <a:avLst/>
            <a:gdLst/>
            <a:ahLst/>
            <a:cxnLst/>
            <a:rect l="l" t="t" r="r" b="b"/>
            <a:pathLst>
              <a:path w="783590" h="786129">
                <a:moveTo>
                  <a:pt x="0" y="0"/>
                </a:moveTo>
                <a:lnTo>
                  <a:pt x="783336" y="785621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12955" y="4908041"/>
            <a:ext cx="2703195" cy="786130"/>
          </a:xfrm>
          <a:custGeom>
            <a:avLst/>
            <a:gdLst/>
            <a:ahLst/>
            <a:cxnLst/>
            <a:rect l="l" t="t" r="r" b="b"/>
            <a:pathLst>
              <a:path w="2703195" h="786129">
                <a:moveTo>
                  <a:pt x="2702814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15769" y="4908041"/>
            <a:ext cx="98425" cy="786130"/>
          </a:xfrm>
          <a:custGeom>
            <a:avLst/>
            <a:gdLst/>
            <a:ahLst/>
            <a:cxnLst/>
            <a:rect l="l" t="t" r="r" b="b"/>
            <a:pathLst>
              <a:path w="98425" h="786129">
                <a:moveTo>
                  <a:pt x="0" y="0"/>
                </a:moveTo>
                <a:lnTo>
                  <a:pt x="98298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14067" y="4908041"/>
            <a:ext cx="607695" cy="786130"/>
          </a:xfrm>
          <a:custGeom>
            <a:avLst/>
            <a:gdLst/>
            <a:ahLst/>
            <a:cxnLst/>
            <a:rect l="l" t="t" r="r" b="b"/>
            <a:pathLst>
              <a:path w="607695" h="786129">
                <a:moveTo>
                  <a:pt x="607313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52501" y="4908041"/>
            <a:ext cx="2468880" cy="786130"/>
          </a:xfrm>
          <a:custGeom>
            <a:avLst/>
            <a:gdLst/>
            <a:ahLst/>
            <a:cxnLst/>
            <a:rect l="l" t="t" r="r" b="b"/>
            <a:pathLst>
              <a:path w="2468879" h="786129">
                <a:moveTo>
                  <a:pt x="2468879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94333" y="4908041"/>
            <a:ext cx="2193290" cy="786130"/>
          </a:xfrm>
          <a:custGeom>
            <a:avLst/>
            <a:gdLst/>
            <a:ahLst/>
            <a:cxnLst/>
            <a:rect l="l" t="t" r="r" b="b"/>
            <a:pathLst>
              <a:path w="2193290" h="786129">
                <a:moveTo>
                  <a:pt x="2193036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314067" y="4908041"/>
            <a:ext cx="1273810" cy="786130"/>
          </a:xfrm>
          <a:custGeom>
            <a:avLst/>
            <a:gdLst/>
            <a:ahLst/>
            <a:cxnLst/>
            <a:rect l="l" t="t" r="r" b="b"/>
            <a:pathLst>
              <a:path w="1273809" h="786129">
                <a:moveTo>
                  <a:pt x="1273302" y="0"/>
                </a:moveTo>
                <a:lnTo>
                  <a:pt x="0" y="785622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9319" y="6517723"/>
            <a:ext cx="627380" cy="313690"/>
          </a:xfrm>
          <a:custGeom>
            <a:avLst/>
            <a:gdLst/>
            <a:ahLst/>
            <a:cxnLst/>
            <a:rect l="l" t="t" r="r" b="b"/>
            <a:pathLst>
              <a:path w="627379" h="313690">
                <a:moveTo>
                  <a:pt x="627126" y="156634"/>
                </a:moveTo>
                <a:lnTo>
                  <a:pt x="611780" y="109597"/>
                </a:lnTo>
                <a:lnTo>
                  <a:pt x="561562" y="60174"/>
                </a:lnTo>
                <a:lnTo>
                  <a:pt x="527187" y="41000"/>
                </a:lnTo>
                <a:lnTo>
                  <a:pt x="487980" y="25500"/>
                </a:lnTo>
                <a:lnTo>
                  <a:pt x="444953" y="13663"/>
                </a:lnTo>
                <a:lnTo>
                  <a:pt x="399115" y="5475"/>
                </a:lnTo>
                <a:lnTo>
                  <a:pt x="351476" y="925"/>
                </a:lnTo>
                <a:lnTo>
                  <a:pt x="303047" y="0"/>
                </a:lnTo>
                <a:lnTo>
                  <a:pt x="254838" y="2686"/>
                </a:lnTo>
                <a:lnTo>
                  <a:pt x="207859" y="8972"/>
                </a:lnTo>
                <a:lnTo>
                  <a:pt x="163120" y="18846"/>
                </a:lnTo>
                <a:lnTo>
                  <a:pt x="121631" y="32294"/>
                </a:lnTo>
                <a:lnTo>
                  <a:pt x="84403" y="49304"/>
                </a:lnTo>
                <a:lnTo>
                  <a:pt x="26768" y="93961"/>
                </a:lnTo>
                <a:lnTo>
                  <a:pt x="2285" y="139870"/>
                </a:lnTo>
                <a:lnTo>
                  <a:pt x="0" y="156634"/>
                </a:lnTo>
                <a:lnTo>
                  <a:pt x="2286" y="174160"/>
                </a:lnTo>
                <a:lnTo>
                  <a:pt x="26585" y="219658"/>
                </a:lnTo>
                <a:lnTo>
                  <a:pt x="83849" y="263812"/>
                </a:lnTo>
                <a:lnTo>
                  <a:pt x="120900" y="280707"/>
                </a:lnTo>
                <a:lnTo>
                  <a:pt x="162224" y="294115"/>
                </a:lnTo>
                <a:lnTo>
                  <a:pt x="206816" y="304011"/>
                </a:lnTo>
                <a:lnTo>
                  <a:pt x="253671" y="310372"/>
                </a:lnTo>
                <a:lnTo>
                  <a:pt x="301783" y="313172"/>
                </a:lnTo>
                <a:lnTo>
                  <a:pt x="350149" y="312389"/>
                </a:lnTo>
                <a:lnTo>
                  <a:pt x="397763" y="307996"/>
                </a:lnTo>
                <a:lnTo>
                  <a:pt x="443621" y="299971"/>
                </a:lnTo>
                <a:lnTo>
                  <a:pt x="486717" y="288288"/>
                </a:lnTo>
                <a:lnTo>
                  <a:pt x="526046" y="272923"/>
                </a:lnTo>
                <a:lnTo>
                  <a:pt x="560604" y="253852"/>
                </a:lnTo>
                <a:lnTo>
                  <a:pt x="611387" y="204495"/>
                </a:lnTo>
                <a:lnTo>
                  <a:pt x="627126" y="15663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39319" y="6517723"/>
            <a:ext cx="627380" cy="313690"/>
          </a:xfrm>
          <a:custGeom>
            <a:avLst/>
            <a:gdLst/>
            <a:ahLst/>
            <a:cxnLst/>
            <a:rect l="l" t="t" r="r" b="b"/>
            <a:pathLst>
              <a:path w="627379" h="313690">
                <a:moveTo>
                  <a:pt x="0" y="156634"/>
                </a:moveTo>
                <a:lnTo>
                  <a:pt x="26768" y="93961"/>
                </a:lnTo>
                <a:lnTo>
                  <a:pt x="84403" y="49304"/>
                </a:lnTo>
                <a:lnTo>
                  <a:pt x="121631" y="32294"/>
                </a:lnTo>
                <a:lnTo>
                  <a:pt x="163120" y="18846"/>
                </a:lnTo>
                <a:lnTo>
                  <a:pt x="207859" y="8972"/>
                </a:lnTo>
                <a:lnTo>
                  <a:pt x="254838" y="2686"/>
                </a:lnTo>
                <a:lnTo>
                  <a:pt x="303047" y="0"/>
                </a:lnTo>
                <a:lnTo>
                  <a:pt x="351476" y="925"/>
                </a:lnTo>
                <a:lnTo>
                  <a:pt x="399115" y="5475"/>
                </a:lnTo>
                <a:lnTo>
                  <a:pt x="444953" y="13663"/>
                </a:lnTo>
                <a:lnTo>
                  <a:pt x="487980" y="25500"/>
                </a:lnTo>
                <a:lnTo>
                  <a:pt x="527187" y="41000"/>
                </a:lnTo>
                <a:lnTo>
                  <a:pt x="561562" y="60174"/>
                </a:lnTo>
                <a:lnTo>
                  <a:pt x="611780" y="109597"/>
                </a:lnTo>
                <a:lnTo>
                  <a:pt x="627126" y="156634"/>
                </a:lnTo>
                <a:lnTo>
                  <a:pt x="625602" y="174160"/>
                </a:lnTo>
                <a:lnTo>
                  <a:pt x="589386" y="231051"/>
                </a:lnTo>
                <a:lnTo>
                  <a:pt x="526046" y="272923"/>
                </a:lnTo>
                <a:lnTo>
                  <a:pt x="486717" y="288288"/>
                </a:lnTo>
                <a:lnTo>
                  <a:pt x="443621" y="299971"/>
                </a:lnTo>
                <a:lnTo>
                  <a:pt x="397763" y="307996"/>
                </a:lnTo>
                <a:lnTo>
                  <a:pt x="350149" y="312389"/>
                </a:lnTo>
                <a:lnTo>
                  <a:pt x="301783" y="313172"/>
                </a:lnTo>
                <a:lnTo>
                  <a:pt x="253671" y="310372"/>
                </a:lnTo>
                <a:lnTo>
                  <a:pt x="206816" y="304011"/>
                </a:lnTo>
                <a:lnTo>
                  <a:pt x="162224" y="294115"/>
                </a:lnTo>
                <a:lnTo>
                  <a:pt x="120900" y="280707"/>
                </a:lnTo>
                <a:lnTo>
                  <a:pt x="83849" y="263812"/>
                </a:lnTo>
                <a:lnTo>
                  <a:pt x="26585" y="219658"/>
                </a:lnTo>
                <a:lnTo>
                  <a:pt x="2286" y="174160"/>
                </a:lnTo>
                <a:lnTo>
                  <a:pt x="0" y="1566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6200521" y="6564354"/>
            <a:ext cx="50545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ABCDE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592459" y="6007608"/>
            <a:ext cx="1860550" cy="509905"/>
          </a:xfrm>
          <a:custGeom>
            <a:avLst/>
            <a:gdLst/>
            <a:ahLst/>
            <a:cxnLst/>
            <a:rect l="l" t="t" r="r" b="b"/>
            <a:pathLst>
              <a:path w="1860550" h="509904">
                <a:moveTo>
                  <a:pt x="0" y="0"/>
                </a:moveTo>
                <a:lnTo>
                  <a:pt x="1860042" y="509777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12955" y="6007608"/>
            <a:ext cx="939800" cy="509905"/>
          </a:xfrm>
          <a:custGeom>
            <a:avLst/>
            <a:gdLst/>
            <a:ahLst/>
            <a:cxnLst/>
            <a:rect l="l" t="t" r="r" b="b"/>
            <a:pathLst>
              <a:path w="939800" h="509904">
                <a:moveTo>
                  <a:pt x="0" y="0"/>
                </a:moveTo>
                <a:lnTo>
                  <a:pt x="939546" y="509777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52501" y="6007608"/>
            <a:ext cx="0" cy="509905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778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52501" y="6007608"/>
            <a:ext cx="942340" cy="509905"/>
          </a:xfrm>
          <a:custGeom>
            <a:avLst/>
            <a:gdLst/>
            <a:ahLst/>
            <a:cxnLst/>
            <a:rect l="l" t="t" r="r" b="b"/>
            <a:pathLst>
              <a:path w="942340" h="509904">
                <a:moveTo>
                  <a:pt x="941831" y="0"/>
                </a:moveTo>
                <a:lnTo>
                  <a:pt x="0" y="509778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452501" y="6007608"/>
            <a:ext cx="1861820" cy="509905"/>
          </a:xfrm>
          <a:custGeom>
            <a:avLst/>
            <a:gdLst/>
            <a:ahLst/>
            <a:cxnLst/>
            <a:rect l="l" t="t" r="r" b="b"/>
            <a:pathLst>
              <a:path w="1861820" h="509904">
                <a:moveTo>
                  <a:pt x="1861566" y="0"/>
                </a:moveTo>
                <a:lnTo>
                  <a:pt x="0" y="509778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28657" y="3180588"/>
            <a:ext cx="106680" cy="21590"/>
          </a:xfrm>
          <a:custGeom>
            <a:avLst/>
            <a:gdLst/>
            <a:ahLst/>
            <a:cxnLst/>
            <a:rect l="l" t="t" r="r" b="b"/>
            <a:pathLst>
              <a:path w="106680" h="21589">
                <a:moveTo>
                  <a:pt x="0" y="0"/>
                </a:moveTo>
                <a:lnTo>
                  <a:pt x="53340" y="8381"/>
                </a:lnTo>
                <a:lnTo>
                  <a:pt x="103632" y="20573"/>
                </a:lnTo>
                <a:lnTo>
                  <a:pt x="106680" y="21335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35921" y="3243833"/>
            <a:ext cx="88900" cy="63500"/>
          </a:xfrm>
          <a:custGeom>
            <a:avLst/>
            <a:gdLst/>
            <a:ahLst/>
            <a:cxnLst/>
            <a:rect l="l" t="t" r="r" b="b"/>
            <a:pathLst>
              <a:path w="88900" h="63500">
                <a:moveTo>
                  <a:pt x="0" y="0"/>
                </a:moveTo>
                <a:lnTo>
                  <a:pt x="28194" y="16763"/>
                </a:lnTo>
                <a:lnTo>
                  <a:pt x="66294" y="44195"/>
                </a:lnTo>
                <a:lnTo>
                  <a:pt x="88392" y="63246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02037" y="3383279"/>
            <a:ext cx="66675" cy="86360"/>
          </a:xfrm>
          <a:custGeom>
            <a:avLst/>
            <a:gdLst/>
            <a:ahLst/>
            <a:cxnLst/>
            <a:rect l="l" t="t" r="r" b="b"/>
            <a:pathLst>
              <a:path w="66675" h="86360">
                <a:moveTo>
                  <a:pt x="0" y="0"/>
                </a:moveTo>
                <a:lnTo>
                  <a:pt x="1524" y="2286"/>
                </a:lnTo>
                <a:lnTo>
                  <a:pt x="32004" y="39624"/>
                </a:lnTo>
                <a:lnTo>
                  <a:pt x="60960" y="78486"/>
                </a:lnTo>
                <a:lnTo>
                  <a:pt x="66294" y="86106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627767" y="3560064"/>
            <a:ext cx="56515" cy="93345"/>
          </a:xfrm>
          <a:custGeom>
            <a:avLst/>
            <a:gdLst/>
            <a:ahLst/>
            <a:cxnLst/>
            <a:rect l="l" t="t" r="r" b="b"/>
            <a:pathLst>
              <a:path w="56514" h="93345">
                <a:moveTo>
                  <a:pt x="0" y="0"/>
                </a:moveTo>
                <a:lnTo>
                  <a:pt x="16002" y="25146"/>
                </a:lnTo>
                <a:lnTo>
                  <a:pt x="41910" y="67818"/>
                </a:lnTo>
                <a:lnTo>
                  <a:pt x="56388" y="92964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39781" y="3746753"/>
            <a:ext cx="58419" cy="92710"/>
          </a:xfrm>
          <a:custGeom>
            <a:avLst/>
            <a:gdLst/>
            <a:ahLst/>
            <a:cxnLst/>
            <a:rect l="l" t="t" r="r" b="b"/>
            <a:pathLst>
              <a:path w="58420" h="92710">
                <a:moveTo>
                  <a:pt x="0" y="0"/>
                </a:moveTo>
                <a:lnTo>
                  <a:pt x="6096" y="9144"/>
                </a:lnTo>
                <a:lnTo>
                  <a:pt x="32766" y="51816"/>
                </a:lnTo>
                <a:lnTo>
                  <a:pt x="57912" y="92202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862463" y="3925823"/>
            <a:ext cx="72390" cy="80010"/>
          </a:xfrm>
          <a:custGeom>
            <a:avLst/>
            <a:gdLst/>
            <a:ahLst/>
            <a:cxnLst/>
            <a:rect l="l" t="t" r="r" b="b"/>
            <a:pathLst>
              <a:path w="72389" h="80010">
                <a:moveTo>
                  <a:pt x="0" y="0"/>
                </a:moveTo>
                <a:lnTo>
                  <a:pt x="22860" y="28194"/>
                </a:lnTo>
                <a:lnTo>
                  <a:pt x="54102" y="62484"/>
                </a:lnTo>
                <a:lnTo>
                  <a:pt x="72390" y="8001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20959" y="4072890"/>
            <a:ext cx="95250" cy="52705"/>
          </a:xfrm>
          <a:custGeom>
            <a:avLst/>
            <a:gdLst/>
            <a:ahLst/>
            <a:cxnLst/>
            <a:rect l="l" t="t" r="r" b="b"/>
            <a:pathLst>
              <a:path w="95250" h="52704">
                <a:moveTo>
                  <a:pt x="0" y="0"/>
                </a:moveTo>
                <a:lnTo>
                  <a:pt x="8382" y="6858"/>
                </a:lnTo>
                <a:lnTo>
                  <a:pt x="31242" y="19811"/>
                </a:lnTo>
                <a:lnTo>
                  <a:pt x="54102" y="32765"/>
                </a:lnTo>
                <a:lnTo>
                  <a:pt x="78486" y="44195"/>
                </a:lnTo>
                <a:lnTo>
                  <a:pt x="95250" y="52577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217555" y="4166615"/>
            <a:ext cx="102870" cy="34290"/>
          </a:xfrm>
          <a:custGeom>
            <a:avLst/>
            <a:gdLst/>
            <a:ahLst/>
            <a:cxnLst/>
            <a:rect l="l" t="t" r="r" b="b"/>
            <a:pathLst>
              <a:path w="102870" h="34289">
                <a:moveTo>
                  <a:pt x="0" y="0"/>
                </a:moveTo>
                <a:lnTo>
                  <a:pt x="9144" y="3047"/>
                </a:lnTo>
                <a:lnTo>
                  <a:pt x="35052" y="12191"/>
                </a:lnTo>
                <a:lnTo>
                  <a:pt x="62484" y="21336"/>
                </a:lnTo>
                <a:lnTo>
                  <a:pt x="89916" y="29717"/>
                </a:lnTo>
                <a:lnTo>
                  <a:pt x="102870" y="3429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424057" y="4235196"/>
            <a:ext cx="102235" cy="36195"/>
          </a:xfrm>
          <a:custGeom>
            <a:avLst/>
            <a:gdLst/>
            <a:ahLst/>
            <a:cxnLst/>
            <a:rect l="l" t="t" r="r" b="b"/>
            <a:pathLst>
              <a:path w="102235" h="36195">
                <a:moveTo>
                  <a:pt x="0" y="0"/>
                </a:moveTo>
                <a:lnTo>
                  <a:pt x="22860" y="7619"/>
                </a:lnTo>
                <a:lnTo>
                  <a:pt x="51053" y="16763"/>
                </a:lnTo>
                <a:lnTo>
                  <a:pt x="78486" y="26669"/>
                </a:lnTo>
                <a:lnTo>
                  <a:pt x="102107" y="35813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26749" y="4311396"/>
            <a:ext cx="96520" cy="50800"/>
          </a:xfrm>
          <a:custGeom>
            <a:avLst/>
            <a:gdLst/>
            <a:ahLst/>
            <a:cxnLst/>
            <a:rect l="l" t="t" r="r" b="b"/>
            <a:pathLst>
              <a:path w="96520" h="50800">
                <a:moveTo>
                  <a:pt x="0" y="0"/>
                </a:moveTo>
                <a:lnTo>
                  <a:pt x="16002" y="7619"/>
                </a:lnTo>
                <a:lnTo>
                  <a:pt x="64769" y="32765"/>
                </a:lnTo>
                <a:lnTo>
                  <a:pt x="87630" y="45719"/>
                </a:lnTo>
                <a:lnTo>
                  <a:pt x="96012" y="50291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01399" y="4406798"/>
            <a:ext cx="112471" cy="94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78793" y="4562855"/>
            <a:ext cx="67310" cy="86360"/>
          </a:xfrm>
          <a:custGeom>
            <a:avLst/>
            <a:gdLst/>
            <a:ahLst/>
            <a:cxnLst/>
            <a:rect l="l" t="t" r="r" b="b"/>
            <a:pathLst>
              <a:path w="67310" h="86360">
                <a:moveTo>
                  <a:pt x="0" y="0"/>
                </a:moveTo>
                <a:lnTo>
                  <a:pt x="12192" y="13715"/>
                </a:lnTo>
                <a:lnTo>
                  <a:pt x="25146" y="28193"/>
                </a:lnTo>
                <a:lnTo>
                  <a:pt x="50292" y="59435"/>
                </a:lnTo>
                <a:lnTo>
                  <a:pt x="61722" y="76199"/>
                </a:lnTo>
                <a:lnTo>
                  <a:pt x="67056" y="86105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80292" y="4732934"/>
            <a:ext cx="63703" cy="129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61826" y="4934864"/>
            <a:ext cx="81991" cy="120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98833" y="5125973"/>
            <a:ext cx="79375" cy="73660"/>
          </a:xfrm>
          <a:custGeom>
            <a:avLst/>
            <a:gdLst/>
            <a:ahLst/>
            <a:cxnLst/>
            <a:rect l="l" t="t" r="r" b="b"/>
            <a:pathLst>
              <a:path w="79375" h="73660">
                <a:moveTo>
                  <a:pt x="0" y="0"/>
                </a:moveTo>
                <a:lnTo>
                  <a:pt x="15240" y="18288"/>
                </a:lnTo>
                <a:lnTo>
                  <a:pt x="46482" y="47243"/>
                </a:lnTo>
                <a:lnTo>
                  <a:pt x="79248" y="73152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68759" y="5259323"/>
            <a:ext cx="98425" cy="46990"/>
          </a:xfrm>
          <a:custGeom>
            <a:avLst/>
            <a:gdLst/>
            <a:ahLst/>
            <a:cxnLst/>
            <a:rect l="l" t="t" r="r" b="b"/>
            <a:pathLst>
              <a:path w="98425" h="46989">
                <a:moveTo>
                  <a:pt x="0" y="0"/>
                </a:moveTo>
                <a:lnTo>
                  <a:pt x="14478" y="8381"/>
                </a:lnTo>
                <a:lnTo>
                  <a:pt x="51053" y="26669"/>
                </a:lnTo>
                <a:lnTo>
                  <a:pt x="89916" y="43433"/>
                </a:lnTo>
                <a:lnTo>
                  <a:pt x="98298" y="46481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669165" y="5343144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0" y="0"/>
                </a:moveTo>
                <a:lnTo>
                  <a:pt x="9906" y="3048"/>
                </a:lnTo>
                <a:lnTo>
                  <a:pt x="50292" y="14478"/>
                </a:lnTo>
                <a:lnTo>
                  <a:pt x="92202" y="24384"/>
                </a:lnTo>
                <a:lnTo>
                  <a:pt x="104394" y="28194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80239" y="5392673"/>
            <a:ext cx="107950" cy="18415"/>
          </a:xfrm>
          <a:custGeom>
            <a:avLst/>
            <a:gdLst/>
            <a:ahLst/>
            <a:cxnLst/>
            <a:rect l="l" t="t" r="r" b="b"/>
            <a:pathLst>
              <a:path w="107950" h="18414">
                <a:moveTo>
                  <a:pt x="0" y="0"/>
                </a:moveTo>
                <a:lnTo>
                  <a:pt x="19812" y="3809"/>
                </a:lnTo>
                <a:lnTo>
                  <a:pt x="47244" y="8381"/>
                </a:lnTo>
                <a:lnTo>
                  <a:pt x="75438" y="12953"/>
                </a:lnTo>
                <a:lnTo>
                  <a:pt x="103632" y="16763"/>
                </a:lnTo>
                <a:lnTo>
                  <a:pt x="107442" y="18287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095885" y="5427726"/>
            <a:ext cx="106045" cy="19050"/>
          </a:xfrm>
          <a:custGeom>
            <a:avLst/>
            <a:gdLst/>
            <a:ahLst/>
            <a:cxnLst/>
            <a:rect l="l" t="t" r="r" b="b"/>
            <a:pathLst>
              <a:path w="106045" h="19050">
                <a:moveTo>
                  <a:pt x="0" y="0"/>
                </a:moveTo>
                <a:lnTo>
                  <a:pt x="25908" y="3809"/>
                </a:lnTo>
                <a:lnTo>
                  <a:pt x="54102" y="8381"/>
                </a:lnTo>
                <a:lnTo>
                  <a:pt x="80772" y="13715"/>
                </a:lnTo>
                <a:lnTo>
                  <a:pt x="105918" y="19049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8483" y="5469635"/>
            <a:ext cx="104775" cy="31750"/>
          </a:xfrm>
          <a:custGeom>
            <a:avLst/>
            <a:gdLst/>
            <a:ahLst/>
            <a:cxnLst/>
            <a:rect l="l" t="t" r="r" b="b"/>
            <a:pathLst>
              <a:path w="104775" h="31750">
                <a:moveTo>
                  <a:pt x="0" y="0"/>
                </a:moveTo>
                <a:lnTo>
                  <a:pt x="5334" y="761"/>
                </a:lnTo>
                <a:lnTo>
                  <a:pt x="32766" y="8381"/>
                </a:lnTo>
                <a:lnTo>
                  <a:pt x="59436" y="16763"/>
                </a:lnTo>
                <a:lnTo>
                  <a:pt x="86868" y="25145"/>
                </a:lnTo>
                <a:lnTo>
                  <a:pt x="104394" y="31241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14224" y="5542026"/>
            <a:ext cx="96520" cy="49530"/>
          </a:xfrm>
          <a:custGeom>
            <a:avLst/>
            <a:gdLst/>
            <a:ahLst/>
            <a:cxnLst/>
            <a:rect l="l" t="t" r="r" b="b"/>
            <a:pathLst>
              <a:path w="96520" h="49529">
                <a:moveTo>
                  <a:pt x="0" y="0"/>
                </a:moveTo>
                <a:lnTo>
                  <a:pt x="32766" y="15239"/>
                </a:lnTo>
                <a:lnTo>
                  <a:pt x="73152" y="36575"/>
                </a:lnTo>
                <a:lnTo>
                  <a:pt x="96012" y="49529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02437" y="5649467"/>
            <a:ext cx="86995" cy="66675"/>
          </a:xfrm>
          <a:custGeom>
            <a:avLst/>
            <a:gdLst/>
            <a:ahLst/>
            <a:cxnLst/>
            <a:rect l="l" t="t" r="r" b="b"/>
            <a:pathLst>
              <a:path w="86995" h="66675">
                <a:moveTo>
                  <a:pt x="0" y="0"/>
                </a:moveTo>
                <a:lnTo>
                  <a:pt x="3810" y="2286"/>
                </a:lnTo>
                <a:lnTo>
                  <a:pt x="41910" y="28956"/>
                </a:lnTo>
                <a:lnTo>
                  <a:pt x="78486" y="58674"/>
                </a:lnTo>
                <a:lnTo>
                  <a:pt x="86868" y="66294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869315" y="5787390"/>
            <a:ext cx="73660" cy="81280"/>
          </a:xfrm>
          <a:custGeom>
            <a:avLst/>
            <a:gdLst/>
            <a:ahLst/>
            <a:cxnLst/>
            <a:rect l="l" t="t" r="r" b="b"/>
            <a:pathLst>
              <a:path w="73659" h="81279">
                <a:moveTo>
                  <a:pt x="0" y="0"/>
                </a:moveTo>
                <a:lnTo>
                  <a:pt x="13716" y="13716"/>
                </a:lnTo>
                <a:lnTo>
                  <a:pt x="44958" y="47244"/>
                </a:lnTo>
                <a:lnTo>
                  <a:pt x="73152" y="80772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007237" y="5955791"/>
            <a:ext cx="55244" cy="94615"/>
          </a:xfrm>
          <a:custGeom>
            <a:avLst/>
            <a:gdLst/>
            <a:ahLst/>
            <a:cxnLst/>
            <a:rect l="l" t="t" r="r" b="b"/>
            <a:pathLst>
              <a:path w="55245" h="94614">
                <a:moveTo>
                  <a:pt x="0" y="0"/>
                </a:moveTo>
                <a:lnTo>
                  <a:pt x="14478" y="22098"/>
                </a:lnTo>
                <a:lnTo>
                  <a:pt x="38100" y="60960"/>
                </a:lnTo>
                <a:lnTo>
                  <a:pt x="54864" y="94488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02487" y="6150864"/>
            <a:ext cx="26034" cy="106045"/>
          </a:xfrm>
          <a:custGeom>
            <a:avLst/>
            <a:gdLst/>
            <a:ahLst/>
            <a:cxnLst/>
            <a:rect l="l" t="t" r="r" b="b"/>
            <a:pathLst>
              <a:path w="26034" h="106045">
                <a:moveTo>
                  <a:pt x="0" y="0"/>
                </a:moveTo>
                <a:lnTo>
                  <a:pt x="8382" y="24384"/>
                </a:lnTo>
                <a:lnTo>
                  <a:pt x="19050" y="64769"/>
                </a:lnTo>
                <a:lnTo>
                  <a:pt x="25908" y="105918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21537" y="6215634"/>
            <a:ext cx="6985" cy="41275"/>
          </a:xfrm>
          <a:custGeom>
            <a:avLst/>
            <a:gdLst/>
            <a:ahLst/>
            <a:cxnLst/>
            <a:rect l="l" t="t" r="r" b="b"/>
            <a:pathLst>
              <a:path w="6984" h="41275">
                <a:moveTo>
                  <a:pt x="0" y="0"/>
                </a:moveTo>
                <a:lnTo>
                  <a:pt x="6858" y="41147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21537" y="6365747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2192" y="0"/>
                </a:moveTo>
                <a:lnTo>
                  <a:pt x="11430" y="36576"/>
                </a:lnTo>
                <a:lnTo>
                  <a:pt x="8382" y="57150"/>
                </a:lnTo>
                <a:lnTo>
                  <a:pt x="6096" y="76962"/>
                </a:lnTo>
                <a:lnTo>
                  <a:pt x="1524" y="98298"/>
                </a:lnTo>
                <a:lnTo>
                  <a:pt x="0" y="107442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027202" y="6563258"/>
            <a:ext cx="75133" cy="124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886994" y="6749948"/>
            <a:ext cx="104851" cy="103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708533" y="6899147"/>
            <a:ext cx="101600" cy="40005"/>
          </a:xfrm>
          <a:custGeom>
            <a:avLst/>
            <a:gdLst/>
            <a:ahLst/>
            <a:cxnLst/>
            <a:rect l="l" t="t" r="r" b="b"/>
            <a:pathLst>
              <a:path w="101600" h="40004">
                <a:moveTo>
                  <a:pt x="101346" y="0"/>
                </a:moveTo>
                <a:lnTo>
                  <a:pt x="74676" y="13716"/>
                </a:lnTo>
                <a:lnTo>
                  <a:pt x="41910" y="25908"/>
                </a:lnTo>
                <a:lnTo>
                  <a:pt x="8382" y="38100"/>
                </a:lnTo>
                <a:lnTo>
                  <a:pt x="0" y="39624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93649" y="6960107"/>
            <a:ext cx="108585" cy="5715"/>
          </a:xfrm>
          <a:custGeom>
            <a:avLst/>
            <a:gdLst/>
            <a:ahLst/>
            <a:cxnLst/>
            <a:rect l="l" t="t" r="r" b="b"/>
            <a:pathLst>
              <a:path w="108584" h="5715">
                <a:moveTo>
                  <a:pt x="108203" y="0"/>
                </a:moveTo>
                <a:lnTo>
                  <a:pt x="81533" y="2285"/>
                </a:lnTo>
                <a:lnTo>
                  <a:pt x="44957" y="3809"/>
                </a:lnTo>
                <a:lnTo>
                  <a:pt x="6095" y="5333"/>
                </a:lnTo>
                <a:lnTo>
                  <a:pt x="0" y="5333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77241" y="6944106"/>
            <a:ext cx="107950" cy="14604"/>
          </a:xfrm>
          <a:custGeom>
            <a:avLst/>
            <a:gdLst/>
            <a:ahLst/>
            <a:cxnLst/>
            <a:rect l="l" t="t" r="r" b="b"/>
            <a:pathLst>
              <a:path w="107950" h="14604">
                <a:moveTo>
                  <a:pt x="107441" y="14477"/>
                </a:moveTo>
                <a:lnTo>
                  <a:pt x="105917" y="14477"/>
                </a:lnTo>
                <a:lnTo>
                  <a:pt x="64769" y="9905"/>
                </a:lnTo>
                <a:lnTo>
                  <a:pt x="24383" y="4571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065405" y="6901433"/>
            <a:ext cx="105410" cy="24130"/>
          </a:xfrm>
          <a:custGeom>
            <a:avLst/>
            <a:gdLst/>
            <a:ahLst/>
            <a:cxnLst/>
            <a:rect l="l" t="t" r="r" b="b"/>
            <a:pathLst>
              <a:path w="105410" h="24129">
                <a:moveTo>
                  <a:pt x="105155" y="23621"/>
                </a:moveTo>
                <a:lnTo>
                  <a:pt x="70103" y="16001"/>
                </a:lnTo>
                <a:lnTo>
                  <a:pt x="28193" y="6095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54331" y="6848856"/>
            <a:ext cx="105410" cy="27940"/>
          </a:xfrm>
          <a:custGeom>
            <a:avLst/>
            <a:gdLst/>
            <a:ahLst/>
            <a:cxnLst/>
            <a:rect l="l" t="t" r="r" b="b"/>
            <a:pathLst>
              <a:path w="105410" h="27940">
                <a:moveTo>
                  <a:pt x="105155" y="27431"/>
                </a:moveTo>
                <a:lnTo>
                  <a:pt x="67817" y="16763"/>
                </a:lnTo>
                <a:lnTo>
                  <a:pt x="25145" y="6095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643257" y="6795516"/>
            <a:ext cx="105410" cy="25400"/>
          </a:xfrm>
          <a:custGeom>
            <a:avLst/>
            <a:gdLst/>
            <a:ahLst/>
            <a:cxnLst/>
            <a:rect l="l" t="t" r="r" b="b"/>
            <a:pathLst>
              <a:path w="105410" h="25400">
                <a:moveTo>
                  <a:pt x="105155" y="25146"/>
                </a:moveTo>
                <a:lnTo>
                  <a:pt x="5333" y="1524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32183" y="6746747"/>
            <a:ext cx="105410" cy="24130"/>
          </a:xfrm>
          <a:custGeom>
            <a:avLst/>
            <a:gdLst/>
            <a:ahLst/>
            <a:cxnLst/>
            <a:rect l="l" t="t" r="r" b="b"/>
            <a:pathLst>
              <a:path w="105410" h="24129">
                <a:moveTo>
                  <a:pt x="105155" y="23622"/>
                </a:moveTo>
                <a:lnTo>
                  <a:pt x="96011" y="21336"/>
                </a:lnTo>
                <a:lnTo>
                  <a:pt x="37337" y="8382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21109" y="6697218"/>
            <a:ext cx="106045" cy="25400"/>
          </a:xfrm>
          <a:custGeom>
            <a:avLst/>
            <a:gdLst/>
            <a:ahLst/>
            <a:cxnLst/>
            <a:rect l="l" t="t" r="r" b="b"/>
            <a:pathLst>
              <a:path w="106045" h="25400">
                <a:moveTo>
                  <a:pt x="105917" y="25146"/>
                </a:moveTo>
                <a:lnTo>
                  <a:pt x="73151" y="17526"/>
                </a:lnTo>
                <a:lnTo>
                  <a:pt x="16763" y="4572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011559" y="6640830"/>
            <a:ext cx="104775" cy="30480"/>
          </a:xfrm>
          <a:custGeom>
            <a:avLst/>
            <a:gdLst/>
            <a:ahLst/>
            <a:cxnLst/>
            <a:rect l="l" t="t" r="r" b="b"/>
            <a:pathLst>
              <a:path w="104775" h="30479">
                <a:moveTo>
                  <a:pt x="104394" y="30479"/>
                </a:moveTo>
                <a:lnTo>
                  <a:pt x="59436" y="17525"/>
                </a:lnTo>
                <a:lnTo>
                  <a:pt x="4572" y="2285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06581" y="6570726"/>
            <a:ext cx="101600" cy="37465"/>
          </a:xfrm>
          <a:custGeom>
            <a:avLst/>
            <a:gdLst/>
            <a:ahLst/>
            <a:cxnLst/>
            <a:rect l="l" t="t" r="r" b="b"/>
            <a:pathLst>
              <a:path w="101600" h="37465">
                <a:moveTo>
                  <a:pt x="101346" y="37337"/>
                </a:moveTo>
                <a:lnTo>
                  <a:pt x="51054" y="19811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609985" y="6477761"/>
            <a:ext cx="96520" cy="50800"/>
          </a:xfrm>
          <a:custGeom>
            <a:avLst/>
            <a:gdLst/>
            <a:ahLst/>
            <a:cxnLst/>
            <a:rect l="l" t="t" r="r" b="b"/>
            <a:pathLst>
              <a:path w="96520" h="50800">
                <a:moveTo>
                  <a:pt x="96012" y="50292"/>
                </a:moveTo>
                <a:lnTo>
                  <a:pt x="48006" y="25908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429391" y="6357365"/>
            <a:ext cx="87630" cy="63500"/>
          </a:xfrm>
          <a:custGeom>
            <a:avLst/>
            <a:gdLst/>
            <a:ahLst/>
            <a:cxnLst/>
            <a:rect l="l" t="t" r="r" b="b"/>
            <a:pathLst>
              <a:path w="87629" h="63500">
                <a:moveTo>
                  <a:pt x="87629" y="63246"/>
                </a:moveTo>
                <a:lnTo>
                  <a:pt x="67817" y="50292"/>
                </a:lnTo>
                <a:lnTo>
                  <a:pt x="35813" y="26670"/>
                </a:lnTo>
                <a:lnTo>
                  <a:pt x="3809" y="3048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62513" y="6217920"/>
            <a:ext cx="82550" cy="71120"/>
          </a:xfrm>
          <a:custGeom>
            <a:avLst/>
            <a:gdLst/>
            <a:ahLst/>
            <a:cxnLst/>
            <a:rect l="l" t="t" r="r" b="b"/>
            <a:pathLst>
              <a:path w="82550" h="71120">
                <a:moveTo>
                  <a:pt x="82296" y="70865"/>
                </a:moveTo>
                <a:lnTo>
                  <a:pt x="76962" y="67055"/>
                </a:lnTo>
                <a:lnTo>
                  <a:pt x="46482" y="41909"/>
                </a:lnTo>
                <a:lnTo>
                  <a:pt x="16764" y="14477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100969" y="6071615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80772" y="73152"/>
                </a:moveTo>
                <a:lnTo>
                  <a:pt x="57912" y="53340"/>
                </a:lnTo>
                <a:lnTo>
                  <a:pt x="28194" y="25908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37139" y="5929121"/>
            <a:ext cx="83185" cy="70485"/>
          </a:xfrm>
          <a:custGeom>
            <a:avLst/>
            <a:gdLst/>
            <a:ahLst/>
            <a:cxnLst/>
            <a:rect l="l" t="t" r="r" b="b"/>
            <a:pathLst>
              <a:path w="83185" h="70485">
                <a:moveTo>
                  <a:pt x="83058" y="70104"/>
                </a:moveTo>
                <a:lnTo>
                  <a:pt x="72390" y="60198"/>
                </a:lnTo>
                <a:lnTo>
                  <a:pt x="41910" y="34290"/>
                </a:lnTo>
                <a:lnTo>
                  <a:pt x="11430" y="9144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64927" y="5797296"/>
            <a:ext cx="86995" cy="64769"/>
          </a:xfrm>
          <a:custGeom>
            <a:avLst/>
            <a:gdLst/>
            <a:ahLst/>
            <a:cxnLst/>
            <a:rect l="l" t="t" r="r" b="b"/>
            <a:pathLst>
              <a:path w="86995" h="64770">
                <a:moveTo>
                  <a:pt x="86867" y="64769"/>
                </a:moveTo>
                <a:lnTo>
                  <a:pt x="85343" y="63245"/>
                </a:lnTo>
                <a:lnTo>
                  <a:pt x="51053" y="37337"/>
                </a:lnTo>
                <a:lnTo>
                  <a:pt x="16763" y="12191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592715" y="5663946"/>
            <a:ext cx="85725" cy="67310"/>
          </a:xfrm>
          <a:custGeom>
            <a:avLst/>
            <a:gdLst/>
            <a:ahLst/>
            <a:cxnLst/>
            <a:rect l="l" t="t" r="r" b="b"/>
            <a:pathLst>
              <a:path w="85725" h="67310">
                <a:moveTo>
                  <a:pt x="85344" y="67056"/>
                </a:moveTo>
                <a:lnTo>
                  <a:pt x="54102" y="43434"/>
                </a:lnTo>
                <a:lnTo>
                  <a:pt x="20574" y="16764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437267" y="5512308"/>
            <a:ext cx="74930" cy="78740"/>
          </a:xfrm>
          <a:custGeom>
            <a:avLst/>
            <a:gdLst/>
            <a:ahLst/>
            <a:cxnLst/>
            <a:rect l="l" t="t" r="r" b="b"/>
            <a:pathLst>
              <a:path w="74929" h="78739">
                <a:moveTo>
                  <a:pt x="74675" y="78486"/>
                </a:moveTo>
                <a:lnTo>
                  <a:pt x="48767" y="52578"/>
                </a:lnTo>
                <a:lnTo>
                  <a:pt x="18287" y="21336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11537" y="5335523"/>
            <a:ext cx="59690" cy="90805"/>
          </a:xfrm>
          <a:custGeom>
            <a:avLst/>
            <a:gdLst/>
            <a:ahLst/>
            <a:cxnLst/>
            <a:rect l="l" t="t" r="r" b="b"/>
            <a:pathLst>
              <a:path w="59689" h="90804">
                <a:moveTo>
                  <a:pt x="59436" y="90677"/>
                </a:moveTo>
                <a:lnTo>
                  <a:pt x="53340" y="82295"/>
                </a:lnTo>
                <a:lnTo>
                  <a:pt x="36576" y="58673"/>
                </a:lnTo>
                <a:lnTo>
                  <a:pt x="20574" y="33527"/>
                </a:lnTo>
                <a:lnTo>
                  <a:pt x="5334" y="8381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209429" y="5142738"/>
            <a:ext cx="48895" cy="97790"/>
          </a:xfrm>
          <a:custGeom>
            <a:avLst/>
            <a:gdLst/>
            <a:ahLst/>
            <a:cxnLst/>
            <a:rect l="l" t="t" r="r" b="b"/>
            <a:pathLst>
              <a:path w="48895" h="97789">
                <a:moveTo>
                  <a:pt x="48768" y="97536"/>
                </a:moveTo>
                <a:lnTo>
                  <a:pt x="37338" y="74676"/>
                </a:lnTo>
                <a:lnTo>
                  <a:pt x="23622" y="49530"/>
                </a:lnTo>
                <a:lnTo>
                  <a:pt x="12192" y="24384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209429" y="5142738"/>
            <a:ext cx="12700" cy="24765"/>
          </a:xfrm>
          <a:custGeom>
            <a:avLst/>
            <a:gdLst/>
            <a:ahLst/>
            <a:cxnLst/>
            <a:rect l="l" t="t" r="r" b="b"/>
            <a:pathLst>
              <a:path w="12700" h="24764">
                <a:moveTo>
                  <a:pt x="12192" y="24384"/>
                </a:move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105950" y="4931816"/>
            <a:ext cx="70561" cy="126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065411" y="4781550"/>
            <a:ext cx="17780" cy="60960"/>
          </a:xfrm>
          <a:custGeom>
            <a:avLst/>
            <a:gdLst/>
            <a:ahLst/>
            <a:cxnLst/>
            <a:rect l="l" t="t" r="r" b="b"/>
            <a:pathLst>
              <a:path w="17780" h="60960">
                <a:moveTo>
                  <a:pt x="17525" y="60960"/>
                </a:moveTo>
                <a:lnTo>
                  <a:pt x="12953" y="44958"/>
                </a:lnTo>
                <a:lnTo>
                  <a:pt x="6095" y="22860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053219" y="4738115"/>
            <a:ext cx="12700" cy="43815"/>
          </a:xfrm>
          <a:custGeom>
            <a:avLst/>
            <a:gdLst/>
            <a:ahLst/>
            <a:cxnLst/>
            <a:rect l="l" t="t" r="r" b="b"/>
            <a:pathLst>
              <a:path w="12700" h="43814">
                <a:moveTo>
                  <a:pt x="12192" y="43433"/>
                </a:moveTo>
                <a:lnTo>
                  <a:pt x="5334" y="19811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010547" y="4523994"/>
            <a:ext cx="18415" cy="108585"/>
          </a:xfrm>
          <a:custGeom>
            <a:avLst/>
            <a:gdLst/>
            <a:ahLst/>
            <a:cxnLst/>
            <a:rect l="l" t="t" r="r" b="b"/>
            <a:pathLst>
              <a:path w="18414" h="108585">
                <a:moveTo>
                  <a:pt x="18287" y="108203"/>
                </a:moveTo>
                <a:lnTo>
                  <a:pt x="13715" y="86867"/>
                </a:lnTo>
                <a:lnTo>
                  <a:pt x="9905" y="60959"/>
                </a:lnTo>
                <a:lnTo>
                  <a:pt x="5333" y="33527"/>
                </a:lnTo>
                <a:lnTo>
                  <a:pt x="1523" y="7619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004451" y="4307585"/>
            <a:ext cx="9525" cy="107950"/>
          </a:xfrm>
          <a:custGeom>
            <a:avLst/>
            <a:gdLst/>
            <a:ahLst/>
            <a:cxnLst/>
            <a:rect l="l" t="t" r="r" b="b"/>
            <a:pathLst>
              <a:path w="9525" h="107950">
                <a:moveTo>
                  <a:pt x="0" y="107442"/>
                </a:moveTo>
                <a:lnTo>
                  <a:pt x="0" y="87630"/>
                </a:lnTo>
                <a:lnTo>
                  <a:pt x="761" y="60960"/>
                </a:lnTo>
                <a:lnTo>
                  <a:pt x="7619" y="9144"/>
                </a:lnTo>
                <a:lnTo>
                  <a:pt x="9143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040265" y="4098035"/>
            <a:ext cx="33020" cy="104139"/>
          </a:xfrm>
          <a:custGeom>
            <a:avLst/>
            <a:gdLst/>
            <a:ahLst/>
            <a:cxnLst/>
            <a:rect l="l" t="t" r="r" b="b"/>
            <a:pathLst>
              <a:path w="33019" h="104139">
                <a:moveTo>
                  <a:pt x="0" y="103632"/>
                </a:moveTo>
                <a:lnTo>
                  <a:pt x="761" y="99822"/>
                </a:lnTo>
                <a:lnTo>
                  <a:pt x="8381" y="76962"/>
                </a:lnTo>
                <a:lnTo>
                  <a:pt x="15239" y="53340"/>
                </a:lnTo>
                <a:lnTo>
                  <a:pt x="22859" y="30480"/>
                </a:lnTo>
                <a:lnTo>
                  <a:pt x="29717" y="8382"/>
                </a:lnTo>
                <a:lnTo>
                  <a:pt x="32765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101987" y="3885438"/>
            <a:ext cx="11430" cy="108585"/>
          </a:xfrm>
          <a:custGeom>
            <a:avLst/>
            <a:gdLst/>
            <a:ahLst/>
            <a:cxnLst/>
            <a:rect l="l" t="t" r="r" b="b"/>
            <a:pathLst>
              <a:path w="11430" h="108585">
                <a:moveTo>
                  <a:pt x="0" y="108203"/>
                </a:moveTo>
                <a:lnTo>
                  <a:pt x="3809" y="88391"/>
                </a:lnTo>
                <a:lnTo>
                  <a:pt x="9905" y="33527"/>
                </a:lnTo>
                <a:lnTo>
                  <a:pt x="11429" y="1523"/>
                </a:lnTo>
                <a:lnTo>
                  <a:pt x="11429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083699" y="3669791"/>
            <a:ext cx="20320" cy="107950"/>
          </a:xfrm>
          <a:custGeom>
            <a:avLst/>
            <a:gdLst/>
            <a:ahLst/>
            <a:cxnLst/>
            <a:rect l="l" t="t" r="r" b="b"/>
            <a:pathLst>
              <a:path w="20319" h="107950">
                <a:moveTo>
                  <a:pt x="19812" y="107441"/>
                </a:moveTo>
                <a:lnTo>
                  <a:pt x="16764" y="86867"/>
                </a:lnTo>
                <a:lnTo>
                  <a:pt x="10668" y="53339"/>
                </a:lnTo>
                <a:lnTo>
                  <a:pt x="4572" y="20573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052457" y="3455670"/>
            <a:ext cx="13335" cy="107950"/>
          </a:xfrm>
          <a:custGeom>
            <a:avLst/>
            <a:gdLst/>
            <a:ahLst/>
            <a:cxnLst/>
            <a:rect l="l" t="t" r="r" b="b"/>
            <a:pathLst>
              <a:path w="13335" h="107950">
                <a:moveTo>
                  <a:pt x="12954" y="107441"/>
                </a:moveTo>
                <a:lnTo>
                  <a:pt x="10668" y="98297"/>
                </a:lnTo>
                <a:lnTo>
                  <a:pt x="5334" y="64007"/>
                </a:lnTo>
                <a:lnTo>
                  <a:pt x="2286" y="28193"/>
                </a:lnTo>
                <a:lnTo>
                  <a:pt x="0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054743" y="3242310"/>
            <a:ext cx="26670" cy="104775"/>
          </a:xfrm>
          <a:custGeom>
            <a:avLst/>
            <a:gdLst/>
            <a:ahLst/>
            <a:cxnLst/>
            <a:rect l="l" t="t" r="r" b="b"/>
            <a:pathLst>
              <a:path w="26669" h="104775">
                <a:moveTo>
                  <a:pt x="0" y="104394"/>
                </a:moveTo>
                <a:lnTo>
                  <a:pt x="6857" y="56388"/>
                </a:lnTo>
                <a:lnTo>
                  <a:pt x="11429" y="41910"/>
                </a:lnTo>
                <a:lnTo>
                  <a:pt x="15239" y="26670"/>
                </a:lnTo>
                <a:lnTo>
                  <a:pt x="20573" y="12954"/>
                </a:lnTo>
                <a:lnTo>
                  <a:pt x="26669" y="0"/>
                </a:lnTo>
              </a:path>
            </a:pathLst>
          </a:custGeom>
          <a:ln w="271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2987167" y="5700014"/>
            <a:ext cx="101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Pruned  supe</a:t>
            </a:r>
            <a:r>
              <a:rPr sz="2000" spc="-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8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object 2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29</a:t>
            </a:fld>
            <a:endParaRPr spc="-11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4680" y="1018031"/>
            <a:ext cx="3225545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Market </a:t>
            </a:r>
            <a:r>
              <a:rPr spc="-180" dirty="0"/>
              <a:t>Basket</a:t>
            </a:r>
            <a:r>
              <a:rPr spc="-470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5127" y="1796577"/>
            <a:ext cx="4881245" cy="350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8110" indent="-342265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8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basket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tells </a:t>
            </a:r>
            <a:r>
              <a:rPr sz="2800" spc="-7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about 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2800" spc="-4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purchased  </a:t>
            </a:r>
            <a:r>
              <a:rPr sz="2800" spc="-15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2800" spc="-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80" dirty="0">
                <a:latin typeface="Times New Roman" pitchFamily="18" charset="0"/>
                <a:cs typeface="Times New Roman" pitchFamily="18" charset="0"/>
              </a:rPr>
              <a:t>time.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10000"/>
              </a:lnSpc>
              <a:spcBef>
                <a:spcPts val="15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3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loyalty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card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sz="2800" spc="-6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7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possible 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spc="-160" dirty="0">
                <a:latin typeface="Times New Roman" pitchFamily="18" charset="0"/>
                <a:cs typeface="Times New Roman" pitchFamily="18" charset="0"/>
              </a:rPr>
              <a:t>tie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together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purchases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customer (or</a:t>
            </a:r>
            <a:r>
              <a:rPr sz="2800" spc="-4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household) 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80" dirty="0">
                <a:latin typeface="Times New Roman" pitchFamily="18" charset="0"/>
                <a:cs typeface="Times New Roman" pitchFamily="18" charset="0"/>
              </a:rPr>
              <a:t>time.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1773" y="5012435"/>
            <a:ext cx="1912620" cy="1912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19881" y="6968172"/>
            <a:ext cx="14097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z="1400" b="1" spc="-114"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ts val="1435"/>
                </a:lnSpc>
              </a:pPr>
              <a:t>3</a:t>
            </a:fld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30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369" y="824738"/>
            <a:ext cx="764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Mining </a:t>
            </a:r>
            <a:r>
              <a:rPr spc="-250" dirty="0"/>
              <a:t>Frequent </a:t>
            </a:r>
            <a:r>
              <a:rPr spc="-165" dirty="0"/>
              <a:t>Itemsets </a:t>
            </a:r>
            <a:r>
              <a:rPr sz="2800" spc="-200" dirty="0"/>
              <a:t>(</a:t>
            </a:r>
            <a:r>
              <a:rPr spc="-200" dirty="0"/>
              <a:t>the </a:t>
            </a:r>
            <a:r>
              <a:rPr spc="-250" dirty="0"/>
              <a:t>Key</a:t>
            </a:r>
            <a:r>
              <a:rPr spc="-665" dirty="0"/>
              <a:t> </a:t>
            </a:r>
            <a:r>
              <a:rPr spc="-185" dirty="0"/>
              <a:t>Step</a:t>
            </a:r>
            <a:r>
              <a:rPr sz="2800" spc="-18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11541" y="1950501"/>
            <a:ext cx="7934959" cy="349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5145" indent="-34290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2800" spc="-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2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8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frequent</a:t>
            </a:r>
            <a:r>
              <a:rPr sz="2800" i="1" spc="-2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itemsets:</a:t>
            </a:r>
            <a:r>
              <a:rPr sz="2800" i="1" spc="-2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800" spc="-160" dirty="0">
                <a:latin typeface="Times New Roman" pitchFamily="18" charset="0"/>
                <a:cs typeface="Times New Roman" pitchFamily="18" charset="0"/>
              </a:rPr>
              <a:t>(at </a:t>
            </a:r>
            <a:r>
              <a:rPr sz="2800" spc="-145" dirty="0">
                <a:latin typeface="Times New Roman" pitchFamily="18" charset="0"/>
                <a:cs typeface="Times New Roman" pitchFamily="18" charset="0"/>
              </a:rPr>
              <a:t>least)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sz="2800" spc="-4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support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015" marR="410845" lvl="1" indent="-285750">
              <a:lnSpc>
                <a:spcPct val="110000"/>
              </a:lnSpc>
              <a:spcBef>
                <a:spcPts val="13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subset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frequent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frequent 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itemset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155065" marR="107314" lvl="2" indent="-228600">
              <a:lnSpc>
                <a:spcPct val="110000"/>
              </a:lnSpc>
              <a:spcBef>
                <a:spcPts val="129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114" dirty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(k+1) candidate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itemsets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length 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itemsets,</a:t>
            </a:r>
            <a:r>
              <a:rPr sz="2400" spc="-3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and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155065" marR="5080" lvl="2" indent="-228600">
              <a:lnSpc>
                <a:spcPct val="110000"/>
              </a:lnSpc>
              <a:spcBef>
                <a:spcPts val="13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spc="-135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candidates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against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DB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are 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sz="2400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frequent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573" y="1383589"/>
            <a:ext cx="7657465" cy="325120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spc="-15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8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75" i="1" spc="-179" baseline="-21021" dirty="0">
                <a:latin typeface="Times New Roman" pitchFamily="18" charset="0"/>
                <a:cs typeface="Times New Roman" pitchFamily="18" charset="0"/>
              </a:rPr>
              <a:t>k‐1</a:t>
            </a:r>
            <a:r>
              <a:rPr sz="2775" i="1" spc="-187" baseline="-2102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2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listed</a:t>
            </a:r>
            <a:r>
              <a:rPr sz="2800" u="heavy" spc="-2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u="heavy" spc="-20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u="heavy" spc="-2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order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sz="2800" u="heavy" spc="-1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800" spc="-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self‐joining</a:t>
            </a:r>
            <a:r>
              <a:rPr lang="en-GB" sz="2800" spc="-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75" i="1" spc="-179" baseline="-21021" dirty="0">
                <a:latin typeface="Times New Roman" pitchFamily="18" charset="0"/>
                <a:cs typeface="Times New Roman" pitchFamily="18" charset="0"/>
              </a:rPr>
              <a:t>k‐1</a:t>
            </a:r>
            <a:endParaRPr sz="2775" baseline="-21021" dirty="0">
              <a:latin typeface="Times New Roman" pitchFamily="18" charset="0"/>
              <a:cs typeface="Times New Roman" pitchFamily="18" charset="0"/>
            </a:endParaRPr>
          </a:p>
          <a:p>
            <a:pPr marL="926465">
              <a:lnSpc>
                <a:spcPct val="100000"/>
              </a:lnSpc>
              <a:spcBef>
                <a:spcPts val="1425"/>
              </a:spcBef>
            </a:pPr>
            <a:r>
              <a:rPr sz="2000" spc="-85" dirty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i="1" spc="-13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950" b="1" i="1" spc="-195" baseline="-21367" dirty="0">
                <a:latin typeface="Times New Roman" pitchFamily="18" charset="0"/>
                <a:cs typeface="Times New Roman" pitchFamily="18" charset="0"/>
              </a:rPr>
              <a:t>k</a:t>
            </a:r>
            <a:endParaRPr sz="1950" baseline="-21367" dirty="0">
              <a:latin typeface="Times New Roman" pitchFamily="18" charset="0"/>
              <a:cs typeface="Times New Roman" pitchFamily="18" charset="0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2000" spc="-105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sz="2000" i="1" spc="-140" dirty="0">
                <a:latin typeface="Times New Roman" pitchFamily="18" charset="0"/>
                <a:cs typeface="Times New Roman" pitchFamily="18" charset="0"/>
              </a:rPr>
              <a:t>p.item</a:t>
            </a:r>
            <a:r>
              <a:rPr sz="1950" i="1" spc="-209" baseline="-21367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i="1" spc="-140" dirty="0">
                <a:latin typeface="Times New Roman" pitchFamily="18" charset="0"/>
                <a:cs typeface="Times New Roman" pitchFamily="18" charset="0"/>
              </a:rPr>
              <a:t>, p.item</a:t>
            </a:r>
            <a:r>
              <a:rPr sz="1950" i="1" spc="-209" baseline="-21367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i="1" spc="-14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i="1" spc="-165" dirty="0">
                <a:latin typeface="Times New Roman" pitchFamily="18" charset="0"/>
                <a:cs typeface="Times New Roman" pitchFamily="18" charset="0"/>
              </a:rPr>
              <a:t>…, </a:t>
            </a:r>
            <a:r>
              <a:rPr sz="2000" i="1" spc="-125" dirty="0">
                <a:latin typeface="Times New Roman" pitchFamily="18" charset="0"/>
                <a:cs typeface="Times New Roman" pitchFamily="18" charset="0"/>
              </a:rPr>
              <a:t>p.item</a:t>
            </a:r>
            <a:r>
              <a:rPr sz="1950" i="1" spc="-187" baseline="-21367" dirty="0">
                <a:latin typeface="Times New Roman" pitchFamily="18" charset="0"/>
                <a:cs typeface="Times New Roman" pitchFamily="18" charset="0"/>
              </a:rPr>
              <a:t>k‐1</a:t>
            </a:r>
            <a:r>
              <a:rPr sz="2000" i="1" spc="-12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i="1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q.item</a:t>
            </a:r>
            <a:r>
              <a:rPr sz="1950" i="1" spc="-172" baseline="-21367" dirty="0">
                <a:latin typeface="Times New Roman" pitchFamily="18" charset="0"/>
                <a:cs typeface="Times New Roman" pitchFamily="18" charset="0"/>
              </a:rPr>
              <a:t>k‐1</a:t>
            </a:r>
            <a:endParaRPr sz="1950" baseline="-21367" dirty="0">
              <a:latin typeface="Times New Roman" pitchFamily="18" charset="0"/>
              <a:cs typeface="Times New Roman" pitchFamily="18" charset="0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2000" spc="-7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i="1" spc="-7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950" i="1" spc="-112" baseline="-21367" dirty="0">
                <a:latin typeface="Times New Roman" pitchFamily="18" charset="0"/>
                <a:cs typeface="Times New Roman" pitchFamily="18" charset="0"/>
              </a:rPr>
              <a:t>k‐1 </a:t>
            </a:r>
            <a:r>
              <a:rPr sz="2000" i="1" spc="-165" dirty="0">
                <a:latin typeface="Times New Roman" pitchFamily="18" charset="0"/>
                <a:cs typeface="Times New Roman" pitchFamily="18" charset="0"/>
              </a:rPr>
              <a:t>p, </a:t>
            </a:r>
            <a:r>
              <a:rPr sz="2000" i="1" spc="-7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950" i="1" spc="-112" baseline="-21367" dirty="0">
                <a:latin typeface="Times New Roman" pitchFamily="18" charset="0"/>
                <a:cs typeface="Times New Roman" pitchFamily="18" charset="0"/>
              </a:rPr>
              <a:t>k‐1</a:t>
            </a:r>
            <a:r>
              <a:rPr sz="1950" i="1" spc="-434" baseline="-213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90" dirty="0">
                <a:latin typeface="Times New Roman" pitchFamily="18" charset="0"/>
                <a:cs typeface="Times New Roman" pitchFamily="18" charset="0"/>
              </a:rPr>
              <a:t>q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26465">
              <a:lnSpc>
                <a:spcPct val="100000"/>
              </a:lnSpc>
              <a:spcBef>
                <a:spcPts val="1320"/>
              </a:spcBef>
            </a:pPr>
            <a:r>
              <a:rPr sz="2000" spc="-8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sz="2000" i="1" spc="-130" dirty="0">
                <a:latin typeface="Times New Roman" pitchFamily="18" charset="0"/>
                <a:cs typeface="Times New Roman" pitchFamily="18" charset="0"/>
              </a:rPr>
              <a:t>p.item</a:t>
            </a:r>
            <a:r>
              <a:rPr sz="1950" i="1" spc="-195" baseline="-21367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i="1" spc="-130" dirty="0">
                <a:latin typeface="Times New Roman" pitchFamily="18" charset="0"/>
                <a:cs typeface="Times New Roman" pitchFamily="18" charset="0"/>
              </a:rPr>
              <a:t>=q.item</a:t>
            </a:r>
            <a:r>
              <a:rPr sz="1950" i="1" spc="-195" baseline="-21367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i="1" spc="-13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i="1" spc="-165" dirty="0">
                <a:latin typeface="Times New Roman" pitchFamily="18" charset="0"/>
                <a:cs typeface="Times New Roman" pitchFamily="18" charset="0"/>
              </a:rPr>
              <a:t>…, 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p.item</a:t>
            </a:r>
            <a:r>
              <a:rPr sz="1950" i="1" spc="-172" baseline="-21367" dirty="0">
                <a:latin typeface="Times New Roman" pitchFamily="18" charset="0"/>
                <a:cs typeface="Times New Roman" pitchFamily="18" charset="0"/>
              </a:rPr>
              <a:t>k‐2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=q.item</a:t>
            </a:r>
            <a:r>
              <a:rPr sz="1950" i="1" spc="-172" baseline="-21367" dirty="0">
                <a:latin typeface="Times New Roman" pitchFamily="18" charset="0"/>
                <a:cs typeface="Times New Roman" pitchFamily="18" charset="0"/>
              </a:rPr>
              <a:t>k‐2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, p.item</a:t>
            </a:r>
            <a:r>
              <a:rPr sz="1950" i="1" spc="-172" baseline="-21367" dirty="0">
                <a:latin typeface="Times New Roman" pitchFamily="18" charset="0"/>
                <a:cs typeface="Times New Roman" pitchFamily="18" charset="0"/>
              </a:rPr>
              <a:t>k‐1 </a:t>
            </a:r>
            <a:r>
              <a:rPr sz="2000" i="1" spc="-55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sz="2000" i="1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q.item</a:t>
            </a:r>
            <a:r>
              <a:rPr sz="1950" i="1" spc="-172" baseline="-21367" dirty="0">
                <a:latin typeface="Times New Roman" pitchFamily="18" charset="0"/>
                <a:cs typeface="Times New Roman" pitchFamily="18" charset="0"/>
              </a:rPr>
              <a:t>k‐1</a:t>
            </a:r>
            <a:endParaRPr sz="1950" baseline="-213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1597" y="5254752"/>
            <a:ext cx="2696845" cy="643255"/>
          </a:xfrm>
          <a:custGeom>
            <a:avLst/>
            <a:gdLst/>
            <a:ahLst/>
            <a:cxnLst/>
            <a:rect l="l" t="t" r="r" b="b"/>
            <a:pathLst>
              <a:path w="2696845" h="643254">
                <a:moveTo>
                  <a:pt x="0" y="0"/>
                </a:moveTo>
                <a:lnTo>
                  <a:pt x="0" y="643128"/>
                </a:lnTo>
                <a:lnTo>
                  <a:pt x="2696718" y="643127"/>
                </a:lnTo>
                <a:lnTo>
                  <a:pt x="2696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1597" y="5897879"/>
            <a:ext cx="2696845" cy="641350"/>
          </a:xfrm>
          <a:custGeom>
            <a:avLst/>
            <a:gdLst/>
            <a:ahLst/>
            <a:cxnLst/>
            <a:rect l="l" t="t" r="r" b="b"/>
            <a:pathLst>
              <a:path w="2696845" h="641350">
                <a:moveTo>
                  <a:pt x="0" y="0"/>
                </a:moveTo>
                <a:lnTo>
                  <a:pt x="0" y="640842"/>
                </a:lnTo>
                <a:lnTo>
                  <a:pt x="2696717" y="640842"/>
                </a:lnTo>
                <a:lnTo>
                  <a:pt x="2696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9995" y="5240273"/>
            <a:ext cx="0" cy="131318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92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0298" y="5240273"/>
            <a:ext cx="0" cy="131318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92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7119" y="5897498"/>
            <a:ext cx="2726055" cy="0"/>
          </a:xfrm>
          <a:custGeom>
            <a:avLst/>
            <a:gdLst/>
            <a:ahLst/>
            <a:cxnLst/>
            <a:rect l="l" t="t" r="r" b="b"/>
            <a:pathLst>
              <a:path w="2726054">
                <a:moveTo>
                  <a:pt x="0" y="0"/>
                </a:moveTo>
                <a:lnTo>
                  <a:pt x="2725673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1597" y="5240273"/>
            <a:ext cx="0" cy="131318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92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8684" y="5240273"/>
            <a:ext cx="0" cy="131318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926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7119" y="5254752"/>
            <a:ext cx="2726055" cy="0"/>
          </a:xfrm>
          <a:custGeom>
            <a:avLst/>
            <a:gdLst/>
            <a:ahLst/>
            <a:cxnLst/>
            <a:rect l="l" t="t" r="r" b="b"/>
            <a:pathLst>
              <a:path w="2726054">
                <a:moveTo>
                  <a:pt x="0" y="0"/>
                </a:moveTo>
                <a:lnTo>
                  <a:pt x="272567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7119" y="6539103"/>
            <a:ext cx="2726055" cy="0"/>
          </a:xfrm>
          <a:custGeom>
            <a:avLst/>
            <a:gdLst/>
            <a:ahLst/>
            <a:cxnLst/>
            <a:rect l="l" t="t" r="r" b="b"/>
            <a:pathLst>
              <a:path w="2726054">
                <a:moveTo>
                  <a:pt x="0" y="0"/>
                </a:moveTo>
                <a:lnTo>
                  <a:pt x="2725673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9498" y="5283961"/>
            <a:ext cx="241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latin typeface="Times New Roman" pitchFamily="18" charset="0"/>
                <a:cs typeface="Times New Roman" pitchFamily="18" charset="0"/>
              </a:rPr>
              <a:t>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31</a:t>
            </a:fld>
            <a:endParaRPr spc="-114" dirty="0"/>
          </a:p>
        </p:txBody>
      </p:sp>
      <p:sp>
        <p:nvSpPr>
          <p:cNvPr id="13" name="object 13"/>
          <p:cNvSpPr txBox="1"/>
          <p:nvPr/>
        </p:nvSpPr>
        <p:spPr>
          <a:xfrm>
            <a:off x="5014878" y="5283961"/>
            <a:ext cx="250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latin typeface="Times New Roman" pitchFamily="18" charset="0"/>
                <a:cs typeface="Times New Roman" pitchFamily="18" charset="0"/>
              </a:rPr>
              <a:t>D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9961" y="5283961"/>
            <a:ext cx="199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9" dirty="0">
                <a:latin typeface="Times New Roman" pitchFamily="18" charset="0"/>
                <a:cs typeface="Times New Roman" pitchFamily="18" charset="0"/>
              </a:rPr>
              <a:t>E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9498" y="5926314"/>
            <a:ext cx="241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latin typeface="Times New Roman" pitchFamily="18" charset="0"/>
                <a:cs typeface="Times New Roman" pitchFamily="18" charset="0"/>
              </a:rPr>
              <a:t>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4878" y="5926314"/>
            <a:ext cx="250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latin typeface="Times New Roman" pitchFamily="18" charset="0"/>
                <a:cs typeface="Times New Roman" pitchFamily="18" charset="0"/>
              </a:rPr>
              <a:t>D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5299" y="5926314"/>
            <a:ext cx="189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0" dirty="0">
                <a:latin typeface="Times New Roman" pitchFamily="18" charset="0"/>
                <a:cs typeface="Times New Roman" pitchFamily="18" charset="0"/>
              </a:rPr>
              <a:t>F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25879" y="695959"/>
            <a:ext cx="7215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How to </a:t>
            </a:r>
            <a:r>
              <a:rPr spc="-215" dirty="0"/>
              <a:t>Generate </a:t>
            </a:r>
            <a:r>
              <a:rPr spc="-165" dirty="0"/>
              <a:t>Candidates? </a:t>
            </a:r>
            <a:r>
              <a:rPr spc="-220" dirty="0"/>
              <a:t>‐ </a:t>
            </a:r>
            <a:r>
              <a:rPr spc="-185" dirty="0"/>
              <a:t>step</a:t>
            </a:r>
            <a:r>
              <a:rPr spc="-730" dirty="0"/>
              <a:t> </a:t>
            </a:r>
            <a:r>
              <a:rPr spc="-285" dirty="0"/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118143" y="5770117"/>
            <a:ext cx="332105" cy="210185"/>
          </a:xfrm>
          <a:prstGeom prst="rect">
            <a:avLst/>
          </a:prstGeom>
        </p:spPr>
        <p:txBody>
          <a:bodyPr vert="vert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0623" y="5770117"/>
            <a:ext cx="332105" cy="210185"/>
          </a:xfrm>
          <a:prstGeom prst="rect">
            <a:avLst/>
          </a:prstGeom>
        </p:spPr>
        <p:txBody>
          <a:bodyPr vert="vert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57775" y="5770117"/>
            <a:ext cx="332105" cy="210185"/>
          </a:xfrm>
          <a:prstGeom prst="rect">
            <a:avLst/>
          </a:prstGeom>
        </p:spPr>
        <p:txBody>
          <a:bodyPr vert="vert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&lt;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1723" y="3056382"/>
            <a:ext cx="3813048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1723" y="3970782"/>
            <a:ext cx="3813048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4865" y="2592323"/>
          <a:ext cx="3813173" cy="228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20" dirty="0"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  <a:r>
                        <a:rPr sz="2400" spc="-2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905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28575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28575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28575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28575">
                      <a:solidFill>
                        <a:srgbClr val="E7BB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20" dirty="0"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  <a:r>
                        <a:rPr sz="2400" spc="-2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9050">
                      <a:solidFill>
                        <a:srgbClr val="E7BB01"/>
                      </a:solidFill>
                      <a:prstDash val="solid"/>
                    </a:lnR>
                    <a:lnT w="28575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28575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28575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28575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20" dirty="0"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  <a:r>
                        <a:rPr sz="2400" spc="-2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905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120" dirty="0"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  <a:r>
                        <a:rPr sz="2400" spc="-2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400" spc="-45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905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270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2540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270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270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0" marR="0" marT="2540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9050">
                      <a:solidFill>
                        <a:srgbClr val="E7BB01"/>
                      </a:solidFill>
                      <a:prstDash val="solid"/>
                    </a:lnT>
                    <a:lnB w="12700">
                      <a:solidFill>
                        <a:srgbClr val="E7BB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9050">
                      <a:solidFill>
                        <a:srgbClr val="E7BB01"/>
                      </a:solidFill>
                      <a:prstDash val="solid"/>
                    </a:lnR>
                    <a:lnT w="1270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270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270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BB01"/>
                      </a:solidFill>
                      <a:prstDash val="solid"/>
                    </a:lnL>
                    <a:lnR w="12700">
                      <a:solidFill>
                        <a:srgbClr val="E7BB01"/>
                      </a:solidFill>
                      <a:prstDash val="solid"/>
                    </a:lnR>
                    <a:lnT w="12700">
                      <a:solidFill>
                        <a:srgbClr val="E7BB01"/>
                      </a:solidFill>
                      <a:prstDash val="solid"/>
                    </a:lnT>
                    <a:lnB w="19050">
                      <a:solidFill>
                        <a:srgbClr val="E7BB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5691" y="1667509"/>
            <a:ext cx="56711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30" dirty="0">
                <a:solidFill>
                  <a:srgbClr val="000000"/>
                </a:solidFill>
              </a:rPr>
              <a:t>L3</a:t>
            </a:r>
            <a:r>
              <a:rPr sz="2400" b="0" spc="-195" dirty="0">
                <a:solidFill>
                  <a:srgbClr val="000000"/>
                </a:solidFill>
              </a:rPr>
              <a:t> </a:t>
            </a:r>
            <a:r>
              <a:rPr sz="2400" b="0" spc="310" dirty="0">
                <a:solidFill>
                  <a:srgbClr val="000000"/>
                </a:solidFill>
              </a:rPr>
              <a:t>–</a:t>
            </a:r>
            <a:r>
              <a:rPr sz="2400" b="0" spc="-180" dirty="0">
                <a:solidFill>
                  <a:srgbClr val="000000"/>
                </a:solidFill>
              </a:rPr>
              <a:t> </a:t>
            </a:r>
            <a:r>
              <a:rPr sz="2400" b="0" spc="-110" dirty="0">
                <a:solidFill>
                  <a:srgbClr val="000000"/>
                </a:solidFill>
              </a:rPr>
              <a:t>set</a:t>
            </a:r>
            <a:r>
              <a:rPr sz="2400" b="0" spc="-185" dirty="0">
                <a:solidFill>
                  <a:srgbClr val="000000"/>
                </a:solidFill>
              </a:rPr>
              <a:t> </a:t>
            </a:r>
            <a:r>
              <a:rPr sz="2400" b="0" spc="-95" dirty="0">
                <a:solidFill>
                  <a:srgbClr val="000000"/>
                </a:solidFill>
              </a:rPr>
              <a:t>of</a:t>
            </a:r>
            <a:r>
              <a:rPr sz="2400" b="0" spc="-185" dirty="0">
                <a:solidFill>
                  <a:srgbClr val="000000"/>
                </a:solidFill>
              </a:rPr>
              <a:t> </a:t>
            </a:r>
            <a:r>
              <a:rPr sz="2400" b="0" spc="-110" dirty="0">
                <a:solidFill>
                  <a:srgbClr val="000000"/>
                </a:solidFill>
              </a:rPr>
              <a:t>itemsets</a:t>
            </a:r>
            <a:r>
              <a:rPr sz="2400" b="0" spc="-195" dirty="0">
                <a:solidFill>
                  <a:srgbClr val="000000"/>
                </a:solidFill>
              </a:rPr>
              <a:t> </a:t>
            </a:r>
            <a:r>
              <a:rPr sz="2400" b="0" spc="-95" dirty="0">
                <a:solidFill>
                  <a:srgbClr val="000000"/>
                </a:solidFill>
              </a:rPr>
              <a:t>of</a:t>
            </a:r>
            <a:r>
              <a:rPr sz="2400" b="0" spc="-185" dirty="0">
                <a:solidFill>
                  <a:srgbClr val="000000"/>
                </a:solidFill>
              </a:rPr>
              <a:t> </a:t>
            </a:r>
            <a:r>
              <a:rPr sz="2400" b="0" spc="-135" dirty="0">
                <a:solidFill>
                  <a:srgbClr val="000000"/>
                </a:solidFill>
              </a:rPr>
              <a:t>size</a:t>
            </a:r>
            <a:r>
              <a:rPr sz="2400" b="0" spc="-185" dirty="0">
                <a:solidFill>
                  <a:srgbClr val="000000"/>
                </a:solidFill>
              </a:rPr>
              <a:t> </a:t>
            </a:r>
            <a:r>
              <a:rPr sz="2400" b="0" spc="-45" dirty="0">
                <a:solidFill>
                  <a:srgbClr val="000000"/>
                </a:solidFill>
              </a:rPr>
              <a:t>3</a:t>
            </a:r>
            <a:r>
              <a:rPr sz="2400" b="0" spc="-190" dirty="0">
                <a:solidFill>
                  <a:srgbClr val="000000"/>
                </a:solidFill>
              </a:rPr>
              <a:t> </a:t>
            </a:r>
            <a:r>
              <a:rPr sz="2400" b="0" spc="-125" dirty="0">
                <a:solidFill>
                  <a:srgbClr val="000000"/>
                </a:solidFill>
              </a:rPr>
              <a:t>that</a:t>
            </a:r>
            <a:r>
              <a:rPr sz="2400" b="0" spc="-190" dirty="0">
                <a:solidFill>
                  <a:srgbClr val="000000"/>
                </a:solidFill>
              </a:rPr>
              <a:t> </a:t>
            </a:r>
            <a:r>
              <a:rPr sz="2400" b="0" spc="-120" dirty="0">
                <a:solidFill>
                  <a:srgbClr val="000000"/>
                </a:solidFill>
              </a:rPr>
              <a:t>are</a:t>
            </a:r>
            <a:r>
              <a:rPr sz="2400" b="0" spc="-185" dirty="0">
                <a:solidFill>
                  <a:srgbClr val="000000"/>
                </a:solidFill>
              </a:rPr>
              <a:t> </a:t>
            </a:r>
            <a:r>
              <a:rPr sz="2400" b="0" spc="-110" dirty="0">
                <a:solidFill>
                  <a:srgbClr val="000000"/>
                </a:solidFill>
              </a:rPr>
              <a:t>frequent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i="1" spc="-125" dirty="0">
                <a:solidFill>
                  <a:srgbClr val="000000"/>
                </a:solidFill>
              </a:rPr>
              <a:t>(itemsets </a:t>
            </a:r>
            <a:r>
              <a:rPr sz="1800" i="1" spc="-105" dirty="0">
                <a:solidFill>
                  <a:srgbClr val="000000"/>
                </a:solidFill>
              </a:rPr>
              <a:t>need </a:t>
            </a:r>
            <a:r>
              <a:rPr sz="1800" i="1" spc="-135" dirty="0">
                <a:solidFill>
                  <a:srgbClr val="000000"/>
                </a:solidFill>
              </a:rPr>
              <a:t>to </a:t>
            </a:r>
            <a:r>
              <a:rPr sz="1800" i="1" spc="-120" dirty="0">
                <a:solidFill>
                  <a:srgbClr val="000000"/>
                </a:solidFill>
              </a:rPr>
              <a:t>be</a:t>
            </a:r>
            <a:r>
              <a:rPr sz="1800" i="1" spc="-130" dirty="0">
                <a:solidFill>
                  <a:srgbClr val="000000"/>
                </a:solidFill>
              </a:rPr>
              <a:t> sorted)</a:t>
            </a:r>
            <a:endParaRPr sz="1800" dirty="0"/>
          </a:p>
        </p:txBody>
      </p:sp>
      <p:sp>
        <p:nvSpPr>
          <p:cNvPr id="6" name="object 6"/>
          <p:cNvSpPr/>
          <p:nvPr/>
        </p:nvSpPr>
        <p:spPr>
          <a:xfrm>
            <a:off x="3180473" y="2970276"/>
            <a:ext cx="1498600" cy="990600"/>
          </a:xfrm>
          <a:custGeom>
            <a:avLst/>
            <a:gdLst/>
            <a:ahLst/>
            <a:cxnLst/>
            <a:rect l="l" t="t" r="r" b="b"/>
            <a:pathLst>
              <a:path w="1498600" h="990600">
                <a:moveTo>
                  <a:pt x="12700" y="686561"/>
                </a:moveTo>
                <a:lnTo>
                  <a:pt x="12700" y="346709"/>
                </a:lnTo>
                <a:lnTo>
                  <a:pt x="0" y="387858"/>
                </a:lnTo>
                <a:lnTo>
                  <a:pt x="0" y="678941"/>
                </a:lnTo>
                <a:lnTo>
                  <a:pt x="12700" y="686561"/>
                </a:lnTo>
                <a:close/>
              </a:path>
              <a:path w="1498600" h="990600">
                <a:moveTo>
                  <a:pt x="203200" y="159258"/>
                </a:moveTo>
                <a:lnTo>
                  <a:pt x="203200" y="100583"/>
                </a:lnTo>
                <a:lnTo>
                  <a:pt x="177800" y="104571"/>
                </a:lnTo>
                <a:lnTo>
                  <a:pt x="165100" y="112094"/>
                </a:lnTo>
                <a:lnTo>
                  <a:pt x="152400" y="123006"/>
                </a:lnTo>
                <a:lnTo>
                  <a:pt x="139700" y="137159"/>
                </a:lnTo>
                <a:lnTo>
                  <a:pt x="139700" y="144017"/>
                </a:lnTo>
                <a:lnTo>
                  <a:pt x="127000" y="156209"/>
                </a:lnTo>
                <a:lnTo>
                  <a:pt x="127000" y="158495"/>
                </a:lnTo>
                <a:lnTo>
                  <a:pt x="114300" y="165353"/>
                </a:lnTo>
                <a:lnTo>
                  <a:pt x="101600" y="172973"/>
                </a:lnTo>
                <a:lnTo>
                  <a:pt x="76200" y="187892"/>
                </a:lnTo>
                <a:lnTo>
                  <a:pt x="63500" y="204635"/>
                </a:lnTo>
                <a:lnTo>
                  <a:pt x="50800" y="224216"/>
                </a:lnTo>
                <a:lnTo>
                  <a:pt x="38100" y="247649"/>
                </a:lnTo>
                <a:lnTo>
                  <a:pt x="25400" y="259841"/>
                </a:lnTo>
                <a:lnTo>
                  <a:pt x="25400" y="266699"/>
                </a:lnTo>
                <a:lnTo>
                  <a:pt x="12700" y="274319"/>
                </a:lnTo>
                <a:lnTo>
                  <a:pt x="12700" y="711707"/>
                </a:lnTo>
                <a:lnTo>
                  <a:pt x="25400" y="728472"/>
                </a:lnTo>
                <a:lnTo>
                  <a:pt x="38100" y="746659"/>
                </a:lnTo>
                <a:lnTo>
                  <a:pt x="50800" y="758837"/>
                </a:lnTo>
                <a:lnTo>
                  <a:pt x="50800" y="553211"/>
                </a:lnTo>
                <a:lnTo>
                  <a:pt x="63500" y="471678"/>
                </a:lnTo>
                <a:lnTo>
                  <a:pt x="63500" y="305561"/>
                </a:lnTo>
                <a:lnTo>
                  <a:pt x="76200" y="302513"/>
                </a:lnTo>
                <a:lnTo>
                  <a:pt x="76200" y="275081"/>
                </a:lnTo>
                <a:lnTo>
                  <a:pt x="88900" y="259704"/>
                </a:lnTo>
                <a:lnTo>
                  <a:pt x="127000" y="223265"/>
                </a:lnTo>
                <a:lnTo>
                  <a:pt x="165100" y="208787"/>
                </a:lnTo>
                <a:lnTo>
                  <a:pt x="165100" y="203453"/>
                </a:lnTo>
                <a:lnTo>
                  <a:pt x="177800" y="194309"/>
                </a:lnTo>
                <a:lnTo>
                  <a:pt x="177800" y="177212"/>
                </a:lnTo>
                <a:lnTo>
                  <a:pt x="190500" y="168921"/>
                </a:lnTo>
                <a:lnTo>
                  <a:pt x="190500" y="161544"/>
                </a:lnTo>
                <a:lnTo>
                  <a:pt x="203200" y="159258"/>
                </a:lnTo>
                <a:close/>
              </a:path>
              <a:path w="1498600" h="990600">
                <a:moveTo>
                  <a:pt x="88900" y="776477"/>
                </a:moveTo>
                <a:lnTo>
                  <a:pt x="88900" y="712469"/>
                </a:lnTo>
                <a:lnTo>
                  <a:pt x="76200" y="710183"/>
                </a:lnTo>
                <a:lnTo>
                  <a:pt x="76200" y="688847"/>
                </a:lnTo>
                <a:lnTo>
                  <a:pt x="63500" y="675132"/>
                </a:lnTo>
                <a:lnTo>
                  <a:pt x="63500" y="657613"/>
                </a:lnTo>
                <a:lnTo>
                  <a:pt x="50800" y="647642"/>
                </a:lnTo>
                <a:lnTo>
                  <a:pt x="50800" y="758837"/>
                </a:lnTo>
                <a:lnTo>
                  <a:pt x="63500" y="767834"/>
                </a:lnTo>
                <a:lnTo>
                  <a:pt x="88900" y="776477"/>
                </a:lnTo>
                <a:close/>
              </a:path>
              <a:path w="1498600" h="990600">
                <a:moveTo>
                  <a:pt x="359887" y="915841"/>
                </a:moveTo>
                <a:lnTo>
                  <a:pt x="317500" y="851074"/>
                </a:lnTo>
                <a:lnTo>
                  <a:pt x="292100" y="815525"/>
                </a:lnTo>
                <a:lnTo>
                  <a:pt x="254000" y="784845"/>
                </a:lnTo>
                <a:lnTo>
                  <a:pt x="215900" y="761011"/>
                </a:lnTo>
                <a:lnTo>
                  <a:pt x="165100" y="745997"/>
                </a:lnTo>
                <a:lnTo>
                  <a:pt x="114300" y="729996"/>
                </a:lnTo>
                <a:lnTo>
                  <a:pt x="114300" y="724661"/>
                </a:lnTo>
                <a:lnTo>
                  <a:pt x="101600" y="721613"/>
                </a:lnTo>
                <a:lnTo>
                  <a:pt x="88900" y="717804"/>
                </a:lnTo>
                <a:lnTo>
                  <a:pt x="88900" y="779526"/>
                </a:lnTo>
                <a:lnTo>
                  <a:pt x="101600" y="782574"/>
                </a:lnTo>
                <a:lnTo>
                  <a:pt x="101600" y="784860"/>
                </a:lnTo>
                <a:lnTo>
                  <a:pt x="152400" y="800099"/>
                </a:lnTo>
                <a:lnTo>
                  <a:pt x="190500" y="815108"/>
                </a:lnTo>
                <a:lnTo>
                  <a:pt x="228600" y="840766"/>
                </a:lnTo>
                <a:lnTo>
                  <a:pt x="266700" y="873626"/>
                </a:lnTo>
                <a:lnTo>
                  <a:pt x="292100" y="910242"/>
                </a:lnTo>
                <a:lnTo>
                  <a:pt x="304800" y="947166"/>
                </a:lnTo>
                <a:lnTo>
                  <a:pt x="317500" y="953261"/>
                </a:lnTo>
                <a:lnTo>
                  <a:pt x="317500" y="967073"/>
                </a:lnTo>
                <a:lnTo>
                  <a:pt x="330200" y="970942"/>
                </a:lnTo>
                <a:lnTo>
                  <a:pt x="342900" y="972311"/>
                </a:lnTo>
                <a:lnTo>
                  <a:pt x="342900" y="915161"/>
                </a:lnTo>
                <a:lnTo>
                  <a:pt x="359887" y="915841"/>
                </a:lnTo>
                <a:close/>
              </a:path>
              <a:path w="1498600" h="990600">
                <a:moveTo>
                  <a:pt x="127000" y="732282"/>
                </a:moveTo>
                <a:lnTo>
                  <a:pt x="114300" y="729233"/>
                </a:lnTo>
                <a:lnTo>
                  <a:pt x="114300" y="729996"/>
                </a:lnTo>
                <a:lnTo>
                  <a:pt x="127000" y="732282"/>
                </a:lnTo>
                <a:close/>
              </a:path>
              <a:path w="1498600" h="990600">
                <a:moveTo>
                  <a:pt x="673099" y="59640"/>
                </a:moveTo>
                <a:lnTo>
                  <a:pt x="673099" y="2285"/>
                </a:lnTo>
                <a:lnTo>
                  <a:pt x="647700" y="3265"/>
                </a:lnTo>
                <a:lnTo>
                  <a:pt x="635000" y="5081"/>
                </a:lnTo>
                <a:lnTo>
                  <a:pt x="622300" y="7024"/>
                </a:lnTo>
                <a:lnTo>
                  <a:pt x="609600" y="8381"/>
                </a:lnTo>
                <a:lnTo>
                  <a:pt x="596900" y="9905"/>
                </a:lnTo>
                <a:lnTo>
                  <a:pt x="584200" y="10667"/>
                </a:lnTo>
                <a:lnTo>
                  <a:pt x="558800" y="12953"/>
                </a:lnTo>
                <a:lnTo>
                  <a:pt x="533400" y="16001"/>
                </a:lnTo>
                <a:lnTo>
                  <a:pt x="508000" y="18287"/>
                </a:lnTo>
                <a:lnTo>
                  <a:pt x="495300" y="20573"/>
                </a:lnTo>
                <a:lnTo>
                  <a:pt x="457200" y="23947"/>
                </a:lnTo>
                <a:lnTo>
                  <a:pt x="406400" y="30378"/>
                </a:lnTo>
                <a:lnTo>
                  <a:pt x="355600" y="46060"/>
                </a:lnTo>
                <a:lnTo>
                  <a:pt x="330200" y="50511"/>
                </a:lnTo>
                <a:lnTo>
                  <a:pt x="317500" y="54090"/>
                </a:lnTo>
                <a:lnTo>
                  <a:pt x="292100" y="57911"/>
                </a:lnTo>
                <a:lnTo>
                  <a:pt x="279400" y="60959"/>
                </a:lnTo>
                <a:lnTo>
                  <a:pt x="279400" y="64769"/>
                </a:lnTo>
                <a:lnTo>
                  <a:pt x="266700" y="68579"/>
                </a:lnTo>
                <a:lnTo>
                  <a:pt x="254000" y="73151"/>
                </a:lnTo>
                <a:lnTo>
                  <a:pt x="241300" y="80212"/>
                </a:lnTo>
                <a:lnTo>
                  <a:pt x="241300" y="87029"/>
                </a:lnTo>
                <a:lnTo>
                  <a:pt x="228600" y="93004"/>
                </a:lnTo>
                <a:lnTo>
                  <a:pt x="215900" y="97535"/>
                </a:lnTo>
                <a:lnTo>
                  <a:pt x="203200" y="99059"/>
                </a:lnTo>
                <a:lnTo>
                  <a:pt x="203200" y="157733"/>
                </a:lnTo>
                <a:lnTo>
                  <a:pt x="241300" y="145930"/>
                </a:lnTo>
                <a:lnTo>
                  <a:pt x="279400" y="129297"/>
                </a:lnTo>
                <a:lnTo>
                  <a:pt x="304800" y="113737"/>
                </a:lnTo>
                <a:lnTo>
                  <a:pt x="355600" y="105155"/>
                </a:lnTo>
                <a:lnTo>
                  <a:pt x="368300" y="102869"/>
                </a:lnTo>
                <a:lnTo>
                  <a:pt x="368300" y="100583"/>
                </a:lnTo>
                <a:lnTo>
                  <a:pt x="406400" y="88876"/>
                </a:lnTo>
                <a:lnTo>
                  <a:pt x="457200" y="81398"/>
                </a:lnTo>
                <a:lnTo>
                  <a:pt x="508000" y="76345"/>
                </a:lnTo>
                <a:lnTo>
                  <a:pt x="558800" y="71912"/>
                </a:lnTo>
                <a:lnTo>
                  <a:pt x="596900" y="66293"/>
                </a:lnTo>
                <a:lnTo>
                  <a:pt x="622300" y="64769"/>
                </a:lnTo>
                <a:lnTo>
                  <a:pt x="622300" y="63245"/>
                </a:lnTo>
                <a:lnTo>
                  <a:pt x="647700" y="61721"/>
                </a:lnTo>
                <a:lnTo>
                  <a:pt x="660400" y="60570"/>
                </a:lnTo>
                <a:lnTo>
                  <a:pt x="673099" y="59640"/>
                </a:lnTo>
                <a:close/>
              </a:path>
              <a:path w="1498600" h="990600">
                <a:moveTo>
                  <a:pt x="368300" y="934211"/>
                </a:moveTo>
                <a:lnTo>
                  <a:pt x="368300" y="928877"/>
                </a:lnTo>
                <a:lnTo>
                  <a:pt x="359887" y="915841"/>
                </a:lnTo>
                <a:lnTo>
                  <a:pt x="342900" y="915161"/>
                </a:lnTo>
                <a:lnTo>
                  <a:pt x="368300" y="934211"/>
                </a:lnTo>
                <a:close/>
              </a:path>
              <a:path w="1498600" h="990600">
                <a:moveTo>
                  <a:pt x="368300" y="973327"/>
                </a:moveTo>
                <a:lnTo>
                  <a:pt x="368300" y="934211"/>
                </a:lnTo>
                <a:lnTo>
                  <a:pt x="342900" y="915161"/>
                </a:lnTo>
                <a:lnTo>
                  <a:pt x="342900" y="972311"/>
                </a:lnTo>
                <a:lnTo>
                  <a:pt x="368300" y="973327"/>
                </a:lnTo>
                <a:close/>
              </a:path>
              <a:path w="1498600" h="990600">
                <a:moveTo>
                  <a:pt x="1371600" y="940307"/>
                </a:moveTo>
                <a:lnTo>
                  <a:pt x="1371600" y="883362"/>
                </a:lnTo>
                <a:lnTo>
                  <a:pt x="1358900" y="883133"/>
                </a:lnTo>
                <a:lnTo>
                  <a:pt x="1346200" y="883157"/>
                </a:lnTo>
                <a:lnTo>
                  <a:pt x="1333500" y="884682"/>
                </a:lnTo>
                <a:lnTo>
                  <a:pt x="1295400" y="891539"/>
                </a:lnTo>
                <a:lnTo>
                  <a:pt x="1257300" y="899176"/>
                </a:lnTo>
                <a:lnTo>
                  <a:pt x="1219200" y="906051"/>
                </a:lnTo>
                <a:lnTo>
                  <a:pt x="1181100" y="912147"/>
                </a:lnTo>
                <a:lnTo>
                  <a:pt x="1143000" y="917447"/>
                </a:lnTo>
                <a:lnTo>
                  <a:pt x="1079500" y="924305"/>
                </a:lnTo>
                <a:lnTo>
                  <a:pt x="1028700" y="928877"/>
                </a:lnTo>
                <a:lnTo>
                  <a:pt x="965200" y="931926"/>
                </a:lnTo>
                <a:lnTo>
                  <a:pt x="914400" y="933103"/>
                </a:lnTo>
                <a:lnTo>
                  <a:pt x="863600" y="933361"/>
                </a:lnTo>
                <a:lnTo>
                  <a:pt x="812800" y="932840"/>
                </a:lnTo>
                <a:lnTo>
                  <a:pt x="774700" y="931680"/>
                </a:lnTo>
                <a:lnTo>
                  <a:pt x="723900" y="930021"/>
                </a:lnTo>
                <a:lnTo>
                  <a:pt x="673100" y="928004"/>
                </a:lnTo>
                <a:lnTo>
                  <a:pt x="622300" y="925769"/>
                </a:lnTo>
                <a:lnTo>
                  <a:pt x="571500" y="923456"/>
                </a:lnTo>
                <a:lnTo>
                  <a:pt x="520700" y="921204"/>
                </a:lnTo>
                <a:lnTo>
                  <a:pt x="469900" y="919155"/>
                </a:lnTo>
                <a:lnTo>
                  <a:pt x="419100" y="917447"/>
                </a:lnTo>
                <a:lnTo>
                  <a:pt x="381000" y="916685"/>
                </a:lnTo>
                <a:lnTo>
                  <a:pt x="359887" y="915841"/>
                </a:lnTo>
                <a:lnTo>
                  <a:pt x="368300" y="928877"/>
                </a:lnTo>
                <a:lnTo>
                  <a:pt x="368300" y="973327"/>
                </a:lnTo>
                <a:lnTo>
                  <a:pt x="381000" y="973835"/>
                </a:lnTo>
                <a:lnTo>
                  <a:pt x="419100" y="974597"/>
                </a:lnTo>
                <a:lnTo>
                  <a:pt x="469900" y="976238"/>
                </a:lnTo>
                <a:lnTo>
                  <a:pt x="520700" y="978289"/>
                </a:lnTo>
                <a:lnTo>
                  <a:pt x="571500" y="980591"/>
                </a:lnTo>
                <a:lnTo>
                  <a:pt x="622300" y="982982"/>
                </a:lnTo>
                <a:lnTo>
                  <a:pt x="673100" y="985302"/>
                </a:lnTo>
                <a:lnTo>
                  <a:pt x="723900" y="987390"/>
                </a:lnTo>
                <a:lnTo>
                  <a:pt x="774700" y="989084"/>
                </a:lnTo>
                <a:lnTo>
                  <a:pt x="825500" y="990224"/>
                </a:lnTo>
                <a:lnTo>
                  <a:pt x="863600" y="990543"/>
                </a:lnTo>
                <a:lnTo>
                  <a:pt x="889000" y="990537"/>
                </a:lnTo>
                <a:lnTo>
                  <a:pt x="927100" y="990199"/>
                </a:lnTo>
                <a:lnTo>
                  <a:pt x="977900" y="988712"/>
                </a:lnTo>
                <a:lnTo>
                  <a:pt x="1028700" y="986027"/>
                </a:lnTo>
                <a:lnTo>
                  <a:pt x="1079500" y="980693"/>
                </a:lnTo>
                <a:lnTo>
                  <a:pt x="1143000" y="974597"/>
                </a:lnTo>
                <a:lnTo>
                  <a:pt x="1181100" y="970026"/>
                </a:lnTo>
                <a:lnTo>
                  <a:pt x="1219200" y="963819"/>
                </a:lnTo>
                <a:lnTo>
                  <a:pt x="1257300" y="957062"/>
                </a:lnTo>
                <a:lnTo>
                  <a:pt x="1308100" y="949548"/>
                </a:lnTo>
                <a:lnTo>
                  <a:pt x="1346200" y="941069"/>
                </a:lnTo>
                <a:lnTo>
                  <a:pt x="1346200" y="940307"/>
                </a:lnTo>
                <a:lnTo>
                  <a:pt x="1371600" y="940307"/>
                </a:lnTo>
                <a:close/>
              </a:path>
              <a:path w="1498600" h="990600">
                <a:moveTo>
                  <a:pt x="1219200" y="206501"/>
                </a:moveTo>
                <a:lnTo>
                  <a:pt x="1219200" y="111251"/>
                </a:lnTo>
                <a:lnTo>
                  <a:pt x="1206500" y="109727"/>
                </a:lnTo>
                <a:lnTo>
                  <a:pt x="1155700" y="94487"/>
                </a:lnTo>
                <a:lnTo>
                  <a:pt x="1143000" y="92201"/>
                </a:lnTo>
                <a:lnTo>
                  <a:pt x="1143000" y="90677"/>
                </a:lnTo>
                <a:lnTo>
                  <a:pt x="1104900" y="70028"/>
                </a:lnTo>
                <a:lnTo>
                  <a:pt x="1041400" y="26486"/>
                </a:lnTo>
                <a:lnTo>
                  <a:pt x="990600" y="16001"/>
                </a:lnTo>
                <a:lnTo>
                  <a:pt x="914400" y="9905"/>
                </a:lnTo>
                <a:lnTo>
                  <a:pt x="761999" y="3809"/>
                </a:lnTo>
                <a:lnTo>
                  <a:pt x="723899" y="1523"/>
                </a:lnTo>
                <a:lnTo>
                  <a:pt x="685799" y="0"/>
                </a:lnTo>
                <a:lnTo>
                  <a:pt x="685799" y="761"/>
                </a:lnTo>
                <a:lnTo>
                  <a:pt x="673099" y="761"/>
                </a:lnTo>
                <a:lnTo>
                  <a:pt x="673099" y="58609"/>
                </a:lnTo>
                <a:lnTo>
                  <a:pt x="685799" y="57149"/>
                </a:lnTo>
                <a:lnTo>
                  <a:pt x="698499" y="57149"/>
                </a:lnTo>
                <a:lnTo>
                  <a:pt x="787399" y="61301"/>
                </a:lnTo>
                <a:lnTo>
                  <a:pt x="838200" y="63512"/>
                </a:lnTo>
                <a:lnTo>
                  <a:pt x="889000" y="66003"/>
                </a:lnTo>
                <a:lnTo>
                  <a:pt x="939800" y="68915"/>
                </a:lnTo>
                <a:lnTo>
                  <a:pt x="990600" y="72389"/>
                </a:lnTo>
                <a:lnTo>
                  <a:pt x="990600" y="73151"/>
                </a:lnTo>
                <a:lnTo>
                  <a:pt x="1003300" y="73913"/>
                </a:lnTo>
                <a:lnTo>
                  <a:pt x="1003300" y="75437"/>
                </a:lnTo>
                <a:lnTo>
                  <a:pt x="1028700" y="87366"/>
                </a:lnTo>
                <a:lnTo>
                  <a:pt x="1054100" y="107137"/>
                </a:lnTo>
                <a:lnTo>
                  <a:pt x="1092200" y="128012"/>
                </a:lnTo>
                <a:lnTo>
                  <a:pt x="1117600" y="143255"/>
                </a:lnTo>
                <a:lnTo>
                  <a:pt x="1130300" y="146303"/>
                </a:lnTo>
                <a:lnTo>
                  <a:pt x="1181100" y="160934"/>
                </a:lnTo>
                <a:lnTo>
                  <a:pt x="1181100" y="154685"/>
                </a:lnTo>
                <a:lnTo>
                  <a:pt x="1193800" y="164591"/>
                </a:lnTo>
                <a:lnTo>
                  <a:pt x="1193800" y="181060"/>
                </a:lnTo>
                <a:lnTo>
                  <a:pt x="1206500" y="190884"/>
                </a:lnTo>
                <a:lnTo>
                  <a:pt x="1206500" y="200405"/>
                </a:lnTo>
                <a:lnTo>
                  <a:pt x="1219200" y="206501"/>
                </a:lnTo>
                <a:close/>
              </a:path>
              <a:path w="1498600" h="990600">
                <a:moveTo>
                  <a:pt x="1193800" y="164591"/>
                </a:moveTo>
                <a:lnTo>
                  <a:pt x="1181100" y="154685"/>
                </a:lnTo>
                <a:lnTo>
                  <a:pt x="1181100" y="160934"/>
                </a:lnTo>
                <a:lnTo>
                  <a:pt x="1193800" y="164591"/>
                </a:lnTo>
                <a:close/>
              </a:path>
              <a:path w="1498600" h="990600">
                <a:moveTo>
                  <a:pt x="1193800" y="171384"/>
                </a:moveTo>
                <a:lnTo>
                  <a:pt x="1193800" y="164591"/>
                </a:lnTo>
                <a:lnTo>
                  <a:pt x="1181100" y="160934"/>
                </a:lnTo>
                <a:lnTo>
                  <a:pt x="1181100" y="162305"/>
                </a:lnTo>
                <a:lnTo>
                  <a:pt x="1193800" y="171384"/>
                </a:lnTo>
                <a:close/>
              </a:path>
              <a:path w="1498600" h="990600">
                <a:moveTo>
                  <a:pt x="1231900" y="211835"/>
                </a:moveTo>
                <a:lnTo>
                  <a:pt x="1231900" y="127253"/>
                </a:lnTo>
                <a:lnTo>
                  <a:pt x="1219200" y="120395"/>
                </a:lnTo>
                <a:lnTo>
                  <a:pt x="1219200" y="210311"/>
                </a:lnTo>
                <a:lnTo>
                  <a:pt x="1231900" y="211835"/>
                </a:lnTo>
                <a:close/>
              </a:path>
              <a:path w="1498600" h="990600">
                <a:moveTo>
                  <a:pt x="1257300" y="230709"/>
                </a:moveTo>
                <a:lnTo>
                  <a:pt x="1257300" y="163067"/>
                </a:lnTo>
                <a:lnTo>
                  <a:pt x="1244600" y="156971"/>
                </a:lnTo>
                <a:lnTo>
                  <a:pt x="1244600" y="144946"/>
                </a:lnTo>
                <a:lnTo>
                  <a:pt x="1231900" y="135930"/>
                </a:lnTo>
                <a:lnTo>
                  <a:pt x="1231900" y="213359"/>
                </a:lnTo>
                <a:lnTo>
                  <a:pt x="1244600" y="220948"/>
                </a:lnTo>
                <a:lnTo>
                  <a:pt x="1257300" y="230709"/>
                </a:lnTo>
                <a:close/>
              </a:path>
              <a:path w="1498600" h="990600">
                <a:moveTo>
                  <a:pt x="1255366" y="161698"/>
                </a:moveTo>
                <a:lnTo>
                  <a:pt x="1244600" y="154069"/>
                </a:lnTo>
                <a:lnTo>
                  <a:pt x="1244600" y="155447"/>
                </a:lnTo>
                <a:lnTo>
                  <a:pt x="1255366" y="161698"/>
                </a:lnTo>
                <a:close/>
              </a:path>
              <a:path w="1498600" h="990600">
                <a:moveTo>
                  <a:pt x="1257300" y="163067"/>
                </a:moveTo>
                <a:lnTo>
                  <a:pt x="1255366" y="161698"/>
                </a:lnTo>
                <a:lnTo>
                  <a:pt x="1244600" y="155447"/>
                </a:lnTo>
                <a:lnTo>
                  <a:pt x="1244600" y="156971"/>
                </a:lnTo>
                <a:lnTo>
                  <a:pt x="1257300" y="163067"/>
                </a:lnTo>
                <a:close/>
              </a:path>
              <a:path w="1498600" h="990600">
                <a:moveTo>
                  <a:pt x="1409700" y="419099"/>
                </a:moveTo>
                <a:lnTo>
                  <a:pt x="1409700" y="310133"/>
                </a:lnTo>
                <a:lnTo>
                  <a:pt x="1397000" y="298703"/>
                </a:lnTo>
                <a:lnTo>
                  <a:pt x="1397000" y="282701"/>
                </a:lnTo>
                <a:lnTo>
                  <a:pt x="1358900" y="243175"/>
                </a:lnTo>
                <a:lnTo>
                  <a:pt x="1320800" y="207468"/>
                </a:lnTo>
                <a:lnTo>
                  <a:pt x="1282700" y="177565"/>
                </a:lnTo>
                <a:lnTo>
                  <a:pt x="1255366" y="161698"/>
                </a:lnTo>
                <a:lnTo>
                  <a:pt x="1257300" y="163067"/>
                </a:lnTo>
                <a:lnTo>
                  <a:pt x="1257300" y="230709"/>
                </a:lnTo>
                <a:lnTo>
                  <a:pt x="1270000" y="240940"/>
                </a:lnTo>
                <a:lnTo>
                  <a:pt x="1282700" y="249935"/>
                </a:lnTo>
                <a:lnTo>
                  <a:pt x="1295400" y="260603"/>
                </a:lnTo>
                <a:lnTo>
                  <a:pt x="1308100" y="271686"/>
                </a:lnTo>
                <a:lnTo>
                  <a:pt x="1320800" y="283725"/>
                </a:lnTo>
                <a:lnTo>
                  <a:pt x="1333500" y="296395"/>
                </a:lnTo>
                <a:lnTo>
                  <a:pt x="1346200" y="309371"/>
                </a:lnTo>
                <a:lnTo>
                  <a:pt x="1346200" y="316991"/>
                </a:lnTo>
                <a:lnTo>
                  <a:pt x="1358900" y="325373"/>
                </a:lnTo>
                <a:lnTo>
                  <a:pt x="1358900" y="340613"/>
                </a:lnTo>
                <a:lnTo>
                  <a:pt x="1371600" y="365412"/>
                </a:lnTo>
                <a:lnTo>
                  <a:pt x="1384300" y="383414"/>
                </a:lnTo>
                <a:lnTo>
                  <a:pt x="1397000" y="399637"/>
                </a:lnTo>
                <a:lnTo>
                  <a:pt x="1409700" y="419099"/>
                </a:lnTo>
                <a:close/>
              </a:path>
              <a:path w="1498600" h="990600">
                <a:moveTo>
                  <a:pt x="1358900" y="340613"/>
                </a:moveTo>
                <a:lnTo>
                  <a:pt x="1358900" y="325373"/>
                </a:lnTo>
                <a:lnTo>
                  <a:pt x="1346200" y="316991"/>
                </a:lnTo>
                <a:lnTo>
                  <a:pt x="1346200" y="329183"/>
                </a:lnTo>
                <a:lnTo>
                  <a:pt x="1358900" y="340613"/>
                </a:lnTo>
                <a:close/>
              </a:path>
              <a:path w="1498600" h="990600">
                <a:moveTo>
                  <a:pt x="1409700" y="941069"/>
                </a:moveTo>
                <a:lnTo>
                  <a:pt x="1409700" y="882395"/>
                </a:lnTo>
                <a:lnTo>
                  <a:pt x="1397000" y="883157"/>
                </a:lnTo>
                <a:lnTo>
                  <a:pt x="1397000" y="884681"/>
                </a:lnTo>
                <a:lnTo>
                  <a:pt x="1384300" y="884681"/>
                </a:lnTo>
                <a:lnTo>
                  <a:pt x="1371600" y="883870"/>
                </a:lnTo>
                <a:lnTo>
                  <a:pt x="1371600" y="941069"/>
                </a:lnTo>
                <a:lnTo>
                  <a:pt x="1384300" y="941832"/>
                </a:lnTo>
                <a:lnTo>
                  <a:pt x="1397000" y="941831"/>
                </a:lnTo>
                <a:lnTo>
                  <a:pt x="1409700" y="941069"/>
                </a:lnTo>
                <a:close/>
              </a:path>
              <a:path w="1498600" h="990600">
                <a:moveTo>
                  <a:pt x="1473200" y="881633"/>
                </a:moveTo>
                <a:lnTo>
                  <a:pt x="1473200" y="433577"/>
                </a:lnTo>
                <a:lnTo>
                  <a:pt x="1460500" y="417575"/>
                </a:lnTo>
                <a:lnTo>
                  <a:pt x="1460500" y="394715"/>
                </a:lnTo>
                <a:lnTo>
                  <a:pt x="1447800" y="386333"/>
                </a:lnTo>
                <a:lnTo>
                  <a:pt x="1447800" y="369747"/>
                </a:lnTo>
                <a:lnTo>
                  <a:pt x="1435100" y="355911"/>
                </a:lnTo>
                <a:lnTo>
                  <a:pt x="1422400" y="341474"/>
                </a:lnTo>
                <a:lnTo>
                  <a:pt x="1409700" y="323087"/>
                </a:lnTo>
                <a:lnTo>
                  <a:pt x="1409700" y="432053"/>
                </a:lnTo>
                <a:lnTo>
                  <a:pt x="1422400" y="448996"/>
                </a:lnTo>
                <a:lnTo>
                  <a:pt x="1422400" y="466534"/>
                </a:lnTo>
                <a:lnTo>
                  <a:pt x="1435100" y="484167"/>
                </a:lnTo>
                <a:lnTo>
                  <a:pt x="1435100" y="927105"/>
                </a:lnTo>
                <a:lnTo>
                  <a:pt x="1447800" y="914176"/>
                </a:lnTo>
                <a:lnTo>
                  <a:pt x="1460500" y="898500"/>
                </a:lnTo>
                <a:lnTo>
                  <a:pt x="1473200" y="881633"/>
                </a:lnTo>
                <a:close/>
              </a:path>
              <a:path w="1498600" h="990600">
                <a:moveTo>
                  <a:pt x="1435100" y="927105"/>
                </a:moveTo>
                <a:lnTo>
                  <a:pt x="1435100" y="642732"/>
                </a:lnTo>
                <a:lnTo>
                  <a:pt x="1422400" y="699686"/>
                </a:lnTo>
                <a:lnTo>
                  <a:pt x="1422400" y="864107"/>
                </a:lnTo>
                <a:lnTo>
                  <a:pt x="1409700" y="867917"/>
                </a:lnTo>
                <a:lnTo>
                  <a:pt x="1409700" y="938783"/>
                </a:lnTo>
                <a:lnTo>
                  <a:pt x="1422400" y="935735"/>
                </a:lnTo>
                <a:lnTo>
                  <a:pt x="1435100" y="927105"/>
                </a:lnTo>
                <a:close/>
              </a:path>
              <a:path w="1498600" h="990600">
                <a:moveTo>
                  <a:pt x="1485900" y="839029"/>
                </a:moveTo>
                <a:lnTo>
                  <a:pt x="1485900" y="456437"/>
                </a:lnTo>
                <a:lnTo>
                  <a:pt x="1473200" y="448817"/>
                </a:lnTo>
                <a:lnTo>
                  <a:pt x="1473200" y="863345"/>
                </a:lnTo>
                <a:lnTo>
                  <a:pt x="1485900" y="839029"/>
                </a:lnTo>
                <a:close/>
              </a:path>
              <a:path w="1498600" h="990600">
                <a:moveTo>
                  <a:pt x="1498600" y="492251"/>
                </a:moveTo>
                <a:lnTo>
                  <a:pt x="1485900" y="489965"/>
                </a:lnTo>
                <a:lnTo>
                  <a:pt x="1485900" y="495299"/>
                </a:lnTo>
                <a:lnTo>
                  <a:pt x="1498600" y="49225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1325" y="3928871"/>
            <a:ext cx="266065" cy="1617345"/>
          </a:xfrm>
          <a:custGeom>
            <a:avLst/>
            <a:gdLst/>
            <a:ahLst/>
            <a:cxnLst/>
            <a:rect l="l" t="t" r="r" b="b"/>
            <a:pathLst>
              <a:path w="266064" h="1617345">
                <a:moveTo>
                  <a:pt x="265938" y="6858"/>
                </a:moveTo>
                <a:lnTo>
                  <a:pt x="209550" y="0"/>
                </a:lnTo>
                <a:lnTo>
                  <a:pt x="0" y="1609344"/>
                </a:lnTo>
                <a:lnTo>
                  <a:pt x="56388" y="1616964"/>
                </a:lnTo>
                <a:lnTo>
                  <a:pt x="265938" y="685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0103" y="5572759"/>
            <a:ext cx="773747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30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‐</a:t>
            </a:r>
            <a:r>
              <a:rPr lang="en-GB"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‐</a:t>
            </a:r>
            <a:r>
              <a:rPr lang="en-GB"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merged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in  C4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candidate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itemsets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4).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" dirty="0">
                <a:latin typeface="Times New Roman" pitchFamily="18" charset="0"/>
                <a:cs typeface="Times New Roman" pitchFamily="18" charset="0"/>
              </a:rPr>
              <a:t>Those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C4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L4.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6419" y="3105150"/>
            <a:ext cx="344805" cy="735330"/>
          </a:xfrm>
          <a:custGeom>
            <a:avLst/>
            <a:gdLst/>
            <a:ahLst/>
            <a:cxnLst/>
            <a:rect l="l" t="t" r="r" b="b"/>
            <a:pathLst>
              <a:path w="344804" h="735329">
                <a:moveTo>
                  <a:pt x="182100" y="333621"/>
                </a:moveTo>
                <a:lnTo>
                  <a:pt x="181356" y="40385"/>
                </a:lnTo>
                <a:lnTo>
                  <a:pt x="180594" y="38099"/>
                </a:lnTo>
                <a:lnTo>
                  <a:pt x="179070" y="35051"/>
                </a:lnTo>
                <a:lnTo>
                  <a:pt x="178308" y="34289"/>
                </a:lnTo>
                <a:lnTo>
                  <a:pt x="178308" y="33527"/>
                </a:lnTo>
                <a:lnTo>
                  <a:pt x="177546" y="32003"/>
                </a:lnTo>
                <a:lnTo>
                  <a:pt x="176022" y="31241"/>
                </a:lnTo>
                <a:lnTo>
                  <a:pt x="175260" y="29717"/>
                </a:lnTo>
                <a:lnTo>
                  <a:pt x="133264" y="10947"/>
                </a:lnTo>
                <a:lnTo>
                  <a:pt x="93268" y="4695"/>
                </a:lnTo>
                <a:lnTo>
                  <a:pt x="52549" y="1810"/>
                </a:lnTo>
                <a:lnTo>
                  <a:pt x="0" y="0"/>
                </a:lnTo>
                <a:lnTo>
                  <a:pt x="0" y="38100"/>
                </a:lnTo>
                <a:lnTo>
                  <a:pt x="17526" y="38138"/>
                </a:lnTo>
                <a:lnTo>
                  <a:pt x="32004" y="38862"/>
                </a:lnTo>
                <a:lnTo>
                  <a:pt x="54449" y="39917"/>
                </a:lnTo>
                <a:lnTo>
                  <a:pt x="77204" y="41390"/>
                </a:lnTo>
                <a:lnTo>
                  <a:pt x="99839" y="43885"/>
                </a:lnTo>
                <a:lnTo>
                  <a:pt x="121920" y="48006"/>
                </a:lnTo>
                <a:lnTo>
                  <a:pt x="131064" y="49529"/>
                </a:lnTo>
                <a:lnTo>
                  <a:pt x="134112" y="50291"/>
                </a:lnTo>
                <a:lnTo>
                  <a:pt x="137922" y="51815"/>
                </a:lnTo>
                <a:lnTo>
                  <a:pt x="140970" y="52577"/>
                </a:lnTo>
                <a:lnTo>
                  <a:pt x="143256" y="53339"/>
                </a:lnTo>
                <a:lnTo>
                  <a:pt x="144018" y="53847"/>
                </a:lnTo>
                <a:lnTo>
                  <a:pt x="144018" y="47243"/>
                </a:lnTo>
                <a:lnTo>
                  <a:pt x="145541" y="53339"/>
                </a:lnTo>
                <a:lnTo>
                  <a:pt x="146685" y="54863"/>
                </a:lnTo>
                <a:lnTo>
                  <a:pt x="147065" y="54863"/>
                </a:lnTo>
                <a:lnTo>
                  <a:pt x="148590" y="56387"/>
                </a:lnTo>
                <a:lnTo>
                  <a:pt x="148590" y="355091"/>
                </a:lnTo>
                <a:lnTo>
                  <a:pt x="150114" y="356616"/>
                </a:lnTo>
                <a:lnTo>
                  <a:pt x="150876" y="358140"/>
                </a:lnTo>
                <a:lnTo>
                  <a:pt x="151638" y="358902"/>
                </a:lnTo>
                <a:lnTo>
                  <a:pt x="153162" y="359664"/>
                </a:lnTo>
                <a:lnTo>
                  <a:pt x="155448" y="361950"/>
                </a:lnTo>
                <a:lnTo>
                  <a:pt x="156972" y="362712"/>
                </a:lnTo>
                <a:lnTo>
                  <a:pt x="169832" y="367620"/>
                </a:lnTo>
                <a:lnTo>
                  <a:pt x="176784" y="365022"/>
                </a:lnTo>
                <a:lnTo>
                  <a:pt x="176784" y="330708"/>
                </a:lnTo>
                <a:lnTo>
                  <a:pt x="177546" y="330962"/>
                </a:lnTo>
                <a:lnTo>
                  <a:pt x="177546" y="330708"/>
                </a:lnTo>
                <a:lnTo>
                  <a:pt x="177927" y="331089"/>
                </a:lnTo>
                <a:lnTo>
                  <a:pt x="179070" y="331470"/>
                </a:lnTo>
                <a:lnTo>
                  <a:pt x="179831" y="332231"/>
                </a:lnTo>
                <a:lnTo>
                  <a:pt x="182100" y="333621"/>
                </a:lnTo>
                <a:close/>
              </a:path>
              <a:path w="344804" h="735329">
                <a:moveTo>
                  <a:pt x="147065" y="679704"/>
                </a:moveTo>
                <a:lnTo>
                  <a:pt x="82467" y="693377"/>
                </a:lnTo>
                <a:lnTo>
                  <a:pt x="17526" y="697154"/>
                </a:lnTo>
                <a:lnTo>
                  <a:pt x="0" y="697230"/>
                </a:lnTo>
                <a:lnTo>
                  <a:pt x="0" y="735330"/>
                </a:lnTo>
                <a:lnTo>
                  <a:pt x="17526" y="735330"/>
                </a:lnTo>
                <a:lnTo>
                  <a:pt x="52805" y="733446"/>
                </a:lnTo>
                <a:lnTo>
                  <a:pt x="94354" y="730234"/>
                </a:lnTo>
                <a:lnTo>
                  <a:pt x="135208" y="723664"/>
                </a:lnTo>
                <a:lnTo>
                  <a:pt x="144018" y="720491"/>
                </a:lnTo>
                <a:lnTo>
                  <a:pt x="144018" y="688086"/>
                </a:lnTo>
                <a:lnTo>
                  <a:pt x="144780" y="685038"/>
                </a:lnTo>
                <a:lnTo>
                  <a:pt x="144780" y="683514"/>
                </a:lnTo>
                <a:lnTo>
                  <a:pt x="146304" y="680466"/>
                </a:lnTo>
                <a:lnTo>
                  <a:pt x="147065" y="679704"/>
                </a:lnTo>
                <a:close/>
              </a:path>
              <a:path w="344804" h="735329">
                <a:moveTo>
                  <a:pt x="145541" y="53339"/>
                </a:moveTo>
                <a:lnTo>
                  <a:pt x="144018" y="47243"/>
                </a:lnTo>
                <a:lnTo>
                  <a:pt x="144018" y="53847"/>
                </a:lnTo>
                <a:lnTo>
                  <a:pt x="144780" y="54355"/>
                </a:lnTo>
                <a:lnTo>
                  <a:pt x="144780" y="51815"/>
                </a:lnTo>
                <a:lnTo>
                  <a:pt x="145541" y="53339"/>
                </a:lnTo>
                <a:close/>
              </a:path>
              <a:path w="344804" h="735329">
                <a:moveTo>
                  <a:pt x="147828" y="353568"/>
                </a:moveTo>
                <a:lnTo>
                  <a:pt x="147828" y="56387"/>
                </a:lnTo>
                <a:lnTo>
                  <a:pt x="146304" y="54863"/>
                </a:lnTo>
                <a:lnTo>
                  <a:pt x="145541" y="54863"/>
                </a:lnTo>
                <a:lnTo>
                  <a:pt x="144018" y="53847"/>
                </a:lnTo>
                <a:lnTo>
                  <a:pt x="144018" y="346710"/>
                </a:lnTo>
                <a:lnTo>
                  <a:pt x="144780" y="348234"/>
                </a:lnTo>
                <a:lnTo>
                  <a:pt x="145541" y="350519"/>
                </a:lnTo>
                <a:lnTo>
                  <a:pt x="146304" y="351282"/>
                </a:lnTo>
                <a:lnTo>
                  <a:pt x="147065" y="352805"/>
                </a:lnTo>
                <a:lnTo>
                  <a:pt x="147828" y="353568"/>
                </a:lnTo>
                <a:close/>
              </a:path>
              <a:path w="344804" h="735329">
                <a:moveTo>
                  <a:pt x="147828" y="678942"/>
                </a:moveTo>
                <a:lnTo>
                  <a:pt x="147828" y="381762"/>
                </a:lnTo>
                <a:lnTo>
                  <a:pt x="147065" y="382524"/>
                </a:lnTo>
                <a:lnTo>
                  <a:pt x="146304" y="384048"/>
                </a:lnTo>
                <a:lnTo>
                  <a:pt x="145541" y="384810"/>
                </a:lnTo>
                <a:lnTo>
                  <a:pt x="144780" y="387096"/>
                </a:lnTo>
                <a:lnTo>
                  <a:pt x="144018" y="388620"/>
                </a:lnTo>
                <a:lnTo>
                  <a:pt x="144018" y="680620"/>
                </a:lnTo>
                <a:lnTo>
                  <a:pt x="147065" y="679704"/>
                </a:lnTo>
                <a:lnTo>
                  <a:pt x="147828" y="678942"/>
                </a:lnTo>
                <a:close/>
              </a:path>
              <a:path w="344804" h="735329">
                <a:moveTo>
                  <a:pt x="148590" y="718844"/>
                </a:moveTo>
                <a:lnTo>
                  <a:pt x="148590" y="678942"/>
                </a:lnTo>
                <a:lnTo>
                  <a:pt x="147065" y="679958"/>
                </a:lnTo>
                <a:lnTo>
                  <a:pt x="145541" y="681990"/>
                </a:lnTo>
                <a:lnTo>
                  <a:pt x="144018" y="688086"/>
                </a:lnTo>
                <a:lnTo>
                  <a:pt x="144018" y="720491"/>
                </a:lnTo>
                <a:lnTo>
                  <a:pt x="148590" y="718844"/>
                </a:lnTo>
                <a:close/>
              </a:path>
              <a:path w="344804" h="735329">
                <a:moveTo>
                  <a:pt x="146304" y="54863"/>
                </a:moveTo>
                <a:lnTo>
                  <a:pt x="144780" y="51815"/>
                </a:lnTo>
                <a:lnTo>
                  <a:pt x="144780" y="54355"/>
                </a:lnTo>
                <a:lnTo>
                  <a:pt x="145541" y="54863"/>
                </a:lnTo>
                <a:lnTo>
                  <a:pt x="146304" y="54863"/>
                </a:lnTo>
                <a:close/>
              </a:path>
              <a:path w="344804" h="735329">
                <a:moveTo>
                  <a:pt x="145541" y="681990"/>
                </a:moveTo>
                <a:lnTo>
                  <a:pt x="144780" y="683514"/>
                </a:lnTo>
                <a:lnTo>
                  <a:pt x="144780" y="685038"/>
                </a:lnTo>
                <a:lnTo>
                  <a:pt x="145541" y="681990"/>
                </a:lnTo>
                <a:close/>
              </a:path>
              <a:path w="344804" h="735329">
                <a:moveTo>
                  <a:pt x="146685" y="54863"/>
                </a:moveTo>
                <a:lnTo>
                  <a:pt x="145541" y="53339"/>
                </a:lnTo>
                <a:lnTo>
                  <a:pt x="146304" y="54863"/>
                </a:lnTo>
                <a:lnTo>
                  <a:pt x="146685" y="54863"/>
                </a:lnTo>
                <a:close/>
              </a:path>
              <a:path w="344804" h="735329">
                <a:moveTo>
                  <a:pt x="147065" y="679958"/>
                </a:moveTo>
                <a:lnTo>
                  <a:pt x="146304" y="680466"/>
                </a:lnTo>
                <a:lnTo>
                  <a:pt x="145541" y="681990"/>
                </a:lnTo>
                <a:lnTo>
                  <a:pt x="147065" y="679958"/>
                </a:lnTo>
                <a:close/>
              </a:path>
              <a:path w="344804" h="735329">
                <a:moveTo>
                  <a:pt x="147065" y="55371"/>
                </a:moveTo>
                <a:lnTo>
                  <a:pt x="146685" y="54863"/>
                </a:lnTo>
                <a:lnTo>
                  <a:pt x="146304" y="54863"/>
                </a:lnTo>
                <a:lnTo>
                  <a:pt x="147065" y="55371"/>
                </a:lnTo>
                <a:close/>
              </a:path>
              <a:path w="344804" h="735329">
                <a:moveTo>
                  <a:pt x="147828" y="56387"/>
                </a:moveTo>
                <a:lnTo>
                  <a:pt x="147065" y="55371"/>
                </a:lnTo>
                <a:lnTo>
                  <a:pt x="146304" y="54863"/>
                </a:lnTo>
                <a:lnTo>
                  <a:pt x="147828" y="56387"/>
                </a:lnTo>
                <a:close/>
              </a:path>
              <a:path w="344804" h="735329">
                <a:moveTo>
                  <a:pt x="147370" y="679551"/>
                </a:moveTo>
                <a:lnTo>
                  <a:pt x="147065" y="679704"/>
                </a:lnTo>
                <a:lnTo>
                  <a:pt x="146304" y="680466"/>
                </a:lnTo>
                <a:lnTo>
                  <a:pt x="147065" y="679958"/>
                </a:lnTo>
                <a:lnTo>
                  <a:pt x="147370" y="679551"/>
                </a:lnTo>
                <a:close/>
              </a:path>
              <a:path w="344804" h="735329">
                <a:moveTo>
                  <a:pt x="148590" y="355091"/>
                </a:moveTo>
                <a:lnTo>
                  <a:pt x="148590" y="56387"/>
                </a:lnTo>
                <a:lnTo>
                  <a:pt x="147065" y="55371"/>
                </a:lnTo>
                <a:lnTo>
                  <a:pt x="147828" y="56387"/>
                </a:lnTo>
                <a:lnTo>
                  <a:pt x="147828" y="354330"/>
                </a:lnTo>
                <a:lnTo>
                  <a:pt x="148590" y="355091"/>
                </a:lnTo>
                <a:close/>
              </a:path>
              <a:path w="344804" h="735329">
                <a:moveTo>
                  <a:pt x="147828" y="678942"/>
                </a:moveTo>
                <a:lnTo>
                  <a:pt x="147065" y="679704"/>
                </a:lnTo>
                <a:lnTo>
                  <a:pt x="147370" y="679551"/>
                </a:lnTo>
                <a:lnTo>
                  <a:pt x="147828" y="678942"/>
                </a:lnTo>
                <a:close/>
              </a:path>
              <a:path w="344804" h="735329">
                <a:moveTo>
                  <a:pt x="148590" y="678942"/>
                </a:moveTo>
                <a:lnTo>
                  <a:pt x="147370" y="679551"/>
                </a:lnTo>
                <a:lnTo>
                  <a:pt x="147065" y="679958"/>
                </a:lnTo>
                <a:lnTo>
                  <a:pt x="148590" y="678942"/>
                </a:lnTo>
                <a:close/>
              </a:path>
              <a:path w="344804" h="735329">
                <a:moveTo>
                  <a:pt x="325374" y="386334"/>
                </a:moveTo>
                <a:lnTo>
                  <a:pt x="308610" y="386334"/>
                </a:lnTo>
                <a:lnTo>
                  <a:pt x="274193" y="385305"/>
                </a:lnTo>
                <a:lnTo>
                  <a:pt x="231371" y="382052"/>
                </a:lnTo>
                <a:lnTo>
                  <a:pt x="189259" y="375034"/>
                </a:lnTo>
                <a:lnTo>
                  <a:pt x="169832" y="367620"/>
                </a:lnTo>
                <a:lnTo>
                  <a:pt x="158496" y="371856"/>
                </a:lnTo>
                <a:lnTo>
                  <a:pt x="155448" y="373380"/>
                </a:lnTo>
                <a:lnTo>
                  <a:pt x="153162" y="375666"/>
                </a:lnTo>
                <a:lnTo>
                  <a:pt x="151638" y="376428"/>
                </a:lnTo>
                <a:lnTo>
                  <a:pt x="150876" y="377190"/>
                </a:lnTo>
                <a:lnTo>
                  <a:pt x="150114" y="378714"/>
                </a:lnTo>
                <a:lnTo>
                  <a:pt x="147828" y="381000"/>
                </a:lnTo>
                <a:lnTo>
                  <a:pt x="147828" y="678942"/>
                </a:lnTo>
                <a:lnTo>
                  <a:pt x="147370" y="679551"/>
                </a:lnTo>
                <a:lnTo>
                  <a:pt x="148590" y="678942"/>
                </a:lnTo>
                <a:lnTo>
                  <a:pt x="148590" y="718844"/>
                </a:lnTo>
                <a:lnTo>
                  <a:pt x="168402" y="711708"/>
                </a:lnTo>
                <a:lnTo>
                  <a:pt x="170688" y="710184"/>
                </a:lnTo>
                <a:lnTo>
                  <a:pt x="171450" y="709422"/>
                </a:lnTo>
                <a:lnTo>
                  <a:pt x="171450" y="708660"/>
                </a:lnTo>
                <a:lnTo>
                  <a:pt x="172212" y="708660"/>
                </a:lnTo>
                <a:lnTo>
                  <a:pt x="175260" y="705612"/>
                </a:lnTo>
                <a:lnTo>
                  <a:pt x="176022" y="704088"/>
                </a:lnTo>
                <a:lnTo>
                  <a:pt x="176784" y="703326"/>
                </a:lnTo>
                <a:lnTo>
                  <a:pt x="176784" y="404622"/>
                </a:lnTo>
                <a:lnTo>
                  <a:pt x="178308" y="403606"/>
                </a:lnTo>
                <a:lnTo>
                  <a:pt x="179831" y="401574"/>
                </a:lnTo>
                <a:lnTo>
                  <a:pt x="181356" y="398018"/>
                </a:lnTo>
                <a:lnTo>
                  <a:pt x="181356" y="397002"/>
                </a:lnTo>
                <a:lnTo>
                  <a:pt x="182118" y="396240"/>
                </a:lnTo>
                <a:lnTo>
                  <a:pt x="182118" y="403171"/>
                </a:lnTo>
                <a:lnTo>
                  <a:pt x="205937" y="395613"/>
                </a:lnTo>
                <a:lnTo>
                  <a:pt x="242439" y="390377"/>
                </a:lnTo>
                <a:lnTo>
                  <a:pt x="279451" y="387882"/>
                </a:lnTo>
                <a:lnTo>
                  <a:pt x="309372" y="387096"/>
                </a:lnTo>
                <a:lnTo>
                  <a:pt x="325374" y="386334"/>
                </a:lnTo>
                <a:close/>
              </a:path>
              <a:path w="344804" h="735329">
                <a:moveTo>
                  <a:pt x="344424" y="367284"/>
                </a:moveTo>
                <a:lnTo>
                  <a:pt x="342947" y="360235"/>
                </a:lnTo>
                <a:lnTo>
                  <a:pt x="338899" y="354329"/>
                </a:lnTo>
                <a:lnTo>
                  <a:pt x="332851" y="350139"/>
                </a:lnTo>
                <a:lnTo>
                  <a:pt x="325374" y="348234"/>
                </a:lnTo>
                <a:lnTo>
                  <a:pt x="308610" y="348996"/>
                </a:lnTo>
                <a:lnTo>
                  <a:pt x="274980" y="349999"/>
                </a:lnTo>
                <a:lnTo>
                  <a:pt x="232195" y="353225"/>
                </a:lnTo>
                <a:lnTo>
                  <a:pt x="190089" y="360050"/>
                </a:lnTo>
                <a:lnTo>
                  <a:pt x="169832" y="367620"/>
                </a:lnTo>
                <a:lnTo>
                  <a:pt x="189259" y="375034"/>
                </a:lnTo>
                <a:lnTo>
                  <a:pt x="231371" y="382052"/>
                </a:lnTo>
                <a:lnTo>
                  <a:pt x="274193" y="385305"/>
                </a:lnTo>
                <a:lnTo>
                  <a:pt x="308610" y="386334"/>
                </a:lnTo>
                <a:lnTo>
                  <a:pt x="325374" y="386334"/>
                </a:lnTo>
                <a:lnTo>
                  <a:pt x="332851" y="384857"/>
                </a:lnTo>
                <a:lnTo>
                  <a:pt x="338899" y="380809"/>
                </a:lnTo>
                <a:lnTo>
                  <a:pt x="342947" y="374761"/>
                </a:lnTo>
                <a:lnTo>
                  <a:pt x="344424" y="367284"/>
                </a:lnTo>
                <a:close/>
              </a:path>
              <a:path w="344804" h="735329">
                <a:moveTo>
                  <a:pt x="178308" y="331724"/>
                </a:moveTo>
                <a:lnTo>
                  <a:pt x="177800" y="331046"/>
                </a:lnTo>
                <a:lnTo>
                  <a:pt x="176784" y="330708"/>
                </a:lnTo>
                <a:lnTo>
                  <a:pt x="178308" y="331724"/>
                </a:lnTo>
                <a:close/>
              </a:path>
              <a:path w="344804" h="735329">
                <a:moveTo>
                  <a:pt x="182118" y="363029"/>
                </a:moveTo>
                <a:lnTo>
                  <a:pt x="182114" y="339080"/>
                </a:lnTo>
                <a:lnTo>
                  <a:pt x="179831" y="333755"/>
                </a:lnTo>
                <a:lnTo>
                  <a:pt x="178308" y="331724"/>
                </a:lnTo>
                <a:lnTo>
                  <a:pt x="176784" y="330708"/>
                </a:lnTo>
                <a:lnTo>
                  <a:pt x="176784" y="365022"/>
                </a:lnTo>
                <a:lnTo>
                  <a:pt x="182118" y="363029"/>
                </a:lnTo>
                <a:close/>
              </a:path>
              <a:path w="344804" h="735329">
                <a:moveTo>
                  <a:pt x="178308" y="403606"/>
                </a:moveTo>
                <a:lnTo>
                  <a:pt x="176784" y="404622"/>
                </a:lnTo>
                <a:lnTo>
                  <a:pt x="177546" y="404622"/>
                </a:lnTo>
                <a:lnTo>
                  <a:pt x="178308" y="403606"/>
                </a:lnTo>
                <a:close/>
              </a:path>
              <a:path w="344804" h="735329">
                <a:moveTo>
                  <a:pt x="182118" y="688848"/>
                </a:moveTo>
                <a:lnTo>
                  <a:pt x="181372" y="403407"/>
                </a:lnTo>
                <a:lnTo>
                  <a:pt x="177927" y="404501"/>
                </a:lnTo>
                <a:lnTo>
                  <a:pt x="176784" y="404622"/>
                </a:lnTo>
                <a:lnTo>
                  <a:pt x="176784" y="703326"/>
                </a:lnTo>
                <a:lnTo>
                  <a:pt x="178308" y="701802"/>
                </a:lnTo>
                <a:lnTo>
                  <a:pt x="178308" y="701040"/>
                </a:lnTo>
                <a:lnTo>
                  <a:pt x="179070" y="700278"/>
                </a:lnTo>
                <a:lnTo>
                  <a:pt x="179831" y="698754"/>
                </a:lnTo>
                <a:lnTo>
                  <a:pt x="180594" y="696468"/>
                </a:lnTo>
                <a:lnTo>
                  <a:pt x="181356" y="694944"/>
                </a:lnTo>
                <a:lnTo>
                  <a:pt x="181356" y="692658"/>
                </a:lnTo>
                <a:lnTo>
                  <a:pt x="182118" y="688848"/>
                </a:lnTo>
                <a:close/>
              </a:path>
              <a:path w="344804" h="735329">
                <a:moveTo>
                  <a:pt x="177927" y="331089"/>
                </a:moveTo>
                <a:lnTo>
                  <a:pt x="177546" y="330708"/>
                </a:lnTo>
                <a:lnTo>
                  <a:pt x="177800" y="331046"/>
                </a:lnTo>
                <a:close/>
              </a:path>
              <a:path w="344804" h="735329">
                <a:moveTo>
                  <a:pt x="177800" y="331046"/>
                </a:moveTo>
                <a:lnTo>
                  <a:pt x="177546" y="330708"/>
                </a:lnTo>
                <a:lnTo>
                  <a:pt x="177546" y="330962"/>
                </a:lnTo>
                <a:lnTo>
                  <a:pt x="177800" y="331046"/>
                </a:lnTo>
                <a:close/>
              </a:path>
              <a:path w="344804" h="735329">
                <a:moveTo>
                  <a:pt x="179070" y="403098"/>
                </a:moveTo>
                <a:lnTo>
                  <a:pt x="178308" y="403606"/>
                </a:lnTo>
                <a:lnTo>
                  <a:pt x="177546" y="404622"/>
                </a:lnTo>
                <a:lnTo>
                  <a:pt x="179070" y="403098"/>
                </a:lnTo>
                <a:close/>
              </a:path>
              <a:path w="344804" h="735329">
                <a:moveTo>
                  <a:pt x="180594" y="403654"/>
                </a:moveTo>
                <a:lnTo>
                  <a:pt x="180594" y="400050"/>
                </a:lnTo>
                <a:lnTo>
                  <a:pt x="179070" y="403098"/>
                </a:lnTo>
                <a:lnTo>
                  <a:pt x="177546" y="404622"/>
                </a:lnTo>
                <a:lnTo>
                  <a:pt x="180594" y="403654"/>
                </a:lnTo>
                <a:close/>
              </a:path>
              <a:path w="344804" h="735329">
                <a:moveTo>
                  <a:pt x="179070" y="332232"/>
                </a:moveTo>
                <a:lnTo>
                  <a:pt x="177927" y="331089"/>
                </a:lnTo>
                <a:lnTo>
                  <a:pt x="178308" y="331723"/>
                </a:lnTo>
                <a:lnTo>
                  <a:pt x="179070" y="332232"/>
                </a:lnTo>
                <a:close/>
              </a:path>
              <a:path w="344804" h="735329">
                <a:moveTo>
                  <a:pt x="182114" y="339080"/>
                </a:moveTo>
                <a:lnTo>
                  <a:pt x="182100" y="333621"/>
                </a:lnTo>
                <a:lnTo>
                  <a:pt x="179831" y="332231"/>
                </a:lnTo>
                <a:lnTo>
                  <a:pt x="179070" y="331470"/>
                </a:lnTo>
                <a:lnTo>
                  <a:pt x="177927" y="331089"/>
                </a:lnTo>
                <a:lnTo>
                  <a:pt x="179070" y="332232"/>
                </a:lnTo>
                <a:lnTo>
                  <a:pt x="180594" y="335280"/>
                </a:lnTo>
                <a:lnTo>
                  <a:pt x="180594" y="335534"/>
                </a:lnTo>
                <a:lnTo>
                  <a:pt x="182114" y="339080"/>
                </a:lnTo>
                <a:close/>
              </a:path>
              <a:path w="344804" h="735329">
                <a:moveTo>
                  <a:pt x="179831" y="333755"/>
                </a:moveTo>
                <a:lnTo>
                  <a:pt x="179070" y="332232"/>
                </a:lnTo>
                <a:lnTo>
                  <a:pt x="178308" y="331724"/>
                </a:lnTo>
                <a:lnTo>
                  <a:pt x="179831" y="333755"/>
                </a:lnTo>
                <a:close/>
              </a:path>
              <a:path w="344804" h="735329">
                <a:moveTo>
                  <a:pt x="179831" y="401574"/>
                </a:moveTo>
                <a:lnTo>
                  <a:pt x="178308" y="403606"/>
                </a:lnTo>
                <a:lnTo>
                  <a:pt x="179070" y="403098"/>
                </a:lnTo>
                <a:lnTo>
                  <a:pt x="179831" y="401574"/>
                </a:lnTo>
                <a:close/>
              </a:path>
              <a:path w="344804" h="735329">
                <a:moveTo>
                  <a:pt x="180594" y="335534"/>
                </a:moveTo>
                <a:lnTo>
                  <a:pt x="180594" y="335280"/>
                </a:lnTo>
                <a:lnTo>
                  <a:pt x="179831" y="333755"/>
                </a:lnTo>
                <a:lnTo>
                  <a:pt x="180594" y="335534"/>
                </a:lnTo>
                <a:close/>
              </a:path>
              <a:path w="344804" h="735329">
                <a:moveTo>
                  <a:pt x="181372" y="403407"/>
                </a:moveTo>
                <a:lnTo>
                  <a:pt x="181358" y="398011"/>
                </a:lnTo>
                <a:lnTo>
                  <a:pt x="179831" y="401574"/>
                </a:lnTo>
                <a:lnTo>
                  <a:pt x="180594" y="400050"/>
                </a:lnTo>
                <a:lnTo>
                  <a:pt x="180594" y="403654"/>
                </a:lnTo>
                <a:lnTo>
                  <a:pt x="181372" y="403407"/>
                </a:lnTo>
                <a:close/>
              </a:path>
              <a:path w="344804" h="735329">
                <a:moveTo>
                  <a:pt x="181358" y="398011"/>
                </a:moveTo>
                <a:lnTo>
                  <a:pt x="181356" y="397002"/>
                </a:lnTo>
                <a:lnTo>
                  <a:pt x="181356" y="398018"/>
                </a:lnTo>
                <a:close/>
              </a:path>
              <a:path w="344804" h="735329">
                <a:moveTo>
                  <a:pt x="182118" y="403171"/>
                </a:moveTo>
                <a:lnTo>
                  <a:pt x="182118" y="396240"/>
                </a:lnTo>
                <a:lnTo>
                  <a:pt x="181358" y="398011"/>
                </a:lnTo>
                <a:lnTo>
                  <a:pt x="181372" y="403407"/>
                </a:lnTo>
                <a:lnTo>
                  <a:pt x="182118" y="403171"/>
                </a:lnTo>
                <a:close/>
              </a:path>
              <a:path w="344804" h="735329">
                <a:moveTo>
                  <a:pt x="325374" y="348234"/>
                </a:moveTo>
                <a:lnTo>
                  <a:pt x="293370" y="348234"/>
                </a:lnTo>
                <a:lnTo>
                  <a:pt x="270963" y="347053"/>
                </a:lnTo>
                <a:lnTo>
                  <a:pt x="248592" y="345400"/>
                </a:lnTo>
                <a:lnTo>
                  <a:pt x="226322" y="342877"/>
                </a:lnTo>
                <a:lnTo>
                  <a:pt x="204215" y="339090"/>
                </a:lnTo>
                <a:lnTo>
                  <a:pt x="195072" y="337566"/>
                </a:lnTo>
                <a:lnTo>
                  <a:pt x="190487" y="335140"/>
                </a:lnTo>
                <a:lnTo>
                  <a:pt x="184226" y="334924"/>
                </a:lnTo>
                <a:lnTo>
                  <a:pt x="182100" y="333621"/>
                </a:lnTo>
                <a:lnTo>
                  <a:pt x="182118" y="339090"/>
                </a:lnTo>
                <a:lnTo>
                  <a:pt x="182118" y="363029"/>
                </a:lnTo>
                <a:lnTo>
                  <a:pt x="190089" y="360050"/>
                </a:lnTo>
                <a:lnTo>
                  <a:pt x="232195" y="353225"/>
                </a:lnTo>
                <a:lnTo>
                  <a:pt x="274980" y="349999"/>
                </a:lnTo>
                <a:lnTo>
                  <a:pt x="309372" y="348961"/>
                </a:lnTo>
                <a:lnTo>
                  <a:pt x="325374" y="3482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9413" y="3186938"/>
            <a:ext cx="11918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4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6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-8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38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-16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8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-215" dirty="0">
                <a:latin typeface="Times New Roman" pitchFamily="18" charset="0"/>
                <a:cs typeface="Times New Roman" pitchFamily="18" charset="0"/>
              </a:rPr>
              <a:t>F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32</a:t>
            </a:fld>
            <a:endParaRPr spc="-114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47" y="615188"/>
            <a:ext cx="639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>
                <a:solidFill>
                  <a:srgbClr val="3333CC"/>
                </a:solidFill>
              </a:rPr>
              <a:t>The </a:t>
            </a:r>
            <a:r>
              <a:rPr spc="-185" dirty="0">
                <a:solidFill>
                  <a:srgbClr val="3333CC"/>
                </a:solidFill>
              </a:rPr>
              <a:t>Apriori </a:t>
            </a:r>
            <a:r>
              <a:rPr spc="-170" dirty="0">
                <a:solidFill>
                  <a:srgbClr val="3333CC"/>
                </a:solidFill>
              </a:rPr>
              <a:t>Algorithm </a:t>
            </a:r>
            <a:r>
              <a:rPr spc="615" dirty="0">
                <a:solidFill>
                  <a:srgbClr val="3333CC"/>
                </a:solidFill>
              </a:rPr>
              <a:t>—</a:t>
            </a:r>
            <a:r>
              <a:rPr spc="-420" dirty="0">
                <a:solidFill>
                  <a:srgbClr val="3333CC"/>
                </a:solidFill>
              </a:rPr>
              <a:t> </a:t>
            </a:r>
            <a:r>
              <a:rPr spc="-220" dirty="0">
                <a:solidFill>
                  <a:srgbClr val="3333CC"/>
                </a:solidFill>
              </a:rPr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7442" y="1992248"/>
          <a:ext cx="1797685" cy="1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200" dirty="0">
                          <a:latin typeface="Arial"/>
                          <a:cs typeface="Arial"/>
                        </a:rPr>
                        <a:t>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170" dirty="0">
                          <a:latin typeface="Arial"/>
                          <a:cs typeface="Arial"/>
                        </a:rPr>
                        <a:t>Items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200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R="73660" algn="r">
                        <a:lnSpc>
                          <a:spcPts val="235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355"/>
                        </a:lnSpc>
                      </a:pPr>
                      <a:r>
                        <a:rPr sz="2000" spc="20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R="74295" algn="r">
                        <a:lnSpc>
                          <a:spcPts val="235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355"/>
                        </a:lnSpc>
                      </a:pPr>
                      <a:r>
                        <a:rPr sz="2000" spc="200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20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73660" algn="r">
                        <a:lnSpc>
                          <a:spcPts val="2355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355"/>
                        </a:lnSpc>
                      </a:pPr>
                      <a:r>
                        <a:rPr sz="2000" spc="2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17917" y="1982723"/>
            <a:ext cx="1833880" cy="1640205"/>
          </a:xfrm>
          <a:custGeom>
            <a:avLst/>
            <a:gdLst/>
            <a:ahLst/>
            <a:cxnLst/>
            <a:rect l="l" t="t" r="r" b="b"/>
            <a:pathLst>
              <a:path w="1833880" h="1640204">
                <a:moveTo>
                  <a:pt x="1833372" y="1639824"/>
                </a:moveTo>
                <a:lnTo>
                  <a:pt x="1833372" y="0"/>
                </a:lnTo>
                <a:lnTo>
                  <a:pt x="0" y="0"/>
                </a:lnTo>
                <a:lnTo>
                  <a:pt x="0" y="1639824"/>
                </a:lnTo>
                <a:lnTo>
                  <a:pt x="4571" y="1639824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824227" y="9906"/>
                </a:lnTo>
                <a:lnTo>
                  <a:pt x="1824227" y="4571"/>
                </a:lnTo>
                <a:lnTo>
                  <a:pt x="1828800" y="9906"/>
                </a:lnTo>
                <a:lnTo>
                  <a:pt x="1828800" y="1639824"/>
                </a:lnTo>
                <a:lnTo>
                  <a:pt x="1833372" y="1639824"/>
                </a:lnTo>
                <a:close/>
              </a:path>
              <a:path w="1833880" h="1640204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833880" h="1640204">
                <a:moveTo>
                  <a:pt x="9905" y="1630679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1630679"/>
                </a:lnTo>
                <a:lnTo>
                  <a:pt x="9905" y="1630679"/>
                </a:lnTo>
                <a:close/>
              </a:path>
              <a:path w="1833880" h="1640204">
                <a:moveTo>
                  <a:pt x="1828800" y="1630679"/>
                </a:moveTo>
                <a:lnTo>
                  <a:pt x="4571" y="1630679"/>
                </a:lnTo>
                <a:lnTo>
                  <a:pt x="9905" y="1635252"/>
                </a:lnTo>
                <a:lnTo>
                  <a:pt x="9905" y="1639824"/>
                </a:lnTo>
                <a:lnTo>
                  <a:pt x="1824228" y="1639824"/>
                </a:lnTo>
                <a:lnTo>
                  <a:pt x="1824228" y="1635252"/>
                </a:lnTo>
                <a:lnTo>
                  <a:pt x="1828800" y="1630679"/>
                </a:lnTo>
                <a:close/>
              </a:path>
              <a:path w="1833880" h="1640204">
                <a:moveTo>
                  <a:pt x="9905" y="1639824"/>
                </a:moveTo>
                <a:lnTo>
                  <a:pt x="9905" y="1635252"/>
                </a:lnTo>
                <a:lnTo>
                  <a:pt x="4571" y="1630679"/>
                </a:lnTo>
                <a:lnTo>
                  <a:pt x="4571" y="1639824"/>
                </a:lnTo>
                <a:lnTo>
                  <a:pt x="9905" y="1639824"/>
                </a:lnTo>
                <a:close/>
              </a:path>
              <a:path w="1833880" h="1640204">
                <a:moveTo>
                  <a:pt x="1828800" y="9906"/>
                </a:moveTo>
                <a:lnTo>
                  <a:pt x="1824227" y="4571"/>
                </a:lnTo>
                <a:lnTo>
                  <a:pt x="1824227" y="9906"/>
                </a:lnTo>
                <a:lnTo>
                  <a:pt x="1828800" y="9906"/>
                </a:lnTo>
                <a:close/>
              </a:path>
              <a:path w="1833880" h="1640204">
                <a:moveTo>
                  <a:pt x="1828800" y="1630679"/>
                </a:moveTo>
                <a:lnTo>
                  <a:pt x="1828800" y="9906"/>
                </a:lnTo>
                <a:lnTo>
                  <a:pt x="1824227" y="9906"/>
                </a:lnTo>
                <a:lnTo>
                  <a:pt x="1824228" y="1630679"/>
                </a:lnTo>
                <a:lnTo>
                  <a:pt x="1828800" y="1630679"/>
                </a:lnTo>
                <a:close/>
              </a:path>
              <a:path w="1833880" h="1640204">
                <a:moveTo>
                  <a:pt x="1828800" y="1639824"/>
                </a:moveTo>
                <a:lnTo>
                  <a:pt x="1828800" y="1630679"/>
                </a:lnTo>
                <a:lnTo>
                  <a:pt x="1824228" y="1635252"/>
                </a:lnTo>
                <a:lnTo>
                  <a:pt x="1824228" y="1639824"/>
                </a:lnTo>
                <a:lnTo>
                  <a:pt x="1828800" y="1639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1599" y="1598929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400" spc="-24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3759"/>
              </p:ext>
            </p:extLst>
          </p:nvPr>
        </p:nvGraphicFramePr>
        <p:xfrm>
          <a:off x="4087634" y="1627251"/>
          <a:ext cx="1807210" cy="193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220" dirty="0">
                          <a:latin typeface="Arial"/>
                          <a:cs typeface="Arial"/>
                        </a:rPr>
                        <a:t>itemset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215" dirty="0">
                          <a:latin typeface="Arial"/>
                          <a:cs typeface="Arial"/>
                        </a:rPr>
                        <a:t>sup.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185" dirty="0">
                          <a:latin typeface="Arial"/>
                          <a:cs typeface="Arial"/>
                        </a:rPr>
                        <a:t>{1}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651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185" dirty="0">
                          <a:latin typeface="Arial"/>
                          <a:cs typeface="Arial"/>
                        </a:rPr>
                        <a:t>{2}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651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185" dirty="0">
                          <a:latin typeface="Arial"/>
                          <a:cs typeface="Arial"/>
                        </a:rPr>
                        <a:t>{3}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8890" algn="ctr">
                        <a:lnSpc>
                          <a:spcPts val="2350"/>
                        </a:lnSpc>
                      </a:pPr>
                      <a:r>
                        <a:rPr sz="2000" spc="185" dirty="0">
                          <a:latin typeface="Arial"/>
                          <a:cs typeface="Arial"/>
                        </a:rPr>
                        <a:t>{4}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spc="185" dirty="0">
                          <a:latin typeface="Arial"/>
                          <a:cs typeface="Arial"/>
                        </a:rPr>
                        <a:t>{5}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78871" y="1617725"/>
            <a:ext cx="1843405" cy="1967230"/>
          </a:xfrm>
          <a:custGeom>
            <a:avLst/>
            <a:gdLst/>
            <a:ahLst/>
            <a:cxnLst/>
            <a:rect l="l" t="t" r="r" b="b"/>
            <a:pathLst>
              <a:path w="1843404" h="1967229">
                <a:moveTo>
                  <a:pt x="1843277" y="1966721"/>
                </a:moveTo>
                <a:lnTo>
                  <a:pt x="1843277" y="0"/>
                </a:lnTo>
                <a:lnTo>
                  <a:pt x="0" y="0"/>
                </a:lnTo>
                <a:lnTo>
                  <a:pt x="0" y="1966722"/>
                </a:lnTo>
                <a:lnTo>
                  <a:pt x="4571" y="1966722"/>
                </a:lnTo>
                <a:lnTo>
                  <a:pt x="4572" y="9905"/>
                </a:lnTo>
                <a:lnTo>
                  <a:pt x="9144" y="4571"/>
                </a:lnTo>
                <a:lnTo>
                  <a:pt x="9144" y="9905"/>
                </a:lnTo>
                <a:lnTo>
                  <a:pt x="1833372" y="9905"/>
                </a:lnTo>
                <a:lnTo>
                  <a:pt x="1833372" y="4571"/>
                </a:lnTo>
                <a:lnTo>
                  <a:pt x="1837944" y="9905"/>
                </a:lnTo>
                <a:lnTo>
                  <a:pt x="1837944" y="1966721"/>
                </a:lnTo>
                <a:lnTo>
                  <a:pt x="1843277" y="1966721"/>
                </a:lnTo>
                <a:close/>
              </a:path>
              <a:path w="1843404" h="1967229">
                <a:moveTo>
                  <a:pt x="9144" y="9905"/>
                </a:moveTo>
                <a:lnTo>
                  <a:pt x="9144" y="4571"/>
                </a:lnTo>
                <a:lnTo>
                  <a:pt x="4572" y="9905"/>
                </a:lnTo>
                <a:lnTo>
                  <a:pt x="9144" y="9905"/>
                </a:lnTo>
                <a:close/>
              </a:path>
              <a:path w="1843404" h="1967229">
                <a:moveTo>
                  <a:pt x="9144" y="1957577"/>
                </a:moveTo>
                <a:lnTo>
                  <a:pt x="9144" y="9905"/>
                </a:lnTo>
                <a:lnTo>
                  <a:pt x="4572" y="9905"/>
                </a:lnTo>
                <a:lnTo>
                  <a:pt x="4572" y="1957577"/>
                </a:lnTo>
                <a:lnTo>
                  <a:pt x="9144" y="1957577"/>
                </a:lnTo>
                <a:close/>
              </a:path>
              <a:path w="1843404" h="1967229">
                <a:moveTo>
                  <a:pt x="1837944" y="1957577"/>
                </a:moveTo>
                <a:lnTo>
                  <a:pt x="4572" y="1957577"/>
                </a:lnTo>
                <a:lnTo>
                  <a:pt x="9144" y="1962150"/>
                </a:lnTo>
                <a:lnTo>
                  <a:pt x="9144" y="1966722"/>
                </a:lnTo>
                <a:lnTo>
                  <a:pt x="1833372" y="1966721"/>
                </a:lnTo>
                <a:lnTo>
                  <a:pt x="1833372" y="1962149"/>
                </a:lnTo>
                <a:lnTo>
                  <a:pt x="1837944" y="1957577"/>
                </a:lnTo>
                <a:close/>
              </a:path>
              <a:path w="1843404" h="1967229">
                <a:moveTo>
                  <a:pt x="9144" y="1966722"/>
                </a:moveTo>
                <a:lnTo>
                  <a:pt x="9144" y="1962150"/>
                </a:lnTo>
                <a:lnTo>
                  <a:pt x="4572" y="1957577"/>
                </a:lnTo>
                <a:lnTo>
                  <a:pt x="4571" y="1966722"/>
                </a:lnTo>
                <a:lnTo>
                  <a:pt x="9144" y="1966722"/>
                </a:lnTo>
                <a:close/>
              </a:path>
              <a:path w="1843404" h="1967229">
                <a:moveTo>
                  <a:pt x="1837944" y="9905"/>
                </a:moveTo>
                <a:lnTo>
                  <a:pt x="1833372" y="4571"/>
                </a:lnTo>
                <a:lnTo>
                  <a:pt x="1833372" y="9905"/>
                </a:lnTo>
                <a:lnTo>
                  <a:pt x="1837944" y="9905"/>
                </a:lnTo>
                <a:close/>
              </a:path>
              <a:path w="1843404" h="1967229">
                <a:moveTo>
                  <a:pt x="1837944" y="1957577"/>
                </a:moveTo>
                <a:lnTo>
                  <a:pt x="1837944" y="9905"/>
                </a:lnTo>
                <a:lnTo>
                  <a:pt x="1833372" y="9905"/>
                </a:lnTo>
                <a:lnTo>
                  <a:pt x="1833372" y="1957577"/>
                </a:lnTo>
                <a:lnTo>
                  <a:pt x="1837944" y="1957577"/>
                </a:lnTo>
                <a:close/>
              </a:path>
              <a:path w="1843404" h="1967229">
                <a:moveTo>
                  <a:pt x="1837944" y="1966721"/>
                </a:moveTo>
                <a:lnTo>
                  <a:pt x="1837944" y="1957577"/>
                </a:lnTo>
                <a:lnTo>
                  <a:pt x="1833372" y="1962149"/>
                </a:lnTo>
                <a:lnTo>
                  <a:pt x="1833372" y="1966721"/>
                </a:lnTo>
                <a:lnTo>
                  <a:pt x="1837944" y="1966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59562" y="1909191"/>
          <a:ext cx="2028189" cy="164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50" spc="340" dirty="0">
                          <a:latin typeface="Arial"/>
                          <a:cs typeface="Arial"/>
                        </a:rPr>
                        <a:t>itemset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50" spc="325" dirty="0">
                          <a:latin typeface="Arial"/>
                          <a:cs typeface="Arial"/>
                        </a:rPr>
                        <a:t>sup.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spc="285" dirty="0">
                          <a:latin typeface="Arial"/>
                          <a:cs typeface="Arial"/>
                        </a:rPr>
                        <a:t>{1}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8890" algn="ctr">
                        <a:lnSpc>
                          <a:spcPts val="2415"/>
                        </a:lnSpc>
                      </a:pPr>
                      <a:r>
                        <a:rPr sz="2050" spc="285" dirty="0">
                          <a:latin typeface="Arial"/>
                          <a:cs typeface="Arial"/>
                        </a:rPr>
                        <a:t>{2}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41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8890" algn="ctr">
                        <a:lnSpc>
                          <a:spcPts val="2415"/>
                        </a:lnSpc>
                      </a:pPr>
                      <a:r>
                        <a:rPr sz="2050" spc="285" dirty="0">
                          <a:latin typeface="Arial"/>
                          <a:cs typeface="Arial"/>
                        </a:rPr>
                        <a:t>{3}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41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8890" algn="ctr">
                        <a:lnSpc>
                          <a:spcPts val="2415"/>
                        </a:lnSpc>
                      </a:pPr>
                      <a:r>
                        <a:rPr sz="2050" spc="285" dirty="0">
                          <a:latin typeface="Arial"/>
                          <a:cs typeface="Arial"/>
                        </a:rPr>
                        <a:t>{5}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2415"/>
                        </a:lnSpc>
                      </a:pPr>
                      <a:r>
                        <a:rPr sz="2050" dirty="0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550786" y="1900427"/>
            <a:ext cx="2065020" cy="1681480"/>
          </a:xfrm>
          <a:custGeom>
            <a:avLst/>
            <a:gdLst/>
            <a:ahLst/>
            <a:cxnLst/>
            <a:rect l="l" t="t" r="r" b="b"/>
            <a:pathLst>
              <a:path w="2065020" h="1681479">
                <a:moveTo>
                  <a:pt x="2065020" y="1680971"/>
                </a:moveTo>
                <a:lnTo>
                  <a:pt x="2065020" y="0"/>
                </a:lnTo>
                <a:lnTo>
                  <a:pt x="0" y="0"/>
                </a:lnTo>
                <a:lnTo>
                  <a:pt x="0" y="1680971"/>
                </a:lnTo>
                <a:lnTo>
                  <a:pt x="4584" y="1680971"/>
                </a:lnTo>
                <a:lnTo>
                  <a:pt x="4584" y="9143"/>
                </a:lnTo>
                <a:lnTo>
                  <a:pt x="9156" y="4571"/>
                </a:lnTo>
                <a:lnTo>
                  <a:pt x="9156" y="9143"/>
                </a:lnTo>
                <a:lnTo>
                  <a:pt x="2055888" y="9143"/>
                </a:lnTo>
                <a:lnTo>
                  <a:pt x="2055888" y="4571"/>
                </a:lnTo>
                <a:lnTo>
                  <a:pt x="2060460" y="9143"/>
                </a:lnTo>
                <a:lnTo>
                  <a:pt x="2060460" y="1680971"/>
                </a:lnTo>
                <a:lnTo>
                  <a:pt x="2065020" y="1680971"/>
                </a:lnTo>
                <a:close/>
              </a:path>
              <a:path w="2065020" h="1681479">
                <a:moveTo>
                  <a:pt x="9156" y="9143"/>
                </a:moveTo>
                <a:lnTo>
                  <a:pt x="9156" y="4571"/>
                </a:lnTo>
                <a:lnTo>
                  <a:pt x="4584" y="9143"/>
                </a:lnTo>
                <a:lnTo>
                  <a:pt x="9156" y="9143"/>
                </a:lnTo>
                <a:close/>
              </a:path>
              <a:path w="2065020" h="1681479">
                <a:moveTo>
                  <a:pt x="9156" y="1671827"/>
                </a:moveTo>
                <a:lnTo>
                  <a:pt x="9156" y="9143"/>
                </a:lnTo>
                <a:lnTo>
                  <a:pt x="4584" y="9143"/>
                </a:lnTo>
                <a:lnTo>
                  <a:pt x="4584" y="1671827"/>
                </a:lnTo>
                <a:lnTo>
                  <a:pt x="9156" y="1671827"/>
                </a:lnTo>
                <a:close/>
              </a:path>
              <a:path w="2065020" h="1681479">
                <a:moveTo>
                  <a:pt x="2060460" y="1671827"/>
                </a:moveTo>
                <a:lnTo>
                  <a:pt x="4584" y="1671827"/>
                </a:lnTo>
                <a:lnTo>
                  <a:pt x="9156" y="1676399"/>
                </a:lnTo>
                <a:lnTo>
                  <a:pt x="9156" y="1680971"/>
                </a:lnTo>
                <a:lnTo>
                  <a:pt x="2055888" y="1680971"/>
                </a:lnTo>
                <a:lnTo>
                  <a:pt x="2055888" y="1676399"/>
                </a:lnTo>
                <a:lnTo>
                  <a:pt x="2060460" y="1671827"/>
                </a:lnTo>
                <a:close/>
              </a:path>
              <a:path w="2065020" h="1681479">
                <a:moveTo>
                  <a:pt x="9156" y="1680971"/>
                </a:moveTo>
                <a:lnTo>
                  <a:pt x="9156" y="1676399"/>
                </a:lnTo>
                <a:lnTo>
                  <a:pt x="4584" y="1671827"/>
                </a:lnTo>
                <a:lnTo>
                  <a:pt x="4584" y="1680971"/>
                </a:lnTo>
                <a:lnTo>
                  <a:pt x="9156" y="1680971"/>
                </a:lnTo>
                <a:close/>
              </a:path>
              <a:path w="2065020" h="1681479">
                <a:moveTo>
                  <a:pt x="2060460" y="9143"/>
                </a:moveTo>
                <a:lnTo>
                  <a:pt x="2055888" y="4571"/>
                </a:lnTo>
                <a:lnTo>
                  <a:pt x="2055888" y="9143"/>
                </a:lnTo>
                <a:lnTo>
                  <a:pt x="2060460" y="9143"/>
                </a:lnTo>
                <a:close/>
              </a:path>
              <a:path w="2065020" h="1681479">
                <a:moveTo>
                  <a:pt x="2060460" y="1671827"/>
                </a:moveTo>
                <a:lnTo>
                  <a:pt x="2060460" y="9143"/>
                </a:lnTo>
                <a:lnTo>
                  <a:pt x="2055888" y="9143"/>
                </a:lnTo>
                <a:lnTo>
                  <a:pt x="2055888" y="1671827"/>
                </a:lnTo>
                <a:lnTo>
                  <a:pt x="2060460" y="1671827"/>
                </a:lnTo>
                <a:close/>
              </a:path>
              <a:path w="2065020" h="1681479">
                <a:moveTo>
                  <a:pt x="2060460" y="1680971"/>
                </a:moveTo>
                <a:lnTo>
                  <a:pt x="2060460" y="1671827"/>
                </a:lnTo>
                <a:lnTo>
                  <a:pt x="2055888" y="1676399"/>
                </a:lnTo>
                <a:lnTo>
                  <a:pt x="2055888" y="1680971"/>
                </a:lnTo>
                <a:lnTo>
                  <a:pt x="2060460" y="1680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67176" y="2635250"/>
            <a:ext cx="85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Scan</a:t>
            </a:r>
            <a:r>
              <a:rPr sz="2400" spc="-2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2269" y="3011423"/>
            <a:ext cx="832485" cy="114300"/>
          </a:xfrm>
          <a:custGeom>
            <a:avLst/>
            <a:gdLst/>
            <a:ahLst/>
            <a:cxnLst/>
            <a:rect l="l" t="t" r="r" b="b"/>
            <a:pathLst>
              <a:path w="832485" h="114300">
                <a:moveTo>
                  <a:pt x="736853" y="76199"/>
                </a:moveTo>
                <a:lnTo>
                  <a:pt x="736853" y="38099"/>
                </a:lnTo>
                <a:lnTo>
                  <a:pt x="0" y="38099"/>
                </a:lnTo>
                <a:lnTo>
                  <a:pt x="0" y="76199"/>
                </a:lnTo>
                <a:lnTo>
                  <a:pt x="736853" y="76199"/>
                </a:lnTo>
                <a:close/>
              </a:path>
              <a:path w="832485" h="114300">
                <a:moveTo>
                  <a:pt x="832103" y="57149"/>
                </a:moveTo>
                <a:lnTo>
                  <a:pt x="717803" y="0"/>
                </a:lnTo>
                <a:lnTo>
                  <a:pt x="717803" y="38099"/>
                </a:lnTo>
                <a:lnTo>
                  <a:pt x="736853" y="38099"/>
                </a:lnTo>
                <a:lnTo>
                  <a:pt x="736853" y="104774"/>
                </a:lnTo>
                <a:lnTo>
                  <a:pt x="832103" y="57149"/>
                </a:lnTo>
                <a:close/>
              </a:path>
              <a:path w="832485" h="114300">
                <a:moveTo>
                  <a:pt x="736853" y="104774"/>
                </a:moveTo>
                <a:lnTo>
                  <a:pt x="736853" y="76199"/>
                </a:lnTo>
                <a:lnTo>
                  <a:pt x="717803" y="76199"/>
                </a:lnTo>
                <a:lnTo>
                  <a:pt x="717803" y="114299"/>
                </a:lnTo>
                <a:lnTo>
                  <a:pt x="736853" y="104774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2217" y="1701800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1463" y="1878583"/>
            <a:ext cx="1289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3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9571" y="1925828"/>
            <a:ext cx="15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7586" y="2102611"/>
            <a:ext cx="1289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3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85177" y="373075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85177" y="3735323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20140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95845" y="3739896"/>
            <a:ext cx="1088390" cy="320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2445"/>
              </a:lnSpc>
            </a:pPr>
            <a:r>
              <a:rPr sz="2050" spc="200" dirty="0">
                <a:latin typeface="Arial"/>
                <a:cs typeface="Arial"/>
              </a:rPr>
              <a:t>itemset</a:t>
            </a:r>
            <a:endParaRPr sz="2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5845" y="4078223"/>
            <a:ext cx="1088390" cy="196723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226060">
              <a:lnSpc>
                <a:spcPts val="2445"/>
              </a:lnSpc>
            </a:pPr>
            <a:r>
              <a:rPr sz="2050" spc="190" dirty="0">
                <a:latin typeface="Arial"/>
                <a:cs typeface="Arial"/>
              </a:rPr>
              <a:t>{1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70" dirty="0">
                <a:latin typeface="Arial"/>
                <a:cs typeface="Arial"/>
              </a:rPr>
              <a:t>2}</a:t>
            </a:r>
            <a:endParaRPr sz="205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130"/>
              </a:spcBef>
            </a:pPr>
            <a:r>
              <a:rPr sz="2050" spc="190" dirty="0">
                <a:latin typeface="Arial"/>
                <a:cs typeface="Arial"/>
              </a:rPr>
              <a:t>{1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70" dirty="0">
                <a:latin typeface="Arial"/>
                <a:cs typeface="Arial"/>
              </a:rPr>
              <a:t>3}</a:t>
            </a:r>
            <a:endParaRPr sz="205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135"/>
              </a:spcBef>
            </a:pPr>
            <a:r>
              <a:rPr sz="2050" spc="190" dirty="0">
                <a:latin typeface="Arial"/>
                <a:cs typeface="Arial"/>
              </a:rPr>
              <a:t>{1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70" dirty="0">
                <a:latin typeface="Arial"/>
                <a:cs typeface="Arial"/>
              </a:rPr>
              <a:t>5}</a:t>
            </a:r>
            <a:endParaRPr sz="205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135"/>
              </a:spcBef>
            </a:pPr>
            <a:r>
              <a:rPr sz="2050" spc="190" dirty="0">
                <a:latin typeface="Arial"/>
                <a:cs typeface="Arial"/>
              </a:rPr>
              <a:t>{2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70" dirty="0">
                <a:latin typeface="Arial"/>
                <a:cs typeface="Arial"/>
              </a:rPr>
              <a:t>3}</a:t>
            </a:r>
            <a:endParaRPr sz="205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135"/>
              </a:spcBef>
            </a:pPr>
            <a:r>
              <a:rPr sz="2050" spc="190" dirty="0">
                <a:latin typeface="Arial"/>
                <a:cs typeface="Arial"/>
              </a:rPr>
              <a:t>{2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70" dirty="0">
                <a:latin typeface="Arial"/>
                <a:cs typeface="Arial"/>
              </a:rPr>
              <a:t>5}</a:t>
            </a:r>
            <a:endParaRPr sz="205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130"/>
              </a:spcBef>
            </a:pPr>
            <a:r>
              <a:rPr sz="2050" spc="190" dirty="0">
                <a:latin typeface="Arial"/>
                <a:cs typeface="Arial"/>
              </a:rPr>
              <a:t>{3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70" dirty="0">
                <a:latin typeface="Arial"/>
                <a:cs typeface="Arial"/>
              </a:rPr>
              <a:t>5}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95857" y="3735323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>
                <a:moveTo>
                  <a:pt x="0" y="0"/>
                </a:moveTo>
                <a:lnTo>
                  <a:pt x="11094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5857" y="4059935"/>
            <a:ext cx="1109980" cy="18415"/>
          </a:xfrm>
          <a:custGeom>
            <a:avLst/>
            <a:gdLst/>
            <a:ahLst/>
            <a:cxnLst/>
            <a:rect l="l" t="t" r="r" b="b"/>
            <a:pathLst>
              <a:path w="1109979" h="18414">
                <a:moveTo>
                  <a:pt x="0" y="18288"/>
                </a:moveTo>
                <a:lnTo>
                  <a:pt x="1109472" y="18288"/>
                </a:lnTo>
                <a:lnTo>
                  <a:pt x="1109472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5857" y="6044946"/>
            <a:ext cx="1109980" cy="18415"/>
          </a:xfrm>
          <a:custGeom>
            <a:avLst/>
            <a:gdLst/>
            <a:ahLst/>
            <a:cxnLst/>
            <a:rect l="l" t="t" r="r" b="b"/>
            <a:pathLst>
              <a:path w="1109979" h="18414">
                <a:moveTo>
                  <a:pt x="0" y="18287"/>
                </a:moveTo>
                <a:lnTo>
                  <a:pt x="1109472" y="18287"/>
                </a:lnTo>
                <a:lnTo>
                  <a:pt x="1109472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6045" y="3720846"/>
            <a:ext cx="1140460" cy="2353310"/>
          </a:xfrm>
          <a:custGeom>
            <a:avLst/>
            <a:gdLst/>
            <a:ahLst/>
            <a:cxnLst/>
            <a:rect l="l" t="t" r="r" b="b"/>
            <a:pathLst>
              <a:path w="1140459" h="2353310">
                <a:moveTo>
                  <a:pt x="1139952" y="2353055"/>
                </a:moveTo>
                <a:lnTo>
                  <a:pt x="1139952" y="0"/>
                </a:lnTo>
                <a:lnTo>
                  <a:pt x="0" y="0"/>
                </a:lnTo>
                <a:lnTo>
                  <a:pt x="0" y="2353055"/>
                </a:lnTo>
                <a:lnTo>
                  <a:pt x="4571" y="2353055"/>
                </a:lnTo>
                <a:lnTo>
                  <a:pt x="4571" y="9905"/>
                </a:lnTo>
                <a:lnTo>
                  <a:pt x="9131" y="5333"/>
                </a:lnTo>
                <a:lnTo>
                  <a:pt x="9131" y="9905"/>
                </a:lnTo>
                <a:lnTo>
                  <a:pt x="1130045" y="9905"/>
                </a:lnTo>
                <a:lnTo>
                  <a:pt x="1130045" y="5333"/>
                </a:lnTo>
                <a:lnTo>
                  <a:pt x="1135367" y="9905"/>
                </a:lnTo>
                <a:lnTo>
                  <a:pt x="1135367" y="2353055"/>
                </a:lnTo>
                <a:lnTo>
                  <a:pt x="1139952" y="2353055"/>
                </a:lnTo>
                <a:close/>
              </a:path>
              <a:path w="1140459" h="2353310">
                <a:moveTo>
                  <a:pt x="9131" y="9905"/>
                </a:moveTo>
                <a:lnTo>
                  <a:pt x="9131" y="5333"/>
                </a:lnTo>
                <a:lnTo>
                  <a:pt x="4571" y="9905"/>
                </a:lnTo>
                <a:lnTo>
                  <a:pt x="9131" y="9905"/>
                </a:lnTo>
                <a:close/>
              </a:path>
              <a:path w="1140459" h="2353310">
                <a:moveTo>
                  <a:pt x="9131" y="2343150"/>
                </a:moveTo>
                <a:lnTo>
                  <a:pt x="9131" y="9905"/>
                </a:lnTo>
                <a:lnTo>
                  <a:pt x="4571" y="9905"/>
                </a:lnTo>
                <a:lnTo>
                  <a:pt x="4571" y="2343150"/>
                </a:lnTo>
                <a:lnTo>
                  <a:pt x="9131" y="2343150"/>
                </a:lnTo>
                <a:close/>
              </a:path>
              <a:path w="1140459" h="2353310">
                <a:moveTo>
                  <a:pt x="1135367" y="2343150"/>
                </a:moveTo>
                <a:lnTo>
                  <a:pt x="4571" y="2343150"/>
                </a:lnTo>
                <a:lnTo>
                  <a:pt x="9131" y="2348483"/>
                </a:lnTo>
                <a:lnTo>
                  <a:pt x="9131" y="2353055"/>
                </a:lnTo>
                <a:lnTo>
                  <a:pt x="1130045" y="2353055"/>
                </a:lnTo>
                <a:lnTo>
                  <a:pt x="1130045" y="2348483"/>
                </a:lnTo>
                <a:lnTo>
                  <a:pt x="1135367" y="2343150"/>
                </a:lnTo>
                <a:close/>
              </a:path>
              <a:path w="1140459" h="2353310">
                <a:moveTo>
                  <a:pt x="9131" y="2353055"/>
                </a:moveTo>
                <a:lnTo>
                  <a:pt x="9131" y="2348483"/>
                </a:lnTo>
                <a:lnTo>
                  <a:pt x="4571" y="2343150"/>
                </a:lnTo>
                <a:lnTo>
                  <a:pt x="4571" y="2353055"/>
                </a:lnTo>
                <a:lnTo>
                  <a:pt x="9131" y="2353055"/>
                </a:lnTo>
                <a:close/>
              </a:path>
              <a:path w="1140459" h="2353310">
                <a:moveTo>
                  <a:pt x="1135367" y="9905"/>
                </a:moveTo>
                <a:lnTo>
                  <a:pt x="1130045" y="5333"/>
                </a:lnTo>
                <a:lnTo>
                  <a:pt x="1130045" y="9905"/>
                </a:lnTo>
                <a:lnTo>
                  <a:pt x="1135367" y="9905"/>
                </a:lnTo>
                <a:close/>
              </a:path>
              <a:path w="1140459" h="2353310">
                <a:moveTo>
                  <a:pt x="1135367" y="2343150"/>
                </a:moveTo>
                <a:lnTo>
                  <a:pt x="1135367" y="9905"/>
                </a:lnTo>
                <a:lnTo>
                  <a:pt x="1130045" y="9905"/>
                </a:lnTo>
                <a:lnTo>
                  <a:pt x="1130045" y="2343150"/>
                </a:lnTo>
                <a:lnTo>
                  <a:pt x="1135367" y="2343150"/>
                </a:lnTo>
                <a:close/>
              </a:path>
              <a:path w="1140459" h="2353310">
                <a:moveTo>
                  <a:pt x="1135367" y="2353055"/>
                </a:moveTo>
                <a:lnTo>
                  <a:pt x="1135367" y="2343150"/>
                </a:lnTo>
                <a:lnTo>
                  <a:pt x="1130045" y="2348483"/>
                </a:lnTo>
                <a:lnTo>
                  <a:pt x="1130045" y="2353055"/>
                </a:lnTo>
                <a:lnTo>
                  <a:pt x="1135367" y="2353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74858" y="3841622"/>
          <a:ext cx="1721485" cy="2232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spc="195" dirty="0">
                          <a:latin typeface="Arial"/>
                          <a:cs typeface="Arial"/>
                        </a:rPr>
                        <a:t>itemset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spc="215" dirty="0">
                          <a:latin typeface="Arial"/>
                          <a:cs typeface="Arial"/>
                        </a:rPr>
                        <a:t>sup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12700" algn="ctr">
                        <a:lnSpc>
                          <a:spcPts val="2360"/>
                        </a:lnSpc>
                        <a:spcBef>
                          <a:spcPts val="35"/>
                        </a:spcBef>
                      </a:pPr>
                      <a:r>
                        <a:rPr sz="2000" spc="180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65" dirty="0">
                          <a:latin typeface="Arial"/>
                          <a:cs typeface="Arial"/>
                        </a:rPr>
                        <a:t>2}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36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12700" algn="ctr">
                        <a:lnSpc>
                          <a:spcPts val="2370"/>
                        </a:lnSpc>
                        <a:spcBef>
                          <a:spcPts val="35"/>
                        </a:spcBef>
                      </a:pPr>
                      <a:r>
                        <a:rPr sz="2000" spc="180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65" dirty="0">
                          <a:latin typeface="Arial"/>
                          <a:cs typeface="Arial"/>
                        </a:rPr>
                        <a:t>3}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37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12700" algn="ctr">
                        <a:lnSpc>
                          <a:spcPts val="2370"/>
                        </a:lnSpc>
                        <a:spcBef>
                          <a:spcPts val="25"/>
                        </a:spcBef>
                      </a:pPr>
                      <a:r>
                        <a:rPr sz="2000" spc="180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2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65" dirty="0">
                          <a:latin typeface="Arial"/>
                          <a:cs typeface="Arial"/>
                        </a:rPr>
                        <a:t>5}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237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19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spc="180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65" dirty="0">
                          <a:latin typeface="Arial"/>
                          <a:cs typeface="Arial"/>
                        </a:rPr>
                        <a:t>3}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305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180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65" dirty="0">
                          <a:latin typeface="Arial"/>
                          <a:cs typeface="Arial"/>
                        </a:rPr>
                        <a:t>5}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3050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180" dirty="0">
                          <a:latin typeface="Arial"/>
                          <a:cs typeface="Arial"/>
                        </a:rPr>
                        <a:t>{3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65" dirty="0">
                          <a:latin typeface="Arial"/>
                          <a:cs typeface="Arial"/>
                        </a:rPr>
                        <a:t>5}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30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30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3966095" y="3832097"/>
            <a:ext cx="1755775" cy="2266950"/>
          </a:xfrm>
          <a:custGeom>
            <a:avLst/>
            <a:gdLst/>
            <a:ahLst/>
            <a:cxnLst/>
            <a:rect l="l" t="t" r="r" b="b"/>
            <a:pathLst>
              <a:path w="1755775" h="2266950">
                <a:moveTo>
                  <a:pt x="1755648" y="2266950"/>
                </a:moveTo>
                <a:lnTo>
                  <a:pt x="1755648" y="0"/>
                </a:lnTo>
                <a:lnTo>
                  <a:pt x="0" y="0"/>
                </a:lnTo>
                <a:lnTo>
                  <a:pt x="0" y="2266950"/>
                </a:lnTo>
                <a:lnTo>
                  <a:pt x="4572" y="2266950"/>
                </a:lnTo>
                <a:lnTo>
                  <a:pt x="4572" y="9905"/>
                </a:lnTo>
                <a:lnTo>
                  <a:pt x="9144" y="5334"/>
                </a:lnTo>
                <a:lnTo>
                  <a:pt x="9144" y="9905"/>
                </a:lnTo>
                <a:lnTo>
                  <a:pt x="1746503" y="9905"/>
                </a:lnTo>
                <a:lnTo>
                  <a:pt x="1746503" y="5334"/>
                </a:lnTo>
                <a:lnTo>
                  <a:pt x="1751076" y="9905"/>
                </a:lnTo>
                <a:lnTo>
                  <a:pt x="1751076" y="2266950"/>
                </a:lnTo>
                <a:lnTo>
                  <a:pt x="1755648" y="2266950"/>
                </a:lnTo>
                <a:close/>
              </a:path>
              <a:path w="1755775" h="2266950">
                <a:moveTo>
                  <a:pt x="9144" y="9905"/>
                </a:moveTo>
                <a:lnTo>
                  <a:pt x="9144" y="5334"/>
                </a:lnTo>
                <a:lnTo>
                  <a:pt x="4572" y="9905"/>
                </a:lnTo>
                <a:lnTo>
                  <a:pt x="9144" y="9905"/>
                </a:lnTo>
                <a:close/>
              </a:path>
              <a:path w="1755775" h="2266950">
                <a:moveTo>
                  <a:pt x="9144" y="2257805"/>
                </a:moveTo>
                <a:lnTo>
                  <a:pt x="9144" y="9905"/>
                </a:lnTo>
                <a:lnTo>
                  <a:pt x="4572" y="9905"/>
                </a:lnTo>
                <a:lnTo>
                  <a:pt x="4572" y="2257805"/>
                </a:lnTo>
                <a:lnTo>
                  <a:pt x="9144" y="2257805"/>
                </a:lnTo>
                <a:close/>
              </a:path>
              <a:path w="1755775" h="2266950">
                <a:moveTo>
                  <a:pt x="1751076" y="2257805"/>
                </a:moveTo>
                <a:lnTo>
                  <a:pt x="4572" y="2257805"/>
                </a:lnTo>
                <a:lnTo>
                  <a:pt x="9144" y="2262378"/>
                </a:lnTo>
                <a:lnTo>
                  <a:pt x="9144" y="2266950"/>
                </a:lnTo>
                <a:lnTo>
                  <a:pt x="1746504" y="2266950"/>
                </a:lnTo>
                <a:lnTo>
                  <a:pt x="1746504" y="2262378"/>
                </a:lnTo>
                <a:lnTo>
                  <a:pt x="1751076" y="2257805"/>
                </a:lnTo>
                <a:close/>
              </a:path>
              <a:path w="1755775" h="2266950">
                <a:moveTo>
                  <a:pt x="9144" y="2266950"/>
                </a:moveTo>
                <a:lnTo>
                  <a:pt x="9144" y="2262378"/>
                </a:lnTo>
                <a:lnTo>
                  <a:pt x="4572" y="2257805"/>
                </a:lnTo>
                <a:lnTo>
                  <a:pt x="4572" y="2266950"/>
                </a:lnTo>
                <a:lnTo>
                  <a:pt x="9144" y="2266950"/>
                </a:lnTo>
                <a:close/>
              </a:path>
              <a:path w="1755775" h="2266950">
                <a:moveTo>
                  <a:pt x="1751076" y="9905"/>
                </a:moveTo>
                <a:lnTo>
                  <a:pt x="1746503" y="5334"/>
                </a:lnTo>
                <a:lnTo>
                  <a:pt x="1746503" y="9905"/>
                </a:lnTo>
                <a:lnTo>
                  <a:pt x="1751076" y="9905"/>
                </a:lnTo>
                <a:close/>
              </a:path>
              <a:path w="1755775" h="2266950">
                <a:moveTo>
                  <a:pt x="1751076" y="2257805"/>
                </a:moveTo>
                <a:lnTo>
                  <a:pt x="1751076" y="9905"/>
                </a:lnTo>
                <a:lnTo>
                  <a:pt x="1746503" y="9905"/>
                </a:lnTo>
                <a:lnTo>
                  <a:pt x="1746504" y="2257805"/>
                </a:lnTo>
                <a:lnTo>
                  <a:pt x="1751076" y="2257805"/>
                </a:lnTo>
                <a:close/>
              </a:path>
              <a:path w="1755775" h="2266950">
                <a:moveTo>
                  <a:pt x="1751076" y="2266950"/>
                </a:moveTo>
                <a:lnTo>
                  <a:pt x="1751076" y="2257805"/>
                </a:lnTo>
                <a:lnTo>
                  <a:pt x="1746504" y="2262378"/>
                </a:lnTo>
                <a:lnTo>
                  <a:pt x="1746504" y="2266950"/>
                </a:lnTo>
                <a:lnTo>
                  <a:pt x="1751076" y="2266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587512" y="4105275"/>
          <a:ext cx="1701800" cy="1784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26670" algn="ctr">
                        <a:lnSpc>
                          <a:spcPts val="2680"/>
                        </a:lnSpc>
                      </a:pPr>
                      <a:r>
                        <a:rPr sz="2250" spc="65" dirty="0">
                          <a:latin typeface="Arial"/>
                          <a:cs typeface="Arial"/>
                        </a:rPr>
                        <a:t>itemset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680"/>
                        </a:lnSpc>
                      </a:pPr>
                      <a:r>
                        <a:rPr sz="2250" spc="60" dirty="0">
                          <a:latin typeface="Arial"/>
                          <a:cs typeface="Arial"/>
                        </a:rPr>
                        <a:t>sup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50" spc="55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40" dirty="0">
                          <a:latin typeface="Arial"/>
                          <a:cs typeface="Arial"/>
                        </a:rPr>
                        <a:t>3}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12700" algn="ctr">
                        <a:lnSpc>
                          <a:spcPts val="2620"/>
                        </a:lnSpc>
                      </a:pPr>
                      <a:r>
                        <a:rPr sz="2250" spc="55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40" dirty="0">
                          <a:latin typeface="Arial"/>
                          <a:cs typeface="Arial"/>
                        </a:rPr>
                        <a:t>3}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620"/>
                        </a:lnSpc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12700" algn="ctr">
                        <a:lnSpc>
                          <a:spcPts val="2625"/>
                        </a:lnSpc>
                      </a:pPr>
                      <a:r>
                        <a:rPr sz="2250" spc="55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40" dirty="0">
                          <a:latin typeface="Arial"/>
                          <a:cs typeface="Arial"/>
                        </a:rPr>
                        <a:t>5}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625"/>
                        </a:lnSpc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2700" algn="ctr">
                        <a:lnSpc>
                          <a:spcPts val="2625"/>
                        </a:lnSpc>
                      </a:pPr>
                      <a:r>
                        <a:rPr sz="2250" spc="55" dirty="0">
                          <a:latin typeface="Arial"/>
                          <a:cs typeface="Arial"/>
                        </a:rPr>
                        <a:t>{3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40" dirty="0">
                          <a:latin typeface="Arial"/>
                          <a:cs typeface="Arial"/>
                        </a:rPr>
                        <a:t>5}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625"/>
                        </a:lnSpc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578749" y="4095750"/>
            <a:ext cx="1736725" cy="1821180"/>
          </a:xfrm>
          <a:custGeom>
            <a:avLst/>
            <a:gdLst/>
            <a:ahLst/>
            <a:cxnLst/>
            <a:rect l="l" t="t" r="r" b="b"/>
            <a:pathLst>
              <a:path w="1736725" h="1821179">
                <a:moveTo>
                  <a:pt x="1736598" y="1821179"/>
                </a:moveTo>
                <a:lnTo>
                  <a:pt x="1736598" y="0"/>
                </a:lnTo>
                <a:lnTo>
                  <a:pt x="0" y="0"/>
                </a:lnTo>
                <a:lnTo>
                  <a:pt x="0" y="1821179"/>
                </a:lnTo>
                <a:lnTo>
                  <a:pt x="4571" y="1821179"/>
                </a:lnTo>
                <a:lnTo>
                  <a:pt x="4571" y="9905"/>
                </a:lnTo>
                <a:lnTo>
                  <a:pt x="9143" y="4572"/>
                </a:lnTo>
                <a:lnTo>
                  <a:pt x="9143" y="9905"/>
                </a:lnTo>
                <a:lnTo>
                  <a:pt x="1726691" y="9905"/>
                </a:lnTo>
                <a:lnTo>
                  <a:pt x="1726691" y="4572"/>
                </a:lnTo>
                <a:lnTo>
                  <a:pt x="1732025" y="9905"/>
                </a:lnTo>
                <a:lnTo>
                  <a:pt x="1732026" y="1821179"/>
                </a:lnTo>
                <a:lnTo>
                  <a:pt x="1736598" y="1821179"/>
                </a:lnTo>
                <a:close/>
              </a:path>
              <a:path w="1736725" h="1821179">
                <a:moveTo>
                  <a:pt x="9143" y="9905"/>
                </a:moveTo>
                <a:lnTo>
                  <a:pt x="9143" y="4572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1736725" h="1821179">
                <a:moveTo>
                  <a:pt x="9144" y="1811274"/>
                </a:moveTo>
                <a:lnTo>
                  <a:pt x="9143" y="9905"/>
                </a:lnTo>
                <a:lnTo>
                  <a:pt x="4571" y="9905"/>
                </a:lnTo>
                <a:lnTo>
                  <a:pt x="4572" y="1811274"/>
                </a:lnTo>
                <a:lnTo>
                  <a:pt x="9144" y="1811274"/>
                </a:lnTo>
                <a:close/>
              </a:path>
              <a:path w="1736725" h="1821179">
                <a:moveTo>
                  <a:pt x="1732026" y="1811274"/>
                </a:moveTo>
                <a:lnTo>
                  <a:pt x="4572" y="1811274"/>
                </a:lnTo>
                <a:lnTo>
                  <a:pt x="9144" y="1815846"/>
                </a:lnTo>
                <a:lnTo>
                  <a:pt x="9144" y="1821179"/>
                </a:lnTo>
                <a:lnTo>
                  <a:pt x="1726692" y="1821179"/>
                </a:lnTo>
                <a:lnTo>
                  <a:pt x="1726692" y="1815846"/>
                </a:lnTo>
                <a:lnTo>
                  <a:pt x="1732026" y="1811274"/>
                </a:lnTo>
                <a:close/>
              </a:path>
              <a:path w="1736725" h="1821179">
                <a:moveTo>
                  <a:pt x="9144" y="1821179"/>
                </a:moveTo>
                <a:lnTo>
                  <a:pt x="9144" y="1815846"/>
                </a:lnTo>
                <a:lnTo>
                  <a:pt x="4572" y="1811274"/>
                </a:lnTo>
                <a:lnTo>
                  <a:pt x="4571" y="1821179"/>
                </a:lnTo>
                <a:lnTo>
                  <a:pt x="9144" y="1821179"/>
                </a:lnTo>
                <a:close/>
              </a:path>
              <a:path w="1736725" h="1821179">
                <a:moveTo>
                  <a:pt x="1732025" y="9905"/>
                </a:moveTo>
                <a:lnTo>
                  <a:pt x="1726691" y="4572"/>
                </a:lnTo>
                <a:lnTo>
                  <a:pt x="1726691" y="9905"/>
                </a:lnTo>
                <a:lnTo>
                  <a:pt x="1732025" y="9905"/>
                </a:lnTo>
                <a:close/>
              </a:path>
              <a:path w="1736725" h="1821179">
                <a:moveTo>
                  <a:pt x="1732026" y="1811274"/>
                </a:moveTo>
                <a:lnTo>
                  <a:pt x="1732025" y="9905"/>
                </a:lnTo>
                <a:lnTo>
                  <a:pt x="1726691" y="9905"/>
                </a:lnTo>
                <a:lnTo>
                  <a:pt x="1726692" y="1811274"/>
                </a:lnTo>
                <a:lnTo>
                  <a:pt x="1732026" y="1811274"/>
                </a:lnTo>
                <a:close/>
              </a:path>
              <a:path w="1736725" h="1821179">
                <a:moveTo>
                  <a:pt x="1732026" y="1821179"/>
                </a:moveTo>
                <a:lnTo>
                  <a:pt x="1732026" y="1811274"/>
                </a:lnTo>
                <a:lnTo>
                  <a:pt x="1726692" y="1815846"/>
                </a:lnTo>
                <a:lnTo>
                  <a:pt x="1726692" y="1821179"/>
                </a:lnTo>
                <a:lnTo>
                  <a:pt x="1732026" y="1821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76661" y="4091432"/>
            <a:ext cx="2565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i="1" spc="-44" baseline="-20833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400" baseline="-208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3980" y="3694429"/>
            <a:ext cx="3386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44" baseline="-20833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400" baseline="-208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8843" y="3745484"/>
            <a:ext cx="4199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44" baseline="-20833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400" baseline="-208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7399" y="5116829"/>
            <a:ext cx="1120140" cy="114300"/>
          </a:xfrm>
          <a:custGeom>
            <a:avLst/>
            <a:gdLst/>
            <a:ahLst/>
            <a:cxnLst/>
            <a:rect l="l" t="t" r="r" b="b"/>
            <a:pathLst>
              <a:path w="1120140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37" y="104768"/>
                </a:lnTo>
                <a:lnTo>
                  <a:pt x="95237" y="38100"/>
                </a:lnTo>
                <a:lnTo>
                  <a:pt x="114300" y="38100"/>
                </a:lnTo>
                <a:close/>
              </a:path>
              <a:path w="1120140" h="114300">
                <a:moveTo>
                  <a:pt x="1120127" y="76200"/>
                </a:moveTo>
                <a:lnTo>
                  <a:pt x="1120127" y="38100"/>
                </a:lnTo>
                <a:lnTo>
                  <a:pt x="95237" y="38100"/>
                </a:lnTo>
                <a:lnTo>
                  <a:pt x="95237" y="76200"/>
                </a:lnTo>
                <a:lnTo>
                  <a:pt x="1120127" y="76200"/>
                </a:lnTo>
                <a:close/>
              </a:path>
              <a:path w="1120140" h="114300">
                <a:moveTo>
                  <a:pt x="114300" y="114300"/>
                </a:moveTo>
                <a:lnTo>
                  <a:pt x="114300" y="76200"/>
                </a:lnTo>
                <a:lnTo>
                  <a:pt x="95237" y="76200"/>
                </a:lnTo>
                <a:lnTo>
                  <a:pt x="95237" y="104768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47942" y="4685029"/>
            <a:ext cx="85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Scan</a:t>
            </a:r>
            <a:r>
              <a:rPr sz="2400" spc="-2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36393" y="3611879"/>
            <a:ext cx="627380" cy="259079"/>
          </a:xfrm>
          <a:custGeom>
            <a:avLst/>
            <a:gdLst/>
            <a:ahLst/>
            <a:cxnLst/>
            <a:rect l="l" t="t" r="r" b="b"/>
            <a:pathLst>
              <a:path w="627379" h="259079">
                <a:moveTo>
                  <a:pt x="627126" y="259079"/>
                </a:moveTo>
                <a:lnTo>
                  <a:pt x="627126" y="146303"/>
                </a:lnTo>
                <a:lnTo>
                  <a:pt x="622911" y="129247"/>
                </a:lnTo>
                <a:lnTo>
                  <a:pt x="590604" y="96973"/>
                </a:lnTo>
                <a:lnTo>
                  <a:pt x="529578" y="67885"/>
                </a:lnTo>
                <a:lnTo>
                  <a:pt x="489466" y="54810"/>
                </a:lnTo>
                <a:lnTo>
                  <a:pt x="443579" y="42862"/>
                </a:lnTo>
                <a:lnTo>
                  <a:pt x="392385" y="32150"/>
                </a:lnTo>
                <a:lnTo>
                  <a:pt x="336353" y="22785"/>
                </a:lnTo>
                <a:lnTo>
                  <a:pt x="275950" y="14875"/>
                </a:lnTo>
                <a:lnTo>
                  <a:pt x="211645" y="8532"/>
                </a:lnTo>
                <a:lnTo>
                  <a:pt x="143906" y="3865"/>
                </a:lnTo>
                <a:lnTo>
                  <a:pt x="73202" y="984"/>
                </a:lnTo>
                <a:lnTo>
                  <a:pt x="0" y="0"/>
                </a:lnTo>
                <a:lnTo>
                  <a:pt x="0" y="112775"/>
                </a:lnTo>
                <a:lnTo>
                  <a:pt x="73202" y="113760"/>
                </a:lnTo>
                <a:lnTo>
                  <a:pt x="143906" y="116641"/>
                </a:lnTo>
                <a:lnTo>
                  <a:pt x="211645" y="121308"/>
                </a:lnTo>
                <a:lnTo>
                  <a:pt x="275950" y="127651"/>
                </a:lnTo>
                <a:lnTo>
                  <a:pt x="336353" y="135561"/>
                </a:lnTo>
                <a:lnTo>
                  <a:pt x="392385" y="144926"/>
                </a:lnTo>
                <a:lnTo>
                  <a:pt x="443579" y="155638"/>
                </a:lnTo>
                <a:lnTo>
                  <a:pt x="489466" y="167586"/>
                </a:lnTo>
                <a:lnTo>
                  <a:pt x="529578" y="180661"/>
                </a:lnTo>
                <a:lnTo>
                  <a:pt x="590604" y="209749"/>
                </a:lnTo>
                <a:lnTo>
                  <a:pt x="622911" y="242023"/>
                </a:lnTo>
                <a:lnTo>
                  <a:pt x="627126" y="25907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28774" y="3606546"/>
            <a:ext cx="639445" cy="471805"/>
          </a:xfrm>
          <a:custGeom>
            <a:avLst/>
            <a:gdLst/>
            <a:ahLst/>
            <a:cxnLst/>
            <a:rect l="l" t="t" r="r" b="b"/>
            <a:pathLst>
              <a:path w="639445" h="471804">
                <a:moveTo>
                  <a:pt x="166116" y="287737"/>
                </a:moveTo>
                <a:lnTo>
                  <a:pt x="166116" y="227075"/>
                </a:lnTo>
                <a:lnTo>
                  <a:pt x="0" y="354329"/>
                </a:lnTo>
                <a:lnTo>
                  <a:pt x="10668" y="361866"/>
                </a:lnTo>
                <a:lnTo>
                  <a:pt x="10668" y="350519"/>
                </a:lnTo>
                <a:lnTo>
                  <a:pt x="15868" y="354175"/>
                </a:lnTo>
                <a:lnTo>
                  <a:pt x="156972" y="246601"/>
                </a:lnTo>
                <a:lnTo>
                  <a:pt x="156972" y="236981"/>
                </a:lnTo>
                <a:lnTo>
                  <a:pt x="164592" y="240791"/>
                </a:lnTo>
                <a:lnTo>
                  <a:pt x="164592" y="287837"/>
                </a:lnTo>
                <a:lnTo>
                  <a:pt x="166116" y="287737"/>
                </a:lnTo>
                <a:close/>
              </a:path>
              <a:path w="639445" h="471804">
                <a:moveTo>
                  <a:pt x="639318" y="259841"/>
                </a:moveTo>
                <a:lnTo>
                  <a:pt x="639318" y="147065"/>
                </a:lnTo>
                <a:lnTo>
                  <a:pt x="638556" y="142493"/>
                </a:lnTo>
                <a:lnTo>
                  <a:pt x="601839" y="99450"/>
                </a:lnTo>
                <a:lnTo>
                  <a:pt x="565548" y="79339"/>
                </a:lnTo>
                <a:lnTo>
                  <a:pt x="521552" y="62126"/>
                </a:lnTo>
                <a:lnTo>
                  <a:pt x="471624" y="47588"/>
                </a:lnTo>
                <a:lnTo>
                  <a:pt x="417540" y="35500"/>
                </a:lnTo>
                <a:lnTo>
                  <a:pt x="361073" y="25641"/>
                </a:lnTo>
                <a:lnTo>
                  <a:pt x="303999" y="17786"/>
                </a:lnTo>
                <a:lnTo>
                  <a:pt x="248093" y="11712"/>
                </a:lnTo>
                <a:lnTo>
                  <a:pt x="195127" y="7196"/>
                </a:lnTo>
                <a:lnTo>
                  <a:pt x="146879" y="4014"/>
                </a:lnTo>
                <a:lnTo>
                  <a:pt x="105120" y="1944"/>
                </a:lnTo>
                <a:lnTo>
                  <a:pt x="39624" y="746"/>
                </a:lnTo>
                <a:lnTo>
                  <a:pt x="3048" y="0"/>
                </a:lnTo>
                <a:lnTo>
                  <a:pt x="3048" y="122681"/>
                </a:lnTo>
                <a:lnTo>
                  <a:pt x="7620" y="122681"/>
                </a:lnTo>
                <a:lnTo>
                  <a:pt x="7620" y="9905"/>
                </a:lnTo>
                <a:lnTo>
                  <a:pt x="12192" y="5333"/>
                </a:lnTo>
                <a:lnTo>
                  <a:pt x="12192" y="9905"/>
                </a:lnTo>
                <a:lnTo>
                  <a:pt x="40386" y="9924"/>
                </a:lnTo>
                <a:lnTo>
                  <a:pt x="102870" y="11429"/>
                </a:lnTo>
                <a:lnTo>
                  <a:pt x="163830" y="14439"/>
                </a:lnTo>
                <a:lnTo>
                  <a:pt x="164592" y="14536"/>
                </a:lnTo>
                <a:lnTo>
                  <a:pt x="234750" y="19926"/>
                </a:lnTo>
                <a:lnTo>
                  <a:pt x="275686" y="23922"/>
                </a:lnTo>
                <a:lnTo>
                  <a:pt x="316511" y="28910"/>
                </a:lnTo>
                <a:lnTo>
                  <a:pt x="361073" y="35611"/>
                </a:lnTo>
                <a:lnTo>
                  <a:pt x="382524" y="38861"/>
                </a:lnTo>
                <a:lnTo>
                  <a:pt x="382524" y="39009"/>
                </a:lnTo>
                <a:lnTo>
                  <a:pt x="405384" y="43433"/>
                </a:lnTo>
                <a:lnTo>
                  <a:pt x="450342" y="52577"/>
                </a:lnTo>
                <a:lnTo>
                  <a:pt x="490728" y="63245"/>
                </a:lnTo>
                <a:lnTo>
                  <a:pt x="490737" y="63462"/>
                </a:lnTo>
                <a:lnTo>
                  <a:pt x="509016" y="68579"/>
                </a:lnTo>
                <a:lnTo>
                  <a:pt x="517398" y="70865"/>
                </a:lnTo>
                <a:lnTo>
                  <a:pt x="526542" y="73913"/>
                </a:lnTo>
                <a:lnTo>
                  <a:pt x="526542" y="74191"/>
                </a:lnTo>
                <a:lnTo>
                  <a:pt x="542544" y="80009"/>
                </a:lnTo>
                <a:lnTo>
                  <a:pt x="550164" y="83057"/>
                </a:lnTo>
                <a:lnTo>
                  <a:pt x="557022" y="86105"/>
                </a:lnTo>
                <a:lnTo>
                  <a:pt x="564642" y="89153"/>
                </a:lnTo>
                <a:lnTo>
                  <a:pt x="564642" y="89492"/>
                </a:lnTo>
                <a:lnTo>
                  <a:pt x="577596" y="95249"/>
                </a:lnTo>
                <a:lnTo>
                  <a:pt x="577596" y="95630"/>
                </a:lnTo>
                <a:lnTo>
                  <a:pt x="611886" y="118109"/>
                </a:lnTo>
                <a:lnTo>
                  <a:pt x="615696" y="121919"/>
                </a:lnTo>
                <a:lnTo>
                  <a:pt x="615696" y="122529"/>
                </a:lnTo>
                <a:lnTo>
                  <a:pt x="618744" y="124967"/>
                </a:lnTo>
                <a:lnTo>
                  <a:pt x="621030" y="128777"/>
                </a:lnTo>
                <a:lnTo>
                  <a:pt x="621030" y="128015"/>
                </a:lnTo>
                <a:lnTo>
                  <a:pt x="623316" y="131825"/>
                </a:lnTo>
                <a:lnTo>
                  <a:pt x="625602" y="134873"/>
                </a:lnTo>
                <a:lnTo>
                  <a:pt x="627126" y="138683"/>
                </a:lnTo>
                <a:lnTo>
                  <a:pt x="627126" y="137921"/>
                </a:lnTo>
                <a:lnTo>
                  <a:pt x="628650" y="141731"/>
                </a:lnTo>
                <a:lnTo>
                  <a:pt x="629412" y="144779"/>
                </a:lnTo>
                <a:lnTo>
                  <a:pt x="630174" y="148589"/>
                </a:lnTo>
                <a:lnTo>
                  <a:pt x="630174" y="240514"/>
                </a:lnTo>
                <a:lnTo>
                  <a:pt x="639318" y="259841"/>
                </a:lnTo>
                <a:close/>
              </a:path>
              <a:path w="639445" h="471804">
                <a:moveTo>
                  <a:pt x="12192" y="9905"/>
                </a:moveTo>
                <a:lnTo>
                  <a:pt x="12192" y="5333"/>
                </a:lnTo>
                <a:lnTo>
                  <a:pt x="7620" y="9905"/>
                </a:lnTo>
                <a:lnTo>
                  <a:pt x="12192" y="9905"/>
                </a:lnTo>
                <a:close/>
              </a:path>
              <a:path w="639445" h="471804">
                <a:moveTo>
                  <a:pt x="12192" y="113537"/>
                </a:moveTo>
                <a:lnTo>
                  <a:pt x="12192" y="9905"/>
                </a:lnTo>
                <a:lnTo>
                  <a:pt x="7620" y="9905"/>
                </a:lnTo>
                <a:lnTo>
                  <a:pt x="7620" y="113537"/>
                </a:lnTo>
                <a:lnTo>
                  <a:pt x="12192" y="113537"/>
                </a:lnTo>
                <a:close/>
              </a:path>
              <a:path w="639445" h="471804">
                <a:moveTo>
                  <a:pt x="639318" y="264413"/>
                </a:moveTo>
                <a:lnTo>
                  <a:pt x="639318" y="259841"/>
                </a:lnTo>
                <a:lnTo>
                  <a:pt x="627468" y="234795"/>
                </a:lnTo>
                <a:lnTo>
                  <a:pt x="567938" y="193105"/>
                </a:lnTo>
                <a:lnTo>
                  <a:pt x="524178" y="176159"/>
                </a:lnTo>
                <a:lnTo>
                  <a:pt x="473699" y="161610"/>
                </a:lnTo>
                <a:lnTo>
                  <a:pt x="418462" y="149307"/>
                </a:lnTo>
                <a:lnTo>
                  <a:pt x="360426" y="139098"/>
                </a:lnTo>
                <a:lnTo>
                  <a:pt x="301549" y="130831"/>
                </a:lnTo>
                <a:lnTo>
                  <a:pt x="243781" y="124354"/>
                </a:lnTo>
                <a:lnTo>
                  <a:pt x="189115" y="119519"/>
                </a:lnTo>
                <a:lnTo>
                  <a:pt x="139477" y="116171"/>
                </a:lnTo>
                <a:lnTo>
                  <a:pt x="96836" y="114159"/>
                </a:lnTo>
                <a:lnTo>
                  <a:pt x="63152" y="113331"/>
                </a:lnTo>
                <a:lnTo>
                  <a:pt x="40386" y="113537"/>
                </a:lnTo>
                <a:lnTo>
                  <a:pt x="7620" y="113537"/>
                </a:lnTo>
                <a:lnTo>
                  <a:pt x="12192" y="118109"/>
                </a:lnTo>
                <a:lnTo>
                  <a:pt x="12192" y="122681"/>
                </a:lnTo>
                <a:lnTo>
                  <a:pt x="40386" y="122701"/>
                </a:lnTo>
                <a:lnTo>
                  <a:pt x="92433" y="124037"/>
                </a:lnTo>
                <a:lnTo>
                  <a:pt x="145632" y="126325"/>
                </a:lnTo>
                <a:lnTo>
                  <a:pt x="198972" y="129697"/>
                </a:lnTo>
                <a:lnTo>
                  <a:pt x="252207" y="134303"/>
                </a:lnTo>
                <a:lnTo>
                  <a:pt x="305091" y="140297"/>
                </a:lnTo>
                <a:lnTo>
                  <a:pt x="357378" y="147827"/>
                </a:lnTo>
                <a:lnTo>
                  <a:pt x="382524" y="151637"/>
                </a:lnTo>
                <a:lnTo>
                  <a:pt x="382524" y="151785"/>
                </a:lnTo>
                <a:lnTo>
                  <a:pt x="405384" y="156209"/>
                </a:lnTo>
                <a:lnTo>
                  <a:pt x="450342" y="165353"/>
                </a:lnTo>
                <a:lnTo>
                  <a:pt x="490728" y="176021"/>
                </a:lnTo>
                <a:lnTo>
                  <a:pt x="490737" y="176238"/>
                </a:lnTo>
                <a:lnTo>
                  <a:pt x="509016" y="181355"/>
                </a:lnTo>
                <a:lnTo>
                  <a:pt x="517398" y="184403"/>
                </a:lnTo>
                <a:lnTo>
                  <a:pt x="526542" y="187451"/>
                </a:lnTo>
                <a:lnTo>
                  <a:pt x="526542" y="187659"/>
                </a:lnTo>
                <a:lnTo>
                  <a:pt x="534162" y="189737"/>
                </a:lnTo>
                <a:lnTo>
                  <a:pt x="542544" y="192785"/>
                </a:lnTo>
                <a:lnTo>
                  <a:pt x="550164" y="195833"/>
                </a:lnTo>
                <a:lnTo>
                  <a:pt x="557022" y="198881"/>
                </a:lnTo>
                <a:lnTo>
                  <a:pt x="564642" y="201929"/>
                </a:lnTo>
                <a:lnTo>
                  <a:pt x="564642" y="202268"/>
                </a:lnTo>
                <a:lnTo>
                  <a:pt x="570738" y="204977"/>
                </a:lnTo>
                <a:lnTo>
                  <a:pt x="575744" y="207759"/>
                </a:lnTo>
                <a:lnTo>
                  <a:pt x="576834" y="207263"/>
                </a:lnTo>
                <a:lnTo>
                  <a:pt x="583692" y="203453"/>
                </a:lnTo>
                <a:lnTo>
                  <a:pt x="588264" y="211835"/>
                </a:lnTo>
                <a:lnTo>
                  <a:pt x="588264" y="214502"/>
                </a:lnTo>
                <a:lnTo>
                  <a:pt x="589026" y="214883"/>
                </a:lnTo>
                <a:lnTo>
                  <a:pt x="594360" y="217931"/>
                </a:lnTo>
                <a:lnTo>
                  <a:pt x="598932" y="221741"/>
                </a:lnTo>
                <a:lnTo>
                  <a:pt x="598932" y="220979"/>
                </a:lnTo>
                <a:lnTo>
                  <a:pt x="603504" y="224789"/>
                </a:lnTo>
                <a:lnTo>
                  <a:pt x="608076" y="227837"/>
                </a:lnTo>
                <a:lnTo>
                  <a:pt x="611886" y="231647"/>
                </a:lnTo>
                <a:lnTo>
                  <a:pt x="615696" y="234695"/>
                </a:lnTo>
                <a:lnTo>
                  <a:pt x="615696" y="235457"/>
                </a:lnTo>
                <a:lnTo>
                  <a:pt x="618744" y="238505"/>
                </a:lnTo>
                <a:lnTo>
                  <a:pt x="618744" y="237743"/>
                </a:lnTo>
                <a:lnTo>
                  <a:pt x="621030" y="241553"/>
                </a:lnTo>
                <a:lnTo>
                  <a:pt x="623316" y="244601"/>
                </a:lnTo>
                <a:lnTo>
                  <a:pt x="625602" y="248411"/>
                </a:lnTo>
                <a:lnTo>
                  <a:pt x="625602" y="247649"/>
                </a:lnTo>
                <a:lnTo>
                  <a:pt x="627126" y="251459"/>
                </a:lnTo>
                <a:lnTo>
                  <a:pt x="628650" y="254507"/>
                </a:lnTo>
                <a:lnTo>
                  <a:pt x="629412" y="258317"/>
                </a:lnTo>
                <a:lnTo>
                  <a:pt x="629412" y="257555"/>
                </a:lnTo>
                <a:lnTo>
                  <a:pt x="630174" y="261365"/>
                </a:lnTo>
                <a:lnTo>
                  <a:pt x="630174" y="264413"/>
                </a:lnTo>
                <a:lnTo>
                  <a:pt x="639318" y="264413"/>
                </a:lnTo>
                <a:close/>
              </a:path>
              <a:path w="639445" h="471804">
                <a:moveTo>
                  <a:pt x="12192" y="122681"/>
                </a:moveTo>
                <a:lnTo>
                  <a:pt x="12192" y="118109"/>
                </a:lnTo>
                <a:lnTo>
                  <a:pt x="7620" y="113537"/>
                </a:lnTo>
                <a:lnTo>
                  <a:pt x="7620" y="122681"/>
                </a:lnTo>
                <a:lnTo>
                  <a:pt x="12192" y="122681"/>
                </a:lnTo>
                <a:close/>
              </a:path>
              <a:path w="639445" h="471804">
                <a:moveTo>
                  <a:pt x="15868" y="354175"/>
                </a:moveTo>
                <a:lnTo>
                  <a:pt x="10668" y="350519"/>
                </a:lnTo>
                <a:lnTo>
                  <a:pt x="10668" y="358139"/>
                </a:lnTo>
                <a:lnTo>
                  <a:pt x="15868" y="354175"/>
                </a:lnTo>
                <a:close/>
              </a:path>
              <a:path w="639445" h="471804">
                <a:moveTo>
                  <a:pt x="164592" y="458723"/>
                </a:moveTo>
                <a:lnTo>
                  <a:pt x="15868" y="354175"/>
                </a:lnTo>
                <a:lnTo>
                  <a:pt x="10668" y="358139"/>
                </a:lnTo>
                <a:lnTo>
                  <a:pt x="10668" y="361866"/>
                </a:lnTo>
                <a:lnTo>
                  <a:pt x="156972" y="465218"/>
                </a:lnTo>
                <a:lnTo>
                  <a:pt x="156972" y="462533"/>
                </a:lnTo>
                <a:lnTo>
                  <a:pt x="164592" y="458723"/>
                </a:lnTo>
                <a:close/>
              </a:path>
              <a:path w="639445" h="471804">
                <a:moveTo>
                  <a:pt x="164592" y="240791"/>
                </a:moveTo>
                <a:lnTo>
                  <a:pt x="156972" y="236981"/>
                </a:lnTo>
                <a:lnTo>
                  <a:pt x="156972" y="246601"/>
                </a:lnTo>
                <a:lnTo>
                  <a:pt x="164592" y="240791"/>
                </a:lnTo>
                <a:close/>
              </a:path>
              <a:path w="639445" h="471804">
                <a:moveTo>
                  <a:pt x="164592" y="287837"/>
                </a:moveTo>
                <a:lnTo>
                  <a:pt x="164592" y="240791"/>
                </a:lnTo>
                <a:lnTo>
                  <a:pt x="156972" y="246601"/>
                </a:lnTo>
                <a:lnTo>
                  <a:pt x="156972" y="297941"/>
                </a:lnTo>
                <a:lnTo>
                  <a:pt x="161544" y="297683"/>
                </a:lnTo>
                <a:lnTo>
                  <a:pt x="161544" y="288035"/>
                </a:lnTo>
                <a:lnTo>
                  <a:pt x="164592" y="287837"/>
                </a:lnTo>
                <a:close/>
              </a:path>
              <a:path w="639445" h="471804">
                <a:moveTo>
                  <a:pt x="557022" y="339661"/>
                </a:moveTo>
                <a:lnTo>
                  <a:pt x="557022" y="329945"/>
                </a:lnTo>
                <a:lnTo>
                  <a:pt x="544068" y="335279"/>
                </a:lnTo>
                <a:lnTo>
                  <a:pt x="495194" y="351423"/>
                </a:lnTo>
                <a:lnTo>
                  <a:pt x="445017" y="364508"/>
                </a:lnTo>
                <a:lnTo>
                  <a:pt x="393905" y="374991"/>
                </a:lnTo>
                <a:lnTo>
                  <a:pt x="342224" y="383329"/>
                </a:lnTo>
                <a:lnTo>
                  <a:pt x="290343" y="389980"/>
                </a:lnTo>
                <a:lnTo>
                  <a:pt x="237744" y="395482"/>
                </a:lnTo>
                <a:lnTo>
                  <a:pt x="187452" y="400049"/>
                </a:lnTo>
                <a:lnTo>
                  <a:pt x="156972" y="401573"/>
                </a:lnTo>
                <a:lnTo>
                  <a:pt x="156972" y="453367"/>
                </a:lnTo>
                <a:lnTo>
                  <a:pt x="162306" y="457117"/>
                </a:lnTo>
                <a:lnTo>
                  <a:pt x="162306" y="410717"/>
                </a:lnTo>
                <a:lnTo>
                  <a:pt x="166116" y="406145"/>
                </a:lnTo>
                <a:lnTo>
                  <a:pt x="166116" y="410487"/>
                </a:lnTo>
                <a:lnTo>
                  <a:pt x="213360" y="407669"/>
                </a:lnTo>
                <a:lnTo>
                  <a:pt x="288816" y="399874"/>
                </a:lnTo>
                <a:lnTo>
                  <a:pt x="341587" y="392985"/>
                </a:lnTo>
                <a:lnTo>
                  <a:pt x="394968" y="384319"/>
                </a:lnTo>
                <a:lnTo>
                  <a:pt x="447869" y="373475"/>
                </a:lnTo>
                <a:lnTo>
                  <a:pt x="499202" y="360056"/>
                </a:lnTo>
                <a:lnTo>
                  <a:pt x="547878" y="343661"/>
                </a:lnTo>
                <a:lnTo>
                  <a:pt x="557022" y="339661"/>
                </a:lnTo>
                <a:close/>
              </a:path>
              <a:path w="639445" h="471804">
                <a:moveTo>
                  <a:pt x="164592" y="470601"/>
                </a:moveTo>
                <a:lnTo>
                  <a:pt x="164592" y="458723"/>
                </a:lnTo>
                <a:lnTo>
                  <a:pt x="156972" y="462533"/>
                </a:lnTo>
                <a:lnTo>
                  <a:pt x="156972" y="465218"/>
                </a:lnTo>
                <a:lnTo>
                  <a:pt x="164592" y="470601"/>
                </a:lnTo>
                <a:close/>
              </a:path>
              <a:path w="639445" h="471804">
                <a:moveTo>
                  <a:pt x="329184" y="281680"/>
                </a:moveTo>
                <a:lnTo>
                  <a:pt x="329184" y="272033"/>
                </a:lnTo>
                <a:lnTo>
                  <a:pt x="297180" y="276605"/>
                </a:lnTo>
                <a:lnTo>
                  <a:pt x="264414" y="279653"/>
                </a:lnTo>
                <a:lnTo>
                  <a:pt x="230886" y="283463"/>
                </a:lnTo>
                <a:lnTo>
                  <a:pt x="187452" y="286346"/>
                </a:lnTo>
                <a:lnTo>
                  <a:pt x="161544" y="288035"/>
                </a:lnTo>
                <a:lnTo>
                  <a:pt x="166116" y="293369"/>
                </a:lnTo>
                <a:lnTo>
                  <a:pt x="166116" y="297424"/>
                </a:lnTo>
                <a:lnTo>
                  <a:pt x="197358" y="295655"/>
                </a:lnTo>
                <a:lnTo>
                  <a:pt x="243793" y="291484"/>
                </a:lnTo>
                <a:lnTo>
                  <a:pt x="292322" y="286395"/>
                </a:lnTo>
                <a:lnTo>
                  <a:pt x="329184" y="281680"/>
                </a:lnTo>
                <a:close/>
              </a:path>
              <a:path w="639445" h="471804">
                <a:moveTo>
                  <a:pt x="166116" y="297424"/>
                </a:moveTo>
                <a:lnTo>
                  <a:pt x="166116" y="293369"/>
                </a:lnTo>
                <a:lnTo>
                  <a:pt x="161544" y="288035"/>
                </a:lnTo>
                <a:lnTo>
                  <a:pt x="161544" y="297683"/>
                </a:lnTo>
                <a:lnTo>
                  <a:pt x="166116" y="297424"/>
                </a:lnTo>
                <a:close/>
              </a:path>
              <a:path w="639445" h="471804">
                <a:moveTo>
                  <a:pt x="166116" y="410487"/>
                </a:moveTo>
                <a:lnTo>
                  <a:pt x="166116" y="406145"/>
                </a:lnTo>
                <a:lnTo>
                  <a:pt x="162306" y="410717"/>
                </a:lnTo>
                <a:lnTo>
                  <a:pt x="166116" y="410487"/>
                </a:lnTo>
                <a:close/>
              </a:path>
              <a:path w="639445" h="471804">
                <a:moveTo>
                  <a:pt x="166116" y="471678"/>
                </a:moveTo>
                <a:lnTo>
                  <a:pt x="166116" y="410487"/>
                </a:lnTo>
                <a:lnTo>
                  <a:pt x="162306" y="410717"/>
                </a:lnTo>
                <a:lnTo>
                  <a:pt x="162306" y="457117"/>
                </a:lnTo>
                <a:lnTo>
                  <a:pt x="164592" y="458723"/>
                </a:lnTo>
                <a:lnTo>
                  <a:pt x="164592" y="470601"/>
                </a:lnTo>
                <a:lnTo>
                  <a:pt x="166116" y="471678"/>
                </a:lnTo>
                <a:close/>
              </a:path>
              <a:path w="639445" h="471804">
                <a:moveTo>
                  <a:pt x="164592" y="14536"/>
                </a:moveTo>
                <a:lnTo>
                  <a:pt x="163830" y="14477"/>
                </a:lnTo>
                <a:lnTo>
                  <a:pt x="164592" y="14536"/>
                </a:lnTo>
                <a:close/>
              </a:path>
              <a:path w="639445" h="471804">
                <a:moveTo>
                  <a:pt x="388620" y="272613"/>
                </a:moveTo>
                <a:lnTo>
                  <a:pt x="388620" y="262889"/>
                </a:lnTo>
                <a:lnTo>
                  <a:pt x="374142" y="265175"/>
                </a:lnTo>
                <a:lnTo>
                  <a:pt x="358902" y="267461"/>
                </a:lnTo>
                <a:lnTo>
                  <a:pt x="344424" y="269747"/>
                </a:lnTo>
                <a:lnTo>
                  <a:pt x="328422" y="272033"/>
                </a:lnTo>
                <a:lnTo>
                  <a:pt x="329184" y="272033"/>
                </a:lnTo>
                <a:lnTo>
                  <a:pt x="329184" y="281680"/>
                </a:lnTo>
                <a:lnTo>
                  <a:pt x="342224" y="280010"/>
                </a:lnTo>
                <a:lnTo>
                  <a:pt x="388620" y="272613"/>
                </a:lnTo>
                <a:close/>
              </a:path>
              <a:path w="639445" h="471804">
                <a:moveTo>
                  <a:pt x="382524" y="39009"/>
                </a:moveTo>
                <a:lnTo>
                  <a:pt x="382524" y="38861"/>
                </a:lnTo>
                <a:lnTo>
                  <a:pt x="381762" y="38861"/>
                </a:lnTo>
                <a:lnTo>
                  <a:pt x="382524" y="39009"/>
                </a:lnTo>
                <a:close/>
              </a:path>
              <a:path w="639445" h="471804">
                <a:moveTo>
                  <a:pt x="382524" y="151785"/>
                </a:moveTo>
                <a:lnTo>
                  <a:pt x="382524" y="151637"/>
                </a:lnTo>
                <a:lnTo>
                  <a:pt x="381762" y="151637"/>
                </a:lnTo>
                <a:lnTo>
                  <a:pt x="382524" y="151785"/>
                </a:lnTo>
                <a:close/>
              </a:path>
              <a:path w="639445" h="471804">
                <a:moveTo>
                  <a:pt x="455676" y="258572"/>
                </a:moveTo>
                <a:lnTo>
                  <a:pt x="455676" y="249173"/>
                </a:lnTo>
                <a:lnTo>
                  <a:pt x="442722" y="252221"/>
                </a:lnTo>
                <a:lnTo>
                  <a:pt x="429768" y="254507"/>
                </a:lnTo>
                <a:lnTo>
                  <a:pt x="416052" y="257555"/>
                </a:lnTo>
                <a:lnTo>
                  <a:pt x="402336" y="259841"/>
                </a:lnTo>
                <a:lnTo>
                  <a:pt x="387858" y="262889"/>
                </a:lnTo>
                <a:lnTo>
                  <a:pt x="388620" y="262889"/>
                </a:lnTo>
                <a:lnTo>
                  <a:pt x="388620" y="272613"/>
                </a:lnTo>
                <a:lnTo>
                  <a:pt x="392372" y="272014"/>
                </a:lnTo>
                <a:lnTo>
                  <a:pt x="442189" y="262007"/>
                </a:lnTo>
                <a:lnTo>
                  <a:pt x="455676" y="258572"/>
                </a:lnTo>
                <a:close/>
              </a:path>
              <a:path w="639445" h="471804">
                <a:moveTo>
                  <a:pt x="491490" y="249398"/>
                </a:moveTo>
                <a:lnTo>
                  <a:pt x="491490" y="239267"/>
                </a:lnTo>
                <a:lnTo>
                  <a:pt x="479298" y="243077"/>
                </a:lnTo>
                <a:lnTo>
                  <a:pt x="467868" y="246125"/>
                </a:lnTo>
                <a:lnTo>
                  <a:pt x="454914" y="249173"/>
                </a:lnTo>
                <a:lnTo>
                  <a:pt x="455676" y="249173"/>
                </a:lnTo>
                <a:lnTo>
                  <a:pt x="455676" y="258572"/>
                </a:lnTo>
                <a:lnTo>
                  <a:pt x="490737" y="249643"/>
                </a:lnTo>
                <a:lnTo>
                  <a:pt x="491490" y="249398"/>
                </a:lnTo>
                <a:close/>
              </a:path>
              <a:path w="639445" h="471804">
                <a:moveTo>
                  <a:pt x="490728" y="63459"/>
                </a:moveTo>
                <a:lnTo>
                  <a:pt x="490728" y="63245"/>
                </a:lnTo>
                <a:lnTo>
                  <a:pt x="489966" y="63245"/>
                </a:lnTo>
                <a:lnTo>
                  <a:pt x="490728" y="63459"/>
                </a:lnTo>
                <a:close/>
              </a:path>
              <a:path w="639445" h="471804">
                <a:moveTo>
                  <a:pt x="490728" y="176235"/>
                </a:moveTo>
                <a:lnTo>
                  <a:pt x="490728" y="176021"/>
                </a:lnTo>
                <a:lnTo>
                  <a:pt x="489966" y="176021"/>
                </a:lnTo>
                <a:lnTo>
                  <a:pt x="490728" y="176235"/>
                </a:lnTo>
                <a:close/>
              </a:path>
              <a:path w="639445" h="471804">
                <a:moveTo>
                  <a:pt x="552450" y="228182"/>
                </a:moveTo>
                <a:lnTo>
                  <a:pt x="552450" y="218693"/>
                </a:lnTo>
                <a:lnTo>
                  <a:pt x="543306" y="222503"/>
                </a:lnTo>
                <a:lnTo>
                  <a:pt x="533400" y="226313"/>
                </a:lnTo>
                <a:lnTo>
                  <a:pt x="523494" y="229361"/>
                </a:lnTo>
                <a:lnTo>
                  <a:pt x="512826" y="233171"/>
                </a:lnTo>
                <a:lnTo>
                  <a:pt x="502158" y="236219"/>
                </a:lnTo>
                <a:lnTo>
                  <a:pt x="490728" y="239267"/>
                </a:lnTo>
                <a:lnTo>
                  <a:pt x="491490" y="239267"/>
                </a:lnTo>
                <a:lnTo>
                  <a:pt x="491490" y="249398"/>
                </a:lnTo>
                <a:lnTo>
                  <a:pt x="537171" y="234562"/>
                </a:lnTo>
                <a:lnTo>
                  <a:pt x="552450" y="228182"/>
                </a:lnTo>
                <a:close/>
              </a:path>
              <a:path w="639445" h="471804">
                <a:moveTo>
                  <a:pt x="526542" y="74191"/>
                </a:moveTo>
                <a:lnTo>
                  <a:pt x="526542" y="73913"/>
                </a:lnTo>
                <a:lnTo>
                  <a:pt x="525780" y="73913"/>
                </a:lnTo>
                <a:lnTo>
                  <a:pt x="526542" y="74191"/>
                </a:lnTo>
                <a:close/>
              </a:path>
              <a:path w="639445" h="471804">
                <a:moveTo>
                  <a:pt x="526542" y="187659"/>
                </a:moveTo>
                <a:lnTo>
                  <a:pt x="526542" y="187451"/>
                </a:lnTo>
                <a:lnTo>
                  <a:pt x="525780" y="187451"/>
                </a:lnTo>
                <a:lnTo>
                  <a:pt x="526542" y="187659"/>
                </a:lnTo>
                <a:close/>
              </a:path>
              <a:path w="639445" h="471804">
                <a:moveTo>
                  <a:pt x="569214" y="221181"/>
                </a:moveTo>
                <a:lnTo>
                  <a:pt x="569214" y="211073"/>
                </a:lnTo>
                <a:lnTo>
                  <a:pt x="560832" y="214883"/>
                </a:lnTo>
                <a:lnTo>
                  <a:pt x="551688" y="218693"/>
                </a:lnTo>
                <a:lnTo>
                  <a:pt x="552450" y="218693"/>
                </a:lnTo>
                <a:lnTo>
                  <a:pt x="552450" y="228182"/>
                </a:lnTo>
                <a:lnTo>
                  <a:pt x="569214" y="221181"/>
                </a:lnTo>
                <a:close/>
              </a:path>
              <a:path w="639445" h="471804">
                <a:moveTo>
                  <a:pt x="589026" y="324473"/>
                </a:moveTo>
                <a:lnTo>
                  <a:pt x="589026" y="313943"/>
                </a:lnTo>
                <a:lnTo>
                  <a:pt x="579120" y="319277"/>
                </a:lnTo>
                <a:lnTo>
                  <a:pt x="568452" y="324611"/>
                </a:lnTo>
                <a:lnTo>
                  <a:pt x="556260" y="329945"/>
                </a:lnTo>
                <a:lnTo>
                  <a:pt x="557022" y="329945"/>
                </a:lnTo>
                <a:lnTo>
                  <a:pt x="557022" y="339661"/>
                </a:lnTo>
                <a:lnTo>
                  <a:pt x="572262" y="332993"/>
                </a:lnTo>
                <a:lnTo>
                  <a:pt x="582930" y="327659"/>
                </a:lnTo>
                <a:lnTo>
                  <a:pt x="589026" y="324473"/>
                </a:lnTo>
                <a:close/>
              </a:path>
              <a:path w="639445" h="471804">
                <a:moveTo>
                  <a:pt x="564642" y="89492"/>
                </a:moveTo>
                <a:lnTo>
                  <a:pt x="564642" y="89153"/>
                </a:lnTo>
                <a:lnTo>
                  <a:pt x="563880" y="89153"/>
                </a:lnTo>
                <a:lnTo>
                  <a:pt x="564642" y="89492"/>
                </a:lnTo>
                <a:close/>
              </a:path>
              <a:path w="639445" h="471804">
                <a:moveTo>
                  <a:pt x="564642" y="202268"/>
                </a:moveTo>
                <a:lnTo>
                  <a:pt x="564642" y="201929"/>
                </a:lnTo>
                <a:lnTo>
                  <a:pt x="563880" y="201929"/>
                </a:lnTo>
                <a:lnTo>
                  <a:pt x="564642" y="202268"/>
                </a:lnTo>
                <a:close/>
              </a:path>
              <a:path w="639445" h="471804">
                <a:moveTo>
                  <a:pt x="577596" y="217680"/>
                </a:moveTo>
                <a:lnTo>
                  <a:pt x="577596" y="208787"/>
                </a:lnTo>
                <a:lnTo>
                  <a:pt x="575744" y="207759"/>
                </a:lnTo>
                <a:lnTo>
                  <a:pt x="568452" y="211073"/>
                </a:lnTo>
                <a:lnTo>
                  <a:pt x="569214" y="211073"/>
                </a:lnTo>
                <a:lnTo>
                  <a:pt x="569214" y="221181"/>
                </a:lnTo>
                <a:lnTo>
                  <a:pt x="577596" y="217680"/>
                </a:lnTo>
                <a:close/>
              </a:path>
              <a:path w="639445" h="471804">
                <a:moveTo>
                  <a:pt x="588264" y="211835"/>
                </a:moveTo>
                <a:lnTo>
                  <a:pt x="583692" y="203453"/>
                </a:lnTo>
                <a:lnTo>
                  <a:pt x="576834" y="207263"/>
                </a:lnTo>
                <a:lnTo>
                  <a:pt x="575744" y="207759"/>
                </a:lnTo>
                <a:lnTo>
                  <a:pt x="576834" y="208364"/>
                </a:lnTo>
                <a:lnTo>
                  <a:pt x="576834" y="208025"/>
                </a:lnTo>
                <a:lnTo>
                  <a:pt x="582930" y="211835"/>
                </a:lnTo>
                <a:lnTo>
                  <a:pt x="585839" y="213290"/>
                </a:lnTo>
                <a:lnTo>
                  <a:pt x="588264" y="211835"/>
                </a:lnTo>
                <a:close/>
              </a:path>
              <a:path w="639445" h="471804">
                <a:moveTo>
                  <a:pt x="577596" y="95630"/>
                </a:moveTo>
                <a:lnTo>
                  <a:pt x="577596" y="95249"/>
                </a:lnTo>
                <a:lnTo>
                  <a:pt x="576834" y="95249"/>
                </a:lnTo>
                <a:lnTo>
                  <a:pt x="577596" y="95630"/>
                </a:lnTo>
                <a:close/>
              </a:path>
              <a:path w="639445" h="471804">
                <a:moveTo>
                  <a:pt x="585839" y="213290"/>
                </a:moveTo>
                <a:lnTo>
                  <a:pt x="582930" y="211835"/>
                </a:lnTo>
                <a:lnTo>
                  <a:pt x="576834" y="208025"/>
                </a:lnTo>
                <a:lnTo>
                  <a:pt x="577596" y="208787"/>
                </a:lnTo>
                <a:lnTo>
                  <a:pt x="577596" y="217680"/>
                </a:lnTo>
                <a:lnTo>
                  <a:pt x="580644" y="216407"/>
                </a:lnTo>
                <a:lnTo>
                  <a:pt x="585839" y="213290"/>
                </a:lnTo>
                <a:close/>
              </a:path>
              <a:path w="639445" h="471804">
                <a:moveTo>
                  <a:pt x="577596" y="208787"/>
                </a:moveTo>
                <a:lnTo>
                  <a:pt x="576834" y="208025"/>
                </a:lnTo>
                <a:lnTo>
                  <a:pt x="576834" y="208364"/>
                </a:lnTo>
                <a:lnTo>
                  <a:pt x="577596" y="208787"/>
                </a:lnTo>
                <a:close/>
              </a:path>
              <a:path w="639445" h="471804">
                <a:moveTo>
                  <a:pt x="588264" y="214502"/>
                </a:moveTo>
                <a:lnTo>
                  <a:pt x="588264" y="211835"/>
                </a:lnTo>
                <a:lnTo>
                  <a:pt x="585839" y="213290"/>
                </a:lnTo>
                <a:lnTo>
                  <a:pt x="588264" y="214502"/>
                </a:lnTo>
                <a:close/>
              </a:path>
              <a:path w="639445" h="471804">
                <a:moveTo>
                  <a:pt x="617982" y="304378"/>
                </a:moveTo>
                <a:lnTo>
                  <a:pt x="617982" y="291845"/>
                </a:lnTo>
                <a:lnTo>
                  <a:pt x="611886" y="297179"/>
                </a:lnTo>
                <a:lnTo>
                  <a:pt x="605028" y="303275"/>
                </a:lnTo>
                <a:lnTo>
                  <a:pt x="605028" y="302513"/>
                </a:lnTo>
                <a:lnTo>
                  <a:pt x="597408" y="308609"/>
                </a:lnTo>
                <a:lnTo>
                  <a:pt x="588264" y="313943"/>
                </a:lnTo>
                <a:lnTo>
                  <a:pt x="589026" y="313943"/>
                </a:lnTo>
                <a:lnTo>
                  <a:pt x="589026" y="324473"/>
                </a:lnTo>
                <a:lnTo>
                  <a:pt x="594668" y="321524"/>
                </a:lnTo>
                <a:lnTo>
                  <a:pt x="608323" y="312400"/>
                </a:lnTo>
                <a:lnTo>
                  <a:pt x="617982" y="304378"/>
                </a:lnTo>
                <a:close/>
              </a:path>
              <a:path w="639445" h="471804">
                <a:moveTo>
                  <a:pt x="615696" y="122529"/>
                </a:moveTo>
                <a:lnTo>
                  <a:pt x="615696" y="121919"/>
                </a:lnTo>
                <a:lnTo>
                  <a:pt x="614934" y="121919"/>
                </a:lnTo>
                <a:lnTo>
                  <a:pt x="615696" y="122529"/>
                </a:lnTo>
                <a:close/>
              </a:path>
              <a:path w="639445" h="471804">
                <a:moveTo>
                  <a:pt x="615696" y="235457"/>
                </a:moveTo>
                <a:lnTo>
                  <a:pt x="615696" y="234695"/>
                </a:lnTo>
                <a:lnTo>
                  <a:pt x="614934" y="234695"/>
                </a:lnTo>
                <a:lnTo>
                  <a:pt x="615696" y="235457"/>
                </a:lnTo>
                <a:close/>
              </a:path>
              <a:path w="639445" h="471804">
                <a:moveTo>
                  <a:pt x="622554" y="299991"/>
                </a:moveTo>
                <a:lnTo>
                  <a:pt x="622554" y="285749"/>
                </a:lnTo>
                <a:lnTo>
                  <a:pt x="617220" y="291845"/>
                </a:lnTo>
                <a:lnTo>
                  <a:pt x="617982" y="291845"/>
                </a:lnTo>
                <a:lnTo>
                  <a:pt x="617982" y="304378"/>
                </a:lnTo>
                <a:lnTo>
                  <a:pt x="620902" y="301953"/>
                </a:lnTo>
                <a:lnTo>
                  <a:pt x="622554" y="299991"/>
                </a:lnTo>
                <a:close/>
              </a:path>
              <a:path w="639445" h="471804">
                <a:moveTo>
                  <a:pt x="639318" y="271271"/>
                </a:moveTo>
                <a:lnTo>
                  <a:pt x="639318" y="264413"/>
                </a:lnTo>
                <a:lnTo>
                  <a:pt x="630174" y="264413"/>
                </a:lnTo>
                <a:lnTo>
                  <a:pt x="630174" y="263651"/>
                </a:lnTo>
                <a:lnTo>
                  <a:pt x="629412" y="270509"/>
                </a:lnTo>
                <a:lnTo>
                  <a:pt x="629412" y="269747"/>
                </a:lnTo>
                <a:lnTo>
                  <a:pt x="627888" y="275843"/>
                </a:lnTo>
                <a:lnTo>
                  <a:pt x="627888" y="275081"/>
                </a:lnTo>
                <a:lnTo>
                  <a:pt x="625602" y="281177"/>
                </a:lnTo>
                <a:lnTo>
                  <a:pt x="625602" y="280415"/>
                </a:lnTo>
                <a:lnTo>
                  <a:pt x="621792" y="286511"/>
                </a:lnTo>
                <a:lnTo>
                  <a:pt x="622554" y="285749"/>
                </a:lnTo>
                <a:lnTo>
                  <a:pt x="622554" y="299991"/>
                </a:lnTo>
                <a:lnTo>
                  <a:pt x="629412" y="291845"/>
                </a:lnTo>
                <a:lnTo>
                  <a:pt x="633984" y="284987"/>
                </a:lnTo>
                <a:lnTo>
                  <a:pt x="637032" y="278129"/>
                </a:lnTo>
                <a:lnTo>
                  <a:pt x="639318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10775" y="6591300"/>
            <a:ext cx="1691639" cy="114300"/>
          </a:xfrm>
          <a:custGeom>
            <a:avLst/>
            <a:gdLst/>
            <a:ahLst/>
            <a:cxnLst/>
            <a:rect l="l" t="t" r="r" b="b"/>
            <a:pathLst>
              <a:path w="1691639" h="114300">
                <a:moveTo>
                  <a:pt x="1596389" y="76200"/>
                </a:moveTo>
                <a:lnTo>
                  <a:pt x="1596389" y="38100"/>
                </a:lnTo>
                <a:lnTo>
                  <a:pt x="0" y="38100"/>
                </a:lnTo>
                <a:lnTo>
                  <a:pt x="0" y="76200"/>
                </a:lnTo>
                <a:lnTo>
                  <a:pt x="1596389" y="76200"/>
                </a:lnTo>
                <a:close/>
              </a:path>
              <a:path w="1691639" h="114300">
                <a:moveTo>
                  <a:pt x="1691640" y="57150"/>
                </a:moveTo>
                <a:lnTo>
                  <a:pt x="1577340" y="0"/>
                </a:lnTo>
                <a:lnTo>
                  <a:pt x="1577340" y="38100"/>
                </a:lnTo>
                <a:lnTo>
                  <a:pt x="1596389" y="38100"/>
                </a:lnTo>
                <a:lnTo>
                  <a:pt x="1596389" y="104775"/>
                </a:lnTo>
                <a:lnTo>
                  <a:pt x="1691640" y="57150"/>
                </a:lnTo>
                <a:close/>
              </a:path>
              <a:path w="1691639" h="114300">
                <a:moveTo>
                  <a:pt x="1596389" y="104775"/>
                </a:moveTo>
                <a:lnTo>
                  <a:pt x="1596389" y="76200"/>
                </a:lnTo>
                <a:lnTo>
                  <a:pt x="1577340" y="76200"/>
                </a:lnTo>
                <a:lnTo>
                  <a:pt x="1577340" y="114300"/>
                </a:lnTo>
                <a:lnTo>
                  <a:pt x="1596389" y="104775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33201" y="6164833"/>
            <a:ext cx="429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44" baseline="-20833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2400" baseline="-208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89703" y="6153403"/>
            <a:ext cx="2565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i="1" spc="-44" baseline="-20833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2400" baseline="-208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42223" y="6194297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4712" y="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42223" y="6199632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4712" y="0"/>
                </a:lnTo>
              </a:path>
            </a:pathLst>
          </a:custGeom>
          <a:ln w="10667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52891" y="6204965"/>
            <a:ext cx="1092835" cy="3619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2770"/>
              </a:lnSpc>
            </a:pPr>
            <a:r>
              <a:rPr sz="2350" spc="70" dirty="0">
                <a:latin typeface="Arial"/>
                <a:cs typeface="Arial"/>
              </a:rPr>
              <a:t>itemset</a:t>
            </a:r>
            <a:endParaRPr sz="2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52891" y="6587490"/>
            <a:ext cx="1092835" cy="36195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770"/>
              </a:lnSpc>
            </a:pPr>
            <a:r>
              <a:rPr sz="2350" spc="65" dirty="0">
                <a:latin typeface="Arial"/>
                <a:cs typeface="Arial"/>
              </a:rPr>
              <a:t>{2 3</a:t>
            </a:r>
            <a:r>
              <a:rPr sz="2350" spc="-95" dirty="0">
                <a:latin typeface="Arial"/>
                <a:cs typeface="Arial"/>
              </a:rPr>
              <a:t> </a:t>
            </a:r>
            <a:r>
              <a:rPr sz="2350" spc="40" dirty="0">
                <a:latin typeface="Arial"/>
                <a:cs typeface="Arial"/>
              </a:rPr>
              <a:t>5}</a:t>
            </a:r>
            <a:endParaRPr sz="2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52891" y="6199632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>
                <a:moveTo>
                  <a:pt x="0" y="0"/>
                </a:moveTo>
                <a:lnTo>
                  <a:pt x="1114044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52891" y="6566916"/>
            <a:ext cx="1114425" cy="20955"/>
          </a:xfrm>
          <a:custGeom>
            <a:avLst/>
            <a:gdLst/>
            <a:ahLst/>
            <a:cxnLst/>
            <a:rect l="l" t="t" r="r" b="b"/>
            <a:pathLst>
              <a:path w="1114425" h="20954">
                <a:moveTo>
                  <a:pt x="0" y="20574"/>
                </a:moveTo>
                <a:lnTo>
                  <a:pt x="1114044" y="20574"/>
                </a:lnTo>
                <a:lnTo>
                  <a:pt x="111404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52891" y="6949440"/>
            <a:ext cx="1114425" cy="20955"/>
          </a:xfrm>
          <a:custGeom>
            <a:avLst/>
            <a:gdLst/>
            <a:ahLst/>
            <a:cxnLst/>
            <a:rect l="l" t="t" r="r" b="b"/>
            <a:pathLst>
              <a:path w="1114425" h="20954">
                <a:moveTo>
                  <a:pt x="0" y="20574"/>
                </a:moveTo>
                <a:lnTo>
                  <a:pt x="1114044" y="20574"/>
                </a:lnTo>
                <a:lnTo>
                  <a:pt x="1114044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2317" y="6185153"/>
            <a:ext cx="1144905" cy="795655"/>
          </a:xfrm>
          <a:custGeom>
            <a:avLst/>
            <a:gdLst/>
            <a:ahLst/>
            <a:cxnLst/>
            <a:rect l="l" t="t" r="r" b="b"/>
            <a:pathLst>
              <a:path w="1144905" h="795654">
                <a:moveTo>
                  <a:pt x="1144524" y="795527"/>
                </a:moveTo>
                <a:lnTo>
                  <a:pt x="1144524" y="0"/>
                </a:lnTo>
                <a:lnTo>
                  <a:pt x="0" y="0"/>
                </a:lnTo>
                <a:lnTo>
                  <a:pt x="0" y="795527"/>
                </a:lnTo>
                <a:lnTo>
                  <a:pt x="4571" y="795527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1135379" y="9144"/>
                </a:lnTo>
                <a:lnTo>
                  <a:pt x="1135379" y="4572"/>
                </a:lnTo>
                <a:lnTo>
                  <a:pt x="1139952" y="9144"/>
                </a:lnTo>
                <a:lnTo>
                  <a:pt x="1139952" y="795527"/>
                </a:lnTo>
                <a:lnTo>
                  <a:pt x="1144524" y="795527"/>
                </a:lnTo>
                <a:close/>
              </a:path>
              <a:path w="1144905" h="795654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1144905" h="795654">
                <a:moveTo>
                  <a:pt x="9906" y="785622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785622"/>
                </a:lnTo>
                <a:lnTo>
                  <a:pt x="9906" y="785622"/>
                </a:lnTo>
                <a:close/>
              </a:path>
              <a:path w="1144905" h="795654">
                <a:moveTo>
                  <a:pt x="1139952" y="785622"/>
                </a:moveTo>
                <a:lnTo>
                  <a:pt x="4571" y="785622"/>
                </a:lnTo>
                <a:lnTo>
                  <a:pt x="9906" y="790194"/>
                </a:lnTo>
                <a:lnTo>
                  <a:pt x="9906" y="795527"/>
                </a:lnTo>
                <a:lnTo>
                  <a:pt x="1135379" y="795527"/>
                </a:lnTo>
                <a:lnTo>
                  <a:pt x="1135379" y="790194"/>
                </a:lnTo>
                <a:lnTo>
                  <a:pt x="1139952" y="785622"/>
                </a:lnTo>
                <a:close/>
              </a:path>
              <a:path w="1144905" h="795654">
                <a:moveTo>
                  <a:pt x="9906" y="795527"/>
                </a:moveTo>
                <a:lnTo>
                  <a:pt x="9906" y="790194"/>
                </a:lnTo>
                <a:lnTo>
                  <a:pt x="4571" y="785622"/>
                </a:lnTo>
                <a:lnTo>
                  <a:pt x="4571" y="795527"/>
                </a:lnTo>
                <a:lnTo>
                  <a:pt x="9906" y="795527"/>
                </a:lnTo>
                <a:close/>
              </a:path>
              <a:path w="1144905" h="795654">
                <a:moveTo>
                  <a:pt x="1139952" y="9144"/>
                </a:moveTo>
                <a:lnTo>
                  <a:pt x="1135379" y="4572"/>
                </a:lnTo>
                <a:lnTo>
                  <a:pt x="1135379" y="9144"/>
                </a:lnTo>
                <a:lnTo>
                  <a:pt x="1139952" y="9144"/>
                </a:lnTo>
                <a:close/>
              </a:path>
              <a:path w="1144905" h="795654">
                <a:moveTo>
                  <a:pt x="1139952" y="785622"/>
                </a:moveTo>
                <a:lnTo>
                  <a:pt x="1139952" y="9144"/>
                </a:lnTo>
                <a:lnTo>
                  <a:pt x="1135379" y="9144"/>
                </a:lnTo>
                <a:lnTo>
                  <a:pt x="1135379" y="785622"/>
                </a:lnTo>
                <a:lnTo>
                  <a:pt x="1139952" y="785622"/>
                </a:lnTo>
                <a:close/>
              </a:path>
              <a:path w="1144905" h="795654">
                <a:moveTo>
                  <a:pt x="1139952" y="795527"/>
                </a:moveTo>
                <a:lnTo>
                  <a:pt x="1139952" y="785622"/>
                </a:lnTo>
                <a:lnTo>
                  <a:pt x="1135379" y="790194"/>
                </a:lnTo>
                <a:lnTo>
                  <a:pt x="1135379" y="795527"/>
                </a:lnTo>
                <a:lnTo>
                  <a:pt x="1139952" y="7955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18103" y="6244082"/>
            <a:ext cx="85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Scan</a:t>
            </a:r>
            <a:r>
              <a:rPr sz="2400" spc="-2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343410" y="6184772"/>
          <a:ext cx="1737360" cy="79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21590" algn="ctr">
                        <a:lnSpc>
                          <a:spcPts val="2980"/>
                        </a:lnSpc>
                      </a:pPr>
                      <a:r>
                        <a:rPr sz="2500" spc="-25" dirty="0">
                          <a:latin typeface="Arial"/>
                          <a:cs typeface="Arial"/>
                        </a:rPr>
                        <a:t>itemset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980"/>
                        </a:lnSpc>
                      </a:pPr>
                      <a:r>
                        <a:rPr sz="2500" spc="-45" dirty="0">
                          <a:latin typeface="Arial"/>
                          <a:cs typeface="Arial"/>
                        </a:rPr>
                        <a:t>sup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7620" algn="ctr">
                        <a:lnSpc>
                          <a:spcPts val="2980"/>
                        </a:lnSpc>
                      </a:pPr>
                      <a:r>
                        <a:rPr sz="2500" spc="-30" dirty="0">
                          <a:latin typeface="Arial"/>
                          <a:cs typeface="Arial"/>
                        </a:rPr>
                        <a:t>{2 </a:t>
                      </a:r>
                      <a:r>
                        <a:rPr sz="2500" spc="-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5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50" dirty="0">
                          <a:latin typeface="Arial"/>
                          <a:cs typeface="Arial"/>
                        </a:rPr>
                        <a:t>5}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980"/>
                        </a:lnSpc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2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5334647" y="6175247"/>
            <a:ext cx="1773555" cy="830580"/>
          </a:xfrm>
          <a:custGeom>
            <a:avLst/>
            <a:gdLst/>
            <a:ahLst/>
            <a:cxnLst/>
            <a:rect l="l" t="t" r="r" b="b"/>
            <a:pathLst>
              <a:path w="1773554" h="830579">
                <a:moveTo>
                  <a:pt x="1773174" y="830580"/>
                </a:moveTo>
                <a:lnTo>
                  <a:pt x="1773174" y="0"/>
                </a:lnTo>
                <a:lnTo>
                  <a:pt x="0" y="0"/>
                </a:lnTo>
                <a:lnTo>
                  <a:pt x="0" y="830580"/>
                </a:lnTo>
                <a:lnTo>
                  <a:pt x="4572" y="830580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1763267" y="9905"/>
                </a:lnTo>
                <a:lnTo>
                  <a:pt x="1763267" y="5334"/>
                </a:lnTo>
                <a:lnTo>
                  <a:pt x="1768589" y="9905"/>
                </a:lnTo>
                <a:lnTo>
                  <a:pt x="1768589" y="830580"/>
                </a:lnTo>
                <a:lnTo>
                  <a:pt x="1773174" y="830580"/>
                </a:lnTo>
                <a:close/>
              </a:path>
              <a:path w="1773554" h="830579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1773554" h="830579">
                <a:moveTo>
                  <a:pt x="9144" y="820674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820674"/>
                </a:lnTo>
                <a:lnTo>
                  <a:pt x="9144" y="820674"/>
                </a:lnTo>
                <a:close/>
              </a:path>
              <a:path w="1773554" h="830579">
                <a:moveTo>
                  <a:pt x="1768589" y="820674"/>
                </a:moveTo>
                <a:lnTo>
                  <a:pt x="4572" y="820674"/>
                </a:lnTo>
                <a:lnTo>
                  <a:pt x="9144" y="826008"/>
                </a:lnTo>
                <a:lnTo>
                  <a:pt x="9144" y="830580"/>
                </a:lnTo>
                <a:lnTo>
                  <a:pt x="1763267" y="830580"/>
                </a:lnTo>
                <a:lnTo>
                  <a:pt x="1763267" y="826008"/>
                </a:lnTo>
                <a:lnTo>
                  <a:pt x="1768589" y="820674"/>
                </a:lnTo>
                <a:close/>
              </a:path>
              <a:path w="1773554" h="830579">
                <a:moveTo>
                  <a:pt x="9144" y="830580"/>
                </a:moveTo>
                <a:lnTo>
                  <a:pt x="9144" y="826008"/>
                </a:lnTo>
                <a:lnTo>
                  <a:pt x="4572" y="820674"/>
                </a:lnTo>
                <a:lnTo>
                  <a:pt x="4572" y="830580"/>
                </a:lnTo>
                <a:lnTo>
                  <a:pt x="9144" y="830580"/>
                </a:lnTo>
                <a:close/>
              </a:path>
              <a:path w="1773554" h="830579">
                <a:moveTo>
                  <a:pt x="1768589" y="9905"/>
                </a:moveTo>
                <a:lnTo>
                  <a:pt x="1763267" y="5334"/>
                </a:lnTo>
                <a:lnTo>
                  <a:pt x="1763267" y="9905"/>
                </a:lnTo>
                <a:lnTo>
                  <a:pt x="1768589" y="9905"/>
                </a:lnTo>
                <a:close/>
              </a:path>
              <a:path w="1773554" h="830579">
                <a:moveTo>
                  <a:pt x="1768589" y="820674"/>
                </a:moveTo>
                <a:lnTo>
                  <a:pt x="1768589" y="9905"/>
                </a:lnTo>
                <a:lnTo>
                  <a:pt x="1763267" y="9905"/>
                </a:lnTo>
                <a:lnTo>
                  <a:pt x="1763267" y="820674"/>
                </a:lnTo>
                <a:lnTo>
                  <a:pt x="1768589" y="820674"/>
                </a:lnTo>
                <a:close/>
              </a:path>
              <a:path w="1773554" h="830579">
                <a:moveTo>
                  <a:pt x="1768589" y="830580"/>
                </a:moveTo>
                <a:lnTo>
                  <a:pt x="1768589" y="820674"/>
                </a:lnTo>
                <a:lnTo>
                  <a:pt x="1763267" y="826008"/>
                </a:lnTo>
                <a:lnTo>
                  <a:pt x="1763267" y="830580"/>
                </a:lnTo>
                <a:lnTo>
                  <a:pt x="1768589" y="830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6762" y="5559552"/>
            <a:ext cx="184411" cy="23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2197" y="5554979"/>
            <a:ext cx="194310" cy="532765"/>
          </a:xfrm>
          <a:custGeom>
            <a:avLst/>
            <a:gdLst/>
            <a:ahLst/>
            <a:cxnLst/>
            <a:rect l="l" t="t" r="r" b="b"/>
            <a:pathLst>
              <a:path w="194309" h="532764">
                <a:moveTo>
                  <a:pt x="193547" y="113537"/>
                </a:moveTo>
                <a:lnTo>
                  <a:pt x="193547" y="0"/>
                </a:lnTo>
                <a:lnTo>
                  <a:pt x="179069" y="0"/>
                </a:lnTo>
                <a:lnTo>
                  <a:pt x="169163" y="761"/>
                </a:lnTo>
                <a:lnTo>
                  <a:pt x="119648" y="12794"/>
                </a:lnTo>
                <a:lnTo>
                  <a:pt x="76361" y="36471"/>
                </a:lnTo>
                <a:lnTo>
                  <a:pt x="40805" y="70677"/>
                </a:lnTo>
                <a:lnTo>
                  <a:pt x="14477" y="114299"/>
                </a:lnTo>
                <a:lnTo>
                  <a:pt x="2285" y="158495"/>
                </a:lnTo>
                <a:lnTo>
                  <a:pt x="0" y="177545"/>
                </a:lnTo>
                <a:lnTo>
                  <a:pt x="0" y="187451"/>
                </a:lnTo>
                <a:lnTo>
                  <a:pt x="9143" y="187451"/>
                </a:lnTo>
                <a:lnTo>
                  <a:pt x="11429" y="160019"/>
                </a:lnTo>
                <a:lnTo>
                  <a:pt x="11429" y="160781"/>
                </a:lnTo>
                <a:lnTo>
                  <a:pt x="12953" y="151637"/>
                </a:lnTo>
                <a:lnTo>
                  <a:pt x="15239" y="142493"/>
                </a:lnTo>
                <a:lnTo>
                  <a:pt x="15239" y="143255"/>
                </a:lnTo>
                <a:lnTo>
                  <a:pt x="17525" y="134111"/>
                </a:lnTo>
                <a:lnTo>
                  <a:pt x="17525" y="134873"/>
                </a:lnTo>
                <a:lnTo>
                  <a:pt x="20573" y="125729"/>
                </a:lnTo>
                <a:lnTo>
                  <a:pt x="20573" y="126491"/>
                </a:lnTo>
                <a:lnTo>
                  <a:pt x="23621" y="118109"/>
                </a:lnTo>
                <a:lnTo>
                  <a:pt x="26669" y="111404"/>
                </a:lnTo>
                <a:lnTo>
                  <a:pt x="26669" y="110489"/>
                </a:lnTo>
                <a:lnTo>
                  <a:pt x="31241" y="102107"/>
                </a:lnTo>
                <a:lnTo>
                  <a:pt x="31241" y="102869"/>
                </a:lnTo>
                <a:lnTo>
                  <a:pt x="35051" y="96519"/>
                </a:lnTo>
                <a:lnTo>
                  <a:pt x="35051" y="95249"/>
                </a:lnTo>
                <a:lnTo>
                  <a:pt x="39623" y="88718"/>
                </a:lnTo>
                <a:lnTo>
                  <a:pt x="39623" y="87629"/>
                </a:lnTo>
                <a:lnTo>
                  <a:pt x="50291" y="73913"/>
                </a:lnTo>
                <a:lnTo>
                  <a:pt x="55625" y="68579"/>
                </a:lnTo>
                <a:lnTo>
                  <a:pt x="55625" y="67817"/>
                </a:lnTo>
                <a:lnTo>
                  <a:pt x="61721" y="61721"/>
                </a:lnTo>
                <a:lnTo>
                  <a:pt x="67817" y="56303"/>
                </a:lnTo>
                <a:lnTo>
                  <a:pt x="67817" y="55625"/>
                </a:lnTo>
                <a:lnTo>
                  <a:pt x="88391" y="39623"/>
                </a:lnTo>
                <a:lnTo>
                  <a:pt x="102869" y="30937"/>
                </a:lnTo>
                <a:lnTo>
                  <a:pt x="102869" y="30479"/>
                </a:lnTo>
                <a:lnTo>
                  <a:pt x="148606" y="13950"/>
                </a:lnTo>
                <a:lnTo>
                  <a:pt x="169926" y="10032"/>
                </a:lnTo>
                <a:lnTo>
                  <a:pt x="180594" y="9788"/>
                </a:lnTo>
                <a:lnTo>
                  <a:pt x="183642" y="9554"/>
                </a:lnTo>
                <a:lnTo>
                  <a:pt x="183642" y="4571"/>
                </a:lnTo>
                <a:lnTo>
                  <a:pt x="188976" y="9143"/>
                </a:lnTo>
                <a:lnTo>
                  <a:pt x="188976" y="113537"/>
                </a:lnTo>
                <a:lnTo>
                  <a:pt x="193547" y="113537"/>
                </a:lnTo>
                <a:close/>
              </a:path>
              <a:path w="194309" h="532764">
                <a:moveTo>
                  <a:pt x="13193" y="222818"/>
                </a:moveTo>
                <a:lnTo>
                  <a:pt x="11429" y="214883"/>
                </a:lnTo>
                <a:lnTo>
                  <a:pt x="11429" y="215645"/>
                </a:lnTo>
                <a:lnTo>
                  <a:pt x="9905" y="201167"/>
                </a:lnTo>
                <a:lnTo>
                  <a:pt x="9905" y="194309"/>
                </a:lnTo>
                <a:lnTo>
                  <a:pt x="9143" y="187451"/>
                </a:lnTo>
                <a:lnTo>
                  <a:pt x="0" y="187451"/>
                </a:lnTo>
                <a:lnTo>
                  <a:pt x="0" y="195071"/>
                </a:lnTo>
                <a:lnTo>
                  <a:pt x="7950" y="236847"/>
                </a:lnTo>
                <a:lnTo>
                  <a:pt x="12953" y="223265"/>
                </a:lnTo>
                <a:lnTo>
                  <a:pt x="13193" y="222818"/>
                </a:lnTo>
                <a:close/>
              </a:path>
              <a:path w="194309" h="532764">
                <a:moveTo>
                  <a:pt x="7950" y="236847"/>
                </a:moveTo>
                <a:lnTo>
                  <a:pt x="0" y="195071"/>
                </a:lnTo>
                <a:lnTo>
                  <a:pt x="0" y="299465"/>
                </a:lnTo>
                <a:lnTo>
                  <a:pt x="2285" y="320801"/>
                </a:lnTo>
                <a:lnTo>
                  <a:pt x="5333" y="335279"/>
                </a:lnTo>
                <a:lnTo>
                  <a:pt x="7619" y="343509"/>
                </a:lnTo>
                <a:lnTo>
                  <a:pt x="7619" y="237743"/>
                </a:lnTo>
                <a:lnTo>
                  <a:pt x="7950" y="236847"/>
                </a:lnTo>
                <a:close/>
              </a:path>
              <a:path w="194309" h="532764">
                <a:moveTo>
                  <a:pt x="8163" y="237970"/>
                </a:moveTo>
                <a:lnTo>
                  <a:pt x="7950" y="236847"/>
                </a:lnTo>
                <a:lnTo>
                  <a:pt x="7619" y="237743"/>
                </a:lnTo>
                <a:lnTo>
                  <a:pt x="8163" y="237970"/>
                </a:lnTo>
                <a:close/>
              </a:path>
              <a:path w="194309" h="532764">
                <a:moveTo>
                  <a:pt x="42672" y="394715"/>
                </a:moveTo>
                <a:lnTo>
                  <a:pt x="35052" y="383285"/>
                </a:lnTo>
                <a:lnTo>
                  <a:pt x="28193" y="371093"/>
                </a:lnTo>
                <a:lnTo>
                  <a:pt x="28193" y="371855"/>
                </a:lnTo>
                <a:lnTo>
                  <a:pt x="22859" y="358901"/>
                </a:lnTo>
                <a:lnTo>
                  <a:pt x="22859" y="359663"/>
                </a:lnTo>
                <a:lnTo>
                  <a:pt x="18287" y="345947"/>
                </a:lnTo>
                <a:lnTo>
                  <a:pt x="18287" y="346709"/>
                </a:lnTo>
                <a:lnTo>
                  <a:pt x="14477" y="332993"/>
                </a:lnTo>
                <a:lnTo>
                  <a:pt x="11429" y="319277"/>
                </a:lnTo>
                <a:lnTo>
                  <a:pt x="11429" y="320039"/>
                </a:lnTo>
                <a:lnTo>
                  <a:pt x="9905" y="305561"/>
                </a:lnTo>
                <a:lnTo>
                  <a:pt x="9905" y="298703"/>
                </a:lnTo>
                <a:lnTo>
                  <a:pt x="9143" y="291845"/>
                </a:lnTo>
                <a:lnTo>
                  <a:pt x="9143" y="243121"/>
                </a:lnTo>
                <a:lnTo>
                  <a:pt x="8163" y="237970"/>
                </a:lnTo>
                <a:lnTo>
                  <a:pt x="7619" y="237743"/>
                </a:lnTo>
                <a:lnTo>
                  <a:pt x="7619" y="343509"/>
                </a:lnTo>
                <a:lnTo>
                  <a:pt x="9143" y="348995"/>
                </a:lnTo>
                <a:lnTo>
                  <a:pt x="21272" y="378908"/>
                </a:lnTo>
                <a:lnTo>
                  <a:pt x="38757" y="405979"/>
                </a:lnTo>
                <a:lnTo>
                  <a:pt x="41910" y="409391"/>
                </a:lnTo>
                <a:lnTo>
                  <a:pt x="41910" y="394715"/>
                </a:lnTo>
                <a:lnTo>
                  <a:pt x="42672" y="394715"/>
                </a:lnTo>
                <a:close/>
              </a:path>
              <a:path w="194309" h="532764">
                <a:moveTo>
                  <a:pt x="17512" y="239523"/>
                </a:moveTo>
                <a:lnTo>
                  <a:pt x="14477" y="228599"/>
                </a:lnTo>
                <a:lnTo>
                  <a:pt x="13193" y="222818"/>
                </a:lnTo>
                <a:lnTo>
                  <a:pt x="12953" y="223265"/>
                </a:lnTo>
                <a:lnTo>
                  <a:pt x="7950" y="236847"/>
                </a:lnTo>
                <a:lnTo>
                  <a:pt x="8163" y="237970"/>
                </a:lnTo>
                <a:lnTo>
                  <a:pt x="16763" y="241553"/>
                </a:lnTo>
                <a:lnTo>
                  <a:pt x="17512" y="239523"/>
                </a:lnTo>
                <a:close/>
              </a:path>
              <a:path w="194309" h="532764">
                <a:moveTo>
                  <a:pt x="42671" y="290321"/>
                </a:moveTo>
                <a:lnTo>
                  <a:pt x="35051" y="278891"/>
                </a:lnTo>
                <a:lnTo>
                  <a:pt x="28193" y="266699"/>
                </a:lnTo>
                <a:lnTo>
                  <a:pt x="28193" y="267461"/>
                </a:lnTo>
                <a:lnTo>
                  <a:pt x="22859" y="254507"/>
                </a:lnTo>
                <a:lnTo>
                  <a:pt x="22859" y="255269"/>
                </a:lnTo>
                <a:lnTo>
                  <a:pt x="18287" y="241553"/>
                </a:lnTo>
                <a:lnTo>
                  <a:pt x="18287" y="242315"/>
                </a:lnTo>
                <a:lnTo>
                  <a:pt x="17512" y="239523"/>
                </a:lnTo>
                <a:lnTo>
                  <a:pt x="16763" y="241553"/>
                </a:lnTo>
                <a:lnTo>
                  <a:pt x="8163" y="237970"/>
                </a:lnTo>
                <a:lnTo>
                  <a:pt x="9972" y="247475"/>
                </a:lnTo>
                <a:lnTo>
                  <a:pt x="32499" y="293098"/>
                </a:lnTo>
                <a:lnTo>
                  <a:pt x="41909" y="303411"/>
                </a:lnTo>
                <a:lnTo>
                  <a:pt x="41909" y="290321"/>
                </a:lnTo>
                <a:lnTo>
                  <a:pt x="42671" y="290321"/>
                </a:lnTo>
                <a:close/>
              </a:path>
              <a:path w="194309" h="532764">
                <a:moveTo>
                  <a:pt x="188976" y="104393"/>
                </a:moveTo>
                <a:lnTo>
                  <a:pt x="137578" y="111414"/>
                </a:lnTo>
                <a:lnTo>
                  <a:pt x="97592" y="127813"/>
                </a:lnTo>
                <a:lnTo>
                  <a:pt x="62351" y="152590"/>
                </a:lnTo>
                <a:lnTo>
                  <a:pt x="33567" y="184741"/>
                </a:lnTo>
                <a:lnTo>
                  <a:pt x="13193" y="222818"/>
                </a:lnTo>
                <a:lnTo>
                  <a:pt x="14477" y="228599"/>
                </a:lnTo>
                <a:lnTo>
                  <a:pt x="17512" y="239523"/>
                </a:lnTo>
                <a:lnTo>
                  <a:pt x="21335" y="229144"/>
                </a:lnTo>
                <a:lnTo>
                  <a:pt x="21335" y="227075"/>
                </a:lnTo>
                <a:lnTo>
                  <a:pt x="27431" y="213359"/>
                </a:lnTo>
                <a:lnTo>
                  <a:pt x="27431" y="214121"/>
                </a:lnTo>
                <a:lnTo>
                  <a:pt x="34289" y="201167"/>
                </a:lnTo>
                <a:lnTo>
                  <a:pt x="41909" y="188975"/>
                </a:lnTo>
                <a:lnTo>
                  <a:pt x="41909" y="189737"/>
                </a:lnTo>
                <a:lnTo>
                  <a:pt x="50291" y="178561"/>
                </a:lnTo>
                <a:lnTo>
                  <a:pt x="50291" y="178307"/>
                </a:lnTo>
                <a:lnTo>
                  <a:pt x="60197" y="167639"/>
                </a:lnTo>
                <a:lnTo>
                  <a:pt x="70103" y="158441"/>
                </a:lnTo>
                <a:lnTo>
                  <a:pt x="70103" y="157733"/>
                </a:lnTo>
                <a:lnTo>
                  <a:pt x="81533" y="148589"/>
                </a:lnTo>
                <a:lnTo>
                  <a:pt x="81533" y="149351"/>
                </a:lnTo>
                <a:lnTo>
                  <a:pt x="92963" y="141493"/>
                </a:lnTo>
                <a:lnTo>
                  <a:pt x="92963" y="140969"/>
                </a:lnTo>
                <a:lnTo>
                  <a:pt x="105155" y="134515"/>
                </a:lnTo>
                <a:lnTo>
                  <a:pt x="105155" y="134111"/>
                </a:lnTo>
                <a:lnTo>
                  <a:pt x="118109" y="128015"/>
                </a:lnTo>
                <a:lnTo>
                  <a:pt x="131826" y="122681"/>
                </a:lnTo>
                <a:lnTo>
                  <a:pt x="131826" y="123203"/>
                </a:lnTo>
                <a:lnTo>
                  <a:pt x="145542" y="118871"/>
                </a:lnTo>
                <a:lnTo>
                  <a:pt x="183642" y="113537"/>
                </a:lnTo>
                <a:lnTo>
                  <a:pt x="183642" y="108965"/>
                </a:lnTo>
                <a:lnTo>
                  <a:pt x="188976" y="104393"/>
                </a:lnTo>
                <a:close/>
              </a:path>
              <a:path w="194309" h="532764">
                <a:moveTo>
                  <a:pt x="22097" y="227075"/>
                </a:moveTo>
                <a:lnTo>
                  <a:pt x="21335" y="227075"/>
                </a:lnTo>
                <a:lnTo>
                  <a:pt x="21335" y="229144"/>
                </a:lnTo>
                <a:lnTo>
                  <a:pt x="22097" y="227075"/>
                </a:lnTo>
                <a:close/>
              </a:path>
              <a:path w="194309" h="532764">
                <a:moveTo>
                  <a:pt x="27431" y="109727"/>
                </a:moveTo>
                <a:lnTo>
                  <a:pt x="26669" y="110489"/>
                </a:lnTo>
                <a:lnTo>
                  <a:pt x="26669" y="111404"/>
                </a:lnTo>
                <a:lnTo>
                  <a:pt x="27431" y="109727"/>
                </a:lnTo>
                <a:close/>
              </a:path>
              <a:path w="194309" h="532764">
                <a:moveTo>
                  <a:pt x="35813" y="95249"/>
                </a:moveTo>
                <a:lnTo>
                  <a:pt x="35051" y="95249"/>
                </a:lnTo>
                <a:lnTo>
                  <a:pt x="35051" y="96519"/>
                </a:lnTo>
                <a:lnTo>
                  <a:pt x="35813" y="95249"/>
                </a:lnTo>
                <a:close/>
              </a:path>
              <a:path w="194309" h="532764">
                <a:moveTo>
                  <a:pt x="40385" y="87629"/>
                </a:moveTo>
                <a:lnTo>
                  <a:pt x="39623" y="87629"/>
                </a:lnTo>
                <a:lnTo>
                  <a:pt x="39623" y="88718"/>
                </a:lnTo>
                <a:lnTo>
                  <a:pt x="40385" y="87629"/>
                </a:lnTo>
                <a:close/>
              </a:path>
              <a:path w="194309" h="532764">
                <a:moveTo>
                  <a:pt x="51053" y="300989"/>
                </a:moveTo>
                <a:lnTo>
                  <a:pt x="41909" y="290321"/>
                </a:lnTo>
                <a:lnTo>
                  <a:pt x="41909" y="303411"/>
                </a:lnTo>
                <a:lnTo>
                  <a:pt x="50291" y="312597"/>
                </a:lnTo>
                <a:lnTo>
                  <a:pt x="50291" y="300989"/>
                </a:lnTo>
                <a:lnTo>
                  <a:pt x="51053" y="300989"/>
                </a:lnTo>
                <a:close/>
              </a:path>
              <a:path w="194309" h="532764">
                <a:moveTo>
                  <a:pt x="51053" y="405383"/>
                </a:moveTo>
                <a:lnTo>
                  <a:pt x="41910" y="394715"/>
                </a:lnTo>
                <a:lnTo>
                  <a:pt x="41910" y="409391"/>
                </a:lnTo>
                <a:lnTo>
                  <a:pt x="50292" y="418464"/>
                </a:lnTo>
                <a:lnTo>
                  <a:pt x="50292" y="405383"/>
                </a:lnTo>
                <a:lnTo>
                  <a:pt x="51053" y="405383"/>
                </a:lnTo>
                <a:close/>
              </a:path>
              <a:path w="194309" h="532764">
                <a:moveTo>
                  <a:pt x="51053" y="177545"/>
                </a:moveTo>
                <a:lnTo>
                  <a:pt x="50291" y="178307"/>
                </a:lnTo>
                <a:lnTo>
                  <a:pt x="50291" y="178561"/>
                </a:lnTo>
                <a:lnTo>
                  <a:pt x="51053" y="177545"/>
                </a:lnTo>
                <a:close/>
              </a:path>
              <a:path w="194309" h="532764">
                <a:moveTo>
                  <a:pt x="103632" y="343661"/>
                </a:moveTo>
                <a:lnTo>
                  <a:pt x="91440" y="336803"/>
                </a:lnTo>
                <a:lnTo>
                  <a:pt x="80010" y="329183"/>
                </a:lnTo>
                <a:lnTo>
                  <a:pt x="69342" y="320039"/>
                </a:lnTo>
                <a:lnTo>
                  <a:pt x="69342" y="320801"/>
                </a:lnTo>
                <a:lnTo>
                  <a:pt x="59436" y="310895"/>
                </a:lnTo>
                <a:lnTo>
                  <a:pt x="50291" y="300989"/>
                </a:lnTo>
                <a:lnTo>
                  <a:pt x="50291" y="312597"/>
                </a:lnTo>
                <a:lnTo>
                  <a:pt x="66779" y="330665"/>
                </a:lnTo>
                <a:lnTo>
                  <a:pt x="102870" y="353194"/>
                </a:lnTo>
                <a:lnTo>
                  <a:pt x="102870" y="343661"/>
                </a:lnTo>
                <a:lnTo>
                  <a:pt x="103632" y="343661"/>
                </a:lnTo>
                <a:close/>
              </a:path>
              <a:path w="194309" h="532764">
                <a:moveTo>
                  <a:pt x="103632" y="458858"/>
                </a:moveTo>
                <a:lnTo>
                  <a:pt x="103632" y="448817"/>
                </a:lnTo>
                <a:lnTo>
                  <a:pt x="91440" y="441197"/>
                </a:lnTo>
                <a:lnTo>
                  <a:pt x="80010" y="433577"/>
                </a:lnTo>
                <a:lnTo>
                  <a:pt x="69342" y="424433"/>
                </a:lnTo>
                <a:lnTo>
                  <a:pt x="69342" y="425195"/>
                </a:lnTo>
                <a:lnTo>
                  <a:pt x="59436" y="415289"/>
                </a:lnTo>
                <a:lnTo>
                  <a:pt x="50292" y="405383"/>
                </a:lnTo>
                <a:lnTo>
                  <a:pt x="50292" y="418464"/>
                </a:lnTo>
                <a:lnTo>
                  <a:pt x="60675" y="429704"/>
                </a:lnTo>
                <a:lnTo>
                  <a:pt x="86105" y="449579"/>
                </a:lnTo>
                <a:lnTo>
                  <a:pt x="103632" y="458858"/>
                </a:lnTo>
                <a:close/>
              </a:path>
              <a:path w="194309" h="532764">
                <a:moveTo>
                  <a:pt x="56387" y="67817"/>
                </a:moveTo>
                <a:lnTo>
                  <a:pt x="55625" y="67817"/>
                </a:lnTo>
                <a:lnTo>
                  <a:pt x="55625" y="68579"/>
                </a:lnTo>
                <a:lnTo>
                  <a:pt x="56387" y="67817"/>
                </a:lnTo>
                <a:close/>
              </a:path>
              <a:path w="194309" h="532764">
                <a:moveTo>
                  <a:pt x="68579" y="55625"/>
                </a:moveTo>
                <a:lnTo>
                  <a:pt x="67817" y="55625"/>
                </a:lnTo>
                <a:lnTo>
                  <a:pt x="67817" y="56303"/>
                </a:lnTo>
                <a:lnTo>
                  <a:pt x="68579" y="55625"/>
                </a:lnTo>
                <a:close/>
              </a:path>
              <a:path w="194309" h="532764">
                <a:moveTo>
                  <a:pt x="70865" y="157733"/>
                </a:moveTo>
                <a:lnTo>
                  <a:pt x="70103" y="157733"/>
                </a:lnTo>
                <a:lnTo>
                  <a:pt x="70103" y="158441"/>
                </a:lnTo>
                <a:lnTo>
                  <a:pt x="70865" y="157733"/>
                </a:lnTo>
                <a:close/>
              </a:path>
              <a:path w="194309" h="532764">
                <a:moveTo>
                  <a:pt x="93725" y="140969"/>
                </a:moveTo>
                <a:lnTo>
                  <a:pt x="92963" y="140969"/>
                </a:lnTo>
                <a:lnTo>
                  <a:pt x="92963" y="141493"/>
                </a:lnTo>
                <a:lnTo>
                  <a:pt x="93725" y="140969"/>
                </a:lnTo>
                <a:close/>
              </a:path>
              <a:path w="194309" h="532764">
                <a:moveTo>
                  <a:pt x="103631" y="30479"/>
                </a:moveTo>
                <a:lnTo>
                  <a:pt x="102869" y="30479"/>
                </a:lnTo>
                <a:lnTo>
                  <a:pt x="102869" y="30937"/>
                </a:lnTo>
                <a:lnTo>
                  <a:pt x="103631" y="30479"/>
                </a:lnTo>
                <a:close/>
              </a:path>
              <a:path w="194309" h="532764">
                <a:moveTo>
                  <a:pt x="129539" y="355091"/>
                </a:moveTo>
                <a:lnTo>
                  <a:pt x="115823" y="349757"/>
                </a:lnTo>
                <a:lnTo>
                  <a:pt x="115823" y="350519"/>
                </a:lnTo>
                <a:lnTo>
                  <a:pt x="102870" y="343661"/>
                </a:lnTo>
                <a:lnTo>
                  <a:pt x="102870" y="353194"/>
                </a:lnTo>
                <a:lnTo>
                  <a:pt x="112013" y="358901"/>
                </a:lnTo>
                <a:lnTo>
                  <a:pt x="122681" y="363005"/>
                </a:lnTo>
                <a:lnTo>
                  <a:pt x="122681" y="359663"/>
                </a:lnTo>
                <a:lnTo>
                  <a:pt x="129539" y="355091"/>
                </a:lnTo>
                <a:close/>
              </a:path>
              <a:path w="194309" h="532764">
                <a:moveTo>
                  <a:pt x="131826" y="500700"/>
                </a:moveTo>
                <a:lnTo>
                  <a:pt x="131826" y="461009"/>
                </a:lnTo>
                <a:lnTo>
                  <a:pt x="115824" y="454151"/>
                </a:lnTo>
                <a:lnTo>
                  <a:pt x="115824" y="454913"/>
                </a:lnTo>
                <a:lnTo>
                  <a:pt x="102870" y="448055"/>
                </a:lnTo>
                <a:lnTo>
                  <a:pt x="103632" y="448817"/>
                </a:lnTo>
                <a:lnTo>
                  <a:pt x="103632" y="458858"/>
                </a:lnTo>
                <a:lnTo>
                  <a:pt x="112014" y="463295"/>
                </a:lnTo>
                <a:lnTo>
                  <a:pt x="122682" y="467444"/>
                </a:lnTo>
                <a:lnTo>
                  <a:pt x="122682" y="464057"/>
                </a:lnTo>
                <a:lnTo>
                  <a:pt x="125730" y="468629"/>
                </a:lnTo>
                <a:lnTo>
                  <a:pt x="125730" y="510073"/>
                </a:lnTo>
                <a:lnTo>
                  <a:pt x="131826" y="500700"/>
                </a:lnTo>
                <a:close/>
              </a:path>
              <a:path w="194309" h="532764">
                <a:moveTo>
                  <a:pt x="105918" y="134111"/>
                </a:moveTo>
                <a:lnTo>
                  <a:pt x="105155" y="134111"/>
                </a:lnTo>
                <a:lnTo>
                  <a:pt x="105155" y="134515"/>
                </a:lnTo>
                <a:lnTo>
                  <a:pt x="105918" y="134111"/>
                </a:lnTo>
                <a:close/>
              </a:path>
              <a:path w="194309" h="532764">
                <a:moveTo>
                  <a:pt x="194310" y="422909"/>
                </a:moveTo>
                <a:lnTo>
                  <a:pt x="122681" y="288797"/>
                </a:lnTo>
                <a:lnTo>
                  <a:pt x="122681" y="352424"/>
                </a:lnTo>
                <a:lnTo>
                  <a:pt x="123443" y="352721"/>
                </a:lnTo>
                <a:lnTo>
                  <a:pt x="123443" y="310133"/>
                </a:lnTo>
                <a:lnTo>
                  <a:pt x="131826" y="307847"/>
                </a:lnTo>
                <a:lnTo>
                  <a:pt x="131826" y="325850"/>
                </a:lnTo>
                <a:lnTo>
                  <a:pt x="183064" y="421921"/>
                </a:lnTo>
                <a:lnTo>
                  <a:pt x="184404" y="419861"/>
                </a:lnTo>
                <a:lnTo>
                  <a:pt x="184404" y="438085"/>
                </a:lnTo>
                <a:lnTo>
                  <a:pt x="194310" y="422909"/>
                </a:lnTo>
                <a:close/>
              </a:path>
              <a:path w="194309" h="532764">
                <a:moveTo>
                  <a:pt x="129539" y="365642"/>
                </a:moveTo>
                <a:lnTo>
                  <a:pt x="129539" y="355091"/>
                </a:lnTo>
                <a:lnTo>
                  <a:pt x="122681" y="359663"/>
                </a:lnTo>
                <a:lnTo>
                  <a:pt x="122681" y="363005"/>
                </a:lnTo>
                <a:lnTo>
                  <a:pt x="129539" y="365642"/>
                </a:lnTo>
                <a:close/>
              </a:path>
              <a:path w="194309" h="532764">
                <a:moveTo>
                  <a:pt x="125730" y="468629"/>
                </a:moveTo>
                <a:lnTo>
                  <a:pt x="122682" y="464057"/>
                </a:lnTo>
                <a:lnTo>
                  <a:pt x="122682" y="467444"/>
                </a:lnTo>
                <a:lnTo>
                  <a:pt x="125730" y="468629"/>
                </a:lnTo>
                <a:close/>
              </a:path>
              <a:path w="194309" h="532764">
                <a:moveTo>
                  <a:pt x="125730" y="510073"/>
                </a:moveTo>
                <a:lnTo>
                  <a:pt x="125730" y="468629"/>
                </a:lnTo>
                <a:lnTo>
                  <a:pt x="122682" y="467444"/>
                </a:lnTo>
                <a:lnTo>
                  <a:pt x="122682" y="532637"/>
                </a:lnTo>
                <a:lnTo>
                  <a:pt x="123444" y="531470"/>
                </a:lnTo>
                <a:lnTo>
                  <a:pt x="123444" y="513587"/>
                </a:lnTo>
                <a:lnTo>
                  <a:pt x="125730" y="510073"/>
                </a:lnTo>
                <a:close/>
              </a:path>
              <a:path w="194309" h="532764">
                <a:moveTo>
                  <a:pt x="131826" y="325850"/>
                </a:moveTo>
                <a:lnTo>
                  <a:pt x="131826" y="307847"/>
                </a:lnTo>
                <a:lnTo>
                  <a:pt x="123443" y="310133"/>
                </a:lnTo>
                <a:lnTo>
                  <a:pt x="131826" y="325850"/>
                </a:lnTo>
                <a:close/>
              </a:path>
              <a:path w="194309" h="532764">
                <a:moveTo>
                  <a:pt x="131826" y="366521"/>
                </a:moveTo>
                <a:lnTo>
                  <a:pt x="131826" y="325850"/>
                </a:lnTo>
                <a:lnTo>
                  <a:pt x="123443" y="310133"/>
                </a:lnTo>
                <a:lnTo>
                  <a:pt x="123443" y="352721"/>
                </a:lnTo>
                <a:lnTo>
                  <a:pt x="129539" y="355091"/>
                </a:lnTo>
                <a:lnTo>
                  <a:pt x="129539" y="365642"/>
                </a:lnTo>
                <a:lnTo>
                  <a:pt x="131826" y="366521"/>
                </a:lnTo>
                <a:close/>
              </a:path>
              <a:path w="194309" h="532764">
                <a:moveTo>
                  <a:pt x="184404" y="438085"/>
                </a:moveTo>
                <a:lnTo>
                  <a:pt x="184404" y="424433"/>
                </a:lnTo>
                <a:lnTo>
                  <a:pt x="183064" y="421921"/>
                </a:lnTo>
                <a:lnTo>
                  <a:pt x="123444" y="513587"/>
                </a:lnTo>
                <a:lnTo>
                  <a:pt x="131826" y="516635"/>
                </a:lnTo>
                <a:lnTo>
                  <a:pt x="131826" y="518630"/>
                </a:lnTo>
                <a:lnTo>
                  <a:pt x="184404" y="438085"/>
                </a:lnTo>
                <a:close/>
              </a:path>
              <a:path w="194309" h="532764">
                <a:moveTo>
                  <a:pt x="131826" y="518630"/>
                </a:moveTo>
                <a:lnTo>
                  <a:pt x="131826" y="516635"/>
                </a:lnTo>
                <a:lnTo>
                  <a:pt x="123444" y="513587"/>
                </a:lnTo>
                <a:lnTo>
                  <a:pt x="123444" y="531470"/>
                </a:lnTo>
                <a:lnTo>
                  <a:pt x="131826" y="518630"/>
                </a:lnTo>
                <a:close/>
              </a:path>
              <a:path w="194309" h="532764">
                <a:moveTo>
                  <a:pt x="131826" y="123203"/>
                </a:moveTo>
                <a:lnTo>
                  <a:pt x="131826" y="122681"/>
                </a:lnTo>
                <a:lnTo>
                  <a:pt x="131063" y="123443"/>
                </a:lnTo>
                <a:lnTo>
                  <a:pt x="131826" y="123203"/>
                </a:lnTo>
                <a:close/>
              </a:path>
              <a:path w="194309" h="532764">
                <a:moveTo>
                  <a:pt x="170688" y="9905"/>
                </a:moveTo>
                <a:lnTo>
                  <a:pt x="169926" y="9905"/>
                </a:lnTo>
                <a:lnTo>
                  <a:pt x="170688" y="9905"/>
                </a:lnTo>
                <a:close/>
              </a:path>
              <a:path w="194309" h="532764">
                <a:moveTo>
                  <a:pt x="184404" y="424433"/>
                </a:moveTo>
                <a:lnTo>
                  <a:pt x="184404" y="419861"/>
                </a:lnTo>
                <a:lnTo>
                  <a:pt x="183064" y="421921"/>
                </a:lnTo>
                <a:lnTo>
                  <a:pt x="184404" y="424433"/>
                </a:lnTo>
                <a:close/>
              </a:path>
              <a:path w="194309" h="532764">
                <a:moveTo>
                  <a:pt x="188976" y="9143"/>
                </a:moveTo>
                <a:lnTo>
                  <a:pt x="183642" y="4571"/>
                </a:lnTo>
                <a:lnTo>
                  <a:pt x="183642" y="9554"/>
                </a:lnTo>
                <a:lnTo>
                  <a:pt x="188976" y="9143"/>
                </a:lnTo>
                <a:close/>
              </a:path>
              <a:path w="194309" h="532764">
                <a:moveTo>
                  <a:pt x="188976" y="104393"/>
                </a:moveTo>
                <a:lnTo>
                  <a:pt x="188976" y="9143"/>
                </a:lnTo>
                <a:lnTo>
                  <a:pt x="183642" y="9554"/>
                </a:lnTo>
                <a:lnTo>
                  <a:pt x="183642" y="104393"/>
                </a:lnTo>
                <a:lnTo>
                  <a:pt x="188976" y="104393"/>
                </a:lnTo>
                <a:close/>
              </a:path>
              <a:path w="194309" h="532764">
                <a:moveTo>
                  <a:pt x="188976" y="113537"/>
                </a:moveTo>
                <a:lnTo>
                  <a:pt x="188976" y="104393"/>
                </a:lnTo>
                <a:lnTo>
                  <a:pt x="183642" y="108965"/>
                </a:lnTo>
                <a:lnTo>
                  <a:pt x="183642" y="113537"/>
                </a:lnTo>
                <a:lnTo>
                  <a:pt x="188976" y="1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56439" y="2730245"/>
            <a:ext cx="527685" cy="114300"/>
          </a:xfrm>
          <a:custGeom>
            <a:avLst/>
            <a:gdLst/>
            <a:ahLst/>
            <a:cxnLst/>
            <a:rect l="l" t="t" r="r" b="b"/>
            <a:pathLst>
              <a:path w="527685" h="114300">
                <a:moveTo>
                  <a:pt x="432053" y="76200"/>
                </a:moveTo>
                <a:lnTo>
                  <a:pt x="432053" y="38100"/>
                </a:lnTo>
                <a:lnTo>
                  <a:pt x="0" y="38100"/>
                </a:lnTo>
                <a:lnTo>
                  <a:pt x="0" y="76200"/>
                </a:lnTo>
                <a:lnTo>
                  <a:pt x="432053" y="76200"/>
                </a:lnTo>
                <a:close/>
              </a:path>
              <a:path w="527685" h="114300">
                <a:moveTo>
                  <a:pt x="527303" y="57150"/>
                </a:moveTo>
                <a:lnTo>
                  <a:pt x="413003" y="0"/>
                </a:lnTo>
                <a:lnTo>
                  <a:pt x="413003" y="38100"/>
                </a:lnTo>
                <a:lnTo>
                  <a:pt x="432053" y="38100"/>
                </a:lnTo>
                <a:lnTo>
                  <a:pt x="432053" y="104775"/>
                </a:lnTo>
                <a:lnTo>
                  <a:pt x="527303" y="57150"/>
                </a:lnTo>
                <a:close/>
              </a:path>
              <a:path w="527685" h="114300">
                <a:moveTo>
                  <a:pt x="432053" y="104775"/>
                </a:moveTo>
                <a:lnTo>
                  <a:pt x="432053" y="76200"/>
                </a:lnTo>
                <a:lnTo>
                  <a:pt x="413003" y="76200"/>
                </a:lnTo>
                <a:lnTo>
                  <a:pt x="413003" y="114300"/>
                </a:lnTo>
                <a:lnTo>
                  <a:pt x="432053" y="104775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41839" y="4940046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114300" y="38100"/>
                </a:moveTo>
                <a:lnTo>
                  <a:pt x="114300" y="0"/>
                </a:lnTo>
                <a:lnTo>
                  <a:pt x="0" y="57150"/>
                </a:lnTo>
                <a:lnTo>
                  <a:pt x="95250" y="104775"/>
                </a:lnTo>
                <a:lnTo>
                  <a:pt x="95250" y="38100"/>
                </a:lnTo>
                <a:lnTo>
                  <a:pt x="114300" y="38100"/>
                </a:lnTo>
                <a:close/>
              </a:path>
              <a:path w="381000" h="114300">
                <a:moveTo>
                  <a:pt x="381000" y="76200"/>
                </a:moveTo>
                <a:lnTo>
                  <a:pt x="381000" y="38100"/>
                </a:lnTo>
                <a:lnTo>
                  <a:pt x="95250" y="38100"/>
                </a:lnTo>
                <a:lnTo>
                  <a:pt x="95250" y="76200"/>
                </a:lnTo>
                <a:lnTo>
                  <a:pt x="381000" y="76200"/>
                </a:lnTo>
                <a:close/>
              </a:path>
              <a:path w="381000" h="114300">
                <a:moveTo>
                  <a:pt x="114300" y="114300"/>
                </a:moveTo>
                <a:lnTo>
                  <a:pt x="114300" y="76200"/>
                </a:lnTo>
                <a:lnTo>
                  <a:pt x="95250" y="76200"/>
                </a:lnTo>
                <a:lnTo>
                  <a:pt x="95250" y="10477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165989" y="1341882"/>
            <a:ext cx="2832735" cy="309699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spc="-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Min. </a:t>
            </a:r>
            <a:r>
              <a:rPr sz="1800" spc="-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support: </a:t>
            </a:r>
            <a:r>
              <a:rPr sz="1800" spc="-3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1800" spc="-3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7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33</a:t>
            </a:fld>
            <a:endParaRPr spc="-114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0EA217-A09D-48AD-A6A8-FFAC6F5C5F47}"/>
              </a:ext>
            </a:extLst>
          </p:cNvPr>
          <p:cNvSpPr/>
          <p:nvPr/>
        </p:nvSpPr>
        <p:spPr>
          <a:xfrm>
            <a:off x="3008525" y="7176671"/>
            <a:ext cx="4166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00" dirty="0"/>
              <a:t>https://en.wikipedia.org/wiki/Apriori_algorithm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7610" y="6923785"/>
            <a:ext cx="2057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20" dirty="0">
                <a:latin typeface="Times New Roman" pitchFamily="18" charset="0"/>
                <a:cs typeface="Times New Roman" pitchFamily="18" charset="0"/>
              </a:rPr>
              <a:t>41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249" y="1220017"/>
            <a:ext cx="6109970" cy="224409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sz="2800" u="heavy" spc="-16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800" spc="-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469265">
              <a:lnSpc>
                <a:spcPct val="100000"/>
              </a:lnSpc>
              <a:spcBef>
                <a:spcPts val="1635"/>
              </a:spcBef>
            </a:pPr>
            <a:r>
              <a:rPr sz="2400" spc="-9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i="1" spc="-140" dirty="0">
                <a:latin typeface="Times New Roman" pitchFamily="18" charset="0"/>
                <a:cs typeface="Times New Roman" pitchFamily="18" charset="0"/>
              </a:rPr>
              <a:t>itemsets </a:t>
            </a:r>
            <a:r>
              <a:rPr sz="2400" i="1" spc="-11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sz="2400" i="1" spc="-13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i="1" spc="-43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202" baseline="-20833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do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926465">
              <a:lnSpc>
                <a:spcPct val="100000"/>
              </a:lnSpc>
              <a:spcBef>
                <a:spcPts val="1375"/>
              </a:spcBef>
            </a:pPr>
            <a:r>
              <a:rPr sz="2000" spc="-8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i="1" spc="-95" dirty="0">
                <a:latin typeface="Times New Roman" pitchFamily="18" charset="0"/>
                <a:cs typeface="Times New Roman" pitchFamily="18" charset="0"/>
              </a:rPr>
              <a:t>(k‐1)‐subsets </a:t>
            </a:r>
            <a:r>
              <a:rPr sz="2000" i="1" spc="-35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2000" i="1" spc="-1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i="1" spc="-9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i="1" spc="-4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do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383665">
              <a:lnSpc>
                <a:spcPct val="100000"/>
              </a:lnSpc>
              <a:spcBef>
                <a:spcPts val="1025"/>
              </a:spcBef>
            </a:pPr>
            <a:r>
              <a:rPr sz="2400" spc="-14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sz="2400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(s</a:t>
            </a:r>
            <a:r>
              <a:rPr sz="2400" i="1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i="1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400" i="1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3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i="1" spc="-1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i="1" spc="-179" baseline="-20833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k‐1</a:t>
            </a:r>
            <a:r>
              <a:rPr sz="2400" i="1" spc="-1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i="1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400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2400" spc="-1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1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1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3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202" baseline="-20833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sz="2400" baseline="-208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2457" y="695959"/>
            <a:ext cx="7303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How to </a:t>
            </a:r>
            <a:r>
              <a:rPr spc="-215" dirty="0"/>
              <a:t>Generate </a:t>
            </a:r>
            <a:r>
              <a:rPr spc="-165" dirty="0"/>
              <a:t>Candidates? </a:t>
            </a:r>
            <a:r>
              <a:rPr spc="470" dirty="0"/>
              <a:t>–</a:t>
            </a:r>
            <a:r>
              <a:rPr spc="-755" dirty="0"/>
              <a:t> </a:t>
            </a:r>
            <a:r>
              <a:rPr spc="-185" dirty="0"/>
              <a:t>step </a:t>
            </a:r>
            <a:r>
              <a:rPr spc="-285" dirty="0"/>
              <a:t>2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37445" y="3755897"/>
          <a:ext cx="3048000" cy="455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A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D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E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F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65689" y="4227576"/>
            <a:ext cx="86360" cy="838200"/>
          </a:xfrm>
          <a:custGeom>
            <a:avLst/>
            <a:gdLst/>
            <a:ahLst/>
            <a:cxnLst/>
            <a:rect l="l" t="t" r="r" b="b"/>
            <a:pathLst>
              <a:path w="86360" h="838200">
                <a:moveTo>
                  <a:pt x="86105" y="86106"/>
                </a:moveTo>
                <a:lnTo>
                  <a:pt x="43433" y="0"/>
                </a:lnTo>
                <a:lnTo>
                  <a:pt x="0" y="86106"/>
                </a:lnTo>
                <a:lnTo>
                  <a:pt x="28955" y="86106"/>
                </a:lnTo>
                <a:lnTo>
                  <a:pt x="28955" y="71627"/>
                </a:lnTo>
                <a:lnTo>
                  <a:pt x="57150" y="71627"/>
                </a:lnTo>
                <a:lnTo>
                  <a:pt x="57150" y="86106"/>
                </a:lnTo>
                <a:lnTo>
                  <a:pt x="86105" y="86106"/>
                </a:lnTo>
                <a:close/>
              </a:path>
              <a:path w="86360" h="838200">
                <a:moveTo>
                  <a:pt x="57150" y="86106"/>
                </a:moveTo>
                <a:lnTo>
                  <a:pt x="57150" y="71627"/>
                </a:lnTo>
                <a:lnTo>
                  <a:pt x="28955" y="71627"/>
                </a:lnTo>
                <a:lnTo>
                  <a:pt x="28955" y="86106"/>
                </a:lnTo>
                <a:lnTo>
                  <a:pt x="57150" y="86106"/>
                </a:lnTo>
                <a:close/>
              </a:path>
              <a:path w="86360" h="838200">
                <a:moveTo>
                  <a:pt x="57150" y="838200"/>
                </a:moveTo>
                <a:lnTo>
                  <a:pt x="57150" y="86106"/>
                </a:lnTo>
                <a:lnTo>
                  <a:pt x="28955" y="86106"/>
                </a:lnTo>
                <a:lnTo>
                  <a:pt x="28955" y="838200"/>
                </a:lnTo>
                <a:lnTo>
                  <a:pt x="57150" y="838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7693" y="4227576"/>
            <a:ext cx="697230" cy="847725"/>
          </a:xfrm>
          <a:custGeom>
            <a:avLst/>
            <a:gdLst/>
            <a:ahLst/>
            <a:cxnLst/>
            <a:rect l="l" t="t" r="r" b="b"/>
            <a:pathLst>
              <a:path w="697229" h="847725">
                <a:moveTo>
                  <a:pt x="653547" y="75489"/>
                </a:moveTo>
                <a:lnTo>
                  <a:pt x="631693" y="57654"/>
                </a:lnTo>
                <a:lnTo>
                  <a:pt x="0" y="829056"/>
                </a:lnTo>
                <a:lnTo>
                  <a:pt x="22098" y="847344"/>
                </a:lnTo>
                <a:lnTo>
                  <a:pt x="653547" y="75489"/>
                </a:lnTo>
                <a:close/>
              </a:path>
              <a:path w="697229" h="847725">
                <a:moveTo>
                  <a:pt x="697230" y="0"/>
                </a:moveTo>
                <a:lnTo>
                  <a:pt x="609600" y="39624"/>
                </a:lnTo>
                <a:lnTo>
                  <a:pt x="631693" y="57654"/>
                </a:lnTo>
                <a:lnTo>
                  <a:pt x="640842" y="46482"/>
                </a:lnTo>
                <a:lnTo>
                  <a:pt x="662940" y="64008"/>
                </a:lnTo>
                <a:lnTo>
                  <a:pt x="662940" y="83154"/>
                </a:lnTo>
                <a:lnTo>
                  <a:pt x="675894" y="93726"/>
                </a:lnTo>
                <a:lnTo>
                  <a:pt x="697230" y="0"/>
                </a:lnTo>
                <a:close/>
              </a:path>
              <a:path w="697229" h="847725">
                <a:moveTo>
                  <a:pt x="662940" y="64008"/>
                </a:moveTo>
                <a:lnTo>
                  <a:pt x="640842" y="46482"/>
                </a:lnTo>
                <a:lnTo>
                  <a:pt x="631693" y="57654"/>
                </a:lnTo>
                <a:lnTo>
                  <a:pt x="653547" y="75489"/>
                </a:lnTo>
                <a:lnTo>
                  <a:pt x="662940" y="64008"/>
                </a:lnTo>
                <a:close/>
              </a:path>
              <a:path w="697229" h="847725">
                <a:moveTo>
                  <a:pt x="662940" y="83154"/>
                </a:moveTo>
                <a:lnTo>
                  <a:pt x="662940" y="64008"/>
                </a:lnTo>
                <a:lnTo>
                  <a:pt x="653547" y="75489"/>
                </a:lnTo>
                <a:lnTo>
                  <a:pt x="662940" y="8315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1503" y="4227576"/>
            <a:ext cx="1455420" cy="850900"/>
          </a:xfrm>
          <a:custGeom>
            <a:avLst/>
            <a:gdLst/>
            <a:ahLst/>
            <a:cxnLst/>
            <a:rect l="l" t="t" r="r" b="b"/>
            <a:pathLst>
              <a:path w="1455420" h="850900">
                <a:moveTo>
                  <a:pt x="1388228" y="55142"/>
                </a:moveTo>
                <a:lnTo>
                  <a:pt x="1373862" y="30693"/>
                </a:lnTo>
                <a:lnTo>
                  <a:pt x="0" y="826007"/>
                </a:lnTo>
                <a:lnTo>
                  <a:pt x="14477" y="850391"/>
                </a:lnTo>
                <a:lnTo>
                  <a:pt x="1388228" y="55142"/>
                </a:lnTo>
                <a:close/>
              </a:path>
              <a:path w="1455420" h="850900">
                <a:moveTo>
                  <a:pt x="1455419" y="0"/>
                </a:moveTo>
                <a:lnTo>
                  <a:pt x="1359408" y="6095"/>
                </a:lnTo>
                <a:lnTo>
                  <a:pt x="1373862" y="30693"/>
                </a:lnTo>
                <a:lnTo>
                  <a:pt x="1386077" y="23621"/>
                </a:lnTo>
                <a:lnTo>
                  <a:pt x="1400555" y="48005"/>
                </a:lnTo>
                <a:lnTo>
                  <a:pt x="1400555" y="76119"/>
                </a:lnTo>
                <a:lnTo>
                  <a:pt x="1402841" y="80009"/>
                </a:lnTo>
                <a:lnTo>
                  <a:pt x="1455419" y="0"/>
                </a:lnTo>
                <a:close/>
              </a:path>
              <a:path w="1455420" h="850900">
                <a:moveTo>
                  <a:pt x="1400555" y="48005"/>
                </a:moveTo>
                <a:lnTo>
                  <a:pt x="1386077" y="23621"/>
                </a:lnTo>
                <a:lnTo>
                  <a:pt x="1373862" y="30693"/>
                </a:lnTo>
                <a:lnTo>
                  <a:pt x="1388228" y="55142"/>
                </a:lnTo>
                <a:lnTo>
                  <a:pt x="1400555" y="48005"/>
                </a:lnTo>
                <a:close/>
              </a:path>
              <a:path w="1455420" h="850900">
                <a:moveTo>
                  <a:pt x="1400555" y="76119"/>
                </a:moveTo>
                <a:lnTo>
                  <a:pt x="1400555" y="48005"/>
                </a:lnTo>
                <a:lnTo>
                  <a:pt x="1388228" y="55142"/>
                </a:lnTo>
                <a:lnTo>
                  <a:pt x="1400555" y="7611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8465" y="4227576"/>
            <a:ext cx="509905" cy="1125855"/>
          </a:xfrm>
          <a:custGeom>
            <a:avLst/>
            <a:gdLst/>
            <a:ahLst/>
            <a:cxnLst/>
            <a:rect l="l" t="t" r="r" b="b"/>
            <a:pathLst>
              <a:path w="509904" h="1125854">
                <a:moveTo>
                  <a:pt x="104393" y="82296"/>
                </a:moveTo>
                <a:lnTo>
                  <a:pt x="6857" y="0"/>
                </a:lnTo>
                <a:lnTo>
                  <a:pt x="0" y="128015"/>
                </a:lnTo>
                <a:lnTo>
                  <a:pt x="27431" y="116001"/>
                </a:lnTo>
                <a:lnTo>
                  <a:pt x="27431" y="95250"/>
                </a:lnTo>
                <a:lnTo>
                  <a:pt x="61721" y="80010"/>
                </a:lnTo>
                <a:lnTo>
                  <a:pt x="69384" y="97628"/>
                </a:lnTo>
                <a:lnTo>
                  <a:pt x="104393" y="82296"/>
                </a:lnTo>
                <a:close/>
              </a:path>
              <a:path w="509904" h="1125854">
                <a:moveTo>
                  <a:pt x="69384" y="97628"/>
                </a:moveTo>
                <a:lnTo>
                  <a:pt x="61721" y="80010"/>
                </a:lnTo>
                <a:lnTo>
                  <a:pt x="27431" y="95250"/>
                </a:lnTo>
                <a:lnTo>
                  <a:pt x="35002" y="112686"/>
                </a:lnTo>
                <a:lnTo>
                  <a:pt x="69384" y="97628"/>
                </a:lnTo>
                <a:close/>
              </a:path>
              <a:path w="509904" h="1125854">
                <a:moveTo>
                  <a:pt x="35002" y="112686"/>
                </a:moveTo>
                <a:lnTo>
                  <a:pt x="27431" y="95250"/>
                </a:lnTo>
                <a:lnTo>
                  <a:pt x="27431" y="116001"/>
                </a:lnTo>
                <a:lnTo>
                  <a:pt x="35002" y="112686"/>
                </a:lnTo>
                <a:close/>
              </a:path>
              <a:path w="509904" h="1125854">
                <a:moveTo>
                  <a:pt x="509777" y="1110234"/>
                </a:moveTo>
                <a:lnTo>
                  <a:pt x="69384" y="97628"/>
                </a:lnTo>
                <a:lnTo>
                  <a:pt x="35002" y="112686"/>
                </a:lnTo>
                <a:lnTo>
                  <a:pt x="474725" y="1125474"/>
                </a:lnTo>
                <a:lnTo>
                  <a:pt x="509777" y="1110234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7095" y="4227576"/>
            <a:ext cx="123189" cy="1099820"/>
          </a:xfrm>
          <a:custGeom>
            <a:avLst/>
            <a:gdLst/>
            <a:ahLst/>
            <a:cxnLst/>
            <a:rect l="l" t="t" r="r" b="b"/>
            <a:pathLst>
              <a:path w="123189" h="1099820">
                <a:moveTo>
                  <a:pt x="85206" y="114825"/>
                </a:moveTo>
                <a:lnTo>
                  <a:pt x="47118" y="113036"/>
                </a:lnTo>
                <a:lnTo>
                  <a:pt x="0" y="1098041"/>
                </a:lnTo>
                <a:lnTo>
                  <a:pt x="38100" y="1099565"/>
                </a:lnTo>
                <a:lnTo>
                  <a:pt x="85206" y="114825"/>
                </a:lnTo>
                <a:close/>
              </a:path>
              <a:path w="123189" h="1099820">
                <a:moveTo>
                  <a:pt x="122681" y="116585"/>
                </a:moveTo>
                <a:lnTo>
                  <a:pt x="71627" y="0"/>
                </a:lnTo>
                <a:lnTo>
                  <a:pt x="9143" y="111251"/>
                </a:lnTo>
                <a:lnTo>
                  <a:pt x="47118" y="113036"/>
                </a:lnTo>
                <a:lnTo>
                  <a:pt x="48005" y="94487"/>
                </a:lnTo>
                <a:lnTo>
                  <a:pt x="86105" y="96011"/>
                </a:lnTo>
                <a:lnTo>
                  <a:pt x="86105" y="114867"/>
                </a:lnTo>
                <a:lnTo>
                  <a:pt x="122681" y="116585"/>
                </a:lnTo>
                <a:close/>
              </a:path>
              <a:path w="123189" h="1099820">
                <a:moveTo>
                  <a:pt x="86105" y="96011"/>
                </a:moveTo>
                <a:lnTo>
                  <a:pt x="48005" y="94487"/>
                </a:lnTo>
                <a:lnTo>
                  <a:pt x="47118" y="113036"/>
                </a:lnTo>
                <a:lnTo>
                  <a:pt x="85206" y="114825"/>
                </a:lnTo>
                <a:lnTo>
                  <a:pt x="86105" y="96011"/>
                </a:lnTo>
                <a:close/>
              </a:path>
              <a:path w="123189" h="1099820">
                <a:moveTo>
                  <a:pt x="86105" y="114867"/>
                </a:moveTo>
                <a:lnTo>
                  <a:pt x="86105" y="96011"/>
                </a:lnTo>
                <a:lnTo>
                  <a:pt x="85206" y="114825"/>
                </a:lnTo>
                <a:lnTo>
                  <a:pt x="86105" y="114867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1667" y="4227576"/>
            <a:ext cx="1591310" cy="1130300"/>
          </a:xfrm>
          <a:custGeom>
            <a:avLst/>
            <a:gdLst/>
            <a:ahLst/>
            <a:cxnLst/>
            <a:rect l="l" t="t" r="r" b="b"/>
            <a:pathLst>
              <a:path w="1591310" h="1130300">
                <a:moveTo>
                  <a:pt x="1508457" y="81827"/>
                </a:moveTo>
                <a:lnTo>
                  <a:pt x="1486529" y="50465"/>
                </a:lnTo>
                <a:lnTo>
                  <a:pt x="0" y="1098804"/>
                </a:lnTo>
                <a:lnTo>
                  <a:pt x="22098" y="1130046"/>
                </a:lnTo>
                <a:lnTo>
                  <a:pt x="1508457" y="81827"/>
                </a:lnTo>
                <a:close/>
              </a:path>
              <a:path w="1591310" h="1130300">
                <a:moveTo>
                  <a:pt x="1591056" y="0"/>
                </a:moveTo>
                <a:lnTo>
                  <a:pt x="1464564" y="19050"/>
                </a:lnTo>
                <a:lnTo>
                  <a:pt x="1486529" y="50465"/>
                </a:lnTo>
                <a:lnTo>
                  <a:pt x="1501902" y="39624"/>
                </a:lnTo>
                <a:lnTo>
                  <a:pt x="1524000" y="70865"/>
                </a:lnTo>
                <a:lnTo>
                  <a:pt x="1524000" y="104057"/>
                </a:lnTo>
                <a:lnTo>
                  <a:pt x="1530096" y="112776"/>
                </a:lnTo>
                <a:lnTo>
                  <a:pt x="1591056" y="0"/>
                </a:lnTo>
                <a:close/>
              </a:path>
              <a:path w="1591310" h="1130300">
                <a:moveTo>
                  <a:pt x="1524000" y="70865"/>
                </a:moveTo>
                <a:lnTo>
                  <a:pt x="1501902" y="39624"/>
                </a:lnTo>
                <a:lnTo>
                  <a:pt x="1486529" y="50465"/>
                </a:lnTo>
                <a:lnTo>
                  <a:pt x="1508457" y="81827"/>
                </a:lnTo>
                <a:lnTo>
                  <a:pt x="1524000" y="70865"/>
                </a:lnTo>
                <a:close/>
              </a:path>
              <a:path w="1591310" h="1130300">
                <a:moveTo>
                  <a:pt x="1524000" y="104057"/>
                </a:moveTo>
                <a:lnTo>
                  <a:pt x="1524000" y="70865"/>
                </a:lnTo>
                <a:lnTo>
                  <a:pt x="1508457" y="81827"/>
                </a:lnTo>
                <a:lnTo>
                  <a:pt x="1524000" y="104057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7323" y="4227576"/>
            <a:ext cx="782320" cy="1102360"/>
          </a:xfrm>
          <a:custGeom>
            <a:avLst/>
            <a:gdLst/>
            <a:ahLst/>
            <a:cxnLst/>
            <a:rect l="l" t="t" r="r" b="b"/>
            <a:pathLst>
              <a:path w="782320" h="1102360">
                <a:moveTo>
                  <a:pt x="112014" y="60959"/>
                </a:moveTo>
                <a:lnTo>
                  <a:pt x="0" y="0"/>
                </a:lnTo>
                <a:lnTo>
                  <a:pt x="19050" y="126491"/>
                </a:lnTo>
                <a:lnTo>
                  <a:pt x="38862" y="112526"/>
                </a:lnTo>
                <a:lnTo>
                  <a:pt x="38862" y="89153"/>
                </a:lnTo>
                <a:lnTo>
                  <a:pt x="70104" y="67055"/>
                </a:lnTo>
                <a:lnTo>
                  <a:pt x="81123" y="82735"/>
                </a:lnTo>
                <a:lnTo>
                  <a:pt x="112014" y="60959"/>
                </a:lnTo>
                <a:close/>
              </a:path>
              <a:path w="782320" h="1102360">
                <a:moveTo>
                  <a:pt x="81123" y="82735"/>
                </a:moveTo>
                <a:lnTo>
                  <a:pt x="70104" y="67055"/>
                </a:lnTo>
                <a:lnTo>
                  <a:pt x="38862" y="89153"/>
                </a:lnTo>
                <a:lnTo>
                  <a:pt x="49853" y="104777"/>
                </a:lnTo>
                <a:lnTo>
                  <a:pt x="81123" y="82735"/>
                </a:lnTo>
                <a:close/>
              </a:path>
              <a:path w="782320" h="1102360">
                <a:moveTo>
                  <a:pt x="49853" y="104777"/>
                </a:moveTo>
                <a:lnTo>
                  <a:pt x="38862" y="89153"/>
                </a:lnTo>
                <a:lnTo>
                  <a:pt x="38862" y="112526"/>
                </a:lnTo>
                <a:lnTo>
                  <a:pt x="49853" y="104777"/>
                </a:lnTo>
                <a:close/>
              </a:path>
              <a:path w="782320" h="1102360">
                <a:moveTo>
                  <a:pt x="781812" y="1079754"/>
                </a:moveTo>
                <a:lnTo>
                  <a:pt x="81123" y="82735"/>
                </a:lnTo>
                <a:lnTo>
                  <a:pt x="49853" y="104777"/>
                </a:lnTo>
                <a:lnTo>
                  <a:pt x="751332" y="1101852"/>
                </a:lnTo>
                <a:lnTo>
                  <a:pt x="781812" y="10797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6537" y="4227576"/>
            <a:ext cx="216535" cy="1093470"/>
          </a:xfrm>
          <a:custGeom>
            <a:avLst/>
            <a:gdLst/>
            <a:ahLst/>
            <a:cxnLst/>
            <a:rect l="l" t="t" r="r" b="b"/>
            <a:pathLst>
              <a:path w="216535" h="1093470">
                <a:moveTo>
                  <a:pt x="112776" y="105156"/>
                </a:moveTo>
                <a:lnTo>
                  <a:pt x="40386" y="0"/>
                </a:lnTo>
                <a:lnTo>
                  <a:pt x="0" y="121158"/>
                </a:lnTo>
                <a:lnTo>
                  <a:pt x="35052" y="116184"/>
                </a:lnTo>
                <a:lnTo>
                  <a:pt x="35052" y="96774"/>
                </a:lnTo>
                <a:lnTo>
                  <a:pt x="72390" y="91440"/>
                </a:lnTo>
                <a:lnTo>
                  <a:pt x="75143" y="110495"/>
                </a:lnTo>
                <a:lnTo>
                  <a:pt x="112776" y="105156"/>
                </a:lnTo>
                <a:close/>
              </a:path>
              <a:path w="216535" h="1093470">
                <a:moveTo>
                  <a:pt x="75143" y="110495"/>
                </a:moveTo>
                <a:lnTo>
                  <a:pt x="72390" y="91440"/>
                </a:lnTo>
                <a:lnTo>
                  <a:pt x="35052" y="96774"/>
                </a:lnTo>
                <a:lnTo>
                  <a:pt x="37786" y="115796"/>
                </a:lnTo>
                <a:lnTo>
                  <a:pt x="75143" y="110495"/>
                </a:lnTo>
                <a:close/>
              </a:path>
              <a:path w="216535" h="1093470">
                <a:moveTo>
                  <a:pt x="37786" y="115796"/>
                </a:moveTo>
                <a:lnTo>
                  <a:pt x="35052" y="96774"/>
                </a:lnTo>
                <a:lnTo>
                  <a:pt x="35052" y="116184"/>
                </a:lnTo>
                <a:lnTo>
                  <a:pt x="37786" y="115796"/>
                </a:lnTo>
                <a:close/>
              </a:path>
              <a:path w="216535" h="1093470">
                <a:moveTo>
                  <a:pt x="216408" y="1088136"/>
                </a:moveTo>
                <a:lnTo>
                  <a:pt x="75143" y="110495"/>
                </a:lnTo>
                <a:lnTo>
                  <a:pt x="37786" y="115796"/>
                </a:lnTo>
                <a:lnTo>
                  <a:pt x="178308" y="1093470"/>
                </a:lnTo>
                <a:lnTo>
                  <a:pt x="216408" y="10881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7987" y="4227576"/>
            <a:ext cx="707390" cy="1096010"/>
          </a:xfrm>
          <a:custGeom>
            <a:avLst/>
            <a:gdLst/>
            <a:ahLst/>
            <a:cxnLst/>
            <a:rect l="l" t="t" r="r" b="b"/>
            <a:pathLst>
              <a:path w="707389" h="1096010">
                <a:moveTo>
                  <a:pt x="661910" y="106671"/>
                </a:moveTo>
                <a:lnTo>
                  <a:pt x="629830" y="86210"/>
                </a:lnTo>
                <a:lnTo>
                  <a:pt x="0" y="1075944"/>
                </a:lnTo>
                <a:lnTo>
                  <a:pt x="32765" y="1095756"/>
                </a:lnTo>
                <a:lnTo>
                  <a:pt x="661910" y="106671"/>
                </a:lnTo>
                <a:close/>
              </a:path>
              <a:path w="707389" h="1096010">
                <a:moveTo>
                  <a:pt x="707135" y="0"/>
                </a:moveTo>
                <a:lnTo>
                  <a:pt x="597407" y="65532"/>
                </a:lnTo>
                <a:lnTo>
                  <a:pt x="629830" y="86210"/>
                </a:lnTo>
                <a:lnTo>
                  <a:pt x="640079" y="70104"/>
                </a:lnTo>
                <a:lnTo>
                  <a:pt x="672083" y="90678"/>
                </a:lnTo>
                <a:lnTo>
                  <a:pt x="672083" y="113160"/>
                </a:lnTo>
                <a:lnTo>
                  <a:pt x="694181" y="127254"/>
                </a:lnTo>
                <a:lnTo>
                  <a:pt x="707135" y="0"/>
                </a:lnTo>
                <a:close/>
              </a:path>
              <a:path w="707389" h="1096010">
                <a:moveTo>
                  <a:pt x="672083" y="90678"/>
                </a:moveTo>
                <a:lnTo>
                  <a:pt x="640079" y="70104"/>
                </a:lnTo>
                <a:lnTo>
                  <a:pt x="629830" y="86210"/>
                </a:lnTo>
                <a:lnTo>
                  <a:pt x="661910" y="106671"/>
                </a:lnTo>
                <a:lnTo>
                  <a:pt x="672083" y="90678"/>
                </a:lnTo>
                <a:close/>
              </a:path>
              <a:path w="707389" h="1096010">
                <a:moveTo>
                  <a:pt x="672083" y="113160"/>
                </a:moveTo>
                <a:lnTo>
                  <a:pt x="672083" y="90678"/>
                </a:lnTo>
                <a:lnTo>
                  <a:pt x="661910" y="106671"/>
                </a:lnTo>
                <a:lnTo>
                  <a:pt x="672083" y="113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3119" y="4227576"/>
            <a:ext cx="288925" cy="1108710"/>
          </a:xfrm>
          <a:custGeom>
            <a:avLst/>
            <a:gdLst/>
            <a:ahLst/>
            <a:cxnLst/>
            <a:rect l="l" t="t" r="r" b="b"/>
            <a:pathLst>
              <a:path w="288925" h="1108710">
                <a:moveTo>
                  <a:pt x="112014" y="99822"/>
                </a:moveTo>
                <a:lnTo>
                  <a:pt x="32004" y="0"/>
                </a:lnTo>
                <a:lnTo>
                  <a:pt x="0" y="123444"/>
                </a:lnTo>
                <a:lnTo>
                  <a:pt x="33528" y="116373"/>
                </a:lnTo>
                <a:lnTo>
                  <a:pt x="33528" y="97536"/>
                </a:lnTo>
                <a:lnTo>
                  <a:pt x="70104" y="89154"/>
                </a:lnTo>
                <a:lnTo>
                  <a:pt x="74135" y="107809"/>
                </a:lnTo>
                <a:lnTo>
                  <a:pt x="112014" y="99822"/>
                </a:lnTo>
                <a:close/>
              </a:path>
              <a:path w="288925" h="1108710">
                <a:moveTo>
                  <a:pt x="74135" y="107809"/>
                </a:moveTo>
                <a:lnTo>
                  <a:pt x="70104" y="89154"/>
                </a:lnTo>
                <a:lnTo>
                  <a:pt x="33528" y="97536"/>
                </a:lnTo>
                <a:lnTo>
                  <a:pt x="37411" y="115554"/>
                </a:lnTo>
                <a:lnTo>
                  <a:pt x="74135" y="107809"/>
                </a:lnTo>
                <a:close/>
              </a:path>
              <a:path w="288925" h="1108710">
                <a:moveTo>
                  <a:pt x="37411" y="115554"/>
                </a:moveTo>
                <a:lnTo>
                  <a:pt x="33528" y="97536"/>
                </a:lnTo>
                <a:lnTo>
                  <a:pt x="33528" y="116373"/>
                </a:lnTo>
                <a:lnTo>
                  <a:pt x="37411" y="115554"/>
                </a:lnTo>
                <a:close/>
              </a:path>
              <a:path w="288925" h="1108710">
                <a:moveTo>
                  <a:pt x="288798" y="1101090"/>
                </a:moveTo>
                <a:lnTo>
                  <a:pt x="74135" y="107809"/>
                </a:lnTo>
                <a:lnTo>
                  <a:pt x="37411" y="115554"/>
                </a:lnTo>
                <a:lnTo>
                  <a:pt x="251460" y="1108710"/>
                </a:lnTo>
                <a:lnTo>
                  <a:pt x="288798" y="110109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09323" y="4227576"/>
            <a:ext cx="933450" cy="1112520"/>
          </a:xfrm>
          <a:custGeom>
            <a:avLst/>
            <a:gdLst/>
            <a:ahLst/>
            <a:cxnLst/>
            <a:rect l="l" t="t" r="r" b="b"/>
            <a:pathLst>
              <a:path w="933450" h="1112520">
                <a:moveTo>
                  <a:pt x="116585" y="51053"/>
                </a:moveTo>
                <a:lnTo>
                  <a:pt x="0" y="0"/>
                </a:lnTo>
                <a:lnTo>
                  <a:pt x="28955" y="124205"/>
                </a:lnTo>
                <a:lnTo>
                  <a:pt x="46481" y="109575"/>
                </a:lnTo>
                <a:lnTo>
                  <a:pt x="46481" y="85343"/>
                </a:lnTo>
                <a:lnTo>
                  <a:pt x="75437" y="60959"/>
                </a:lnTo>
                <a:lnTo>
                  <a:pt x="87467" y="75361"/>
                </a:lnTo>
                <a:lnTo>
                  <a:pt x="116585" y="51053"/>
                </a:lnTo>
                <a:close/>
              </a:path>
              <a:path w="933450" h="1112520">
                <a:moveTo>
                  <a:pt x="87467" y="75361"/>
                </a:moveTo>
                <a:lnTo>
                  <a:pt x="75437" y="60959"/>
                </a:lnTo>
                <a:lnTo>
                  <a:pt x="46481" y="85343"/>
                </a:lnTo>
                <a:lnTo>
                  <a:pt x="58407" y="99620"/>
                </a:lnTo>
                <a:lnTo>
                  <a:pt x="87467" y="75361"/>
                </a:lnTo>
                <a:close/>
              </a:path>
              <a:path w="933450" h="1112520">
                <a:moveTo>
                  <a:pt x="58407" y="99620"/>
                </a:moveTo>
                <a:lnTo>
                  <a:pt x="46481" y="85343"/>
                </a:lnTo>
                <a:lnTo>
                  <a:pt x="46481" y="109575"/>
                </a:lnTo>
                <a:lnTo>
                  <a:pt x="58407" y="99620"/>
                </a:lnTo>
                <a:close/>
              </a:path>
              <a:path w="933450" h="1112520">
                <a:moveTo>
                  <a:pt x="933449" y="1088135"/>
                </a:moveTo>
                <a:lnTo>
                  <a:pt x="87467" y="75361"/>
                </a:lnTo>
                <a:lnTo>
                  <a:pt x="58407" y="99620"/>
                </a:lnTo>
                <a:lnTo>
                  <a:pt x="904493" y="1112519"/>
                </a:lnTo>
                <a:lnTo>
                  <a:pt x="933449" y="108813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7723" y="4226052"/>
            <a:ext cx="2294890" cy="1118870"/>
          </a:xfrm>
          <a:custGeom>
            <a:avLst/>
            <a:gdLst/>
            <a:ahLst/>
            <a:cxnLst/>
            <a:rect l="l" t="t" r="r" b="b"/>
            <a:pathLst>
              <a:path w="2294890" h="1118870">
                <a:moveTo>
                  <a:pt x="127253" y="0"/>
                </a:moveTo>
                <a:lnTo>
                  <a:pt x="0" y="1524"/>
                </a:lnTo>
                <a:lnTo>
                  <a:pt x="77723" y="102869"/>
                </a:lnTo>
                <a:lnTo>
                  <a:pt x="77723" y="60197"/>
                </a:lnTo>
                <a:lnTo>
                  <a:pt x="93725" y="25907"/>
                </a:lnTo>
                <a:lnTo>
                  <a:pt x="110821" y="34129"/>
                </a:lnTo>
                <a:lnTo>
                  <a:pt x="127253" y="0"/>
                </a:lnTo>
                <a:close/>
              </a:path>
              <a:path w="2294890" h="1118870">
                <a:moveTo>
                  <a:pt x="110821" y="34129"/>
                </a:moveTo>
                <a:lnTo>
                  <a:pt x="93725" y="25907"/>
                </a:lnTo>
                <a:lnTo>
                  <a:pt x="77723" y="60197"/>
                </a:lnTo>
                <a:lnTo>
                  <a:pt x="94405" y="68223"/>
                </a:lnTo>
                <a:lnTo>
                  <a:pt x="110821" y="34129"/>
                </a:lnTo>
                <a:close/>
              </a:path>
              <a:path w="2294890" h="1118870">
                <a:moveTo>
                  <a:pt x="94405" y="68223"/>
                </a:moveTo>
                <a:lnTo>
                  <a:pt x="77723" y="60197"/>
                </a:lnTo>
                <a:lnTo>
                  <a:pt x="77723" y="102869"/>
                </a:lnTo>
                <a:lnTo>
                  <a:pt x="94405" y="68223"/>
                </a:lnTo>
                <a:close/>
              </a:path>
              <a:path w="2294890" h="1118870">
                <a:moveTo>
                  <a:pt x="2294381" y="1084325"/>
                </a:moveTo>
                <a:lnTo>
                  <a:pt x="110821" y="34129"/>
                </a:lnTo>
                <a:lnTo>
                  <a:pt x="94405" y="68223"/>
                </a:lnTo>
                <a:lnTo>
                  <a:pt x="2277617" y="1118615"/>
                </a:lnTo>
                <a:lnTo>
                  <a:pt x="2294381" y="108432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64343" y="5418835"/>
            <a:ext cx="840740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u="heavy" spc="-1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sz="2000" b="1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generate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candidates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that include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itemsets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k‐1</a:t>
            </a:r>
            <a:r>
              <a:rPr sz="2000" spc="-4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that  are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frequent.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 marR="418465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pruning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able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eliminate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candidates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counting 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support.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4318" y="6790435"/>
            <a:ext cx="57105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75" dirty="0">
                <a:latin typeface="Times New Roman" pitchFamily="18" charset="0"/>
                <a:cs typeface="Times New Roman" pitchFamily="18" charset="0"/>
              </a:rPr>
              <a:t>Counting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 computationally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demanding</a:t>
            </a:r>
            <a:r>
              <a:rPr sz="2000" spc="-4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task.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35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327" y="855979"/>
            <a:ext cx="816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Example </a:t>
            </a:r>
            <a:r>
              <a:rPr spc="-150" dirty="0"/>
              <a:t>of </a:t>
            </a:r>
            <a:r>
              <a:rPr spc="-195" dirty="0"/>
              <a:t>Generating </a:t>
            </a:r>
            <a:r>
              <a:rPr spc="-190" dirty="0"/>
              <a:t>Candidates </a:t>
            </a:r>
            <a:r>
              <a:rPr spc="470" dirty="0"/>
              <a:t>–</a:t>
            </a:r>
            <a:r>
              <a:rPr spc="-685" dirty="0"/>
              <a:t> </a:t>
            </a:r>
            <a:r>
              <a:rPr spc="-185" dirty="0"/>
              <a:t>step </a:t>
            </a:r>
            <a:r>
              <a:rPr spc="-28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8467" y="1803145"/>
            <a:ext cx="6433820" cy="3300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i="1" spc="-13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75" i="1" spc="-202" baseline="-21021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sz="2800" i="1" spc="-7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i="1" spc="-5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5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2800" i="1" spc="-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sz="2800" i="1" spc="-155" dirty="0">
                <a:latin typeface="Times New Roman" pitchFamily="18" charset="0"/>
                <a:cs typeface="Times New Roman" pitchFamily="18" charset="0"/>
              </a:rPr>
              <a:t>c, </a:t>
            </a:r>
            <a:r>
              <a:rPr sz="2800" i="1" spc="-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sz="2800" i="1" spc="-155" dirty="0">
                <a:latin typeface="Times New Roman" pitchFamily="18" charset="0"/>
                <a:cs typeface="Times New Roman" pitchFamily="18" charset="0"/>
              </a:rPr>
              <a:t>d, </a:t>
            </a:r>
            <a:r>
              <a:rPr sz="2800" i="1" spc="-15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sz="2800" i="1" spc="-155" dirty="0">
                <a:latin typeface="Times New Roman" pitchFamily="18" charset="0"/>
                <a:cs typeface="Times New Roman" pitchFamily="18" charset="0"/>
              </a:rPr>
              <a:t>d, </a:t>
            </a:r>
            <a:r>
              <a:rPr sz="2800" i="1" spc="-16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sz="2800" i="1" spc="-165" dirty="0">
                <a:latin typeface="Times New Roman" pitchFamily="18" charset="0"/>
                <a:cs typeface="Times New Roman" pitchFamily="18" charset="0"/>
              </a:rPr>
              <a:t>e, </a:t>
            </a:r>
            <a:r>
              <a:rPr sz="2800" i="1" spc="-130" dirty="0">
                <a:latin typeface="Times New Roman" pitchFamily="18" charset="0"/>
                <a:cs typeface="Times New Roman" pitchFamily="18" charset="0"/>
              </a:rPr>
              <a:t>bcd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}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8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u="heavy" spc="-1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Self‐joining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3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75" i="1" spc="-52" baseline="-2102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800" i="1" spc="-35" dirty="0">
                <a:latin typeface="Times New Roman" pitchFamily="18" charset="0"/>
                <a:cs typeface="Times New Roman" pitchFamily="18" charset="0"/>
              </a:rPr>
              <a:t>*L</a:t>
            </a:r>
            <a:r>
              <a:rPr sz="2775" i="1" spc="-52" baseline="-21021" dirty="0">
                <a:latin typeface="Times New Roman" pitchFamily="18" charset="0"/>
                <a:cs typeface="Times New Roman" pitchFamily="18" charset="0"/>
              </a:rPr>
              <a:t>3</a:t>
            </a:r>
            <a:endParaRPr sz="2775" baseline="-2102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30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3600" spc="-170" dirty="0">
                <a:latin typeface="Times New Roman" pitchFamily="18" charset="0"/>
                <a:cs typeface="Times New Roman" pitchFamily="18" charset="0"/>
              </a:rPr>
              <a:t>joining</a:t>
            </a:r>
            <a:r>
              <a:rPr sz="360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spc="-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sz="3600" i="1" spc="-1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600" i="1" spc="-2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600" spc="-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spc="-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sz="3600" i="1" spc="-12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spc="-295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35" dirty="0">
                <a:latin typeface="Times New Roman" pitchFamily="18" charset="0"/>
                <a:cs typeface="Times New Roman" pitchFamily="18" charset="0"/>
              </a:rPr>
              <a:t>gives</a:t>
            </a:r>
            <a:r>
              <a:rPr sz="3600" spc="-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spc="-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sz="3600" i="1" spc="-13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3600" i="1" spc="-13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Wingdings"/>
              <a:buChar char=""/>
            </a:pPr>
            <a:endParaRPr sz="31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3600" spc="-170" dirty="0">
                <a:latin typeface="Times New Roman" pitchFamily="18" charset="0"/>
                <a:cs typeface="Times New Roman" pitchFamily="18" charset="0"/>
              </a:rPr>
              <a:t>joining</a:t>
            </a:r>
            <a:r>
              <a:rPr sz="360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spc="-12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sz="3600" i="1" spc="-1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spc="-2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600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spc="-14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sz="3600" i="1" spc="-14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i="1" spc="-285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35" dirty="0">
                <a:latin typeface="Times New Roman" pitchFamily="18" charset="0"/>
                <a:cs typeface="Times New Roman" pitchFamily="18" charset="0"/>
              </a:rPr>
              <a:t>gives</a:t>
            </a:r>
            <a:r>
              <a:rPr sz="360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1" spc="-145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sz="3600" i="1" spc="-14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i="1" spc="-145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36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299" y="855979"/>
            <a:ext cx="816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Example </a:t>
            </a:r>
            <a:r>
              <a:rPr spc="-150" dirty="0"/>
              <a:t>of </a:t>
            </a:r>
            <a:r>
              <a:rPr spc="-195" dirty="0"/>
              <a:t>Generating </a:t>
            </a:r>
            <a:r>
              <a:rPr spc="-190" dirty="0"/>
              <a:t>Candidates </a:t>
            </a:r>
            <a:r>
              <a:rPr spc="470" dirty="0"/>
              <a:t>–</a:t>
            </a:r>
            <a:r>
              <a:rPr spc="-685" dirty="0"/>
              <a:t> </a:t>
            </a:r>
            <a:r>
              <a:rPr spc="-185" dirty="0"/>
              <a:t>step </a:t>
            </a:r>
            <a:r>
              <a:rPr spc="-28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473" y="1669033"/>
            <a:ext cx="6893559" cy="477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i="1" spc="-15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150" i="1" spc="-225" baseline="-21164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sz="3200" i="1" spc="-9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3200" spc="-18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3200" i="1" spc="-180" dirty="0">
                <a:latin typeface="Times New Roman" pitchFamily="18" charset="0"/>
                <a:cs typeface="Times New Roman" pitchFamily="18" charset="0"/>
              </a:rPr>
              <a:t>abc, abd, acd, </a:t>
            </a:r>
            <a:r>
              <a:rPr sz="3200" i="1" spc="-190" dirty="0">
                <a:latin typeface="Times New Roman" pitchFamily="18" charset="0"/>
                <a:cs typeface="Times New Roman" pitchFamily="18" charset="0"/>
              </a:rPr>
              <a:t>ace,</a:t>
            </a:r>
            <a:r>
              <a:rPr sz="3200" i="1" spc="-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1" spc="-150" dirty="0">
                <a:latin typeface="Times New Roman" pitchFamily="18" charset="0"/>
                <a:cs typeface="Times New Roman" pitchFamily="18" charset="0"/>
              </a:rPr>
              <a:t>bcd</a:t>
            </a:r>
            <a:r>
              <a:rPr sz="3200" spc="-150" dirty="0">
                <a:latin typeface="Times New Roman" pitchFamily="18" charset="0"/>
                <a:cs typeface="Times New Roman" pitchFamily="18" charset="0"/>
              </a:rPr>
              <a:t>}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2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b="1" u="heavy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sz="3200" b="1" spc="-1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1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(before </a:t>
            </a:r>
            <a:r>
              <a:rPr sz="2000" i="1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counting </a:t>
            </a:r>
            <a:r>
              <a:rPr sz="2000" i="1" spc="-12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000" i="1" spc="-3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13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support)</a:t>
            </a:r>
            <a:r>
              <a:rPr sz="3200" spc="-130" dirty="0">
                <a:latin typeface="Times New Roman" pitchFamily="18" charset="0"/>
                <a:cs typeface="Times New Roman" pitchFamily="18" charset="0"/>
              </a:rPr>
              <a:t>: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"/>
            </a:pPr>
            <a:endParaRPr sz="25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  <a:tab pos="5650865" algn="l"/>
              </a:tabLst>
            </a:pPr>
            <a:r>
              <a:rPr sz="2800" i="1" spc="-14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abcd: </a:t>
            </a:r>
            <a:r>
              <a:rPr sz="2800" spc="-155" dirty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sz="2800" spc="-17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800" i="1" spc="-15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abc, abd,</a:t>
            </a:r>
            <a:r>
              <a:rPr sz="2800" i="1" spc="-3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5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acd,</a:t>
            </a:r>
            <a:r>
              <a:rPr sz="2800" i="1" spc="-20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8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bcd,	</a:t>
            </a:r>
            <a:r>
              <a:rPr sz="2800" i="1" spc="-14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i="1" spc="-15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i="1" spc="-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5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L3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"/>
            </a:pPr>
            <a:endParaRPr sz="24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sz="2800" i="1" spc="-15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acde:</a:t>
            </a:r>
            <a:r>
              <a:rPr sz="2800" i="1" spc="-2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5" dirty="0">
                <a:latin typeface="Times New Roman" pitchFamily="18" charset="0"/>
                <a:cs typeface="Times New Roman" pitchFamily="18" charset="0"/>
              </a:rPr>
              <a:t>check</a:t>
            </a:r>
            <a:r>
              <a:rPr sz="28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7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5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acd,</a:t>
            </a:r>
            <a:r>
              <a:rPr sz="2800" i="1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7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ace,</a:t>
            </a:r>
            <a:r>
              <a:rPr sz="2800" i="1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6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ade,</a:t>
            </a:r>
            <a:r>
              <a:rPr sz="2800" i="1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4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cde</a:t>
            </a:r>
            <a:r>
              <a:rPr sz="2800" i="1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5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i="1" spc="-2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5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L3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"/>
            </a:pPr>
            <a:endParaRPr sz="245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lr>
                <a:srgbClr val="FF0000"/>
              </a:buClr>
              <a:buSzPct val="55357"/>
              <a:buFont typeface="Wingdings"/>
              <a:buChar char=""/>
              <a:tabLst>
                <a:tab pos="755650" algn="l"/>
              </a:tabLst>
            </a:pPr>
            <a:r>
              <a:rPr sz="2800" i="1" spc="-114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acde</a:t>
            </a:r>
            <a:r>
              <a:rPr sz="2800" i="1" spc="-2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removed</a:t>
            </a:r>
            <a:r>
              <a:rPr sz="28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sz="28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ade</a:t>
            </a:r>
            <a:r>
              <a:rPr sz="2800" i="1" spc="-22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800" spc="-2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-21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i="1" spc="-13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775" i="1" spc="-202" baseline="-2102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2775" baseline="-2102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"/>
            </a:pPr>
            <a:endParaRPr sz="2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i="1" spc="-165" dirty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sz="3200" i="1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1" spc="-13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150" i="1" spc="-19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200" spc="-130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sz="3200" i="1" spc="-130" dirty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sz="3200" spc="-130" dirty="0">
                <a:latin typeface="Times New Roman" pitchFamily="18" charset="0"/>
                <a:cs typeface="Times New Roman" pitchFamily="18" charset="0"/>
              </a:rPr>
              <a:t>}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37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620" y="642620"/>
            <a:ext cx="415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The </a:t>
            </a:r>
            <a:r>
              <a:rPr spc="-185" dirty="0"/>
              <a:t>Apriori</a:t>
            </a:r>
            <a:r>
              <a:rPr spc="-270" dirty="0"/>
              <a:t> </a:t>
            </a:r>
            <a:r>
              <a:rPr spc="-17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973" y="1216862"/>
            <a:ext cx="8124190" cy="57924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i="1" spc="-1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950" i="1" spc="-202" baseline="-21367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Candidate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itemset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950" i="1" spc="-172" baseline="-21367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sz="2000" spc="-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itemset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4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k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spc="-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Join</a:t>
            </a:r>
            <a:r>
              <a:rPr sz="2000" spc="-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575" spc="-135" baseline="-21164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1575" spc="-18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joining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575" spc="-112" baseline="-21164" dirty="0">
                <a:latin typeface="Times New Roman" pitchFamily="18" charset="0"/>
                <a:cs typeface="Times New Roman" pitchFamily="18" charset="0"/>
              </a:rPr>
              <a:t>k‐1</a:t>
            </a:r>
            <a:r>
              <a:rPr sz="1575" spc="-30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itself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965" marR="127000" indent="-342265">
              <a:lnSpc>
                <a:spcPct val="110200"/>
              </a:lnSpc>
              <a:spcBef>
                <a:spcPts val="14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Prune</a:t>
            </a:r>
            <a:r>
              <a:rPr sz="2000" spc="-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8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(k‐1)‐itemset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frequent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subset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frequent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k‐itemset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spc="-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1030"/>
              </a:spcBef>
            </a:pPr>
            <a:r>
              <a:rPr sz="2000" i="1" spc="-9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950" i="1" spc="-142" baseline="-21367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{frequent</a:t>
            </a:r>
            <a:r>
              <a:rPr sz="20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items};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26465">
              <a:lnSpc>
                <a:spcPct val="100000"/>
              </a:lnSpc>
              <a:spcBef>
                <a:spcPts val="505"/>
              </a:spcBef>
            </a:pPr>
            <a:r>
              <a:rPr sz="2000" b="1" spc="-110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1; </a:t>
            </a:r>
            <a:r>
              <a:rPr sz="2000" i="1" spc="-114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950" i="1" spc="-172" baseline="-21367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!=</a:t>
            </a:r>
            <a:r>
              <a:rPr sz="2000" spc="-90" dirty="0">
                <a:latin typeface="Symbol"/>
                <a:cs typeface="Symbol"/>
              </a:rPr>
              <a:t>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sz="2000" i="1" spc="-9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++) </a:t>
            </a:r>
            <a:r>
              <a:rPr sz="2000" b="1" spc="-75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sz="2000" b="1" spc="-434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5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</a:pPr>
            <a:r>
              <a:rPr sz="2000" i="1" spc="-6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1950" i="1" spc="-89" baseline="-21367" dirty="0">
                <a:latin typeface="Times New Roman" pitchFamily="18" charset="0"/>
                <a:cs typeface="Times New Roman" pitchFamily="18" charset="0"/>
              </a:rPr>
              <a:t>k+1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candidates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generated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-4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14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950" i="1" spc="-217" baseline="-21367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;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</a:pPr>
            <a:r>
              <a:rPr sz="2000" b="1" spc="-110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b="1" spc="-135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sz="2000" i="1" spc="-175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000" spc="-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do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612265" marR="5080">
              <a:lnSpc>
                <a:spcPts val="3170"/>
              </a:lnSpc>
              <a:spcBef>
                <a:spcPts val="100"/>
              </a:spcBef>
            </a:pPr>
            <a:r>
              <a:rPr sz="2400" spc="-114" dirty="0"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candidates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8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127" baseline="-20833" dirty="0">
                <a:latin typeface="Times New Roman" pitchFamily="18" charset="0"/>
                <a:cs typeface="Times New Roman" pitchFamily="18" charset="0"/>
              </a:rPr>
              <a:t>k+1</a:t>
            </a:r>
            <a:r>
              <a:rPr sz="2400" i="1" spc="-187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are 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contained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204" dirty="0">
                <a:latin typeface="Times New Roman" pitchFamily="18" charset="0"/>
                <a:cs typeface="Times New Roman" pitchFamily="18" charset="0"/>
              </a:rPr>
              <a:t>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612265">
              <a:lnSpc>
                <a:spcPct val="100000"/>
              </a:lnSpc>
              <a:spcBef>
                <a:spcPts val="135"/>
              </a:spcBef>
            </a:pPr>
            <a:r>
              <a:rPr sz="2400" i="1" spc="-9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i="1" spc="-142" baseline="-20833" dirty="0">
                <a:latin typeface="Times New Roman" pitchFamily="18" charset="0"/>
                <a:cs typeface="Times New Roman" pitchFamily="18" charset="0"/>
              </a:rPr>
              <a:t>k+1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candidates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5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8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i="1" spc="-127" baseline="-20833" dirty="0">
                <a:latin typeface="Times New Roman" pitchFamily="18" charset="0"/>
                <a:cs typeface="Times New Roman" pitchFamily="18" charset="0"/>
              </a:rPr>
              <a:t>k+1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min_support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983615">
              <a:lnSpc>
                <a:spcPct val="100000"/>
              </a:lnSpc>
              <a:spcBef>
                <a:spcPts val="290"/>
              </a:spcBef>
            </a:pPr>
            <a:r>
              <a:rPr sz="2000" b="1" spc="-114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b="1" spc="-130" dirty="0">
                <a:solidFill>
                  <a:srgbClr val="F83F24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sz="2000" spc="-175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000" spc="-30" dirty="0">
                <a:latin typeface="Symbol"/>
                <a:cs typeface="Symbol"/>
              </a:rPr>
              <a:t></a:t>
            </a:r>
            <a:r>
              <a:rPr sz="1950" i="1" spc="-44" baseline="-21367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1950" i="1" spc="-277" baseline="-213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14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1950" i="1" spc="-217" baseline="-21367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;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38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229" y="785875"/>
            <a:ext cx="6713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75" dirty="0"/>
              <a:t>Generating </a:t>
            </a:r>
            <a:r>
              <a:rPr sz="3200" spc="-125" dirty="0"/>
              <a:t>AR </a:t>
            </a:r>
            <a:r>
              <a:rPr sz="3200" spc="-165" dirty="0"/>
              <a:t>from </a:t>
            </a:r>
            <a:r>
              <a:rPr sz="3200" spc="-195" dirty="0"/>
              <a:t>frequent</a:t>
            </a:r>
            <a:r>
              <a:rPr sz="3200" spc="-520" dirty="0"/>
              <a:t> </a:t>
            </a:r>
            <a:r>
              <a:rPr sz="3200" spc="-165" dirty="0"/>
              <a:t>intemsets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95127" y="1838960"/>
            <a:ext cx="4608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30" dirty="0">
                <a:latin typeface="Times New Roman" pitchFamily="18" charset="0"/>
                <a:cs typeface="Times New Roman" pitchFamily="18" charset="0"/>
              </a:rPr>
              <a:t>Confidence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sz="2800" spc="-95" dirty="0">
                <a:latin typeface="Symbol"/>
                <a:cs typeface="Symbol"/>
              </a:rPr>
              <a:t>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P(B|A)</a:t>
            </a:r>
            <a:r>
              <a:rPr sz="2800" spc="-5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=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127" y="3024921"/>
            <a:ext cx="8035925" cy="2983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itemset </a:t>
            </a:r>
            <a:r>
              <a:rPr sz="2800" spc="-265" dirty="0">
                <a:latin typeface="Times New Roman" pitchFamily="18" charset="0"/>
                <a:cs typeface="Times New Roman" pitchFamily="18" charset="0"/>
              </a:rPr>
              <a:t>x,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sz="28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non‐empty 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subsets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90" dirty="0">
                <a:latin typeface="Times New Roman" pitchFamily="18" charset="0"/>
                <a:cs typeface="Times New Roman" pitchFamily="18" charset="0"/>
              </a:rPr>
              <a:t>x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2800" dirty="0">
              <a:latin typeface="Times New Roman"/>
              <a:cs typeface="Times New Roman"/>
            </a:endParaRPr>
          </a:p>
          <a:p>
            <a:pPr marL="356235" marR="405765" indent="-356235">
              <a:lnSpc>
                <a:spcPct val="155000"/>
              </a:lnSpc>
              <a:spcBef>
                <a:spcPts val="19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2800" spc="-11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sz="2800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non‐empty</a:t>
            </a:r>
            <a:r>
              <a:rPr sz="28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subset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65" dirty="0">
                <a:latin typeface="Times New Roman" pitchFamily="18" charset="0"/>
                <a:cs typeface="Times New Roman" pitchFamily="18" charset="0"/>
              </a:rPr>
              <a:t>x,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8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rule  </a:t>
            </a:r>
            <a:r>
              <a:rPr sz="2800" spc="-300" dirty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 pitchFamily="18" charset="0"/>
                <a:cs typeface="Times New Roman" pitchFamily="18" charset="0"/>
              </a:rPr>
              <a:t>(x‐s) </a:t>
            </a:r>
            <a:r>
              <a:rPr sz="2800" spc="-300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sz="2800" spc="-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75" dirty="0">
                <a:latin typeface="Times New Roman" pitchFamily="18" charset="0"/>
                <a:cs typeface="Times New Roman" pitchFamily="18" charset="0"/>
              </a:rPr>
              <a:t>if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3221" y="5980176"/>
            <a:ext cx="3312160" cy="67775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85"/>
              </a:spcBef>
            </a:pP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support_count({x})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7" baseline="-34722" dirty="0">
                <a:latin typeface="Symbol"/>
                <a:cs typeface="Symbol"/>
              </a:rPr>
              <a:t></a:t>
            </a:r>
            <a:r>
              <a:rPr sz="3000" spc="-157" baseline="-34722" dirty="0">
                <a:latin typeface="Times New Roman"/>
                <a:cs typeface="Times New Roman"/>
              </a:rPr>
              <a:t> </a:t>
            </a:r>
            <a:r>
              <a:rPr sz="3000" spc="-104" baseline="-34722" dirty="0">
                <a:latin typeface="Times New Roman" pitchFamily="18" charset="0"/>
                <a:cs typeface="Times New Roman" pitchFamily="18" charset="0"/>
              </a:rPr>
              <a:t>min_conf</a:t>
            </a:r>
            <a:endParaRPr sz="3000" baseline="-34722" dirty="0">
              <a:latin typeface="Times New Roman" pitchFamily="18" charset="0"/>
              <a:cs typeface="Times New Roman" pitchFamily="18" charset="0"/>
            </a:endParaRPr>
          </a:p>
          <a:p>
            <a:pPr marL="57785">
              <a:lnSpc>
                <a:spcPct val="100000"/>
              </a:lnSpc>
              <a:spcBef>
                <a:spcPts val="440"/>
              </a:spcBef>
            </a:pPr>
            <a:r>
              <a:rPr sz="2000" spc="-75" dirty="0">
                <a:latin typeface="Times New Roman" pitchFamily="18" charset="0"/>
                <a:cs typeface="Times New Roman" pitchFamily="18" charset="0"/>
              </a:rPr>
              <a:t>support_count({s})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1227" y="1917954"/>
            <a:ext cx="2315210" cy="677750"/>
          </a:xfrm>
          <a:prstGeom prst="rect">
            <a:avLst/>
          </a:prstGeom>
          <a:solidFill>
            <a:srgbClr val="99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5"/>
              </a:spcBef>
            </a:pP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support_count({A,B})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540" algn="ctr">
              <a:lnSpc>
                <a:spcPct val="100000"/>
              </a:lnSpc>
              <a:spcBef>
                <a:spcPts val="440"/>
              </a:spcBef>
            </a:pPr>
            <a:r>
              <a:rPr sz="2000" spc="-75" dirty="0">
                <a:latin typeface="Times New Roman" pitchFamily="18" charset="0"/>
                <a:cs typeface="Times New Roman" pitchFamily="18" charset="0"/>
              </a:rPr>
              <a:t>support_count({A})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39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742" y="811784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Rule</a:t>
            </a:r>
            <a:r>
              <a:rPr spc="-345" dirty="0"/>
              <a:t> </a:t>
            </a:r>
            <a:r>
              <a:rPr spc="-195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27" y="1610649"/>
            <a:ext cx="8356600" cy="5304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36015" indent="-342265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7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60" dirty="0">
                <a:latin typeface="Times New Roman" pitchFamily="18" charset="0"/>
                <a:cs typeface="Times New Roman" pitchFamily="18" charset="0"/>
              </a:rPr>
              <a:t>efficiently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sz="28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frequent 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itemsets?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5015" marR="715645" lvl="1" indent="-285115">
              <a:lnSpc>
                <a:spcPct val="110000"/>
              </a:lnSpc>
              <a:spcBef>
                <a:spcPts val="13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6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general,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anti‐monotone 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property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115">
              <a:lnSpc>
                <a:spcPct val="110000"/>
              </a:lnSpc>
              <a:spcBef>
                <a:spcPts val="1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85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itemset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has 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anti‐monotone</a:t>
            </a:r>
            <a:r>
              <a:rPr sz="2400" spc="-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property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1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5650" algn="l"/>
              </a:tabLst>
            </a:pPr>
            <a:r>
              <a:rPr sz="2400" spc="-21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{A,B,C,D}: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"/>
            </a:pPr>
            <a:endParaRPr sz="3000" dirty="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2400" spc="-120" dirty="0">
                <a:latin typeface="Times New Roman" pitchFamily="18" charset="0"/>
                <a:cs typeface="Times New Roman" pitchFamily="18" charset="0"/>
              </a:rPr>
              <a:t>c(ABC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D)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c(AB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CD)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c(A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BCD)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23645" marR="252729" lvl="2" indent="-296545">
              <a:lnSpc>
                <a:spcPct val="110000"/>
              </a:lnSpc>
              <a:spcBef>
                <a:spcPts val="13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22428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non‐increasing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rule 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increases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Market </a:t>
            </a:r>
            <a:r>
              <a:rPr spc="-180" dirty="0"/>
              <a:t>Basket</a:t>
            </a:r>
            <a:r>
              <a:rPr spc="-470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27" y="1536446"/>
            <a:ext cx="7889240" cy="51295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221615" indent="-342900">
              <a:lnSpc>
                <a:spcPct val="80000"/>
              </a:lnSpc>
              <a:spcBef>
                <a:spcPts val="6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30" dirty="0">
                <a:latin typeface="Times New Roman" pitchFamily="18" charset="0"/>
                <a:cs typeface="Times New Roman" pitchFamily="18" charset="0"/>
              </a:rPr>
              <a:t>Retail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31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purchases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products, 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different quantities, different</a:t>
            </a:r>
            <a:r>
              <a:rPr sz="2400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times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85" dirty="0">
                <a:latin typeface="Times New Roman" pitchFamily="18" charset="0"/>
                <a:cs typeface="Times New Roman" pitchFamily="18" charset="0"/>
              </a:rPr>
              <a:t>MBA</a:t>
            </a:r>
            <a:r>
              <a:rPr sz="2400" spc="-4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to: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90" dirty="0"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GB" sz="2000" spc="-45" dirty="0">
                <a:latin typeface="Times New Roman" pitchFamily="18" charset="0"/>
                <a:cs typeface="Times New Roman" pitchFamily="18" charset="0"/>
              </a:rPr>
              <a:t> are</a:t>
            </a:r>
            <a:r>
              <a:rPr sz="20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spc="-165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2000" spc="-7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2000" spc="-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name)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70" dirty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certain</a:t>
            </a:r>
            <a:r>
              <a:rPr sz="2000" spc="-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spc="-4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purchases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90" dirty="0">
                <a:latin typeface="Times New Roman" pitchFamily="18" charset="0"/>
                <a:cs typeface="Times New Roman" pitchFamily="18" charset="0"/>
              </a:rPr>
              <a:t>Gain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insight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merchandise</a:t>
            </a:r>
            <a:r>
              <a:rPr sz="2000" spc="-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(products):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55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90" dirty="0">
                <a:latin typeface="Times New Roman" pitchFamily="18" charset="0"/>
                <a:cs typeface="Times New Roman" pitchFamily="18" charset="0"/>
              </a:rPr>
              <a:t>Fast 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and slow</a:t>
            </a:r>
            <a:r>
              <a:rPr sz="1800" spc="-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movers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70" dirty="0">
                <a:latin typeface="Times New Roman" pitchFamily="18" charset="0"/>
                <a:cs typeface="Times New Roman" pitchFamily="18" charset="0"/>
              </a:rPr>
              <a:t>Products 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purchased</a:t>
            </a:r>
            <a:r>
              <a:rPr sz="180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together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70" dirty="0">
                <a:latin typeface="Times New Roman" pitchFamily="18" charset="0"/>
                <a:cs typeface="Times New Roman" pitchFamily="18" charset="0"/>
              </a:rPr>
              <a:t>Products 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which might 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benefit 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promotion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125" dirty="0">
                <a:latin typeface="Times New Roman" pitchFamily="18" charset="0"/>
                <a:cs typeface="Times New Roman" pitchFamily="18" charset="0"/>
              </a:rPr>
              <a:t>Take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action: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55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70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sz="18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layouts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155700" lvl="2" indent="-229235">
              <a:lnSpc>
                <a:spcPct val="100000"/>
              </a:lnSpc>
              <a:spcBef>
                <a:spcPts val="5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5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18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sz="18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sz="18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18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specials,</a:t>
            </a:r>
            <a:r>
              <a:rPr sz="18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promote,</a:t>
            </a:r>
            <a:r>
              <a:rPr sz="18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coupons…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2300"/>
              </a:lnSpc>
              <a:spcBef>
                <a:spcPts val="125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95" dirty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loyalty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becomes  even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400" spc="-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valuable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40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8410" y="811784"/>
            <a:ext cx="157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Exercice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4117" y="1463802"/>
          <a:ext cx="4895215" cy="292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TID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Items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Bread,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Milk, Chips,</a:t>
                      </a:r>
                      <a:r>
                        <a:rPr sz="1800" spc="-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Mustard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Beer,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Diaper,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Bread,</a:t>
                      </a:r>
                      <a:r>
                        <a:rPr sz="1800" spc="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Eggs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Beer,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Coke, Diaper,</a:t>
                      </a:r>
                      <a:r>
                        <a:rPr sz="1800" spc="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Milk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Beer, Bread,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Diaper, Milk,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Chips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Coke,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Bread,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Diaper,</a:t>
                      </a:r>
                      <a:r>
                        <a:rPr sz="1800" spc="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Milk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Beer, Bread,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Diaper, Milk,</a:t>
                      </a:r>
                      <a:r>
                        <a:rPr sz="1800" spc="-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Mustard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Coke,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Bread,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Diaper,</a:t>
                      </a:r>
                      <a:r>
                        <a:rPr sz="1800" spc="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Milk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1084" y="4650866"/>
          <a:ext cx="7663812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marL="40005" algn="ctr">
                        <a:lnSpc>
                          <a:spcPts val="1914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Bread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14"/>
                        </a:lnSpc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Milk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914"/>
                        </a:lnSpc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Chips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914"/>
                        </a:lnSpc>
                      </a:pPr>
                      <a:r>
                        <a:rPr sz="1700" b="1" spc="3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ustard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914"/>
                        </a:lnSpc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Beer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14"/>
                        </a:lnSpc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Diaper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914"/>
                        </a:lnSpc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Eggs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914"/>
                        </a:lnSpc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Coke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4318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8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43180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43180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95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44716" y="2238247"/>
            <a:ext cx="29762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A"/>
                </a:solidFill>
                <a:latin typeface="Comic Sans MS"/>
                <a:cs typeface="Comic Sans MS"/>
              </a:rPr>
              <a:t>Converta os </a:t>
            </a:r>
            <a:r>
              <a:rPr sz="1800" spc="-5" dirty="0">
                <a:solidFill>
                  <a:srgbClr val="33339A"/>
                </a:solidFill>
                <a:latin typeface="Comic Sans MS"/>
                <a:cs typeface="Comic Sans MS"/>
              </a:rPr>
              <a:t>dados </a:t>
            </a:r>
            <a:r>
              <a:rPr sz="1800" dirty="0">
                <a:solidFill>
                  <a:srgbClr val="33339A"/>
                </a:solidFill>
                <a:latin typeface="Comic Sans MS"/>
                <a:cs typeface="Comic Sans MS"/>
              </a:rPr>
              <a:t>para o  </a:t>
            </a:r>
            <a:r>
              <a:rPr sz="1800" spc="-5" dirty="0">
                <a:solidFill>
                  <a:srgbClr val="33339A"/>
                </a:solidFill>
                <a:latin typeface="Comic Sans MS"/>
                <a:cs typeface="Comic Sans MS"/>
              </a:rPr>
              <a:t>formato booleano </a:t>
            </a:r>
            <a:r>
              <a:rPr sz="1800" dirty="0">
                <a:solidFill>
                  <a:srgbClr val="33339A"/>
                </a:solidFill>
                <a:latin typeface="Comic Sans MS"/>
                <a:cs typeface="Comic Sans MS"/>
              </a:rPr>
              <a:t>e para</a:t>
            </a:r>
            <a:r>
              <a:rPr sz="1800" spc="-80" dirty="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9A"/>
                </a:solidFill>
                <a:latin typeface="Comic Sans MS"/>
                <a:cs typeface="Comic Sans MS"/>
              </a:rPr>
              <a:t>um  </a:t>
            </a:r>
            <a:r>
              <a:rPr sz="1800" dirty="0">
                <a:solidFill>
                  <a:srgbClr val="33339A"/>
                </a:solidFill>
                <a:latin typeface="Comic Sans MS"/>
                <a:cs typeface="Comic Sans MS"/>
              </a:rPr>
              <a:t>suporte </a:t>
            </a:r>
            <a:r>
              <a:rPr sz="1800" spc="-5" dirty="0">
                <a:solidFill>
                  <a:srgbClr val="33339A"/>
                </a:solidFill>
                <a:latin typeface="Comic Sans MS"/>
                <a:cs typeface="Comic Sans MS"/>
              </a:rPr>
              <a:t>de 40%, </a:t>
            </a:r>
            <a:r>
              <a:rPr sz="1800" dirty="0">
                <a:solidFill>
                  <a:srgbClr val="33339A"/>
                </a:solidFill>
                <a:latin typeface="Comic Sans MS"/>
                <a:cs typeface="Comic Sans MS"/>
              </a:rPr>
              <a:t>aplique o  algoritmo</a:t>
            </a:r>
            <a:r>
              <a:rPr sz="1800" spc="-15" dirty="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33339A"/>
                </a:solidFill>
                <a:latin typeface="Comic Sans MS"/>
                <a:cs typeface="Comic Sans MS"/>
              </a:rPr>
              <a:t>apriori.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3271" y="2184654"/>
            <a:ext cx="1850135" cy="527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4787" y="841832"/>
            <a:ext cx="1014094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dirty="0">
                <a:latin typeface="Arial"/>
                <a:cs typeface="Arial"/>
              </a:rPr>
              <a:t>0.4*7=</a:t>
            </a:r>
            <a:r>
              <a:rPr sz="1650" b="1" spc="10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2.8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0483" y="1350905"/>
            <a:ext cx="1160145" cy="1615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40"/>
              </a:spcBef>
            </a:pPr>
            <a:r>
              <a:rPr sz="1650" b="1" spc="10" dirty="0">
                <a:latin typeface="Arial"/>
                <a:cs typeface="Arial"/>
              </a:rPr>
              <a:t>L1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1026160" algn="l"/>
              </a:tabLst>
            </a:pPr>
            <a:r>
              <a:rPr sz="1650" dirty="0">
                <a:latin typeface="Arial"/>
                <a:cs typeface="Arial"/>
              </a:rPr>
              <a:t>B</a:t>
            </a:r>
            <a:r>
              <a:rPr sz="1650" spc="10" dirty="0">
                <a:latin typeface="Arial"/>
                <a:cs typeface="Arial"/>
              </a:rPr>
              <a:t>r</a:t>
            </a:r>
            <a:r>
              <a:rPr sz="1650" spc="-5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5" dirty="0">
                <a:latin typeface="Arial"/>
                <a:cs typeface="Arial"/>
              </a:rPr>
              <a:t>d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6</a:t>
            </a:r>
            <a:endParaRPr sz="165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  <a:spcBef>
                <a:spcPts val="90"/>
              </a:spcBef>
              <a:tabLst>
                <a:tab pos="1028700" algn="l"/>
              </a:tabLst>
            </a:pPr>
            <a:r>
              <a:rPr sz="1650" spc="10" dirty="0">
                <a:latin typeface="Arial"/>
                <a:cs typeface="Arial"/>
              </a:rPr>
              <a:t>M</a:t>
            </a:r>
            <a:r>
              <a:rPr sz="1650" spc="-10" dirty="0">
                <a:latin typeface="Arial"/>
                <a:cs typeface="Arial"/>
              </a:rPr>
              <a:t>il</a:t>
            </a:r>
            <a:r>
              <a:rPr sz="1650" spc="5" dirty="0">
                <a:latin typeface="Arial"/>
                <a:cs typeface="Arial"/>
              </a:rPr>
              <a:t>k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6</a:t>
            </a:r>
            <a:endParaRPr sz="165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  <a:spcBef>
                <a:spcPts val="80"/>
              </a:spcBef>
              <a:tabLst>
                <a:tab pos="1028065" algn="l"/>
              </a:tabLst>
            </a:pPr>
            <a:r>
              <a:rPr sz="1650" spc="5" dirty="0">
                <a:latin typeface="Arial"/>
                <a:cs typeface="Arial"/>
              </a:rPr>
              <a:t>Beer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026794" algn="l"/>
              </a:tabLst>
            </a:pPr>
            <a:r>
              <a:rPr sz="1650" dirty="0">
                <a:latin typeface="Arial"/>
                <a:cs typeface="Arial"/>
              </a:rPr>
              <a:t>Diape</a:t>
            </a:r>
            <a:r>
              <a:rPr sz="1650" spc="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6</a:t>
            </a:r>
            <a:endParaRPr sz="1650">
              <a:latin typeface="Arial"/>
              <a:cs typeface="Arial"/>
            </a:endParaRPr>
          </a:p>
          <a:p>
            <a:pPr marL="635">
              <a:lnSpc>
                <a:spcPct val="100000"/>
              </a:lnSpc>
              <a:spcBef>
                <a:spcPts val="85"/>
              </a:spcBef>
              <a:tabLst>
                <a:tab pos="1026794" algn="l"/>
              </a:tabLst>
            </a:pPr>
            <a:r>
              <a:rPr sz="1650" spc="10" dirty="0">
                <a:latin typeface="Arial"/>
                <a:cs typeface="Arial"/>
              </a:rPr>
              <a:t>C</a:t>
            </a:r>
            <a:r>
              <a:rPr sz="1650" dirty="0">
                <a:latin typeface="Arial"/>
                <a:cs typeface="Arial"/>
              </a:rPr>
              <a:t>o</a:t>
            </a:r>
            <a:r>
              <a:rPr sz="1650" spc="30" dirty="0">
                <a:latin typeface="Arial"/>
                <a:cs typeface="Arial"/>
              </a:rPr>
              <a:t>k</a:t>
            </a:r>
            <a:r>
              <a:rPr sz="1650" spc="10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087" y="1350905"/>
            <a:ext cx="1732914" cy="24022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240"/>
              </a:spcBef>
            </a:pPr>
            <a:r>
              <a:rPr sz="1650" b="1" spc="10" dirty="0">
                <a:latin typeface="Arial"/>
                <a:cs typeface="Arial"/>
              </a:rPr>
              <a:t>L2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tabLst>
                <a:tab pos="1600200" algn="l"/>
              </a:tabLst>
            </a:pPr>
            <a:r>
              <a:rPr sz="1650" dirty="0">
                <a:latin typeface="Arial"/>
                <a:cs typeface="Arial"/>
              </a:rPr>
              <a:t>Bread,Mil</a:t>
            </a:r>
            <a:r>
              <a:rPr sz="1650" spc="5" dirty="0">
                <a:latin typeface="Arial"/>
                <a:cs typeface="Arial"/>
              </a:rPr>
              <a:t>k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  <a:p>
            <a:pPr marL="1905">
              <a:lnSpc>
                <a:spcPct val="100000"/>
              </a:lnSpc>
              <a:spcBef>
                <a:spcPts val="90"/>
              </a:spcBef>
              <a:tabLst>
                <a:tab pos="1600200" algn="l"/>
              </a:tabLst>
            </a:pPr>
            <a:r>
              <a:rPr sz="1650" dirty="0">
                <a:latin typeface="Arial"/>
                <a:cs typeface="Arial"/>
              </a:rPr>
              <a:t>B</a:t>
            </a:r>
            <a:r>
              <a:rPr sz="1650" spc="-5" dirty="0">
                <a:latin typeface="Arial"/>
                <a:cs typeface="Arial"/>
              </a:rPr>
              <a:t>read,Bee</a:t>
            </a:r>
            <a:r>
              <a:rPr sz="1650" spc="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  <a:p>
            <a:pPr marL="1905">
              <a:lnSpc>
                <a:spcPct val="100000"/>
              </a:lnSpc>
              <a:spcBef>
                <a:spcPts val="80"/>
              </a:spcBef>
              <a:tabLst>
                <a:tab pos="1601470" algn="l"/>
              </a:tabLst>
            </a:pPr>
            <a:r>
              <a:rPr sz="1650" dirty="0">
                <a:latin typeface="Arial"/>
                <a:cs typeface="Arial"/>
              </a:rPr>
              <a:t>Bread,Diape</a:t>
            </a:r>
            <a:r>
              <a:rPr sz="1650" spc="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tabLst>
                <a:tab pos="1600835" algn="l"/>
              </a:tabLst>
            </a:pPr>
            <a:r>
              <a:rPr sz="1650" spc="10" dirty="0">
                <a:latin typeface="Arial"/>
                <a:cs typeface="Arial"/>
              </a:rPr>
              <a:t>M</a:t>
            </a:r>
            <a:r>
              <a:rPr sz="1650" spc="-5" dirty="0">
                <a:latin typeface="Arial"/>
                <a:cs typeface="Arial"/>
              </a:rPr>
              <a:t>il</a:t>
            </a:r>
            <a:r>
              <a:rPr sz="1650" spc="30" dirty="0">
                <a:latin typeface="Arial"/>
                <a:cs typeface="Arial"/>
              </a:rPr>
              <a:t>k</a:t>
            </a:r>
            <a:r>
              <a:rPr sz="1650" dirty="0">
                <a:latin typeface="Arial"/>
                <a:cs typeface="Arial"/>
              </a:rPr>
              <a:t>,</a:t>
            </a:r>
            <a:r>
              <a:rPr sz="1650" spc="-5" dirty="0">
                <a:latin typeface="Arial"/>
                <a:cs typeface="Arial"/>
              </a:rPr>
              <a:t>B</a:t>
            </a:r>
            <a:r>
              <a:rPr sz="1650" spc="5" dirty="0">
                <a:latin typeface="Arial"/>
                <a:cs typeface="Arial"/>
              </a:rPr>
              <a:t>eer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  <a:spcBef>
                <a:spcPts val="85"/>
              </a:spcBef>
              <a:tabLst>
                <a:tab pos="1600200" algn="l"/>
              </a:tabLst>
            </a:pPr>
            <a:r>
              <a:rPr sz="1650" spc="-5" dirty="0">
                <a:latin typeface="Arial"/>
                <a:cs typeface="Arial"/>
              </a:rPr>
              <a:t>Mil</a:t>
            </a:r>
            <a:r>
              <a:rPr sz="1650" spc="30" dirty="0">
                <a:latin typeface="Arial"/>
                <a:cs typeface="Arial"/>
              </a:rPr>
              <a:t>k</a:t>
            </a:r>
            <a:r>
              <a:rPr sz="1650" spc="-5" dirty="0">
                <a:latin typeface="Arial"/>
                <a:cs typeface="Arial"/>
              </a:rPr>
              <a:t>,Diape</a:t>
            </a:r>
            <a:r>
              <a:rPr sz="1650" spc="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  <a:p>
            <a:pPr marL="635">
              <a:lnSpc>
                <a:spcPct val="100000"/>
              </a:lnSpc>
              <a:spcBef>
                <a:spcPts val="85"/>
              </a:spcBef>
              <a:tabLst>
                <a:tab pos="1600835" algn="l"/>
              </a:tabLst>
            </a:pPr>
            <a:r>
              <a:rPr sz="1650" spc="10" dirty="0">
                <a:latin typeface="Arial"/>
                <a:cs typeface="Arial"/>
              </a:rPr>
              <a:t>M</a:t>
            </a:r>
            <a:r>
              <a:rPr sz="1650" spc="-10" dirty="0">
                <a:latin typeface="Arial"/>
                <a:cs typeface="Arial"/>
              </a:rPr>
              <a:t>il</a:t>
            </a:r>
            <a:r>
              <a:rPr sz="1650" spc="30" dirty="0">
                <a:latin typeface="Arial"/>
                <a:cs typeface="Arial"/>
              </a:rPr>
              <a:t>k</a:t>
            </a:r>
            <a:r>
              <a:rPr sz="1650" spc="-5" dirty="0">
                <a:latin typeface="Arial"/>
                <a:cs typeface="Arial"/>
              </a:rPr>
              <a:t>,Co</a:t>
            </a:r>
            <a:r>
              <a:rPr sz="1650" spc="30" dirty="0">
                <a:latin typeface="Arial"/>
                <a:cs typeface="Arial"/>
              </a:rPr>
              <a:t>k</a:t>
            </a:r>
            <a:r>
              <a:rPr sz="1650" spc="5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  <a:p>
            <a:pPr marL="1270">
              <a:lnSpc>
                <a:spcPct val="100000"/>
              </a:lnSpc>
              <a:spcBef>
                <a:spcPts val="90"/>
              </a:spcBef>
              <a:tabLst>
                <a:tab pos="1600200" algn="l"/>
              </a:tabLst>
            </a:pPr>
            <a:r>
              <a:rPr sz="1650" dirty="0">
                <a:latin typeface="Arial"/>
                <a:cs typeface="Arial"/>
              </a:rPr>
              <a:t>Bee</a:t>
            </a:r>
            <a:r>
              <a:rPr sz="1650" spc="10" dirty="0">
                <a:latin typeface="Arial"/>
                <a:cs typeface="Arial"/>
              </a:rPr>
              <a:t>r</a:t>
            </a:r>
            <a:r>
              <a:rPr sz="1650" spc="-5" dirty="0">
                <a:latin typeface="Arial"/>
                <a:cs typeface="Arial"/>
              </a:rPr>
              <a:t>,Diape</a:t>
            </a:r>
            <a:r>
              <a:rPr sz="1650" spc="5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  <a:p>
            <a:pPr marL="1905">
              <a:lnSpc>
                <a:spcPct val="100000"/>
              </a:lnSpc>
              <a:spcBef>
                <a:spcPts val="85"/>
              </a:spcBef>
              <a:tabLst>
                <a:tab pos="1601470" algn="l"/>
              </a:tabLst>
            </a:pPr>
            <a:r>
              <a:rPr sz="1650" dirty="0">
                <a:latin typeface="Arial"/>
                <a:cs typeface="Arial"/>
              </a:rPr>
              <a:t>Diape</a:t>
            </a:r>
            <a:r>
              <a:rPr sz="1650" spc="10" dirty="0">
                <a:latin typeface="Arial"/>
                <a:cs typeface="Arial"/>
              </a:rPr>
              <a:t>r</a:t>
            </a:r>
            <a:r>
              <a:rPr sz="1650" dirty="0">
                <a:latin typeface="Arial"/>
                <a:cs typeface="Arial"/>
              </a:rPr>
              <a:t>,Co</a:t>
            </a:r>
            <a:r>
              <a:rPr sz="1650" spc="30" dirty="0">
                <a:latin typeface="Arial"/>
                <a:cs typeface="Arial"/>
              </a:rPr>
              <a:t>k</a:t>
            </a:r>
            <a:r>
              <a:rPr sz="1650" spc="5" dirty="0">
                <a:latin typeface="Arial"/>
                <a:cs typeface="Arial"/>
              </a:rPr>
              <a:t>e</a:t>
            </a:r>
            <a:r>
              <a:rPr sz="1650" dirty="0">
                <a:latin typeface="Arial"/>
                <a:cs typeface="Arial"/>
              </a:rPr>
              <a:t>	</a:t>
            </a:r>
            <a:r>
              <a:rPr sz="1650" spc="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72984" y="1385697"/>
          <a:ext cx="1847850" cy="236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1435">
                        <a:lnSpc>
                          <a:spcPts val="1860"/>
                        </a:lnSpc>
                      </a:pPr>
                      <a:r>
                        <a:rPr sz="1650" b="1" spc="10" dirty="0">
                          <a:latin typeface="Arial"/>
                          <a:cs typeface="Arial"/>
                        </a:rPr>
                        <a:t>C1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1435">
                        <a:lnSpc>
                          <a:spcPts val="197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Bread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97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6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L="51435">
                        <a:lnSpc>
                          <a:spcPts val="1939"/>
                        </a:lnSpc>
                      </a:pPr>
                      <a:r>
                        <a:rPr sz="1650" spc="-5" dirty="0">
                          <a:latin typeface="Arial"/>
                          <a:cs typeface="Arial"/>
                        </a:rPr>
                        <a:t>Milk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6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51435">
                        <a:lnSpc>
                          <a:spcPts val="1914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Chips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914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51435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Mustard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51435">
                        <a:lnSpc>
                          <a:spcPts val="1895"/>
                        </a:lnSpc>
                      </a:pPr>
                      <a:r>
                        <a:rPr sz="1650" spc="-5" dirty="0">
                          <a:latin typeface="Arial"/>
                          <a:cs typeface="Arial"/>
                        </a:rPr>
                        <a:t>Beer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89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4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1435">
                        <a:lnSpc>
                          <a:spcPts val="1939"/>
                        </a:lnSpc>
                      </a:pPr>
                      <a:r>
                        <a:rPr sz="1650" spc="-5" dirty="0">
                          <a:latin typeface="Arial"/>
                          <a:cs typeface="Arial"/>
                        </a:rPr>
                        <a:t>Diaper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6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1435">
                        <a:lnSpc>
                          <a:spcPts val="192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Eggs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92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L="51435">
                        <a:lnSpc>
                          <a:spcPts val="1895"/>
                        </a:lnSpc>
                      </a:pPr>
                      <a:r>
                        <a:rPr sz="1650" spc="10" dirty="0">
                          <a:latin typeface="Arial"/>
                          <a:cs typeface="Arial"/>
                        </a:rPr>
                        <a:t>Coke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89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218823" y="2446782"/>
            <a:ext cx="2033777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08536" y="1385697"/>
          <a:ext cx="2030094" cy="2883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0800">
                        <a:lnSpc>
                          <a:spcPts val="1860"/>
                        </a:lnSpc>
                      </a:pPr>
                      <a:r>
                        <a:rPr sz="1650" b="1" spc="10" dirty="0">
                          <a:latin typeface="Arial"/>
                          <a:cs typeface="Arial"/>
                        </a:rPr>
                        <a:t>C2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0165">
                        <a:lnSpc>
                          <a:spcPts val="197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Bread,Milk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97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5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53340">
                        <a:lnSpc>
                          <a:spcPts val="1939"/>
                        </a:lnSpc>
                      </a:pPr>
                      <a:r>
                        <a:rPr sz="1650" spc="-5" dirty="0">
                          <a:latin typeface="Arial"/>
                          <a:cs typeface="Arial"/>
                        </a:rPr>
                        <a:t>Bread,Beer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2069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Bread,Diaper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5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0800">
                        <a:lnSpc>
                          <a:spcPts val="1920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Bread,Coke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92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51435">
                        <a:lnSpc>
                          <a:spcPts val="189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Milk,Beer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89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50165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Milk,Diaper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5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51435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Milk,Coke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0800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Beer,Diaper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4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1435">
                        <a:lnSpc>
                          <a:spcPts val="1920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Beer,Coke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92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51435">
                        <a:lnSpc>
                          <a:spcPts val="1895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Diaper,Coke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895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183271" y="3233927"/>
            <a:ext cx="1850136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8823" y="3758946"/>
            <a:ext cx="2033777" cy="265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3271" y="4808982"/>
            <a:ext cx="1850136" cy="265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3271" y="5859017"/>
            <a:ext cx="1850136" cy="265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9949" y="1386077"/>
            <a:ext cx="1226185" cy="0"/>
          </a:xfrm>
          <a:custGeom>
            <a:avLst/>
            <a:gdLst/>
            <a:ahLst/>
            <a:cxnLst/>
            <a:rect l="l" t="t" r="r" b="b"/>
            <a:pathLst>
              <a:path w="1226185">
                <a:moveTo>
                  <a:pt x="0" y="0"/>
                </a:moveTo>
                <a:lnTo>
                  <a:pt x="12260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0711" y="1397127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296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0137" y="1386077"/>
            <a:ext cx="0" cy="1595755"/>
          </a:xfrm>
          <a:custGeom>
            <a:avLst/>
            <a:gdLst/>
            <a:ahLst/>
            <a:cxnLst/>
            <a:rect l="l" t="t" r="r" b="b"/>
            <a:pathLst>
              <a:path h="1595755">
                <a:moveTo>
                  <a:pt x="0" y="0"/>
                </a:moveTo>
                <a:lnTo>
                  <a:pt x="0" y="15956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50424" y="1386839"/>
            <a:ext cx="0" cy="1595120"/>
          </a:xfrm>
          <a:custGeom>
            <a:avLst/>
            <a:gdLst/>
            <a:ahLst/>
            <a:cxnLst/>
            <a:rect l="l" t="t" r="r" b="b"/>
            <a:pathLst>
              <a:path h="1595120">
                <a:moveTo>
                  <a:pt x="0" y="0"/>
                </a:moveTo>
                <a:lnTo>
                  <a:pt x="0" y="1594865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5433" y="1406652"/>
            <a:ext cx="0" cy="1575435"/>
          </a:xfrm>
          <a:custGeom>
            <a:avLst/>
            <a:gdLst/>
            <a:ahLst/>
            <a:cxnLst/>
            <a:rect l="l" t="t" r="r" b="b"/>
            <a:pathLst>
              <a:path h="1575435">
                <a:moveTo>
                  <a:pt x="0" y="0"/>
                </a:moveTo>
                <a:lnTo>
                  <a:pt x="0" y="15750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5720" y="1407413"/>
            <a:ext cx="0" cy="1574800"/>
          </a:xfrm>
          <a:custGeom>
            <a:avLst/>
            <a:gdLst/>
            <a:ahLst/>
            <a:cxnLst/>
            <a:rect l="l" t="t" r="r" b="b"/>
            <a:pathLst>
              <a:path h="1574800">
                <a:moveTo>
                  <a:pt x="0" y="0"/>
                </a:moveTo>
                <a:lnTo>
                  <a:pt x="0" y="1574292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3121" y="1386077"/>
            <a:ext cx="0" cy="2383155"/>
          </a:xfrm>
          <a:custGeom>
            <a:avLst/>
            <a:gdLst/>
            <a:ahLst/>
            <a:cxnLst/>
            <a:rect l="l" t="t" r="r" b="b"/>
            <a:pathLst>
              <a:path h="2383154">
                <a:moveTo>
                  <a:pt x="0" y="0"/>
                </a:moveTo>
                <a:lnTo>
                  <a:pt x="0" y="23827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4158" y="1386839"/>
            <a:ext cx="0" cy="2383155"/>
          </a:xfrm>
          <a:custGeom>
            <a:avLst/>
            <a:gdLst/>
            <a:ahLst/>
            <a:cxnLst/>
            <a:rect l="l" t="t" r="r" b="b"/>
            <a:pathLst>
              <a:path h="2383154">
                <a:moveTo>
                  <a:pt x="0" y="0"/>
                </a:moveTo>
                <a:lnTo>
                  <a:pt x="0" y="2382774"/>
                </a:lnTo>
              </a:path>
            </a:pathLst>
          </a:custGeom>
          <a:ln w="20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02203" y="1406652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12490" y="1407413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3695" y="1386077"/>
            <a:ext cx="1799589" cy="0"/>
          </a:xfrm>
          <a:custGeom>
            <a:avLst/>
            <a:gdLst/>
            <a:ahLst/>
            <a:cxnLst/>
            <a:rect l="l" t="t" r="r" b="b"/>
            <a:pathLst>
              <a:path w="1799590">
                <a:moveTo>
                  <a:pt x="0" y="0"/>
                </a:moveTo>
                <a:lnTo>
                  <a:pt x="17990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4457" y="1397127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949" y="2961132"/>
            <a:ext cx="1226185" cy="0"/>
          </a:xfrm>
          <a:custGeom>
            <a:avLst/>
            <a:gdLst/>
            <a:ahLst/>
            <a:cxnLst/>
            <a:rect l="l" t="t" r="r" b="b"/>
            <a:pathLst>
              <a:path w="1226185">
                <a:moveTo>
                  <a:pt x="0" y="0"/>
                </a:moveTo>
                <a:lnTo>
                  <a:pt x="12260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0711" y="2971800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29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3695" y="3749040"/>
            <a:ext cx="1799589" cy="0"/>
          </a:xfrm>
          <a:custGeom>
            <a:avLst/>
            <a:gdLst/>
            <a:ahLst/>
            <a:cxnLst/>
            <a:rect l="l" t="t" r="r" b="b"/>
            <a:pathLst>
              <a:path w="1799590">
                <a:moveTo>
                  <a:pt x="0" y="0"/>
                </a:moveTo>
                <a:lnTo>
                  <a:pt x="17990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4457" y="3759327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321568" y="4546282"/>
          <a:ext cx="2499994" cy="1310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1435">
                        <a:lnSpc>
                          <a:spcPts val="1860"/>
                        </a:lnSpc>
                      </a:pPr>
                      <a:r>
                        <a:rPr sz="1650" b="1" spc="10" dirty="0">
                          <a:latin typeface="Arial"/>
                          <a:cs typeface="Arial"/>
                        </a:rPr>
                        <a:t>L3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0165">
                        <a:lnSpc>
                          <a:spcPts val="197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Bread,Milk,Diaper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97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4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50800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Bread,Beer,Diaper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50800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Milk,Beer,Diaper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0800">
                        <a:lnSpc>
                          <a:spcPts val="1939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Milk,Diaper,Coke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939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72984" y="4535804"/>
          <a:ext cx="2366645" cy="1835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255">
                <a:tc gridSpan="2">
                  <a:txBody>
                    <a:bodyPr/>
                    <a:lstStyle/>
                    <a:p>
                      <a:pPr marL="51435">
                        <a:lnSpc>
                          <a:spcPts val="1860"/>
                        </a:lnSpc>
                      </a:pPr>
                      <a:r>
                        <a:rPr sz="1650" b="1" spc="10" dirty="0">
                          <a:latin typeface="Arial"/>
                          <a:cs typeface="Arial"/>
                        </a:rPr>
                        <a:t>C3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1435">
                        <a:lnSpc>
                          <a:spcPts val="192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Bread,Milk,Beer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920"/>
                        </a:lnSpc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25">
                <a:tc gridSpan="2">
                  <a:txBody>
                    <a:bodyPr/>
                    <a:lstStyle/>
                    <a:p>
                      <a:pPr marL="51435">
                        <a:lnSpc>
                          <a:spcPts val="1895"/>
                        </a:lnSpc>
                        <a:tabLst>
                          <a:tab pos="2218690" algn="l"/>
                        </a:tabLst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Bread,Milk,Diaper	4</a:t>
                      </a:r>
                      <a:endParaRPr sz="1650">
                        <a:latin typeface="Arial"/>
                        <a:cs typeface="Arial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2218690" algn="l"/>
                        </a:tabLst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Bread,Beer,Diaper	</a:t>
                      </a:r>
                      <a:r>
                        <a:rPr sz="1650" spc="5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2218690" algn="l"/>
                        </a:tabLst>
                      </a:pPr>
                      <a:r>
                        <a:rPr sz="1650" dirty="0">
                          <a:latin typeface="Arial"/>
                          <a:cs typeface="Arial"/>
                        </a:rPr>
                        <a:t>Milk,Beer,Diaper	</a:t>
                      </a:r>
                      <a:r>
                        <a:rPr sz="1650" spc="5" dirty="0">
                          <a:latin typeface="Arial"/>
                          <a:cs typeface="Arial"/>
                        </a:rPr>
                        <a:t>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51435">
                        <a:lnSpc>
                          <a:spcPts val="1914"/>
                        </a:lnSpc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Milk,Beer,Coke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 gridSpan="2">
                  <a:txBody>
                    <a:bodyPr/>
                    <a:lstStyle/>
                    <a:p>
                      <a:pPr marL="51435">
                        <a:lnSpc>
                          <a:spcPts val="1895"/>
                        </a:lnSpc>
                        <a:tabLst>
                          <a:tab pos="2218055" algn="l"/>
                        </a:tabLst>
                      </a:pPr>
                      <a:r>
                        <a:rPr sz="1650" spc="5" dirty="0">
                          <a:latin typeface="Arial"/>
                          <a:cs typeface="Arial"/>
                        </a:rPr>
                        <a:t>Milk,Diaper,Coke	3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7036620" y="6496226"/>
            <a:ext cx="963294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19760" algn="l"/>
              </a:tabLst>
            </a:pPr>
            <a:r>
              <a:rPr sz="2050" spc="60" dirty="0">
                <a:latin typeface="Symbol"/>
                <a:cs typeface="Symbol"/>
              </a:rPr>
              <a:t></a:t>
            </a:r>
            <a:r>
              <a:rPr sz="2050" spc="10" dirty="0">
                <a:latin typeface="Symbol"/>
                <a:cs typeface="Symbol"/>
              </a:rPr>
              <a:t>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75" dirty="0">
                <a:latin typeface="Comic Sans MS"/>
                <a:cs typeface="Comic Sans MS"/>
              </a:rPr>
              <a:t>2</a:t>
            </a:r>
            <a:r>
              <a:rPr sz="2050" spc="15" dirty="0">
                <a:latin typeface="Comic Sans MS"/>
                <a:cs typeface="Comic Sans MS"/>
              </a:rPr>
              <a:t>4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85665" y="6481228"/>
            <a:ext cx="2061210" cy="40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085"/>
              </a:lnSpc>
              <a:spcBef>
                <a:spcPts val="95"/>
              </a:spcBef>
            </a:pPr>
            <a:r>
              <a:rPr sz="2050" spc="15" dirty="0">
                <a:latin typeface="Comic Sans MS"/>
                <a:cs typeface="Comic Sans MS"/>
              </a:rPr>
              <a:t>8 </a:t>
            </a:r>
            <a:r>
              <a:rPr sz="2050" spc="10" dirty="0">
                <a:latin typeface="Symbol"/>
                <a:cs typeface="Symbol"/>
              </a:rPr>
              <a:t>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Comic Sans MS"/>
                <a:cs typeface="Comic Sans MS"/>
              </a:rPr>
              <a:t>C </a:t>
            </a:r>
            <a:r>
              <a:rPr sz="1800" spc="7" baseline="43981" dirty="0">
                <a:latin typeface="Comic Sans MS"/>
                <a:cs typeface="Comic Sans MS"/>
              </a:rPr>
              <a:t>8 </a:t>
            </a:r>
            <a:r>
              <a:rPr sz="2050" spc="10" dirty="0">
                <a:latin typeface="Symbol"/>
                <a:cs typeface="Symbol"/>
              </a:rPr>
              <a:t>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200" i="1" spc="-75" dirty="0">
                <a:latin typeface="Comic Sans MS"/>
                <a:cs typeface="Comic Sans MS"/>
              </a:rPr>
              <a:t>C </a:t>
            </a:r>
            <a:r>
              <a:rPr sz="1800" spc="7" baseline="43981" dirty="0">
                <a:latin typeface="Comic Sans MS"/>
                <a:cs typeface="Comic Sans MS"/>
              </a:rPr>
              <a:t>8 </a:t>
            </a:r>
            <a:r>
              <a:rPr sz="2050" spc="10" dirty="0">
                <a:latin typeface="Symbol"/>
                <a:cs typeface="Symbol"/>
              </a:rPr>
              <a:t>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Comic Sans MS"/>
                <a:cs typeface="Comic Sans MS"/>
              </a:rPr>
              <a:t>92</a:t>
            </a:r>
            <a:endParaRPr sz="2050">
              <a:latin typeface="Comic Sans MS"/>
              <a:cs typeface="Comic Sans MS"/>
            </a:endParaRPr>
          </a:p>
          <a:p>
            <a:pPr marR="112395" algn="ctr">
              <a:lnSpc>
                <a:spcPts val="885"/>
              </a:lnSpc>
              <a:tabLst>
                <a:tab pos="618490" algn="l"/>
              </a:tabLst>
            </a:pPr>
            <a:r>
              <a:rPr sz="1200" spc="5" dirty="0">
                <a:latin typeface="Comic Sans MS"/>
                <a:cs typeface="Comic Sans MS"/>
              </a:rPr>
              <a:t>2	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59515" y="6477000"/>
            <a:ext cx="3385185" cy="436880"/>
          </a:xfrm>
          <a:custGeom>
            <a:avLst/>
            <a:gdLst/>
            <a:ahLst/>
            <a:cxnLst/>
            <a:rect l="l" t="t" r="r" b="b"/>
            <a:pathLst>
              <a:path w="3385184" h="436879">
                <a:moveTo>
                  <a:pt x="3384804" y="436626"/>
                </a:moveTo>
                <a:lnTo>
                  <a:pt x="3384804" y="0"/>
                </a:lnTo>
                <a:lnTo>
                  <a:pt x="0" y="0"/>
                </a:lnTo>
                <a:lnTo>
                  <a:pt x="0" y="436626"/>
                </a:lnTo>
                <a:lnTo>
                  <a:pt x="5333" y="436626"/>
                </a:lnTo>
                <a:lnTo>
                  <a:pt x="5333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375647" y="9905"/>
                </a:lnTo>
                <a:lnTo>
                  <a:pt x="3375647" y="4572"/>
                </a:lnTo>
                <a:lnTo>
                  <a:pt x="3380231" y="9905"/>
                </a:lnTo>
                <a:lnTo>
                  <a:pt x="3380231" y="436626"/>
                </a:lnTo>
                <a:lnTo>
                  <a:pt x="3384804" y="436626"/>
                </a:lnTo>
                <a:close/>
              </a:path>
              <a:path w="3385184" h="436879">
                <a:moveTo>
                  <a:pt x="9905" y="9906"/>
                </a:moveTo>
                <a:lnTo>
                  <a:pt x="9905" y="4572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3385184" h="436879">
                <a:moveTo>
                  <a:pt x="9905" y="427482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427482"/>
                </a:lnTo>
                <a:lnTo>
                  <a:pt x="9905" y="427482"/>
                </a:lnTo>
                <a:close/>
              </a:path>
              <a:path w="3385184" h="436879">
                <a:moveTo>
                  <a:pt x="3380231" y="427482"/>
                </a:moveTo>
                <a:lnTo>
                  <a:pt x="5333" y="427482"/>
                </a:lnTo>
                <a:lnTo>
                  <a:pt x="9905" y="432054"/>
                </a:lnTo>
                <a:lnTo>
                  <a:pt x="9905" y="436626"/>
                </a:lnTo>
                <a:lnTo>
                  <a:pt x="3375647" y="436626"/>
                </a:lnTo>
                <a:lnTo>
                  <a:pt x="3375647" y="432054"/>
                </a:lnTo>
                <a:lnTo>
                  <a:pt x="3380231" y="427482"/>
                </a:lnTo>
                <a:close/>
              </a:path>
              <a:path w="3385184" h="436879">
                <a:moveTo>
                  <a:pt x="9905" y="436626"/>
                </a:moveTo>
                <a:lnTo>
                  <a:pt x="9905" y="432054"/>
                </a:lnTo>
                <a:lnTo>
                  <a:pt x="5333" y="427482"/>
                </a:lnTo>
                <a:lnTo>
                  <a:pt x="5333" y="436626"/>
                </a:lnTo>
                <a:lnTo>
                  <a:pt x="9905" y="436626"/>
                </a:lnTo>
                <a:close/>
              </a:path>
              <a:path w="3385184" h="436879">
                <a:moveTo>
                  <a:pt x="3380231" y="9905"/>
                </a:moveTo>
                <a:lnTo>
                  <a:pt x="3375647" y="4572"/>
                </a:lnTo>
                <a:lnTo>
                  <a:pt x="3375647" y="9905"/>
                </a:lnTo>
                <a:lnTo>
                  <a:pt x="3380231" y="9905"/>
                </a:lnTo>
                <a:close/>
              </a:path>
              <a:path w="3385184" h="436879">
                <a:moveTo>
                  <a:pt x="3380231" y="427482"/>
                </a:moveTo>
                <a:lnTo>
                  <a:pt x="3380231" y="9905"/>
                </a:lnTo>
                <a:lnTo>
                  <a:pt x="3375647" y="9905"/>
                </a:lnTo>
                <a:lnTo>
                  <a:pt x="3375647" y="427482"/>
                </a:lnTo>
                <a:lnTo>
                  <a:pt x="3380231" y="427482"/>
                </a:lnTo>
                <a:close/>
              </a:path>
              <a:path w="3385184" h="436879">
                <a:moveTo>
                  <a:pt x="3380231" y="436626"/>
                </a:moveTo>
                <a:lnTo>
                  <a:pt x="3380231" y="427482"/>
                </a:lnTo>
                <a:lnTo>
                  <a:pt x="3375647" y="432054"/>
                </a:lnTo>
                <a:lnTo>
                  <a:pt x="3375647" y="436626"/>
                </a:lnTo>
                <a:lnTo>
                  <a:pt x="3380231" y="436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41</a:t>
            </a:fld>
            <a:endParaRPr spc="-114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42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198" y="811784"/>
            <a:ext cx="344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Some</a:t>
            </a:r>
            <a:r>
              <a:rPr spc="-340" dirty="0"/>
              <a:t> </a:t>
            </a:r>
            <a:r>
              <a:rPr spc="-155" dirty="0"/>
              <a:t>Suggestions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327660" indent="-34290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pc="-60" dirty="0"/>
              <a:t>By</a:t>
            </a:r>
            <a:r>
              <a:rPr spc="-135" dirty="0"/>
              <a:t> </a:t>
            </a:r>
            <a:r>
              <a:rPr spc="-75" dirty="0"/>
              <a:t>increasing</a:t>
            </a:r>
            <a:r>
              <a:rPr spc="-120" dirty="0"/>
              <a:t> </a:t>
            </a:r>
            <a:r>
              <a:rPr spc="-85" dirty="0"/>
              <a:t>the</a:t>
            </a:r>
            <a:r>
              <a:rPr spc="-120" dirty="0"/>
              <a:t> </a:t>
            </a:r>
            <a:r>
              <a:rPr spc="-90" dirty="0"/>
              <a:t>price</a:t>
            </a:r>
            <a:r>
              <a:rPr spc="-130" dirty="0"/>
              <a:t> </a:t>
            </a:r>
            <a:r>
              <a:rPr spc="-70" dirty="0"/>
              <a:t>of</a:t>
            </a:r>
            <a:r>
              <a:rPr spc="-120" dirty="0"/>
              <a:t> </a:t>
            </a:r>
            <a:r>
              <a:rPr spc="-75" dirty="0"/>
              <a:t>Barbie</a:t>
            </a:r>
            <a:r>
              <a:rPr spc="-135" dirty="0"/>
              <a:t> </a:t>
            </a:r>
            <a:r>
              <a:rPr spc="-80" dirty="0"/>
              <a:t>doll</a:t>
            </a:r>
            <a:r>
              <a:rPr spc="-130" dirty="0"/>
              <a:t> </a:t>
            </a:r>
            <a:r>
              <a:rPr spc="-60" dirty="0"/>
              <a:t>and</a:t>
            </a:r>
            <a:r>
              <a:rPr spc="-125" dirty="0"/>
              <a:t> </a:t>
            </a:r>
            <a:r>
              <a:rPr spc="-70" dirty="0"/>
              <a:t>giving</a:t>
            </a:r>
            <a:r>
              <a:rPr spc="-125" dirty="0"/>
              <a:t> </a:t>
            </a:r>
            <a:r>
              <a:rPr spc="-85" dirty="0"/>
              <a:t>the</a:t>
            </a:r>
            <a:r>
              <a:rPr spc="-125" dirty="0"/>
              <a:t> </a:t>
            </a:r>
            <a:r>
              <a:rPr spc="-85" dirty="0"/>
              <a:t>type</a:t>
            </a:r>
            <a:r>
              <a:rPr spc="-130" dirty="0"/>
              <a:t> </a:t>
            </a:r>
            <a:r>
              <a:rPr spc="-70" dirty="0"/>
              <a:t>of</a:t>
            </a:r>
            <a:r>
              <a:rPr spc="-120" dirty="0"/>
              <a:t> </a:t>
            </a:r>
            <a:r>
              <a:rPr spc="-80" dirty="0"/>
              <a:t>candy</a:t>
            </a:r>
            <a:r>
              <a:rPr spc="-130" dirty="0"/>
              <a:t> </a:t>
            </a:r>
            <a:r>
              <a:rPr spc="-75" dirty="0"/>
              <a:t>bar</a:t>
            </a:r>
            <a:r>
              <a:rPr spc="-130" dirty="0"/>
              <a:t> </a:t>
            </a:r>
            <a:r>
              <a:rPr spc="-120" dirty="0"/>
              <a:t>free, </a:t>
            </a:r>
            <a:r>
              <a:rPr spc="-90" dirty="0"/>
              <a:t>wal‐mart  </a:t>
            </a:r>
            <a:r>
              <a:rPr spc="-85" dirty="0"/>
              <a:t>can</a:t>
            </a:r>
            <a:r>
              <a:rPr spc="-130" dirty="0"/>
              <a:t> </a:t>
            </a:r>
            <a:r>
              <a:rPr spc="-80" dirty="0"/>
              <a:t>reinforce</a:t>
            </a:r>
            <a:r>
              <a:rPr spc="-135" dirty="0"/>
              <a:t> </a:t>
            </a:r>
            <a:r>
              <a:rPr spc="-85" dirty="0"/>
              <a:t>the</a:t>
            </a:r>
            <a:r>
              <a:rPr spc="-125" dirty="0"/>
              <a:t> </a:t>
            </a:r>
            <a:r>
              <a:rPr spc="-65" dirty="0"/>
              <a:t>buying</a:t>
            </a:r>
            <a:r>
              <a:rPr spc="-125" dirty="0"/>
              <a:t> </a:t>
            </a:r>
            <a:r>
              <a:rPr spc="-75" dirty="0"/>
              <a:t>habits</a:t>
            </a:r>
            <a:r>
              <a:rPr spc="-135" dirty="0"/>
              <a:t> </a:t>
            </a:r>
            <a:r>
              <a:rPr spc="-70" dirty="0"/>
              <a:t>of</a:t>
            </a:r>
            <a:r>
              <a:rPr spc="-120" dirty="0"/>
              <a:t> </a:t>
            </a:r>
            <a:r>
              <a:rPr spc="-90" dirty="0"/>
              <a:t>that</a:t>
            </a:r>
            <a:r>
              <a:rPr spc="-135" dirty="0"/>
              <a:t> </a:t>
            </a:r>
            <a:r>
              <a:rPr spc="-90" dirty="0"/>
              <a:t>particular</a:t>
            </a:r>
            <a:r>
              <a:rPr spc="-135" dirty="0"/>
              <a:t> </a:t>
            </a:r>
            <a:r>
              <a:rPr spc="-75" dirty="0"/>
              <a:t>types</a:t>
            </a:r>
            <a:r>
              <a:rPr spc="-135" dirty="0"/>
              <a:t> </a:t>
            </a:r>
            <a:r>
              <a:rPr spc="-70" dirty="0"/>
              <a:t>of</a:t>
            </a:r>
            <a:r>
              <a:rPr spc="-125" dirty="0"/>
              <a:t> </a:t>
            </a:r>
            <a:r>
              <a:rPr spc="-75" dirty="0"/>
              <a:t>buyer</a:t>
            </a:r>
          </a:p>
          <a:p>
            <a:pPr marL="363220" indent="-342900">
              <a:lnSpc>
                <a:spcPct val="100000"/>
              </a:lnSpc>
              <a:spcBef>
                <a:spcPts val="11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pc="-75" dirty="0"/>
              <a:t>Highest </a:t>
            </a:r>
            <a:r>
              <a:rPr spc="-70" dirty="0"/>
              <a:t>margin </a:t>
            </a:r>
            <a:r>
              <a:rPr spc="-80" dirty="0"/>
              <a:t>candy </a:t>
            </a:r>
            <a:r>
              <a:rPr spc="-70" dirty="0"/>
              <a:t>to </a:t>
            </a:r>
            <a:r>
              <a:rPr spc="-75" dirty="0"/>
              <a:t>be </a:t>
            </a:r>
            <a:r>
              <a:rPr spc="-95" dirty="0"/>
              <a:t>placed </a:t>
            </a:r>
            <a:r>
              <a:rPr spc="-70" dirty="0"/>
              <a:t>near</a:t>
            </a:r>
            <a:r>
              <a:rPr spc="-415" dirty="0"/>
              <a:t> </a:t>
            </a:r>
            <a:r>
              <a:rPr spc="-100" dirty="0"/>
              <a:t>dolls.</a:t>
            </a:r>
          </a:p>
          <a:p>
            <a:pPr marL="363220" indent="-342900">
              <a:lnSpc>
                <a:spcPct val="100000"/>
              </a:lnSpc>
              <a:spcBef>
                <a:spcPts val="119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pc="-90" dirty="0"/>
              <a:t>Special</a:t>
            </a:r>
            <a:r>
              <a:rPr spc="-125" dirty="0"/>
              <a:t> </a:t>
            </a:r>
            <a:r>
              <a:rPr spc="-60" dirty="0"/>
              <a:t>promotions</a:t>
            </a:r>
            <a:r>
              <a:rPr spc="-130" dirty="0"/>
              <a:t> </a:t>
            </a:r>
            <a:r>
              <a:rPr spc="-70" dirty="0"/>
              <a:t>for</a:t>
            </a:r>
            <a:r>
              <a:rPr spc="-140" dirty="0"/>
              <a:t> </a:t>
            </a:r>
            <a:r>
              <a:rPr spc="-75" dirty="0"/>
              <a:t>Barbie</a:t>
            </a:r>
            <a:r>
              <a:rPr spc="-130" dirty="0"/>
              <a:t> </a:t>
            </a:r>
            <a:r>
              <a:rPr spc="-70" dirty="0"/>
              <a:t>dolls</a:t>
            </a:r>
            <a:r>
              <a:rPr spc="-135" dirty="0"/>
              <a:t> </a:t>
            </a:r>
            <a:r>
              <a:rPr spc="-80" dirty="0"/>
              <a:t>with</a:t>
            </a:r>
            <a:r>
              <a:rPr spc="-120" dirty="0"/>
              <a:t> </a:t>
            </a:r>
            <a:r>
              <a:rPr spc="-80" dirty="0"/>
              <a:t>candy</a:t>
            </a:r>
            <a:r>
              <a:rPr spc="-130" dirty="0"/>
              <a:t> </a:t>
            </a:r>
            <a:r>
              <a:rPr spc="-100" dirty="0"/>
              <a:t>at</a:t>
            </a:r>
            <a:r>
              <a:rPr spc="-135" dirty="0"/>
              <a:t> </a:t>
            </a:r>
            <a:r>
              <a:rPr spc="-85" dirty="0"/>
              <a:t>a</a:t>
            </a:r>
            <a:r>
              <a:rPr spc="-135" dirty="0"/>
              <a:t> </a:t>
            </a:r>
            <a:r>
              <a:rPr spc="-85" dirty="0"/>
              <a:t>slightly</a:t>
            </a:r>
            <a:r>
              <a:rPr spc="-135" dirty="0"/>
              <a:t> </a:t>
            </a:r>
            <a:r>
              <a:rPr spc="-70" dirty="0"/>
              <a:t>higher</a:t>
            </a:r>
            <a:r>
              <a:rPr spc="-110" dirty="0"/>
              <a:t> </a:t>
            </a:r>
            <a:r>
              <a:rPr spc="-90" dirty="0"/>
              <a:t>margin.</a:t>
            </a:r>
          </a:p>
          <a:p>
            <a:pPr marL="362585" marR="316230" indent="-342265">
              <a:lnSpc>
                <a:spcPct val="110000"/>
              </a:lnSpc>
              <a:spcBef>
                <a:spcPts val="96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pc="-114" dirty="0"/>
              <a:t>Take </a:t>
            </a:r>
            <a:r>
              <a:rPr spc="-85" dirty="0"/>
              <a:t>a </a:t>
            </a:r>
            <a:r>
              <a:rPr spc="-60" dirty="0"/>
              <a:t>poorly </a:t>
            </a:r>
            <a:r>
              <a:rPr spc="-80" dirty="0"/>
              <a:t>selling </a:t>
            </a:r>
            <a:r>
              <a:rPr spc="-70" dirty="0"/>
              <a:t>product X </a:t>
            </a:r>
            <a:r>
              <a:rPr spc="-60" dirty="0"/>
              <a:t>and </a:t>
            </a:r>
            <a:r>
              <a:rPr spc="-80" dirty="0"/>
              <a:t>incorporate </a:t>
            </a:r>
            <a:r>
              <a:rPr spc="-65" dirty="0"/>
              <a:t>an </a:t>
            </a:r>
            <a:r>
              <a:rPr spc="-85" dirty="0"/>
              <a:t>offer </a:t>
            </a:r>
            <a:r>
              <a:rPr spc="-30" dirty="0"/>
              <a:t>on </a:t>
            </a:r>
            <a:r>
              <a:rPr spc="-70" dirty="0"/>
              <a:t>this </a:t>
            </a:r>
            <a:r>
              <a:rPr spc="-75" dirty="0"/>
              <a:t>which </a:t>
            </a:r>
            <a:r>
              <a:rPr spc="-65" dirty="0"/>
              <a:t>is </a:t>
            </a:r>
            <a:r>
              <a:rPr spc="-70" dirty="0"/>
              <a:t>based </a:t>
            </a:r>
            <a:r>
              <a:rPr spc="-35" dirty="0"/>
              <a:t>on  </a:t>
            </a:r>
            <a:r>
              <a:rPr spc="-65" dirty="0"/>
              <a:t>buying</a:t>
            </a:r>
            <a:r>
              <a:rPr spc="-120" dirty="0"/>
              <a:t> </a:t>
            </a:r>
            <a:r>
              <a:rPr spc="-75" dirty="0"/>
              <a:t>Barbie</a:t>
            </a:r>
            <a:r>
              <a:rPr spc="-135" dirty="0"/>
              <a:t> </a:t>
            </a:r>
            <a:r>
              <a:rPr spc="-60" dirty="0"/>
              <a:t>and</a:t>
            </a:r>
            <a:r>
              <a:rPr spc="-120" dirty="0"/>
              <a:t> </a:t>
            </a:r>
            <a:r>
              <a:rPr spc="-100" dirty="0"/>
              <a:t>Candy.</a:t>
            </a:r>
            <a:r>
              <a:rPr spc="-130" dirty="0"/>
              <a:t> </a:t>
            </a:r>
            <a:r>
              <a:rPr spc="-85" dirty="0"/>
              <a:t>If</a:t>
            </a:r>
            <a:r>
              <a:rPr spc="-130" dirty="0"/>
              <a:t> </a:t>
            </a:r>
            <a:r>
              <a:rPr spc="-85" dirty="0"/>
              <a:t>the</a:t>
            </a:r>
            <a:r>
              <a:rPr spc="-114" dirty="0"/>
              <a:t> </a:t>
            </a:r>
            <a:r>
              <a:rPr spc="-75" dirty="0"/>
              <a:t>customer</a:t>
            </a:r>
            <a:r>
              <a:rPr spc="-125" dirty="0"/>
              <a:t> </a:t>
            </a:r>
            <a:r>
              <a:rPr spc="-65" dirty="0"/>
              <a:t>is</a:t>
            </a:r>
            <a:r>
              <a:rPr spc="-125" dirty="0"/>
              <a:t> </a:t>
            </a:r>
            <a:r>
              <a:rPr spc="-105" dirty="0"/>
              <a:t>likely</a:t>
            </a:r>
            <a:r>
              <a:rPr spc="-125" dirty="0"/>
              <a:t> </a:t>
            </a:r>
            <a:r>
              <a:rPr spc="-70" dirty="0"/>
              <a:t>to</a:t>
            </a:r>
            <a:r>
              <a:rPr spc="-120" dirty="0"/>
              <a:t> </a:t>
            </a:r>
            <a:r>
              <a:rPr spc="-60" dirty="0"/>
              <a:t>buy</a:t>
            </a:r>
            <a:r>
              <a:rPr spc="-125" dirty="0"/>
              <a:t> </a:t>
            </a:r>
            <a:r>
              <a:rPr spc="-75" dirty="0"/>
              <a:t>these</a:t>
            </a:r>
            <a:r>
              <a:rPr spc="-114" dirty="0"/>
              <a:t> </a:t>
            </a:r>
            <a:r>
              <a:rPr spc="-65" dirty="0"/>
              <a:t>two</a:t>
            </a:r>
            <a:r>
              <a:rPr spc="-114" dirty="0"/>
              <a:t> </a:t>
            </a:r>
            <a:r>
              <a:rPr spc="-70" dirty="0"/>
              <a:t>products</a:t>
            </a:r>
            <a:r>
              <a:rPr spc="-120" dirty="0"/>
              <a:t> </a:t>
            </a:r>
            <a:r>
              <a:rPr spc="-70" dirty="0"/>
              <a:t>anyway  </a:t>
            </a:r>
            <a:r>
              <a:rPr spc="-75" dirty="0"/>
              <a:t>then</a:t>
            </a:r>
            <a:r>
              <a:rPr spc="-125" dirty="0"/>
              <a:t> </a:t>
            </a:r>
            <a:r>
              <a:rPr spc="-55" dirty="0"/>
              <a:t>why</a:t>
            </a:r>
            <a:r>
              <a:rPr spc="-125" dirty="0"/>
              <a:t> </a:t>
            </a:r>
            <a:r>
              <a:rPr spc="-60" dirty="0"/>
              <a:t>not</a:t>
            </a:r>
            <a:r>
              <a:rPr spc="-130" dirty="0"/>
              <a:t> </a:t>
            </a:r>
            <a:r>
              <a:rPr spc="-90" dirty="0"/>
              <a:t>try</a:t>
            </a:r>
            <a:r>
              <a:rPr spc="-140" dirty="0"/>
              <a:t> </a:t>
            </a:r>
            <a:r>
              <a:rPr spc="-70" dirty="0"/>
              <a:t>to</a:t>
            </a:r>
            <a:r>
              <a:rPr spc="-130" dirty="0"/>
              <a:t> </a:t>
            </a:r>
            <a:r>
              <a:rPr spc="-85" dirty="0"/>
              <a:t>increase</a:t>
            </a:r>
            <a:r>
              <a:rPr spc="-120" dirty="0"/>
              <a:t> </a:t>
            </a:r>
            <a:r>
              <a:rPr spc="-75" dirty="0"/>
              <a:t>sales</a:t>
            </a:r>
            <a:r>
              <a:rPr spc="-140" dirty="0"/>
              <a:t> </a:t>
            </a:r>
            <a:r>
              <a:rPr spc="-30" dirty="0"/>
              <a:t>on</a:t>
            </a:r>
            <a:r>
              <a:rPr spc="-120" dirty="0"/>
              <a:t> </a:t>
            </a:r>
            <a:r>
              <a:rPr spc="50" dirty="0"/>
              <a:t>X?</a:t>
            </a:r>
          </a:p>
          <a:p>
            <a:pPr marL="363220" marR="5080" indent="-342900">
              <a:lnSpc>
                <a:spcPct val="110000"/>
              </a:lnSpc>
              <a:spcBef>
                <a:spcPts val="9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62585" algn="l"/>
                <a:tab pos="363220" algn="l"/>
              </a:tabLst>
            </a:pPr>
            <a:r>
              <a:rPr spc="-70" dirty="0"/>
              <a:t>Probably </a:t>
            </a:r>
            <a:r>
              <a:rPr spc="-85" dirty="0"/>
              <a:t>they can </a:t>
            </a:r>
            <a:r>
              <a:rPr spc="-60" dirty="0"/>
              <a:t>not </a:t>
            </a:r>
            <a:r>
              <a:rPr spc="-65" dirty="0"/>
              <a:t>only </a:t>
            </a:r>
            <a:r>
              <a:rPr spc="-70" dirty="0"/>
              <a:t>bundle </a:t>
            </a:r>
            <a:r>
              <a:rPr spc="-80" dirty="0"/>
              <a:t>candy </a:t>
            </a:r>
            <a:r>
              <a:rPr spc="-70" dirty="0"/>
              <a:t>of </a:t>
            </a:r>
            <a:r>
              <a:rPr spc="-85" dirty="0"/>
              <a:t>type </a:t>
            </a:r>
            <a:r>
              <a:rPr spc="-25" dirty="0"/>
              <a:t>A </a:t>
            </a:r>
            <a:r>
              <a:rPr spc="-80" dirty="0"/>
              <a:t>with </a:t>
            </a:r>
            <a:r>
              <a:rPr spc="-75" dirty="0"/>
              <a:t>Barbie </a:t>
            </a:r>
            <a:r>
              <a:rPr spc="-100" dirty="0"/>
              <a:t>dolls, </a:t>
            </a:r>
            <a:r>
              <a:rPr spc="-70" dirty="0"/>
              <a:t>but </a:t>
            </a:r>
            <a:r>
              <a:rPr spc="-85" dirty="0"/>
              <a:t>can </a:t>
            </a:r>
            <a:r>
              <a:rPr spc="-70" dirty="0"/>
              <a:t>also  </a:t>
            </a:r>
            <a:r>
              <a:rPr spc="-75" dirty="0"/>
              <a:t>introduce</a:t>
            </a:r>
            <a:r>
              <a:rPr spc="-114" dirty="0"/>
              <a:t> </a:t>
            </a:r>
            <a:r>
              <a:rPr spc="-65" dirty="0"/>
              <a:t>new</a:t>
            </a:r>
            <a:r>
              <a:rPr spc="-114" dirty="0"/>
              <a:t> </a:t>
            </a:r>
            <a:r>
              <a:rPr spc="-80" dirty="0"/>
              <a:t>candy</a:t>
            </a:r>
            <a:r>
              <a:rPr spc="-125" dirty="0"/>
              <a:t> </a:t>
            </a:r>
            <a:r>
              <a:rPr spc="-70" dirty="0"/>
              <a:t>of</a:t>
            </a:r>
            <a:r>
              <a:rPr spc="-120" dirty="0"/>
              <a:t> </a:t>
            </a:r>
            <a:r>
              <a:rPr spc="-100" dirty="0"/>
              <a:t>Type</a:t>
            </a:r>
            <a:r>
              <a:rPr spc="-120" dirty="0"/>
              <a:t> </a:t>
            </a:r>
            <a:r>
              <a:rPr spc="10" dirty="0"/>
              <a:t>N</a:t>
            </a:r>
            <a:r>
              <a:rPr spc="-125" dirty="0"/>
              <a:t> </a:t>
            </a:r>
            <a:r>
              <a:rPr spc="-70" dirty="0"/>
              <a:t>in</a:t>
            </a:r>
            <a:r>
              <a:rPr spc="-120" dirty="0"/>
              <a:t> </a:t>
            </a:r>
            <a:r>
              <a:rPr spc="-70" dirty="0"/>
              <a:t>this</a:t>
            </a:r>
            <a:r>
              <a:rPr spc="-135" dirty="0"/>
              <a:t> </a:t>
            </a:r>
            <a:r>
              <a:rPr spc="-70" dirty="0"/>
              <a:t>bundle</a:t>
            </a:r>
            <a:r>
              <a:rPr spc="-105" dirty="0"/>
              <a:t> </a:t>
            </a:r>
            <a:r>
              <a:rPr spc="-80" dirty="0"/>
              <a:t>while</a:t>
            </a:r>
            <a:r>
              <a:rPr spc="-125" dirty="0"/>
              <a:t> </a:t>
            </a:r>
            <a:r>
              <a:rPr spc="-80" dirty="0"/>
              <a:t>offering</a:t>
            </a:r>
            <a:r>
              <a:rPr spc="-114" dirty="0"/>
              <a:t> </a:t>
            </a:r>
            <a:r>
              <a:rPr spc="-65" dirty="0"/>
              <a:t>discount</a:t>
            </a:r>
            <a:r>
              <a:rPr spc="-120" dirty="0"/>
              <a:t> </a:t>
            </a:r>
            <a:r>
              <a:rPr spc="-30" dirty="0"/>
              <a:t>on</a:t>
            </a:r>
            <a:r>
              <a:rPr spc="-114" dirty="0"/>
              <a:t> </a:t>
            </a:r>
            <a:r>
              <a:rPr spc="-65" dirty="0"/>
              <a:t>whole</a:t>
            </a:r>
            <a:r>
              <a:rPr spc="-125" dirty="0"/>
              <a:t> </a:t>
            </a:r>
            <a:r>
              <a:rPr spc="-90" dirty="0"/>
              <a:t>bundle.  </a:t>
            </a:r>
            <a:r>
              <a:rPr spc="-25" dirty="0"/>
              <a:t>As</a:t>
            </a:r>
            <a:r>
              <a:rPr spc="-140" dirty="0"/>
              <a:t> </a:t>
            </a:r>
            <a:r>
              <a:rPr spc="-70" dirty="0"/>
              <a:t>bundle</a:t>
            </a:r>
            <a:r>
              <a:rPr spc="-110" dirty="0"/>
              <a:t> </a:t>
            </a:r>
            <a:r>
              <a:rPr spc="-65" dirty="0"/>
              <a:t>is</a:t>
            </a:r>
            <a:r>
              <a:rPr spc="-135" dirty="0"/>
              <a:t> </a:t>
            </a:r>
            <a:r>
              <a:rPr spc="-55" dirty="0"/>
              <a:t>going</a:t>
            </a:r>
            <a:r>
              <a:rPr spc="-120" dirty="0"/>
              <a:t> </a:t>
            </a:r>
            <a:r>
              <a:rPr spc="-70" dirty="0"/>
              <a:t>to</a:t>
            </a:r>
            <a:r>
              <a:rPr spc="-125" dirty="0"/>
              <a:t> </a:t>
            </a:r>
            <a:r>
              <a:rPr spc="-95" dirty="0"/>
              <a:t>sell</a:t>
            </a:r>
            <a:r>
              <a:rPr spc="-125" dirty="0"/>
              <a:t> </a:t>
            </a:r>
            <a:r>
              <a:rPr spc="-75" dirty="0"/>
              <a:t>because</a:t>
            </a:r>
            <a:r>
              <a:rPr spc="-110" dirty="0"/>
              <a:t> </a:t>
            </a:r>
            <a:r>
              <a:rPr spc="-70" dirty="0"/>
              <a:t>of</a:t>
            </a:r>
            <a:r>
              <a:rPr spc="-120" dirty="0"/>
              <a:t> </a:t>
            </a:r>
            <a:r>
              <a:rPr spc="-75" dirty="0"/>
              <a:t>Barbie</a:t>
            </a:r>
            <a:r>
              <a:rPr spc="-135" dirty="0"/>
              <a:t> </a:t>
            </a:r>
            <a:r>
              <a:rPr spc="-70" dirty="0"/>
              <a:t>dolls</a:t>
            </a:r>
            <a:r>
              <a:rPr spc="-130" dirty="0"/>
              <a:t> </a:t>
            </a:r>
            <a:r>
              <a:rPr spc="-45" dirty="0"/>
              <a:t>&amp;</a:t>
            </a:r>
            <a:r>
              <a:rPr spc="-130" dirty="0"/>
              <a:t> </a:t>
            </a:r>
            <a:r>
              <a:rPr spc="-80" dirty="0"/>
              <a:t>candy</a:t>
            </a:r>
            <a:r>
              <a:rPr spc="-120" dirty="0"/>
              <a:t> </a:t>
            </a:r>
            <a:r>
              <a:rPr spc="-70" dirty="0"/>
              <a:t>of</a:t>
            </a:r>
            <a:r>
              <a:rPr spc="-120" dirty="0"/>
              <a:t> </a:t>
            </a:r>
            <a:r>
              <a:rPr spc="-85" dirty="0"/>
              <a:t>type</a:t>
            </a:r>
            <a:r>
              <a:rPr spc="-130" dirty="0"/>
              <a:t> </a:t>
            </a:r>
            <a:r>
              <a:rPr spc="-120" dirty="0"/>
              <a:t>A,</a:t>
            </a:r>
            <a:r>
              <a:rPr spc="-130" dirty="0"/>
              <a:t> </a:t>
            </a:r>
            <a:r>
              <a:rPr spc="-80" dirty="0"/>
              <a:t>candy</a:t>
            </a:r>
            <a:r>
              <a:rPr spc="-125" dirty="0"/>
              <a:t> </a:t>
            </a:r>
            <a:r>
              <a:rPr spc="-70" dirty="0"/>
              <a:t>of</a:t>
            </a:r>
            <a:r>
              <a:rPr spc="-130" dirty="0"/>
              <a:t> </a:t>
            </a:r>
            <a:r>
              <a:rPr spc="-85" dirty="0"/>
              <a:t>type</a:t>
            </a:r>
            <a:r>
              <a:rPr spc="-125" dirty="0"/>
              <a:t> </a:t>
            </a:r>
            <a:r>
              <a:rPr spc="10" dirty="0"/>
              <a:t>N</a:t>
            </a:r>
            <a:r>
              <a:rPr spc="-130" dirty="0"/>
              <a:t> </a:t>
            </a:r>
            <a:r>
              <a:rPr spc="-85" dirty="0"/>
              <a:t>can  </a:t>
            </a:r>
            <a:r>
              <a:rPr spc="-90" dirty="0"/>
              <a:t>get</a:t>
            </a:r>
            <a:r>
              <a:rPr spc="-125" dirty="0"/>
              <a:t> </a:t>
            </a:r>
            <a:r>
              <a:rPr spc="-95" dirty="0"/>
              <a:t>free</a:t>
            </a:r>
            <a:r>
              <a:rPr spc="-120" dirty="0"/>
              <a:t> </a:t>
            </a:r>
            <a:r>
              <a:rPr spc="-80" dirty="0"/>
              <a:t>ride</a:t>
            </a:r>
            <a:r>
              <a:rPr spc="-130" dirty="0"/>
              <a:t> </a:t>
            </a:r>
            <a:r>
              <a:rPr spc="-70" dirty="0"/>
              <a:t>to</a:t>
            </a:r>
            <a:r>
              <a:rPr spc="-125" dirty="0"/>
              <a:t> </a:t>
            </a:r>
            <a:r>
              <a:rPr spc="-65" dirty="0"/>
              <a:t>customers</a:t>
            </a:r>
            <a:r>
              <a:rPr spc="-125" dirty="0"/>
              <a:t> </a:t>
            </a:r>
            <a:r>
              <a:rPr spc="-70" dirty="0"/>
              <a:t>houses.</a:t>
            </a:r>
            <a:r>
              <a:rPr spc="-120" dirty="0"/>
              <a:t> </a:t>
            </a:r>
            <a:r>
              <a:rPr spc="-40" dirty="0"/>
              <a:t>And</a:t>
            </a:r>
            <a:r>
              <a:rPr spc="-130" dirty="0"/>
              <a:t> </a:t>
            </a:r>
            <a:r>
              <a:rPr spc="-80" dirty="0"/>
              <a:t>with</a:t>
            </a:r>
            <a:r>
              <a:rPr spc="-114" dirty="0"/>
              <a:t> </a:t>
            </a:r>
            <a:r>
              <a:rPr spc="-85" dirty="0"/>
              <a:t>the</a:t>
            </a:r>
            <a:r>
              <a:rPr spc="-120" dirty="0"/>
              <a:t> </a:t>
            </a:r>
            <a:r>
              <a:rPr spc="-114" dirty="0"/>
              <a:t>fact</a:t>
            </a:r>
            <a:r>
              <a:rPr spc="-130" dirty="0"/>
              <a:t> </a:t>
            </a:r>
            <a:r>
              <a:rPr spc="-90" dirty="0"/>
              <a:t>that</a:t>
            </a:r>
            <a:r>
              <a:rPr spc="-130" dirty="0"/>
              <a:t> </a:t>
            </a:r>
            <a:r>
              <a:rPr spc="-45" dirty="0"/>
              <a:t>you</a:t>
            </a:r>
            <a:r>
              <a:rPr spc="-125" dirty="0"/>
              <a:t> </a:t>
            </a:r>
            <a:r>
              <a:rPr spc="-105" dirty="0"/>
              <a:t>like</a:t>
            </a:r>
            <a:r>
              <a:rPr spc="-130" dirty="0"/>
              <a:t> </a:t>
            </a:r>
            <a:r>
              <a:rPr spc="-80" dirty="0"/>
              <a:t>something,</a:t>
            </a:r>
            <a:r>
              <a:rPr spc="-110" dirty="0"/>
              <a:t> if</a:t>
            </a:r>
            <a:r>
              <a:rPr spc="-125" dirty="0"/>
              <a:t> </a:t>
            </a:r>
            <a:r>
              <a:rPr spc="-45" dirty="0"/>
              <a:t>you</a:t>
            </a:r>
            <a:r>
              <a:rPr spc="-125" dirty="0"/>
              <a:t> </a:t>
            </a:r>
            <a:r>
              <a:rPr spc="-75" dirty="0"/>
              <a:t>see  </a:t>
            </a:r>
            <a:r>
              <a:rPr spc="-110" dirty="0"/>
              <a:t>it</a:t>
            </a:r>
            <a:r>
              <a:rPr spc="-135" dirty="0"/>
              <a:t> </a:t>
            </a:r>
            <a:r>
              <a:rPr spc="-105" dirty="0"/>
              <a:t>often,</a:t>
            </a:r>
            <a:r>
              <a:rPr spc="-125" dirty="0"/>
              <a:t> </a:t>
            </a:r>
            <a:r>
              <a:rPr spc="-75" dirty="0"/>
              <a:t>Candy</a:t>
            </a:r>
            <a:r>
              <a:rPr spc="-130" dirty="0"/>
              <a:t> </a:t>
            </a:r>
            <a:r>
              <a:rPr spc="-70" dirty="0"/>
              <a:t>of</a:t>
            </a:r>
            <a:r>
              <a:rPr spc="-135" dirty="0"/>
              <a:t> </a:t>
            </a:r>
            <a:r>
              <a:rPr spc="-85" dirty="0"/>
              <a:t>type</a:t>
            </a:r>
            <a:r>
              <a:rPr spc="-130" dirty="0"/>
              <a:t> </a:t>
            </a:r>
            <a:r>
              <a:rPr spc="10" dirty="0"/>
              <a:t>N</a:t>
            </a:r>
            <a:r>
              <a:rPr spc="-135" dirty="0"/>
              <a:t> </a:t>
            </a:r>
            <a:r>
              <a:rPr spc="-85" dirty="0"/>
              <a:t>can</a:t>
            </a:r>
            <a:r>
              <a:rPr spc="-130" dirty="0"/>
              <a:t> </a:t>
            </a:r>
            <a:r>
              <a:rPr spc="-75" dirty="0"/>
              <a:t>become</a:t>
            </a:r>
            <a:r>
              <a:rPr spc="-120" dirty="0"/>
              <a:t> </a:t>
            </a:r>
            <a:r>
              <a:rPr spc="-85" dirty="0"/>
              <a:t>popular.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43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9153" y="845312"/>
            <a:ext cx="18935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10" dirty="0"/>
              <a:t>References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42549" y="1600453"/>
            <a:ext cx="8386445" cy="441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1765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b="1" spc="-190" dirty="0">
                <a:latin typeface="Times New Roman" pitchFamily="18" charset="0"/>
                <a:cs typeface="Times New Roman" pitchFamily="18" charset="0"/>
              </a:rPr>
              <a:t>Jiawei</a:t>
            </a:r>
            <a:r>
              <a:rPr sz="2400" b="1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20" dirty="0">
                <a:latin typeface="Times New Roman" pitchFamily="18" charset="0"/>
                <a:cs typeface="Times New Roman" pitchFamily="18" charset="0"/>
              </a:rPr>
              <a:t>Han</a:t>
            </a:r>
            <a:r>
              <a:rPr sz="2400" b="1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1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b="1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5" dirty="0">
                <a:latin typeface="Times New Roman" pitchFamily="18" charset="0"/>
                <a:cs typeface="Times New Roman" pitchFamily="18" charset="0"/>
              </a:rPr>
              <a:t>Micheline</a:t>
            </a:r>
            <a:r>
              <a:rPr sz="2400" b="1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65" dirty="0">
                <a:latin typeface="Times New Roman" pitchFamily="18" charset="0"/>
                <a:cs typeface="Times New Roman" pitchFamily="18" charset="0"/>
              </a:rPr>
              <a:t>Kamber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Arial"/>
                <a:cs typeface="Arial"/>
              </a:rPr>
              <a:t>“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Mining: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Concepts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sz="2400" spc="-114" dirty="0">
                <a:latin typeface="Arial"/>
                <a:cs typeface="Arial"/>
              </a:rPr>
              <a:t>”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edition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(4</a:t>
            </a:r>
            <a:r>
              <a:rPr sz="2400" spc="-5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Jun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2006),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13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b="1" spc="-110" dirty="0">
                <a:latin typeface="Times New Roman" pitchFamily="18" charset="0"/>
                <a:cs typeface="Times New Roman" pitchFamily="18" charset="0"/>
              </a:rPr>
              <a:t>Gordon </a:t>
            </a:r>
            <a:r>
              <a:rPr sz="2400" b="1" spc="-170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sz="2400" b="1" spc="-150" dirty="0">
                <a:latin typeface="Times New Roman" pitchFamily="18" charset="0"/>
                <a:cs typeface="Times New Roman" pitchFamily="18" charset="0"/>
              </a:rPr>
              <a:t>Linoff </a:t>
            </a:r>
            <a:r>
              <a:rPr sz="2400" b="1" spc="-11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b="1" spc="-85" dirty="0">
                <a:latin typeface="Times New Roman" pitchFamily="18" charset="0"/>
                <a:cs typeface="Times New Roman" pitchFamily="18" charset="0"/>
              </a:rPr>
              <a:t>Michael </a:t>
            </a:r>
            <a:r>
              <a:rPr sz="2400" b="1" spc="-365" dirty="0">
                <a:latin typeface="Times New Roman" pitchFamily="18" charset="0"/>
                <a:cs typeface="Times New Roman" pitchFamily="18" charset="0"/>
              </a:rPr>
              <a:t>J. </a:t>
            </a:r>
            <a:r>
              <a:rPr sz="2400" b="1" spc="-175" dirty="0">
                <a:latin typeface="Times New Roman" pitchFamily="18" charset="0"/>
                <a:cs typeface="Times New Roman" pitchFamily="18" charset="0"/>
              </a:rPr>
              <a:t>Berry,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“Data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sz="2400" spc="-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Techniques: 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Marketing,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Sales,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Customer Relationship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Management”, 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3rd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Edition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edition</a:t>
            </a:r>
            <a:r>
              <a:rPr sz="2400" spc="-5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(1 April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2011)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1850" dirty="0">
              <a:latin typeface="Times New Roman"/>
              <a:cs typeface="Times New Roman"/>
            </a:endParaRPr>
          </a:p>
          <a:p>
            <a:pPr marL="355600" marR="19812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b="1" spc="-120" dirty="0">
                <a:latin typeface="Times New Roman" pitchFamily="18" charset="0"/>
                <a:cs typeface="Times New Roman" pitchFamily="18" charset="0"/>
              </a:rPr>
              <a:t>Vipin </a:t>
            </a:r>
            <a:r>
              <a:rPr sz="2400" b="1" spc="-140" dirty="0">
                <a:latin typeface="Times New Roman" pitchFamily="18" charset="0"/>
                <a:cs typeface="Times New Roman" pitchFamily="18" charset="0"/>
              </a:rPr>
              <a:t>Kumar </a:t>
            </a:r>
            <a:r>
              <a:rPr sz="2400" b="1" spc="-11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b="1" spc="-55" dirty="0">
                <a:latin typeface="Times New Roman" pitchFamily="18" charset="0"/>
                <a:cs typeface="Times New Roman" pitchFamily="18" charset="0"/>
              </a:rPr>
              <a:t>Mahesh </a:t>
            </a:r>
            <a:r>
              <a:rPr sz="2400" b="1" spc="-200" dirty="0">
                <a:latin typeface="Times New Roman" pitchFamily="18" charset="0"/>
                <a:cs typeface="Times New Roman" pitchFamily="18" charset="0"/>
              </a:rPr>
              <a:t>Joshi,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“Tutorial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-5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Performance 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Mining </a:t>
            </a:r>
            <a:r>
              <a:rPr sz="2400" spc="-275" dirty="0">
                <a:latin typeface="Times New Roman" pitchFamily="18" charset="0"/>
                <a:cs typeface="Times New Roman" pitchFamily="18" charset="0"/>
              </a:rPr>
              <a:t>”,</a:t>
            </a:r>
            <a:r>
              <a:rPr sz="2400" spc="-4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1999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1850" dirty="0">
              <a:latin typeface="Times New Roman"/>
              <a:cs typeface="Times New Roman"/>
            </a:endParaRPr>
          </a:p>
          <a:p>
            <a:pPr marL="355600" marR="56642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b="1" spc="-130" dirty="0">
                <a:latin typeface="Times New Roman" pitchFamily="18" charset="0"/>
                <a:cs typeface="Times New Roman" pitchFamily="18" charset="0"/>
              </a:rPr>
              <a:t>Rakesh Agrawal, </a:t>
            </a:r>
            <a:r>
              <a:rPr sz="2400" b="1" spc="-125" dirty="0">
                <a:latin typeface="Times New Roman" pitchFamily="18" charset="0"/>
                <a:cs typeface="Times New Roman" pitchFamily="18" charset="0"/>
              </a:rPr>
              <a:t>Ramakrishnan </a:t>
            </a:r>
            <a:r>
              <a:rPr sz="2400" b="1" spc="-160" dirty="0">
                <a:latin typeface="Times New Roman" pitchFamily="18" charset="0"/>
                <a:cs typeface="Times New Roman" pitchFamily="18" charset="0"/>
              </a:rPr>
              <a:t>Srikan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“Fast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sz="2400" spc="-4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sz="2400" spc="-5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Rules”,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Proc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VLDB,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1994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725"/>
              </a:spcBef>
            </a:pPr>
            <a:r>
              <a:rPr sz="1200" spc="-5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1200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http://www.cs.tau.ac.il/~fiat/dmsem03/Fast%20Algorithms%20for%20Mining%20Association%20Rules.ppt</a:t>
            </a:r>
            <a:r>
              <a:rPr sz="1200" spc="-50" dirty="0">
                <a:latin typeface="Times New Roman" pitchFamily="18" charset="0"/>
                <a:cs typeface="Times New Roman" pitchFamily="18" charset="0"/>
                <a:hlinkClick r:id="rId2"/>
              </a:rPr>
              <a:t>)</a:t>
            </a:r>
            <a:endParaRPr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5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6" y="77368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200" dirty="0"/>
              <a:t>M</a:t>
            </a:r>
            <a:r>
              <a:rPr spc="-200" dirty="0"/>
              <a:t>ore </a:t>
            </a:r>
            <a:r>
              <a:rPr spc="-180" dirty="0"/>
              <a:t>than </a:t>
            </a:r>
            <a:r>
              <a:rPr spc="-229" dirty="0"/>
              <a:t>just </a:t>
            </a:r>
            <a:r>
              <a:rPr spc="-215" dirty="0"/>
              <a:t>the </a:t>
            </a:r>
            <a:r>
              <a:rPr spc="-200" dirty="0"/>
              <a:t>contents </a:t>
            </a:r>
            <a:r>
              <a:rPr spc="-150" dirty="0"/>
              <a:t>of </a:t>
            </a:r>
            <a:r>
              <a:rPr spc="-155" dirty="0"/>
              <a:t>shopping</a:t>
            </a:r>
            <a:r>
              <a:rPr spc="-680" dirty="0"/>
              <a:t> </a:t>
            </a:r>
            <a:r>
              <a:rPr spc="-215" dirty="0"/>
              <a:t>carts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27" y="1557782"/>
            <a:ext cx="8521700" cy="40139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purchase,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why.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38735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purchase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baking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powder,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flour,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they  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baking?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780415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purchase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phone,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case,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you 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missing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-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opportunity?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1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 also about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drivers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purchases;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example,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gourmet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mustard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seems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lie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shelf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collecting</a:t>
            </a:r>
            <a:r>
              <a:rPr sz="24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dust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until  a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buys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brand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gourmet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mustard 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shopping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excursion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hundreds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dollars'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worth 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 other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products.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eliminating the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mustard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(to </a:t>
            </a:r>
            <a:r>
              <a:rPr sz="2400" spc="-125" dirty="0"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it 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better‐selling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item)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threaten the entire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 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relationship?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6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Market </a:t>
            </a:r>
            <a:r>
              <a:rPr spc="-180" dirty="0"/>
              <a:t>Basket</a:t>
            </a:r>
            <a:r>
              <a:rPr spc="-470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27" y="1425136"/>
            <a:ext cx="8507095" cy="531685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90" dirty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sz="2400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“baskets.”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115">
              <a:lnSpc>
                <a:spcPct val="110000"/>
              </a:lnSpc>
              <a:spcBef>
                <a:spcPts val="113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75" dirty="0">
                <a:latin typeface="Times New Roman" pitchFamily="18" charset="0"/>
                <a:cs typeface="Times New Roman" pitchFamily="18" charset="0"/>
              </a:rPr>
              <a:t>Items purchased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credit 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card,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rental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cars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hotel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rooms, 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insight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purchase,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41275" lvl="1" indent="-285115">
              <a:lnSpc>
                <a:spcPct val="110000"/>
              </a:lnSpc>
              <a:spcBef>
                <a:spcPts val="10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80" dirty="0">
                <a:latin typeface="Times New Roman" pitchFamily="18" charset="0"/>
                <a:cs typeface="Times New Roman" pitchFamily="18" charset="0"/>
              </a:rPr>
              <a:t>Optional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services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purchased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telecommunications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(call 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waiting,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forwarding,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DSL,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call,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on)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help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bundle these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services together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maximize</a:t>
            </a:r>
            <a:r>
              <a:rPr sz="2000" spc="-4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revenue.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339090" lvl="1" indent="-285115">
              <a:lnSpc>
                <a:spcPct val="110000"/>
              </a:lnSpc>
              <a:spcBef>
                <a:spcPts val="10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80" dirty="0">
                <a:latin typeface="Times New Roman" pitchFamily="18" charset="0"/>
                <a:cs typeface="Times New Roman" pitchFamily="18" charset="0"/>
              </a:rPr>
              <a:t>Banking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products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retail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(money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accounts, 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certificate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deposit,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investment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 services,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car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loans,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on)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identify 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likely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want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000" spc="-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products.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266700" lvl="1" indent="-285115">
              <a:lnSpc>
                <a:spcPct val="110000"/>
              </a:lnSpc>
              <a:spcBef>
                <a:spcPts val="10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60" dirty="0">
                <a:latin typeface="Times New Roman" pitchFamily="18" charset="0"/>
                <a:cs typeface="Times New Roman" pitchFamily="18" charset="0"/>
              </a:rPr>
              <a:t>Unusual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combinations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insurance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claims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sign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fraud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can 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spark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further</a:t>
            </a:r>
            <a:r>
              <a:rPr sz="20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investigation.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67945" lvl="1" indent="-285115">
              <a:lnSpc>
                <a:spcPct val="110000"/>
              </a:lnSpc>
              <a:spcBef>
                <a:spcPts val="10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55" dirty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patient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histories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can give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indications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4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likely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complications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based 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certain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combinations of</a:t>
            </a:r>
            <a:r>
              <a:rPr sz="2000" spc="-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treatments.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7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Market </a:t>
            </a:r>
            <a:r>
              <a:rPr spc="-180" dirty="0"/>
              <a:t>Basket</a:t>
            </a:r>
            <a:r>
              <a:rPr spc="-470" dirty="0"/>
              <a:t> </a:t>
            </a:r>
            <a:r>
              <a:rPr spc="-1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127" y="1803145"/>
            <a:ext cx="842581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3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i="1" spc="-140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fundamental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basket 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data.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purchase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customer.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277495" indent="-342900">
              <a:lnSpc>
                <a:spcPct val="110000"/>
              </a:lnSpc>
              <a:spcBef>
                <a:spcPts val="12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3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20" dirty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sz="2400" i="1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sz="2400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identified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sz="2400" spc="-4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0" dirty="0">
                <a:latin typeface="Times New Roman" pitchFamily="18" charset="0"/>
                <a:cs typeface="Times New Roman" pitchFamily="18" charset="0"/>
              </a:rPr>
              <a:t>time.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13970" indent="-342900">
              <a:lnSpc>
                <a:spcPct val="110000"/>
              </a:lnSpc>
              <a:spcBef>
                <a:spcPts val="12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30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24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4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determine,</a:t>
            </a:r>
            <a:r>
              <a:rPr sz="24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sz="2400" spc="-130" dirty="0">
                <a:latin typeface="Times New Roman" pitchFamily="18" charset="0"/>
                <a:cs typeface="Times New Roman" pitchFamily="18" charset="0"/>
              </a:rPr>
              <a:t>instance,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400" spc="-105" dirty="0">
                <a:latin typeface="Times New Roman" pitchFamily="18" charset="0"/>
                <a:cs typeface="Times New Roman" pitchFamily="18" charset="0"/>
              </a:rPr>
              <a:t>grocery 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shoppers </a:t>
            </a:r>
            <a:r>
              <a:rPr sz="2400" spc="-140" dirty="0">
                <a:latin typeface="Times New Roman" pitchFamily="18" charset="0"/>
                <a:cs typeface="Times New Roman" pitchFamily="18" charset="0"/>
              </a:rPr>
              <a:t>“bake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400" spc="-5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35" dirty="0">
                <a:latin typeface="Times New Roman" pitchFamily="18" charset="0"/>
                <a:cs typeface="Times New Roman" pitchFamily="18" charset="0"/>
              </a:rPr>
              <a:t>scratch”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015" marR="172720" lvl="1" indent="-285115">
              <a:lnSpc>
                <a:spcPct val="110000"/>
              </a:lnSpc>
              <a:spcBef>
                <a:spcPts val="113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90" dirty="0">
                <a:latin typeface="Times New Roman" pitchFamily="18" charset="0"/>
                <a:cs typeface="Times New Roman" pitchFamily="18" charset="0"/>
              </a:rPr>
              <a:t>interesting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makers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flour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prepackaged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0" dirty="0">
                <a:latin typeface="Times New Roman" pitchFamily="18" charset="0"/>
                <a:cs typeface="Times New Roman" pitchFamily="18" charset="0"/>
              </a:rPr>
              <a:t>cake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mixes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makers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aprons</a:t>
            </a:r>
            <a:r>
              <a:rPr sz="2000" spc="-4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kitchen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appliances.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135255" indent="-342900">
              <a:lnSpc>
                <a:spcPct val="110000"/>
              </a:lnSpc>
              <a:spcBef>
                <a:spcPts val="1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3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30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sz="2400" i="1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0" dirty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2400" spc="-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400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products 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14" dirty="0">
                <a:latin typeface="Times New Roman" pitchFamily="18" charset="0"/>
                <a:cs typeface="Times New Roman" pitchFamily="18" charset="0"/>
              </a:rPr>
              <a:t>purchased.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8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314" y="855979"/>
            <a:ext cx="477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Mining </a:t>
            </a:r>
            <a:r>
              <a:rPr spc="-165" dirty="0"/>
              <a:t>Association</a:t>
            </a:r>
            <a:r>
              <a:rPr spc="-484" dirty="0"/>
              <a:t> </a:t>
            </a:r>
            <a:r>
              <a:rPr spc="-19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300" y="2562225"/>
            <a:ext cx="5091430" cy="215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0" dirty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Basket</a:t>
            </a:r>
            <a:r>
              <a:rPr sz="2800" spc="-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Analysis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7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sz="2800" b="1" u="heavy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u="heavy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sz="2800" b="1" u="heavy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GB" sz="2800" b="1" u="heavy" spc="-1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u="heavy" spc="-5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u="heavy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mining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7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00" dirty="0" err="1">
                <a:latin typeface="Times New Roman" pitchFamily="18" charset="0"/>
                <a:cs typeface="Times New Roman" pitchFamily="18" charset="0"/>
              </a:rPr>
              <a:t>Apriori</a:t>
            </a:r>
            <a:r>
              <a:rPr sz="2800" spc="-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Algorithm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0"/>
              </a:lnSpc>
            </a:pPr>
            <a:fld id="{81D60167-4931-47E6-BA6A-407CBD079E47}" type="slidenum">
              <a:rPr spc="-114" dirty="0"/>
              <a:pPr marL="25400">
                <a:lnSpc>
                  <a:spcPts val="1430"/>
                </a:lnSpc>
              </a:pPr>
              <a:t>9</a:t>
            </a:fld>
            <a:endParaRPr spc="-1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730" y="1037335"/>
            <a:ext cx="6360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What </a:t>
            </a:r>
            <a:r>
              <a:rPr spc="-80" dirty="0"/>
              <a:t>Is </a:t>
            </a:r>
            <a:r>
              <a:rPr spc="-165" dirty="0"/>
              <a:t>Association </a:t>
            </a:r>
            <a:r>
              <a:rPr spc="-204" dirty="0"/>
              <a:t>Rule</a:t>
            </a:r>
            <a:r>
              <a:rPr spc="-755" dirty="0"/>
              <a:t> </a:t>
            </a:r>
            <a:r>
              <a:rPr spc="-50" dirty="0"/>
              <a:t>Mining?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7157" y="1742890"/>
            <a:ext cx="8005445" cy="4076757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50"/>
              </a:spcBef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8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Association </a:t>
            </a:r>
            <a:r>
              <a:rPr sz="2400" spc="-10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400" spc="-315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9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mining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015" marR="812165" lvl="1" indent="-285115">
              <a:lnSpc>
                <a:spcPct val="110000"/>
              </a:lnSpc>
              <a:spcBef>
                <a:spcPts val="113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90" dirty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frequent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patterns,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associations,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correlations,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causal 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among</a:t>
            </a:r>
            <a:r>
              <a:rPr sz="2000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databases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5015" marR="5080" lvl="1" indent="-285115">
              <a:lnSpc>
                <a:spcPct val="110000"/>
              </a:lnSpc>
              <a:spcBef>
                <a:spcPts val="1080"/>
              </a:spcBef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sz="2000" spc="-8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sz="2000" spc="-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buying </a:t>
            </a:r>
            <a:r>
              <a:rPr sz="2000" spc="-8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habits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associations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correlations between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items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place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4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their 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“shopping</a:t>
            </a:r>
            <a:r>
              <a:rPr sz="2000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5" dirty="0">
                <a:latin typeface="Times New Roman" pitchFamily="18" charset="0"/>
                <a:cs typeface="Times New Roman" pitchFamily="18" charset="0"/>
              </a:rPr>
              <a:t>basket”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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00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5015" marR="447040" lvl="1" indent="-285115">
              <a:lnSpc>
                <a:spcPct val="110000"/>
              </a:lnSpc>
              <a:spcBef>
                <a:spcPts val="113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spc="-85" dirty="0">
                <a:latin typeface="Times New Roman" pitchFamily="18" charset="0"/>
                <a:cs typeface="Times New Roman" pitchFamily="18" charset="0"/>
              </a:rPr>
              <a:t>Basket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data analysis, cross‐marketing,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catalog design,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loss‐leader 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analysis, 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web log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analysis,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fraud 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sz="2000" spc="-3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(supervisor‐&gt;examiner)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3154</Words>
  <Application>Microsoft Office PowerPoint</Application>
  <PresentationFormat>Custom</PresentationFormat>
  <Paragraphs>709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Comic Sans MS</vt:lpstr>
      <vt:lpstr>Symbol</vt:lpstr>
      <vt:lpstr>Tahoma</vt:lpstr>
      <vt:lpstr>Times New Roman</vt:lpstr>
      <vt:lpstr>Trebuchet MS</vt:lpstr>
      <vt:lpstr>Wingdings</vt:lpstr>
      <vt:lpstr>Office Theme</vt:lpstr>
      <vt:lpstr>Market Basket Analysis  and Mining Association Rules</vt:lpstr>
      <vt:lpstr>Mining Association Rules</vt:lpstr>
      <vt:lpstr>Market Basket Analysis</vt:lpstr>
      <vt:lpstr>Market Basket Analysis</vt:lpstr>
      <vt:lpstr>More than just the contents of shopping carts</vt:lpstr>
      <vt:lpstr>Market Basket Analysis</vt:lpstr>
      <vt:lpstr>Market Basket Analysis</vt:lpstr>
      <vt:lpstr>Mining Association Rules</vt:lpstr>
      <vt:lpstr>What Is Association Rule Mining?</vt:lpstr>
      <vt:lpstr>How can Association Rules be used?</vt:lpstr>
      <vt:lpstr>What Is Association Rule Mining?</vt:lpstr>
      <vt:lpstr>How can Association Rules be used?</vt:lpstr>
      <vt:lpstr>PowerPoint Presentation</vt:lpstr>
      <vt:lpstr>Association rule types</vt:lpstr>
      <vt:lpstr>Rules</vt:lpstr>
      <vt:lpstr>Basic Concepts</vt:lpstr>
      <vt:lpstr>Rule Basic Measures</vt:lpstr>
      <vt:lpstr>PowerPoint Presentation</vt:lpstr>
      <vt:lpstr>PowerPoint Presentation</vt:lpstr>
      <vt:lpstr>Other Applications</vt:lpstr>
      <vt:lpstr>Other Applications</vt:lpstr>
      <vt:lpstr>PowerPoint Presentation</vt:lpstr>
      <vt:lpstr>Mining Association Rules</vt:lpstr>
      <vt:lpstr>PowerPoint Presentation</vt:lpstr>
      <vt:lpstr>Finding Association Rules</vt:lpstr>
      <vt:lpstr>Itemset Lattice for 5 products</vt:lpstr>
      <vt:lpstr>Apriori principle</vt:lpstr>
      <vt:lpstr>Apriori principle</vt:lpstr>
      <vt:lpstr>Apriori principle for pruning candidates</vt:lpstr>
      <vt:lpstr>Mining Frequent Itemsets (the Key Step)</vt:lpstr>
      <vt:lpstr>How to Generate Candidates? ‐ step 1</vt:lpstr>
      <vt:lpstr>L3 – set of itemsets of size 3 that are frequent (itemsets need to be sorted)</vt:lpstr>
      <vt:lpstr>The Apriori Algorithm — Example</vt:lpstr>
      <vt:lpstr>How to Generate Candidates? – step 2</vt:lpstr>
      <vt:lpstr>Example of Generating Candidates – step 1</vt:lpstr>
      <vt:lpstr>Example of Generating Candidates – step 2</vt:lpstr>
      <vt:lpstr>The Apriori Algorithm</vt:lpstr>
      <vt:lpstr>Generating AR from frequent intemsets</vt:lpstr>
      <vt:lpstr>Rule Generation</vt:lpstr>
      <vt:lpstr>Exercice</vt:lpstr>
      <vt:lpstr>PowerPoint Presentation</vt:lpstr>
      <vt:lpstr>Some Suggestions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week_04_Association.ppt [Compatibility Mode]</dc:title>
  <dc:creator>jlborges</dc:creator>
  <cp:lastModifiedBy>Munawar Iqbal</cp:lastModifiedBy>
  <cp:revision>17</cp:revision>
  <dcterms:created xsi:type="dcterms:W3CDTF">2018-04-22T19:28:34Z</dcterms:created>
  <dcterms:modified xsi:type="dcterms:W3CDTF">2018-05-01T07:57:40Z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2018-04-22T00:00:00Z</vt:filetime>
  </property>
</Properties>
</file>