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15" r:id="rId2"/>
    <p:sldId id="675" r:id="rId3"/>
    <p:sldId id="516" r:id="rId4"/>
    <p:sldId id="545" r:id="rId5"/>
    <p:sldId id="517" r:id="rId6"/>
    <p:sldId id="518" r:id="rId7"/>
    <p:sldId id="519" r:id="rId8"/>
    <p:sldId id="520" r:id="rId9"/>
    <p:sldId id="521" r:id="rId10"/>
    <p:sldId id="522" r:id="rId11"/>
    <p:sldId id="550" r:id="rId12"/>
    <p:sldId id="523" r:id="rId13"/>
    <p:sldId id="524" r:id="rId14"/>
    <p:sldId id="525" r:id="rId15"/>
    <p:sldId id="526" r:id="rId16"/>
    <p:sldId id="554" r:id="rId17"/>
    <p:sldId id="552" r:id="rId18"/>
    <p:sldId id="553" r:id="rId19"/>
    <p:sldId id="551" r:id="rId20"/>
    <p:sldId id="555" r:id="rId21"/>
    <p:sldId id="556" r:id="rId22"/>
    <p:sldId id="654" r:id="rId23"/>
    <p:sldId id="658" r:id="rId24"/>
    <p:sldId id="557" r:id="rId25"/>
    <p:sldId id="561" r:id="rId26"/>
    <p:sldId id="558" r:id="rId27"/>
    <p:sldId id="647" r:id="rId28"/>
    <p:sldId id="648" r:id="rId29"/>
    <p:sldId id="649" r:id="rId30"/>
    <p:sldId id="650" r:id="rId31"/>
    <p:sldId id="651" r:id="rId32"/>
    <p:sldId id="652" r:id="rId33"/>
    <p:sldId id="653" r:id="rId34"/>
    <p:sldId id="659" r:id="rId35"/>
    <p:sldId id="660" r:id="rId36"/>
    <p:sldId id="661" r:id="rId37"/>
    <p:sldId id="662" r:id="rId38"/>
    <p:sldId id="564" r:id="rId39"/>
    <p:sldId id="565" r:id="rId40"/>
    <p:sldId id="663" r:id="rId41"/>
    <p:sldId id="664" r:id="rId42"/>
    <p:sldId id="665" r:id="rId43"/>
    <p:sldId id="668" r:id="rId44"/>
    <p:sldId id="586" r:id="rId45"/>
    <p:sldId id="587" r:id="rId46"/>
    <p:sldId id="588" r:id="rId47"/>
    <p:sldId id="589" r:id="rId48"/>
    <p:sldId id="590" r:id="rId49"/>
    <p:sldId id="591" r:id="rId50"/>
    <p:sldId id="592" r:id="rId51"/>
    <p:sldId id="593" r:id="rId52"/>
    <p:sldId id="594" r:id="rId53"/>
    <p:sldId id="642" r:id="rId54"/>
    <p:sldId id="643" r:id="rId55"/>
    <p:sldId id="644" r:id="rId56"/>
    <p:sldId id="645" r:id="rId57"/>
    <p:sldId id="646" r:id="rId58"/>
    <p:sldId id="601" r:id="rId59"/>
    <p:sldId id="602" r:id="rId60"/>
    <p:sldId id="605" r:id="rId61"/>
    <p:sldId id="671" r:id="rId62"/>
    <p:sldId id="672" r:id="rId63"/>
    <p:sldId id="609" r:id="rId64"/>
    <p:sldId id="612" r:id="rId65"/>
    <p:sldId id="613" r:id="rId66"/>
    <p:sldId id="614" r:id="rId67"/>
    <p:sldId id="615" r:id="rId68"/>
    <p:sldId id="616" r:id="rId69"/>
    <p:sldId id="617" r:id="rId70"/>
    <p:sldId id="618" r:id="rId71"/>
    <p:sldId id="619" r:id="rId72"/>
    <p:sldId id="620" r:id="rId73"/>
    <p:sldId id="621" r:id="rId74"/>
    <p:sldId id="622" r:id="rId75"/>
    <p:sldId id="640" r:id="rId76"/>
  </p:sldIdLst>
  <p:sldSz cx="9144000" cy="6858000" type="screen4x3"/>
  <p:notesSz cx="6934200" cy="9220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5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00FF"/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4471" autoAdjust="0"/>
    <p:restoredTop sz="85765" autoAdjust="0"/>
  </p:normalViewPr>
  <p:slideViewPr>
    <p:cSldViewPr>
      <p:cViewPr>
        <p:scale>
          <a:sx n="60" d="100"/>
          <a:sy n="60" d="100"/>
        </p:scale>
        <p:origin x="-523" y="-53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2168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5"/>
        <p:guide pos="218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7.xml"/><Relationship Id="rId18" Type="http://schemas.openxmlformats.org/officeDocument/2006/relationships/slide" Target="slides/slide24.xml"/><Relationship Id="rId26" Type="http://schemas.openxmlformats.org/officeDocument/2006/relationships/slide" Target="slides/slide32.xml"/><Relationship Id="rId39" Type="http://schemas.openxmlformats.org/officeDocument/2006/relationships/slide" Target="slides/slide50.xml"/><Relationship Id="rId3" Type="http://schemas.openxmlformats.org/officeDocument/2006/relationships/slide" Target="slides/slide6.xml"/><Relationship Id="rId21" Type="http://schemas.openxmlformats.org/officeDocument/2006/relationships/slide" Target="slides/slide27.xml"/><Relationship Id="rId34" Type="http://schemas.openxmlformats.org/officeDocument/2006/relationships/slide" Target="slides/slide40.xml"/><Relationship Id="rId42" Type="http://schemas.openxmlformats.org/officeDocument/2006/relationships/slide" Target="slides/slide53.xml"/><Relationship Id="rId47" Type="http://schemas.openxmlformats.org/officeDocument/2006/relationships/slide" Target="slides/slide59.xml"/><Relationship Id="rId50" Type="http://schemas.openxmlformats.org/officeDocument/2006/relationships/slide" Target="slides/slide67.xml"/><Relationship Id="rId7" Type="http://schemas.openxmlformats.org/officeDocument/2006/relationships/slide" Target="slides/slide10.xml"/><Relationship Id="rId12" Type="http://schemas.openxmlformats.org/officeDocument/2006/relationships/slide" Target="slides/slide16.xml"/><Relationship Id="rId17" Type="http://schemas.openxmlformats.org/officeDocument/2006/relationships/slide" Target="slides/slide23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38" Type="http://schemas.openxmlformats.org/officeDocument/2006/relationships/slide" Target="slides/slide49.xml"/><Relationship Id="rId46" Type="http://schemas.openxmlformats.org/officeDocument/2006/relationships/slide" Target="slides/slide58.xml"/><Relationship Id="rId2" Type="http://schemas.openxmlformats.org/officeDocument/2006/relationships/slide" Target="slides/slide5.xml"/><Relationship Id="rId16" Type="http://schemas.openxmlformats.org/officeDocument/2006/relationships/slide" Target="slides/slide22.xml"/><Relationship Id="rId20" Type="http://schemas.openxmlformats.org/officeDocument/2006/relationships/slide" Target="slides/slide26.xml"/><Relationship Id="rId29" Type="http://schemas.openxmlformats.org/officeDocument/2006/relationships/slide" Target="slides/slide35.xml"/><Relationship Id="rId41" Type="http://schemas.openxmlformats.org/officeDocument/2006/relationships/slide" Target="slides/slide52.xml"/><Relationship Id="rId1" Type="http://schemas.openxmlformats.org/officeDocument/2006/relationships/slide" Target="slides/slide3.xml"/><Relationship Id="rId6" Type="http://schemas.openxmlformats.org/officeDocument/2006/relationships/slide" Target="slides/slide9.xml"/><Relationship Id="rId11" Type="http://schemas.openxmlformats.org/officeDocument/2006/relationships/slide" Target="slides/slide15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8.xml"/><Relationship Id="rId40" Type="http://schemas.openxmlformats.org/officeDocument/2006/relationships/slide" Target="slides/slide51.xml"/><Relationship Id="rId45" Type="http://schemas.openxmlformats.org/officeDocument/2006/relationships/slide" Target="slides/slide57.xml"/><Relationship Id="rId53" Type="http://schemas.openxmlformats.org/officeDocument/2006/relationships/slide" Target="slides/slide70.xml"/><Relationship Id="rId5" Type="http://schemas.openxmlformats.org/officeDocument/2006/relationships/slide" Target="slides/slide8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28" Type="http://schemas.openxmlformats.org/officeDocument/2006/relationships/slide" Target="slides/slide34.xml"/><Relationship Id="rId36" Type="http://schemas.openxmlformats.org/officeDocument/2006/relationships/slide" Target="slides/slide43.xml"/><Relationship Id="rId49" Type="http://schemas.openxmlformats.org/officeDocument/2006/relationships/slide" Target="slides/slide65.xml"/><Relationship Id="rId10" Type="http://schemas.openxmlformats.org/officeDocument/2006/relationships/slide" Target="slides/slide14.xml"/><Relationship Id="rId19" Type="http://schemas.openxmlformats.org/officeDocument/2006/relationships/slide" Target="slides/slide25.xml"/><Relationship Id="rId31" Type="http://schemas.openxmlformats.org/officeDocument/2006/relationships/slide" Target="slides/slide37.xml"/><Relationship Id="rId44" Type="http://schemas.openxmlformats.org/officeDocument/2006/relationships/slide" Target="slides/slide55.xml"/><Relationship Id="rId52" Type="http://schemas.openxmlformats.org/officeDocument/2006/relationships/slide" Target="slides/slide69.xml"/><Relationship Id="rId4" Type="http://schemas.openxmlformats.org/officeDocument/2006/relationships/slide" Target="slides/slide7.xml"/><Relationship Id="rId9" Type="http://schemas.openxmlformats.org/officeDocument/2006/relationships/slide" Target="slides/slide13.xml"/><Relationship Id="rId14" Type="http://schemas.openxmlformats.org/officeDocument/2006/relationships/slide" Target="slides/slide18.xml"/><Relationship Id="rId22" Type="http://schemas.openxmlformats.org/officeDocument/2006/relationships/slide" Target="slides/slide28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2.xml"/><Relationship Id="rId43" Type="http://schemas.openxmlformats.org/officeDocument/2006/relationships/slide" Target="slides/slide54.xml"/><Relationship Id="rId48" Type="http://schemas.openxmlformats.org/officeDocument/2006/relationships/slide" Target="slides/slide64.xml"/><Relationship Id="rId8" Type="http://schemas.openxmlformats.org/officeDocument/2006/relationships/slide" Target="slides/slide12.xml"/><Relationship Id="rId51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379913"/>
            <a:ext cx="5087937" cy="414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04" tIns="47955" rIns="95904" bIns="479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700088"/>
            <a:ext cx="4587875" cy="344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05337" cy="3454400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719" tIns="45356" rIns="90719" bIns="4535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 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centroid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of a triangle is the intersection of the three medians of the triangle (each median connecting a vertex with the midpoint of the opposite side). It lies on the triangle's Euler line, which also goes through various other key points including the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orthocenter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the </a:t>
            </a:r>
            <a:r>
              <a:rPr lang="en-GB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circumcenter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381000" y="6400800"/>
            <a:ext cx="85344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pitchFamily="34" charset="0"/>
              </a:rPr>
              <a:t>03/02/2018			Introduction to Data Mining 		                              </a:t>
            </a:r>
            <a:fld id="{223BB232-E4C6-4DE5-AAB0-9F2D87481F8B}" type="slidenum">
              <a:rPr lang="en-US">
                <a:latin typeface="Arial" pitchFamily="34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  <a:br>
              <a:rPr lang="en-US" altLang="en-US"/>
            </a:br>
            <a:r>
              <a:rPr lang="en-US" altLang="en-US"/>
              <a:t>Cluster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  <a:endParaRPr lang="en-US" altLang="en-US" sz="280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7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/>
              <a:t>Exclusive versus </a:t>
            </a:r>
            <a:r>
              <a:rPr lang="en-US" altLang="en-US" sz="2400" b="1" dirty="0" smtClean="0"/>
              <a:t>Non-exclusive</a:t>
            </a:r>
            <a:endParaRPr lang="en-US" altLang="en-US" sz="2400" b="1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Can represent multiple classes or ‘border’ </a:t>
            </a:r>
            <a:r>
              <a:rPr lang="en-US" altLang="en-US" sz="2000" dirty="0" smtClean="0"/>
              <a:t>points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/>
              <a:t>Fuzzy versus non-fuzzy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1" dirty="0"/>
              <a:t>Heterogeneous versus homogeneous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Clusters of widely different sizes, shapes, and densities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0353" y="2367833"/>
            <a:ext cx="2533647" cy="9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951225" y="2095820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100" dirty="0" smtClean="0"/>
              <a:t>Exclusive</a:t>
            </a:r>
            <a:endParaRPr lang="en-GB" sz="1100" dirty="0"/>
          </a:p>
        </p:txBody>
      </p:sp>
      <p:sp>
        <p:nvSpPr>
          <p:cNvPr id="6" name="Rectangle 5"/>
          <p:cNvSpPr/>
          <p:nvPr/>
        </p:nvSpPr>
        <p:spPr>
          <a:xfrm>
            <a:off x="7930935" y="2095820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100" dirty="0" smtClean="0"/>
              <a:t>Non-exclusive</a:t>
            </a:r>
            <a:endParaRPr lang="en-GB" sz="1100" dirty="0"/>
          </a:p>
        </p:txBody>
      </p:sp>
      <p:pic>
        <p:nvPicPr>
          <p:cNvPr id="40963" name="Picture 3" descr="Image result for fuzzy cluste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20" y="3714752"/>
            <a:ext cx="1523957" cy="11429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 Well-separated clusters</a:t>
            </a:r>
          </a:p>
          <a:p>
            <a:endParaRPr lang="en-US" altLang="en-US" sz="2400"/>
          </a:p>
          <a:p>
            <a:r>
              <a:rPr lang="en-US" altLang="en-US" sz="2400"/>
              <a:t> Center-based clusters</a:t>
            </a:r>
          </a:p>
          <a:p>
            <a:endParaRPr lang="en-US" altLang="en-US" sz="2400"/>
          </a:p>
          <a:p>
            <a:r>
              <a:rPr lang="en-US" altLang="en-US" sz="2400"/>
              <a:t> Contiguous clusters</a:t>
            </a:r>
          </a:p>
          <a:p>
            <a:endParaRPr lang="en-US" altLang="en-US" sz="2400"/>
          </a:p>
          <a:p>
            <a:r>
              <a:rPr lang="en-US" altLang="en-US" sz="2400"/>
              <a:t> Density-based clusters</a:t>
            </a:r>
          </a:p>
          <a:p>
            <a:endParaRPr lang="en-US" altLang="en-US" sz="2400"/>
          </a:p>
          <a:p>
            <a:r>
              <a:rPr lang="en-US" altLang="en-US" sz="2400"/>
              <a:t>Property or Conceptual</a:t>
            </a:r>
          </a:p>
          <a:p>
            <a:endParaRPr lang="en-US" altLang="en-US" sz="2400"/>
          </a:p>
          <a:p>
            <a:r>
              <a:rPr lang="en-US" altLang="en-US" sz="240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Center-Based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3000"/>
            <a:ext cx="8358245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b="1" dirty="0" err="1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b="1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28572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Conceptual Clusters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Shared Property or Conceptual Clusters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Finds clusters that share some common property or represent a particular concept.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 dirty="0" smtClean="0"/>
              <a:t> </a:t>
            </a:r>
            <a:endParaRPr lang="en-US" altLang="en-US" sz="2000" dirty="0"/>
          </a:p>
        </p:txBody>
      </p:sp>
      <p:sp>
        <p:nvSpPr>
          <p:cNvPr id="16388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 Overlapping Circles</a:t>
            </a:r>
          </a:p>
        </p:txBody>
      </p:sp>
      <p:sp>
        <p:nvSpPr>
          <p:cNvPr id="16389" name="AutoShape 15"/>
          <p:cNvSpPr>
            <a:spLocks noChangeArrowheads="1"/>
          </p:cNvSpPr>
          <p:nvPr/>
        </p:nvSpPr>
        <p:spPr bwMode="auto">
          <a:xfrm>
            <a:off x="28194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16"/>
          <p:cNvSpPr>
            <a:spLocks noChangeArrowheads="1"/>
          </p:cNvSpPr>
          <p:nvPr/>
        </p:nvSpPr>
        <p:spPr bwMode="auto">
          <a:xfrm>
            <a:off x="3886200" y="2819400"/>
            <a:ext cx="2286000" cy="2057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533400"/>
          </a:xfrm>
        </p:spPr>
        <p:txBody>
          <a:bodyPr/>
          <a:lstStyle/>
          <a:p>
            <a:r>
              <a:rPr lang="en-US" altLang="en-US" sz="2800"/>
              <a:t>Map Clustering Problem to a Different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Map the clustering problem to a different domain and solve a related problem in that domain</a:t>
            </a:r>
          </a:p>
          <a:p>
            <a:pPr lvl="1"/>
            <a:r>
              <a:rPr lang="en-US" altLang="en-US" dirty="0"/>
              <a:t>Proximity matrix defines a weighted graph, where the nodes are the points being clustered, and the weighted edges represent the proximities between points</a:t>
            </a:r>
          </a:p>
          <a:p>
            <a:pPr lvl="3" indent="-52388"/>
            <a:endParaRPr lang="en-US" altLang="en-US" dirty="0"/>
          </a:p>
          <a:p>
            <a:pPr lvl="1"/>
            <a:r>
              <a:rPr lang="en-US" altLang="en-US" dirty="0"/>
              <a:t>Clustering is equivalent to breaking the graph into connected components, one for each cluster.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Want to minimize the edge weight between clusters and maximize the edge weight within clusters 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5DAAD9-B17E-4052-B524-2169AA32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 Analysis</a:t>
            </a:r>
            <a:endParaRPr lang="en-IE" dirty="0"/>
          </a:p>
        </p:txBody>
      </p:sp>
      <p:pic>
        <p:nvPicPr>
          <p:cNvPr id="110594" name="Picture 2" descr="https://upload.wikimedia.org/wikipedia/commons/thumb/c/c8/Cluster-2.svg/220px-Cluster-2.svg.png">
            <a:extLst>
              <a:ext uri="{FF2B5EF4-FFF2-40B4-BE49-F238E27FC236}">
                <a16:creationId xmlns:a16="http://schemas.microsoft.com/office/drawing/2014/main" xmlns="" id="{0E89CFEE-F15C-4C09-8A36-885631745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447800"/>
            <a:ext cx="20955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0596" name="Picture 4" descr="Image result for Cluster analysis">
            <a:extLst>
              <a:ext uri="{FF2B5EF4-FFF2-40B4-BE49-F238E27FC236}">
                <a16:creationId xmlns:a16="http://schemas.microsoft.com/office/drawing/2014/main" xmlns="" id="{8730CFE6-CCB6-4E60-AC71-C0CAE615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94026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0EBDCC-D700-44DC-B1D6-B96F4ECF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6019800" cy="51816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sz="2400" dirty="0"/>
              <a:t>Cluster analysis or clustering is the task of grouping a set of objects in such a way that </a:t>
            </a:r>
            <a:r>
              <a:rPr lang="en-GB" sz="2400" dirty="0" smtClean="0"/>
              <a:t>the objects </a:t>
            </a:r>
            <a:r>
              <a:rPr lang="en-GB" sz="2400" dirty="0"/>
              <a:t>in the same group (called a cluster) are more similar (in some sense) to each other than to those in other groups (clusters). </a:t>
            </a:r>
          </a:p>
          <a:p>
            <a:pPr>
              <a:spcAft>
                <a:spcPts val="1800"/>
              </a:spcAft>
            </a:pPr>
            <a:r>
              <a:rPr lang="en-GB" sz="2400" dirty="0"/>
              <a:t>It is a main task of exploratory data mining, and a common technique for statistical data analysis, used in many fields, including machine learning, pattern recognition, image analysis, information retrieval, bioinformatics, data compression, and computer graphics.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xmlns="" val="411678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00165" y="1857364"/>
            <a:ext cx="7229497" cy="44672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K-means and its variants</a:t>
            </a:r>
          </a:p>
          <a:p>
            <a:pPr marL="2286000" lvl="4" indent="-45720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Hierarchical </a:t>
            </a:r>
            <a:r>
              <a:rPr lang="en-US" altLang="en-US" dirty="0" smtClean="0"/>
              <a:t>clustering ()</a:t>
            </a:r>
            <a:endParaRPr lang="en-US" altLang="en-US" dirty="0"/>
          </a:p>
          <a:p>
            <a:pPr marL="2286000" lvl="4" indent="-45720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Density-based clustering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0000FF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p:oleObj spid="_x0000_s21552" name="Bitmap Image" r:id="rId3" imgW="9784928" imgH="3177815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/>
              <a:t>Clusters produced vary from one run to another.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The centroid is (typically) the mean of the points in the cluster.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‘Closeness’ is measured by Euclidean distance, cosine similarity, correlation, etc.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K-means will converge for common similarity measures mentioned above.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/>
              <a:t>n = number of points, K = number of clusters, </a:t>
            </a:r>
            <a:br>
              <a:rPr lang="en-US" altLang="en-US" sz="1800"/>
            </a:br>
            <a:r>
              <a:rPr lang="en-US" altLang="en-US" sz="180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Most common measure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For each point, the error is the distance to the nearest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i="1"/>
              <a:t>x </a:t>
            </a:r>
            <a:r>
              <a:rPr lang="en-US" altLang="en-US" sz="2000"/>
              <a:t>is a data point in cluster </a:t>
            </a:r>
            <a:r>
              <a:rPr lang="en-US" altLang="en-US" sz="2000" i="1"/>
              <a:t>C</a:t>
            </a:r>
            <a:r>
              <a:rPr lang="en-US" altLang="en-US" sz="2000" baseline="-25000"/>
              <a:t>i </a:t>
            </a:r>
            <a:r>
              <a:rPr lang="en-US" altLang="en-US" sz="2000"/>
              <a:t>and </a:t>
            </a:r>
            <a:r>
              <a:rPr lang="en-US" altLang="en-US" sz="2000" i="1"/>
              <a:t>m</a:t>
            </a:r>
            <a:r>
              <a:rPr lang="en-US" altLang="en-US" sz="2000" i="1" baseline="-25000"/>
              <a:t>i</a:t>
            </a:r>
            <a:r>
              <a:rPr lang="en-US" altLang="en-US" sz="2000"/>
              <a:t> is the representative point for cluster </a:t>
            </a:r>
            <a:r>
              <a:rPr lang="en-US" altLang="en-US" sz="2000" i="1"/>
              <a:t>C</a:t>
            </a:r>
            <a:r>
              <a:rPr lang="en-US" altLang="en-US" sz="2000" baseline="-25000"/>
              <a:t>i</a:t>
            </a:r>
            <a:r>
              <a:rPr lang="en-US" altLang="en-US" sz="2000"/>
              <a:t> 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/>
              <a:t> can show that </a:t>
            </a:r>
            <a:r>
              <a:rPr lang="en-US" altLang="en-US" sz="1800" i="1"/>
              <a:t>m</a:t>
            </a:r>
            <a:r>
              <a:rPr lang="en-US" altLang="en-US" sz="1800" i="1" baseline="-25000"/>
              <a:t>i</a:t>
            </a:r>
            <a:r>
              <a:rPr lang="en-US" altLang="en-US" sz="1800" baseline="-25000"/>
              <a:t> </a:t>
            </a:r>
            <a:r>
              <a:rPr lang="en-US" altLang="en-US" sz="1800"/>
              <a:t>corresponds to the center (mean) of the cluster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Given two sets of clusters, we prefer the one with the smallest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One easy way to reduce SSE is to increase K, the number of clusters</a:t>
            </a:r>
          </a:p>
          <a:p>
            <a:pPr marL="1146175" lvl="2" indent="-231775">
              <a:lnSpc>
                <a:spcPct val="90000"/>
              </a:lnSpc>
            </a:pPr>
            <a:r>
              <a:rPr lang="en-US" altLang="en-US" sz="1800"/>
              <a:t>A good clustering with smaller K can have a lower SSE than a poor clustering with higher K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98700" y="2362200"/>
          <a:ext cx="3175000" cy="960438"/>
        </p:xfrm>
        <a:graphic>
          <a:graphicData uri="http://schemas.openxmlformats.org/presentationml/2006/ole">
            <p:oleObj spid="_x0000_s25648" name="Equation" r:id="rId3" imgW="15113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04237" cy="1295400"/>
          </a:xfrm>
        </p:spPr>
        <p:txBody>
          <a:bodyPr/>
          <a:lstStyle/>
          <a:p>
            <a:r>
              <a:rPr lang="en-US" altLang="en-US" sz="2400" dirty="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95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496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p:oleObj spid="_x0000_s38960" name="Bitmap Image" r:id="rId3" imgW="9259102" imgH="96020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560417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571472" y="5143512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Starting with two initial </a:t>
            </a:r>
            <a:r>
              <a:rPr lang="en-US" altLang="en-US" sz="1800" dirty="0" err="1"/>
              <a:t>centroids</a:t>
            </a:r>
            <a:r>
              <a:rPr lang="en-US" altLang="en-US" sz="1800" dirty="0"/>
              <a:t>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p:oleObj spid="_x0000_s4146" name="Document" r:id="rId3" imgW="5620181" imgH="3122232" progId="Word.Document.8">
              <p:embed/>
            </p:oleObj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organized as a hierarchical tree</a:t>
            </a:r>
          </a:p>
          <a:p>
            <a:r>
              <a:rPr lang="en-US" altLang="en-US" dirty="0"/>
              <a:t>Can be visualized as a </a:t>
            </a:r>
            <a:r>
              <a:rPr lang="en-US" altLang="en-US" dirty="0" err="1"/>
              <a:t>dendrogram</a:t>
            </a:r>
            <a:endParaRPr lang="en-US" altLang="en-US" dirty="0"/>
          </a:p>
          <a:p>
            <a:pPr lvl="1"/>
            <a:r>
              <a:rPr lang="en-US" altLang="en-US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p:oleObj spid="_x0000_s51249" name="VISIO" r:id="rId4" imgW="3163511" imgH="323058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dendrogram</a:t>
            </a:r>
            <a:r>
              <a:rPr lang="en-US" altLang="en-US" dirty="0"/>
              <a:t>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/>
              <a:t>Two main types of hierarchical clustering</a:t>
            </a:r>
          </a:p>
          <a:p>
            <a:pPr lvl="1"/>
            <a:r>
              <a:rPr lang="en-US" altLang="en-US" sz="2000" b="1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b="1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200" b="1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Most popular hierarchical clustering technique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Until</a:t>
            </a:r>
            <a:r>
              <a:rPr lang="en-US" alt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p:oleObj spid="_x0000_s55382" name="Visio" r:id="rId3" imgW="7949438" imgH="139982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p:oleObj spid="_x0000_s56402" name="Visio" r:id="rId3" imgW="7591349" imgH="299654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p:oleObj spid="_x0000_s57431" name="Visio" r:id="rId3" imgW="7591349" imgH="343173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p:oleObj spid="_x0000_s58447" name="Visio" r:id="rId3" imgW="7591349" imgH="3654718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77724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Simple segmentation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Dividing students into different registration groups alphabetically, by last name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Results of a query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Groupings are a result of an external specification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Clustering is a grouping of objects </a:t>
            </a:r>
            <a:r>
              <a:rPr lang="en-US" altLang="en-US" sz="2000" b="1" u="sng" dirty="0"/>
              <a:t>based on the data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Supervised classification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Have class label information</a:t>
            </a:r>
          </a:p>
          <a:p>
            <a:pPr lvl="4">
              <a:lnSpc>
                <a:spcPct val="80000"/>
              </a:lnSpc>
            </a:pPr>
            <a:endParaRPr lang="en-US" altLang="en-US" sz="18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Association Analysis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Local vs. global connections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 and outliers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Proximity of two clusters is based on the two most distant points in the different clusters</a:t>
            </a:r>
          </a:p>
          <a:p>
            <a:pPr lvl="1"/>
            <a:r>
              <a:rPr lang="en-US" altLang="en-US" dirty="0"/>
              <a:t>Determined by all pairs of points in the two clusters</a:t>
            </a:r>
          </a:p>
          <a:p>
            <a:endParaRPr lang="en-US" altLang="en-US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6314" y="2786058"/>
            <a:ext cx="327846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Distance = </a:t>
            </a:r>
            <a:r>
              <a:rPr lang="en-GB" dirty="0" err="1" smtClean="0"/>
              <a:t>sqrt</a:t>
            </a:r>
            <a:r>
              <a:rPr lang="en-GB" dirty="0" smtClean="0"/>
              <a:t>((x</a:t>
            </a:r>
            <a:r>
              <a:rPr lang="en-GB" baseline="-25000" dirty="0" smtClean="0"/>
              <a:t>1</a:t>
            </a:r>
            <a:r>
              <a:rPr lang="en-GB" dirty="0" smtClean="0"/>
              <a:t> – x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r>
              <a:rPr lang="en-GB" baseline="30000" dirty="0" smtClean="0"/>
              <a:t>2 </a:t>
            </a:r>
            <a:r>
              <a:rPr lang="en-GB" dirty="0" smtClean="0"/>
              <a:t>+ (y</a:t>
            </a:r>
            <a:r>
              <a:rPr lang="en-GB" baseline="-25000" dirty="0" smtClean="0"/>
              <a:t>1</a:t>
            </a:r>
            <a:r>
              <a:rPr lang="en-GB" dirty="0" smtClean="0"/>
              <a:t> – y</a:t>
            </a:r>
            <a:r>
              <a:rPr lang="en-GB" baseline="-25000" dirty="0" smtClean="0"/>
              <a:t>2</a:t>
            </a:r>
            <a:r>
              <a:rPr lang="en-GB" dirty="0" smtClean="0"/>
              <a:t>)</a:t>
            </a:r>
            <a:r>
              <a:rPr lang="en-GB" baseline="30000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72198" y="492919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 err="1"/>
              <a:t>Dendrogram</a:t>
            </a:r>
            <a:endParaRPr lang="en-US" altLang="en-US" sz="1800" dirty="0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5286380" y="5429264"/>
            <a:ext cx="35719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 smtClean="0"/>
              <a:t>A </a:t>
            </a:r>
            <a:r>
              <a:rPr lang="en-GB" sz="1600" dirty="0" smtClean="0"/>
              <a:t>tree diagram, especially one showing taxonomic relationships.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/>
              <a:t>Compromise between Single and Complete Link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Strengths</a:t>
            </a:r>
          </a:p>
          <a:p>
            <a:pPr marL="914400" lvl="1" indent="-457200"/>
            <a:r>
              <a:rPr lang="en-US" altLang="en-US" sz="2700"/>
              <a:t>Less susceptible to noise and outliers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Limitations</a:t>
            </a:r>
          </a:p>
          <a:p>
            <a:pPr marL="914400" lvl="1" indent="-457200"/>
            <a:r>
              <a:rPr lang="en-US" altLang="en-US" sz="27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MST: Divisive Hierarchical Clustering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Build MST (Minimum Spanning Tree)</a:t>
            </a:r>
          </a:p>
          <a:p>
            <a:pPr lvl="1"/>
            <a:r>
              <a:rPr lang="en-US" altLang="en-US" sz="2000" dirty="0"/>
              <a:t>Start with a tree that consists of any point</a:t>
            </a:r>
          </a:p>
          <a:p>
            <a:pPr lvl="1"/>
            <a:r>
              <a:rPr lang="en-US" altLang="en-US" sz="2000" dirty="0"/>
              <a:t>In successive steps, look for the closest pair of points (p, q)  such that one point (p) is in the current tree but the other (q) is not</a:t>
            </a:r>
          </a:p>
          <a:p>
            <a:pPr lvl="1"/>
            <a:r>
              <a:rPr lang="en-US" altLang="en-US" sz="2000" dirty="0"/>
              <a:t>Add q to the tree and put an edge between p and q</a:t>
            </a:r>
          </a:p>
        </p:txBody>
      </p:sp>
      <p:pic>
        <p:nvPicPr>
          <p:cNvPr id="7782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56" b="2489"/>
          <a:stretch>
            <a:fillRect/>
          </a:stretch>
        </p:blipFill>
        <p:spPr>
          <a:xfrm>
            <a:off x="107950" y="3267075"/>
            <a:ext cx="4311650" cy="3057525"/>
          </a:xfrm>
          <a:noFill/>
        </p:spPr>
      </p:pic>
      <p:pic>
        <p:nvPicPr>
          <p:cNvPr id="77829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063" t="4977" r="14153" b="2956"/>
          <a:stretch>
            <a:fillRect/>
          </a:stretch>
        </p:blipFill>
        <p:spPr>
          <a:xfrm>
            <a:off x="4572000" y="3332163"/>
            <a:ext cx="3962400" cy="2992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MST: Divisive Hierarchical Clustering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MST for constructing hierarchy of clusters</a:t>
            </a:r>
          </a:p>
        </p:txBody>
      </p:sp>
      <p:pic>
        <p:nvPicPr>
          <p:cNvPr id="78852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33400" y="2209800"/>
            <a:ext cx="7908925" cy="2111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Hierarchical Clustering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pPr algn="ctr"/>
            <a:r>
              <a:rPr lang="en-GB" sz="1800" dirty="0" smtClean="0"/>
              <a:t>Density-based </a:t>
            </a:r>
            <a:r>
              <a:rPr lang="en-GB" sz="1800" dirty="0" smtClean="0"/>
              <a:t>spatial clustering of applications with noise (DBSCAN</a:t>
            </a:r>
            <a:r>
              <a:rPr lang="en-GB" sz="1800" dirty="0" smtClean="0"/>
              <a:t>)</a:t>
            </a:r>
            <a:endParaRPr lang="en-US" altLang="en-US" sz="1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218517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b="1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b="1" dirty="0">
                <a:solidFill>
                  <a:srgbClr val="FF0000"/>
                </a:solidFill>
              </a:rPr>
              <a:t>core point</a:t>
            </a:r>
            <a:r>
              <a:rPr lang="en-US" altLang="en-US" sz="2000" b="1" dirty="0"/>
              <a:t> </a:t>
            </a:r>
            <a:r>
              <a:rPr lang="en-US" altLang="en-US" sz="2000" dirty="0"/>
              <a:t>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</a:t>
            </a:r>
            <a:r>
              <a:rPr lang="en-US" altLang="en-US" sz="2000" b="1" dirty="0"/>
              <a:t>Eps</a:t>
            </a:r>
            <a:r>
              <a:rPr lang="en-US" altLang="en-US" b="1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FF0000"/>
                </a:solidFill>
              </a:rPr>
              <a:t>border point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FF0000"/>
                </a:solidFill>
              </a:rPr>
              <a:t>noise point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28662" y="5929330"/>
            <a:ext cx="742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800" b="0" dirty="0" smtClean="0"/>
              <a:t>Density-based spatial clustering of applications with noise (DBSCAN)</a:t>
            </a:r>
            <a:endParaRPr lang="en-GB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71546"/>
            <a:ext cx="8318500" cy="518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400" dirty="0"/>
              <a:t>Eliminate noise points</a:t>
            </a:r>
          </a:p>
          <a:p>
            <a:pPr>
              <a:spcAft>
                <a:spcPts val="1200"/>
              </a:spcAft>
            </a:pPr>
            <a:r>
              <a:rPr lang="en-US" altLang="en-US" sz="2400" dirty="0"/>
              <a:t>Perform clustering on the remaining points</a:t>
            </a:r>
          </a:p>
        </p:txBody>
      </p:sp>
      <p:pic>
        <p:nvPicPr>
          <p:cNvPr id="8397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28662" y="2222519"/>
            <a:ext cx="7467600" cy="3992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3768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p:oleObj spid="_x0000_s87138" r:id="rId4" imgW="4686706" imgH="3177815" progId="">
              <p:embed/>
            </p:oleObj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(MinPts=4, Eps=9.75).</a:t>
            </a:r>
            <a:r>
              <a:rPr lang="en-US" altLang="en-US" sz="900" b="0">
                <a:latin typeface="Times New Roman" pitchFamily="18" charset="0"/>
              </a:rPr>
              <a:t> 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p:oleObj spid="_x0000_s87139" r:id="rId5" imgW="4686706" imgH="3177815" progId="">
              <p:embed/>
            </p:oleObj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>
                <a:latin typeface="Times New Roman" pitchFamily="18" charset="0"/>
                <a:cs typeface="Times New Roman" pitchFamily="18" charset="0"/>
              </a:rPr>
              <a:t> (MinPts=4, Eps=9.92)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clustering</a:t>
            </a:r>
            <a:r>
              <a:rPr lang="en-US" altLang="en-US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Important distinction between </a:t>
            </a:r>
            <a:r>
              <a:rPr lang="en-US" altLang="en-US">
                <a:solidFill>
                  <a:srgbClr val="FF0000"/>
                </a:solidFill>
              </a:rPr>
              <a:t>hierarchical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0000"/>
                </a:solidFill>
              </a:rPr>
              <a:t>partitional</a:t>
            </a:r>
            <a:r>
              <a:rPr lang="en-US" altLang="en-US">
                <a:solidFill>
                  <a:srgbClr val="FFCC00"/>
                </a:solidFill>
              </a:rPr>
              <a:t> </a:t>
            </a:r>
            <a:r>
              <a:rPr lang="en-US" altLang="en-US"/>
              <a:t>sets of clusters </a:t>
            </a:r>
            <a:endParaRPr lang="en-US" altLang="en-US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Partitional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division of data objects into non-overlapping subsets (clusters)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100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Hierarchical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</a:t>
            </a:r>
            <a:r>
              <a:rPr lang="en-US" altLang="en-US" sz="2400" dirty="0" err="1"/>
              <a:t>k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</a:t>
            </a:r>
            <a:r>
              <a:rPr lang="en-US" altLang="en-US" sz="2400" dirty="0" err="1"/>
              <a:t>k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</a:t>
            </a:r>
            <a:r>
              <a:rPr lang="en-US" altLang="en-US" sz="2400" dirty="0" err="1"/>
              <a:t>k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But “clusters are in the eye of the beholder”! 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clustering tendency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Evaluating how well the results of a cluster analysis fit the data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 ‘correct’ number of clusters.</a:t>
            </a:r>
          </a:p>
          <a:p>
            <a:pPr marL="533400" indent="-533400"/>
            <a:endParaRPr lang="en-US" altLang="en-US" sz="2000" dirty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For 2, 3, and 4,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Different Aspects of Cluster Validation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486804" cy="5181616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altLang="en-US" sz="2000" b="1" dirty="0">
                <a:solidFill>
                  <a:srgbClr val="FF0000"/>
                </a:solidFill>
              </a:rPr>
              <a:t>External Index:</a:t>
            </a:r>
            <a:r>
              <a:rPr lang="en-US" altLang="en-US" sz="2000" b="1" dirty="0"/>
              <a:t>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742950" lvl="1" indent="-285750"/>
            <a:r>
              <a:rPr lang="en-US" altLang="en-US" sz="2000" b="1" dirty="0">
                <a:solidFill>
                  <a:srgbClr val="FF0000"/>
                </a:solidFill>
              </a:rPr>
              <a:t>Internal Index:</a:t>
            </a:r>
            <a:r>
              <a:rPr lang="en-US" altLang="en-US" sz="2000" b="1" dirty="0"/>
              <a:t>  </a:t>
            </a:r>
            <a:r>
              <a:rPr lang="en-US" altLang="en-US" sz="2000" dirty="0"/>
              <a:t>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742950" lvl="1" indent="-285750"/>
            <a:r>
              <a:rPr lang="en-US" altLang="en-US" sz="2000" b="1" dirty="0">
                <a:solidFill>
                  <a:srgbClr val="FF0000"/>
                </a:solidFill>
              </a:rPr>
              <a:t>Relative Index:</a:t>
            </a:r>
            <a:r>
              <a:rPr lang="en-US" altLang="en-US" sz="2000" b="1" dirty="0"/>
              <a:t> </a:t>
            </a:r>
            <a:r>
              <a:rPr lang="en-US" altLang="en-US" sz="2000" dirty="0"/>
              <a:t>Used to compare two different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an external or internal index is used for this function, e.g., SSE or entropy</a:t>
            </a:r>
          </a:p>
          <a:p>
            <a:pPr marL="342900" indent="-342900"/>
            <a:r>
              <a:rPr lang="en-US" altLang="en-US" sz="2200" dirty="0"/>
              <a:t>Sometimes these are referred to as </a:t>
            </a:r>
            <a:r>
              <a:rPr lang="en-US" altLang="en-US" sz="2200" dirty="0">
                <a:solidFill>
                  <a:srgbClr val="FF0000"/>
                </a:solidFill>
              </a:rPr>
              <a:t>criteria</a:t>
            </a:r>
            <a:r>
              <a:rPr lang="en-US" altLang="en-US" sz="2200" dirty="0"/>
              <a:t> instead of </a:t>
            </a:r>
            <a:r>
              <a:rPr lang="en-US" altLang="en-US" sz="2200" dirty="0">
                <a:solidFill>
                  <a:srgbClr val="FF0000"/>
                </a:solidFill>
              </a:rPr>
              <a:t>indices</a:t>
            </a:r>
          </a:p>
          <a:p>
            <a:pPr marL="742950" lvl="1" indent="-285750"/>
            <a:r>
              <a:rPr lang="en-US" altLang="en-US" sz="1800" dirty="0"/>
              <a:t>However, sometimes criterion is the general strategy and index is the numerical measure that implements the criterion.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458200" cy="5267340"/>
          </a:xfrm>
        </p:spPr>
        <p:txBody>
          <a:bodyPr/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altLang="en-US" sz="2400" dirty="0" smtClean="0"/>
              <a:t>“</a:t>
            </a:r>
            <a:r>
              <a:rPr lang="en-US" altLang="en-US" sz="2400" dirty="0"/>
              <a:t>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 altLang="en-US" sz="2400" dirty="0" smtClean="0"/>
              <a:t>Without </a:t>
            </a:r>
            <a:r>
              <a:rPr lang="en-US" altLang="en-US" sz="2400" dirty="0"/>
              <a:t>a strong effort in this direction, cluster analysis will remain a black art accessible only to those true believers who have experience and great courage.”</a:t>
            </a:r>
          </a:p>
          <a:p>
            <a:pPr marL="342900" indent="-342900">
              <a:spcBef>
                <a:spcPct val="0"/>
              </a:spcBef>
              <a:buSzPct val="85000"/>
            </a:pPr>
            <a:endParaRPr lang="en-US" altLang="en-US" sz="2400" dirty="0"/>
          </a:p>
          <a:p>
            <a:pPr marL="342900" indent="-342900">
              <a:spcBef>
                <a:spcPct val="0"/>
              </a:spcBef>
              <a:buSzPct val="85000"/>
            </a:pPr>
            <a:r>
              <a:rPr lang="en-US" altLang="en-US" sz="2400" i="1" dirty="0" smtClean="0"/>
              <a:t>Algorithms </a:t>
            </a:r>
            <a:r>
              <a:rPr lang="en-US" altLang="en-US" sz="2400" i="1" dirty="0"/>
              <a:t>for Clustering Data</a:t>
            </a:r>
            <a:r>
              <a:rPr lang="en-US" altLang="en-US" sz="2400" dirty="0"/>
              <a:t>, Jain and </a:t>
            </a:r>
            <a:r>
              <a:rPr lang="en-US" altLang="en-US" sz="2400" dirty="0" err="1"/>
              <a:t>Dubes</a:t>
            </a:r>
            <a:endParaRPr lang="en-US" altLang="en-US" sz="2400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p:oleObj spid="_x0000_s8258" name="VISIO" r:id="rId3" imgW="1547102" imgH="2097084" progId="">
                <p:embed/>
              </p:oleObj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p:oleObj spid="_x0000_s9396" name="VISIO" r:id="rId3" imgW="2747671" imgH="1960706" progId="">
              <p:embed/>
            </p:oleObj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p:oleObj spid="_x0000_s9397" name="VISIO" r:id="rId4" imgW="2756614" imgH="1795265" progId="">
              <p:embed/>
            </p:oleObj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p:oleObj spid="_x0000_s9398" name="VISIO" r:id="rId5" imgW="1379425" imgH="1779615" progId="">
              <p:embed/>
            </p:oleObj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p:oleObj spid="_x0000_s9399" name="VISIO" r:id="rId6" imgW="1471089" imgH="1761729" progId="">
              <p:embed/>
            </p:oleObj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146483883</TotalTime>
  <Pages>3</Pages>
  <Words>2908</Words>
  <Application>Microsoft Office PowerPoint</Application>
  <PresentationFormat>On-screen Show (4:3)</PresentationFormat>
  <Paragraphs>607</Paragraphs>
  <Slides>75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LC.BRev.FY97</vt:lpstr>
      <vt:lpstr>Document</vt:lpstr>
      <vt:lpstr>VISIO</vt:lpstr>
      <vt:lpstr>Bitmap Image</vt:lpstr>
      <vt:lpstr>Equation</vt:lpstr>
      <vt:lpstr>Visio</vt:lpstr>
      <vt:lpstr>Data Mining Cluster Analysis: Basic Concepts  and Algorithms</vt:lpstr>
      <vt:lpstr>Cluster Analysis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Map Clustering Problem to a Different Problem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Evaluating K-means Clusters</vt:lpstr>
      <vt:lpstr>Two different K-means Clusterings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Importance of Choosing Initial Centroids</vt:lpstr>
      <vt:lpstr>Importance of Choosing Initial Centroids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Hierarchical Clustering: Group Average</vt:lpstr>
      <vt:lpstr>MST: Divisive Hierarchical Clustering</vt:lpstr>
      <vt:lpstr>MST: Divisive Hierarchical Clustering</vt:lpstr>
      <vt:lpstr>Hierarchical Clustering: Problems and Limitations</vt:lpstr>
      <vt:lpstr>Density-based spatial clustering of applications with noise (DBSCAN)</vt:lpstr>
      <vt:lpstr>DBSCAN: Core, Border, and Noise Points</vt:lpstr>
      <vt:lpstr>DBSCAN Algorithm</vt:lpstr>
      <vt:lpstr>DBSCAN: Core, Border and Noise Points</vt:lpstr>
      <vt:lpstr>When DBSCAN Works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Final Comment on Cluster Validity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Muhammad</cp:lastModifiedBy>
  <cp:revision>560</cp:revision>
  <cp:lastPrinted>2011-11-07T17:05:43Z</cp:lastPrinted>
  <dcterms:created xsi:type="dcterms:W3CDTF">1998-03-18T13:44:31Z</dcterms:created>
  <dcterms:modified xsi:type="dcterms:W3CDTF">2018-04-16T21:38:42Z</dcterms:modified>
</cp:coreProperties>
</file>