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835" y="-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25" dirty="0"/>
              <a:pPr marL="25400">
                <a:lnSpc>
                  <a:spcPts val="1240"/>
                </a:lnSpc>
              </a:pPr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25" dirty="0"/>
              <a:pPr marL="25400">
                <a:lnSpc>
                  <a:spcPts val="1240"/>
                </a:lnSpc>
              </a:pPr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25" dirty="0"/>
              <a:pPr marL="25400">
                <a:lnSpc>
                  <a:spcPts val="1240"/>
                </a:lnSpc>
              </a:pPr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25" dirty="0"/>
              <a:pPr marL="25400">
                <a:lnSpc>
                  <a:spcPts val="1240"/>
                </a:lnSpc>
              </a:pPr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25" dirty="0"/>
              <a:pPr marL="25400">
                <a:lnSpc>
                  <a:spcPts val="1240"/>
                </a:lnSpc>
              </a:pPr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4839" y="3489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66793" y="743966"/>
            <a:ext cx="1559813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33339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8068" y="1682750"/>
            <a:ext cx="8477262" cy="2448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heavy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571101" y="6917690"/>
            <a:ext cx="2051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25" dirty="0"/>
              <a:pPr marL="25400">
                <a:lnSpc>
                  <a:spcPts val="1240"/>
                </a:lnSpc>
              </a:pPr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rapi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jpeg"/><Relationship Id="rId5" Type="http://schemas.openxmlformats.org/officeDocument/2006/relationships/image" Target="../media/image58.png"/><Relationship Id="rId4" Type="http://schemas.openxmlformats.org/officeDocument/2006/relationships/image" Target="../media/image57.jpeg"/><Relationship Id="rId9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jpe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1.png"/><Relationship Id="rId5" Type="http://schemas.openxmlformats.org/officeDocument/2006/relationships/image" Target="../media/image80.jpeg"/><Relationship Id="rId4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image" Target="../media/image84.png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.unipi.it/~iwona/Clustering.ppt" TargetMode="External"/><Relationship Id="rId2" Type="http://schemas.openxmlformats.org/officeDocument/2006/relationships/hyperlink" Target="http://home.dei.polimi.it/matteucc/Clustering/tutorial_html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3700" y="581025"/>
            <a:ext cx="24155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Rapidminer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839" y="291998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839" y="37772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9890" indent="-34290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89890" algn="l"/>
              </a:tabLst>
            </a:pPr>
            <a:r>
              <a:rPr spc="-165" dirty="0">
                <a:hlinkClick r:id="rId2"/>
              </a:rPr>
              <a:t>http://rapid</a:t>
            </a:r>
            <a:r>
              <a:rPr spc="-165" dirty="0"/>
              <a:t>‐i.com/</a:t>
            </a:r>
          </a:p>
          <a:p>
            <a:pPr marL="389890" indent="-34290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89890" algn="l"/>
              </a:tabLst>
            </a:pPr>
            <a:r>
              <a:rPr u="none" spc="-90" dirty="0">
                <a:solidFill>
                  <a:srgbClr val="000000"/>
                </a:solidFill>
              </a:rPr>
              <a:t>Open‐Source</a:t>
            </a:r>
            <a:r>
              <a:rPr u="none" spc="-175" dirty="0">
                <a:solidFill>
                  <a:srgbClr val="000000"/>
                </a:solidFill>
              </a:rPr>
              <a:t> </a:t>
            </a:r>
            <a:r>
              <a:rPr u="none" spc="-100" dirty="0">
                <a:solidFill>
                  <a:srgbClr val="000000"/>
                </a:solidFill>
              </a:rPr>
              <a:t>Data</a:t>
            </a:r>
            <a:r>
              <a:rPr u="none" spc="-180" dirty="0">
                <a:solidFill>
                  <a:srgbClr val="000000"/>
                </a:solidFill>
              </a:rPr>
              <a:t> </a:t>
            </a:r>
            <a:r>
              <a:rPr u="none" spc="-20" dirty="0">
                <a:solidFill>
                  <a:srgbClr val="000000"/>
                </a:solidFill>
              </a:rPr>
              <a:t>Mining</a:t>
            </a:r>
            <a:r>
              <a:rPr u="none" spc="-195" dirty="0">
                <a:solidFill>
                  <a:srgbClr val="000000"/>
                </a:solidFill>
              </a:rPr>
              <a:t> </a:t>
            </a:r>
            <a:r>
              <a:rPr u="none" spc="-105" dirty="0">
                <a:solidFill>
                  <a:srgbClr val="000000"/>
                </a:solidFill>
              </a:rPr>
              <a:t>with</a:t>
            </a:r>
            <a:r>
              <a:rPr u="none" spc="-195" dirty="0">
                <a:solidFill>
                  <a:srgbClr val="000000"/>
                </a:solidFill>
              </a:rPr>
              <a:t> </a:t>
            </a:r>
            <a:r>
              <a:rPr u="none" spc="-110" dirty="0">
                <a:solidFill>
                  <a:srgbClr val="000000"/>
                </a:solidFill>
              </a:rPr>
              <a:t>the</a:t>
            </a:r>
            <a:r>
              <a:rPr u="none" spc="-180" dirty="0">
                <a:solidFill>
                  <a:srgbClr val="000000"/>
                </a:solidFill>
              </a:rPr>
              <a:t> </a:t>
            </a:r>
            <a:r>
              <a:rPr u="none" spc="-175" dirty="0">
                <a:solidFill>
                  <a:srgbClr val="000000"/>
                </a:solidFill>
              </a:rPr>
              <a:t>Java</a:t>
            </a:r>
            <a:r>
              <a:rPr u="none" spc="-190" dirty="0">
                <a:solidFill>
                  <a:srgbClr val="000000"/>
                </a:solidFill>
              </a:rPr>
              <a:t> </a:t>
            </a:r>
            <a:r>
              <a:rPr u="none" spc="-105" dirty="0">
                <a:solidFill>
                  <a:srgbClr val="000000"/>
                </a:solidFill>
              </a:rPr>
              <a:t>Software</a:t>
            </a:r>
            <a:r>
              <a:rPr u="none" spc="-175" dirty="0">
                <a:solidFill>
                  <a:srgbClr val="000000"/>
                </a:solidFill>
              </a:rPr>
              <a:t> </a:t>
            </a:r>
            <a:r>
              <a:rPr u="none" spc="-55" dirty="0">
                <a:solidFill>
                  <a:srgbClr val="000000"/>
                </a:solidFill>
              </a:rPr>
              <a:t>RapidMiner</a:t>
            </a:r>
          </a:p>
          <a:p>
            <a:pPr marL="389890" marR="5080" indent="-34290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89890" algn="l"/>
                <a:tab pos="2286000" algn="l"/>
              </a:tabLst>
            </a:pPr>
            <a:r>
              <a:rPr b="1" u="none" spc="-114" dirty="0">
                <a:solidFill>
                  <a:srgbClr val="000000"/>
                </a:solidFill>
                <a:latin typeface="Trebuchet MS"/>
                <a:cs typeface="Trebuchet MS"/>
              </a:rPr>
              <a:t>“RapidMiner	</a:t>
            </a:r>
            <a:r>
              <a:rPr u="none" spc="-85" dirty="0">
                <a:solidFill>
                  <a:srgbClr val="000000"/>
                </a:solidFill>
              </a:rPr>
              <a:t>is </a:t>
            </a:r>
            <a:r>
              <a:rPr u="none" spc="-110" dirty="0">
                <a:solidFill>
                  <a:srgbClr val="000000"/>
                </a:solidFill>
              </a:rPr>
              <a:t>the </a:t>
            </a:r>
            <a:r>
              <a:rPr u="none" spc="-100" dirty="0">
                <a:solidFill>
                  <a:srgbClr val="000000"/>
                </a:solidFill>
              </a:rPr>
              <a:t>world‐wide </a:t>
            </a:r>
            <a:r>
              <a:rPr u="none" spc="-110" dirty="0">
                <a:solidFill>
                  <a:srgbClr val="000000"/>
                </a:solidFill>
              </a:rPr>
              <a:t>leading </a:t>
            </a:r>
            <a:r>
              <a:rPr u="none" spc="-90" dirty="0">
                <a:solidFill>
                  <a:srgbClr val="000000"/>
                </a:solidFill>
              </a:rPr>
              <a:t>open‐source </a:t>
            </a:r>
            <a:r>
              <a:rPr u="none" spc="-120" dirty="0">
                <a:solidFill>
                  <a:srgbClr val="000000"/>
                </a:solidFill>
              </a:rPr>
              <a:t>data  </a:t>
            </a:r>
            <a:r>
              <a:rPr u="none" spc="-90" dirty="0">
                <a:solidFill>
                  <a:srgbClr val="000000"/>
                </a:solidFill>
              </a:rPr>
              <a:t>mining </a:t>
            </a:r>
            <a:r>
              <a:rPr u="none" spc="-85" dirty="0">
                <a:solidFill>
                  <a:srgbClr val="000000"/>
                </a:solidFill>
              </a:rPr>
              <a:t>solution due to </a:t>
            </a:r>
            <a:r>
              <a:rPr u="none" spc="-110" dirty="0">
                <a:solidFill>
                  <a:srgbClr val="000000"/>
                </a:solidFill>
              </a:rPr>
              <a:t>the </a:t>
            </a:r>
            <a:r>
              <a:rPr u="none" spc="-95" dirty="0">
                <a:solidFill>
                  <a:srgbClr val="000000"/>
                </a:solidFill>
              </a:rPr>
              <a:t>combination of </a:t>
            </a:r>
            <a:r>
              <a:rPr u="none" spc="-110" dirty="0">
                <a:solidFill>
                  <a:srgbClr val="000000"/>
                </a:solidFill>
              </a:rPr>
              <a:t>its leading‐edge  </a:t>
            </a:r>
            <a:r>
              <a:rPr u="none" spc="-100" dirty="0">
                <a:solidFill>
                  <a:srgbClr val="000000"/>
                </a:solidFill>
              </a:rPr>
              <a:t>technologies</a:t>
            </a:r>
            <a:r>
              <a:rPr u="none" spc="-195" dirty="0">
                <a:solidFill>
                  <a:srgbClr val="000000"/>
                </a:solidFill>
              </a:rPr>
              <a:t> </a:t>
            </a:r>
            <a:r>
              <a:rPr u="none" spc="-80" dirty="0">
                <a:solidFill>
                  <a:srgbClr val="000000"/>
                </a:solidFill>
              </a:rPr>
              <a:t>and</a:t>
            </a:r>
            <a:r>
              <a:rPr u="none" spc="-170" dirty="0">
                <a:solidFill>
                  <a:srgbClr val="000000"/>
                </a:solidFill>
              </a:rPr>
              <a:t> </a:t>
            </a:r>
            <a:r>
              <a:rPr u="none" spc="-110" dirty="0">
                <a:solidFill>
                  <a:srgbClr val="000000"/>
                </a:solidFill>
              </a:rPr>
              <a:t>its</a:t>
            </a:r>
            <a:r>
              <a:rPr u="none" spc="-190" dirty="0">
                <a:solidFill>
                  <a:srgbClr val="000000"/>
                </a:solidFill>
              </a:rPr>
              <a:t> </a:t>
            </a:r>
            <a:r>
              <a:rPr u="none" spc="-110" dirty="0">
                <a:solidFill>
                  <a:srgbClr val="000000"/>
                </a:solidFill>
              </a:rPr>
              <a:t>functional</a:t>
            </a:r>
            <a:r>
              <a:rPr u="none" spc="-170" dirty="0">
                <a:solidFill>
                  <a:srgbClr val="000000"/>
                </a:solidFill>
              </a:rPr>
              <a:t> </a:t>
            </a:r>
            <a:r>
              <a:rPr u="none" spc="-125" dirty="0">
                <a:solidFill>
                  <a:srgbClr val="000000"/>
                </a:solidFill>
              </a:rPr>
              <a:t>range.</a:t>
            </a:r>
            <a:r>
              <a:rPr u="none" spc="-185" dirty="0">
                <a:solidFill>
                  <a:srgbClr val="000000"/>
                </a:solidFill>
              </a:rPr>
              <a:t> </a:t>
            </a:r>
            <a:r>
              <a:rPr u="none" spc="-100" dirty="0">
                <a:solidFill>
                  <a:srgbClr val="000000"/>
                </a:solidFill>
              </a:rPr>
              <a:t>Applications</a:t>
            </a:r>
            <a:r>
              <a:rPr u="none" spc="-195" dirty="0">
                <a:solidFill>
                  <a:srgbClr val="000000"/>
                </a:solidFill>
              </a:rPr>
              <a:t> </a:t>
            </a:r>
            <a:r>
              <a:rPr u="none" spc="-95" dirty="0">
                <a:solidFill>
                  <a:srgbClr val="000000"/>
                </a:solidFill>
              </a:rPr>
              <a:t>of</a:t>
            </a:r>
            <a:r>
              <a:rPr u="none" spc="-175" dirty="0">
                <a:solidFill>
                  <a:srgbClr val="000000"/>
                </a:solidFill>
              </a:rPr>
              <a:t> </a:t>
            </a:r>
            <a:r>
              <a:rPr u="none" spc="-55" dirty="0">
                <a:solidFill>
                  <a:srgbClr val="000000"/>
                </a:solidFill>
              </a:rPr>
              <a:t>RapidMiner  </a:t>
            </a:r>
            <a:r>
              <a:rPr u="none" spc="-100" dirty="0">
                <a:solidFill>
                  <a:srgbClr val="000000"/>
                </a:solidFill>
              </a:rPr>
              <a:t>cover</a:t>
            </a:r>
            <a:r>
              <a:rPr u="none" spc="-190" dirty="0">
                <a:solidFill>
                  <a:srgbClr val="000000"/>
                </a:solidFill>
              </a:rPr>
              <a:t> </a:t>
            </a:r>
            <a:r>
              <a:rPr u="none" spc="-114" dirty="0">
                <a:solidFill>
                  <a:srgbClr val="000000"/>
                </a:solidFill>
              </a:rPr>
              <a:t>a</a:t>
            </a:r>
            <a:r>
              <a:rPr u="none" spc="-190" dirty="0">
                <a:solidFill>
                  <a:srgbClr val="000000"/>
                </a:solidFill>
              </a:rPr>
              <a:t> </a:t>
            </a:r>
            <a:r>
              <a:rPr u="none" spc="-100" dirty="0">
                <a:solidFill>
                  <a:srgbClr val="000000"/>
                </a:solidFill>
              </a:rPr>
              <a:t>wide</a:t>
            </a:r>
            <a:r>
              <a:rPr u="none" spc="-185" dirty="0">
                <a:solidFill>
                  <a:srgbClr val="000000"/>
                </a:solidFill>
              </a:rPr>
              <a:t> </a:t>
            </a:r>
            <a:r>
              <a:rPr u="none" spc="-90" dirty="0">
                <a:solidFill>
                  <a:srgbClr val="000000"/>
                </a:solidFill>
              </a:rPr>
              <a:t>range</a:t>
            </a:r>
            <a:r>
              <a:rPr u="none" spc="-185" dirty="0">
                <a:solidFill>
                  <a:srgbClr val="000000"/>
                </a:solidFill>
              </a:rPr>
              <a:t> </a:t>
            </a:r>
            <a:r>
              <a:rPr u="none" spc="-95" dirty="0">
                <a:solidFill>
                  <a:srgbClr val="000000"/>
                </a:solidFill>
              </a:rPr>
              <a:t>of</a:t>
            </a:r>
            <a:r>
              <a:rPr u="none" spc="-185" dirty="0">
                <a:solidFill>
                  <a:srgbClr val="000000"/>
                </a:solidFill>
              </a:rPr>
              <a:t> </a:t>
            </a:r>
            <a:r>
              <a:rPr u="none" spc="-110" dirty="0">
                <a:solidFill>
                  <a:srgbClr val="000000"/>
                </a:solidFill>
              </a:rPr>
              <a:t>real‐world</a:t>
            </a:r>
            <a:r>
              <a:rPr u="none" spc="-185" dirty="0">
                <a:solidFill>
                  <a:srgbClr val="000000"/>
                </a:solidFill>
              </a:rPr>
              <a:t> </a:t>
            </a:r>
            <a:r>
              <a:rPr u="none" spc="-120" dirty="0">
                <a:solidFill>
                  <a:srgbClr val="000000"/>
                </a:solidFill>
              </a:rPr>
              <a:t>data</a:t>
            </a:r>
            <a:r>
              <a:rPr u="none" spc="-190" dirty="0">
                <a:solidFill>
                  <a:srgbClr val="000000"/>
                </a:solidFill>
              </a:rPr>
              <a:t> </a:t>
            </a:r>
            <a:r>
              <a:rPr u="none" spc="-90" dirty="0">
                <a:solidFill>
                  <a:srgbClr val="000000"/>
                </a:solidFill>
              </a:rPr>
              <a:t>mining</a:t>
            </a:r>
            <a:r>
              <a:rPr u="none" spc="-200" dirty="0">
                <a:solidFill>
                  <a:srgbClr val="000000"/>
                </a:solidFill>
              </a:rPr>
              <a:t> </a:t>
            </a:r>
            <a:r>
              <a:rPr u="none" spc="-145" dirty="0">
                <a:solidFill>
                  <a:srgbClr val="000000"/>
                </a:solidFill>
              </a:rPr>
              <a:t>tasks.”</a:t>
            </a:r>
          </a:p>
        </p:txBody>
      </p:sp>
      <p:sp>
        <p:nvSpPr>
          <p:cNvPr id="8" name="object 8"/>
          <p:cNvSpPr/>
          <p:nvPr/>
        </p:nvSpPr>
        <p:spPr>
          <a:xfrm>
            <a:off x="774839" y="46344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4667" y="5209032"/>
            <a:ext cx="3333750" cy="283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94667" y="5492496"/>
            <a:ext cx="3333750" cy="601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25" dirty="0"/>
              <a:pPr marL="25400">
                <a:lnSpc>
                  <a:spcPts val="1240"/>
                </a:lnSpc>
              </a:pPr>
              <a:t>1</a:t>
            </a:fld>
            <a:endParaRPr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7289" y="901445"/>
            <a:ext cx="80391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7289" y="1206246"/>
            <a:ext cx="8039100" cy="85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7289" y="2063495"/>
            <a:ext cx="8039100" cy="857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839" y="291998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27289" y="2920745"/>
            <a:ext cx="8039100" cy="857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839" y="37772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27289" y="3777996"/>
            <a:ext cx="8039100" cy="857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4839" y="46344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27289" y="4635246"/>
            <a:ext cx="8039100" cy="857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27289" y="5492496"/>
            <a:ext cx="8039100" cy="8572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27289" y="6349746"/>
            <a:ext cx="8039100" cy="304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25" dirty="0"/>
              <a:pPr marL="25400">
                <a:lnSpc>
                  <a:spcPts val="1240"/>
                </a:lnSpc>
              </a:pPr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2093" y="1421130"/>
            <a:ext cx="8847581" cy="642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093" y="2063495"/>
            <a:ext cx="8847581" cy="85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839" y="291998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2093" y="2920745"/>
            <a:ext cx="8847581" cy="857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37772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093" y="3777996"/>
            <a:ext cx="8847581" cy="857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839" y="46344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2093" y="4635246"/>
            <a:ext cx="8847581" cy="857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2093" y="5492496"/>
            <a:ext cx="8847581" cy="857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2093" y="6349746"/>
            <a:ext cx="8847581" cy="1287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25" dirty="0"/>
              <a:pPr marL="25400">
                <a:lnSpc>
                  <a:spcPts val="1240"/>
                </a:lnSpc>
              </a:pPr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8839" y="776731"/>
            <a:ext cx="1786889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k</a:t>
            </a:r>
            <a:r>
              <a:rPr spc="-250" dirty="0"/>
              <a:t>‐</a:t>
            </a:r>
            <a:r>
              <a:rPr spc="-110" dirty="0"/>
              <a:t>means  </a:t>
            </a:r>
            <a:r>
              <a:rPr spc="-195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839" y="291998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839" y="37772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839" y="46344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094236" y="558165"/>
          <a:ext cx="4150992" cy="5332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5425"/>
                <a:gridCol w="571500"/>
                <a:gridCol w="533400"/>
                <a:gridCol w="275589"/>
                <a:gridCol w="561975"/>
                <a:gridCol w="332739"/>
                <a:gridCol w="380364"/>
              </a:tblGrid>
              <a:tr h="190500">
                <a:tc>
                  <a:txBody>
                    <a:bodyPr/>
                    <a:lstStyle/>
                    <a:p>
                      <a:pPr marL="29209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b="1" spc="15" dirty="0">
                          <a:latin typeface="Trebuchet MS"/>
                          <a:cs typeface="Trebuchet MS"/>
                        </a:rPr>
                        <a:t>NAME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b="1" spc="-50" dirty="0">
                          <a:latin typeface="Trebuchet MS"/>
                          <a:cs typeface="Trebuchet MS"/>
                        </a:rPr>
                        <a:t>Calories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b="1" spc="-55" dirty="0">
                          <a:latin typeface="Trebuchet MS"/>
                          <a:cs typeface="Trebuchet MS"/>
                        </a:rPr>
                        <a:t>Protein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b="1" spc="-80" dirty="0">
                          <a:latin typeface="Trebuchet MS"/>
                          <a:cs typeface="Trebuchet MS"/>
                        </a:rPr>
                        <a:t>Fat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b="1" spc="-60" dirty="0">
                          <a:latin typeface="Trebuchet MS"/>
                          <a:cs typeface="Trebuchet MS"/>
                        </a:rPr>
                        <a:t>Calcium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b="1" spc="-50" dirty="0">
                          <a:latin typeface="Trebuchet MS"/>
                          <a:cs typeface="Trebuchet MS"/>
                        </a:rPr>
                        <a:t>Iron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b="1" spc="-70" dirty="0">
                          <a:latin typeface="Trebuchet MS"/>
                          <a:cs typeface="Trebuchet MS"/>
                        </a:rPr>
                        <a:t>Label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marL="29209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60" dirty="0">
                          <a:latin typeface="Trebuchet MS"/>
                          <a:cs typeface="Trebuchet MS"/>
                        </a:rPr>
                        <a:t>BEEF</a:t>
                      </a:r>
                      <a:r>
                        <a:rPr sz="110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0" dirty="0">
                          <a:latin typeface="Trebuchet MS"/>
                          <a:cs typeface="Trebuchet MS"/>
                        </a:rPr>
                        <a:t>BRAISED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40" dirty="0">
                          <a:latin typeface="Trebuchet MS"/>
                          <a:cs typeface="Trebuchet MS"/>
                        </a:rPr>
                        <a:t>340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20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28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60" dirty="0">
                          <a:latin typeface="Trebuchet MS"/>
                          <a:cs typeface="Trebuchet MS"/>
                        </a:rPr>
                        <a:t>2.6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marL="29209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25" dirty="0">
                          <a:latin typeface="Trebuchet MS"/>
                          <a:cs typeface="Trebuchet MS"/>
                        </a:rPr>
                        <a:t>HAMBURGER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40" dirty="0">
                          <a:latin typeface="Trebuchet MS"/>
                          <a:cs typeface="Trebuchet MS"/>
                        </a:rPr>
                        <a:t>245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50" dirty="0">
                          <a:latin typeface="Trebuchet MS"/>
                          <a:cs typeface="Trebuchet MS"/>
                        </a:rPr>
                        <a:t>21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50" dirty="0">
                          <a:latin typeface="Trebuchet MS"/>
                          <a:cs typeface="Trebuchet MS"/>
                        </a:rPr>
                        <a:t>17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60" dirty="0">
                          <a:latin typeface="Trebuchet MS"/>
                          <a:cs typeface="Trebuchet MS"/>
                        </a:rPr>
                        <a:t>2.7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9209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60" dirty="0">
                          <a:latin typeface="Trebuchet MS"/>
                          <a:cs typeface="Trebuchet MS"/>
                        </a:rPr>
                        <a:t>BEEF</a:t>
                      </a:r>
                      <a:r>
                        <a:rPr sz="110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ROAST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40" dirty="0">
                          <a:latin typeface="Trebuchet MS"/>
                          <a:cs typeface="Trebuchet MS"/>
                        </a:rPr>
                        <a:t>420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15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39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7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9209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60" dirty="0">
                          <a:latin typeface="Trebuchet MS"/>
                          <a:cs typeface="Trebuchet MS"/>
                        </a:rPr>
                        <a:t>BEEF</a:t>
                      </a:r>
                      <a:r>
                        <a:rPr sz="110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5" dirty="0">
                          <a:latin typeface="Trebuchet MS"/>
                          <a:cs typeface="Trebuchet MS"/>
                        </a:rPr>
                        <a:t>STEAK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40" dirty="0">
                          <a:latin typeface="Trebuchet MS"/>
                          <a:cs typeface="Trebuchet MS"/>
                        </a:rPr>
                        <a:t>375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19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32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60" dirty="0">
                          <a:latin typeface="Trebuchet MS"/>
                          <a:cs typeface="Trebuchet MS"/>
                        </a:rPr>
                        <a:t>2.6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9209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60" dirty="0">
                          <a:latin typeface="Trebuchet MS"/>
                          <a:cs typeface="Trebuchet MS"/>
                        </a:rPr>
                        <a:t>BEEF</a:t>
                      </a:r>
                      <a:r>
                        <a:rPr sz="110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CANNED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40" dirty="0">
                          <a:latin typeface="Trebuchet MS"/>
                          <a:cs typeface="Trebuchet MS"/>
                        </a:rPr>
                        <a:t>180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22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10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17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60" dirty="0">
                          <a:latin typeface="Trebuchet MS"/>
                          <a:cs typeface="Trebuchet MS"/>
                        </a:rPr>
                        <a:t>3.7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9209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40" dirty="0">
                          <a:latin typeface="Trebuchet MS"/>
                          <a:cs typeface="Trebuchet MS"/>
                        </a:rPr>
                        <a:t>CHICKEN</a:t>
                      </a:r>
                      <a:r>
                        <a:rPr sz="11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BROILED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40" dirty="0">
                          <a:latin typeface="Trebuchet MS"/>
                          <a:cs typeface="Trebuchet MS"/>
                        </a:rPr>
                        <a:t>115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20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3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8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60" dirty="0">
                          <a:latin typeface="Trebuchet MS"/>
                          <a:cs typeface="Trebuchet MS"/>
                        </a:rPr>
                        <a:t>1.4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9209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40" dirty="0">
                          <a:latin typeface="Trebuchet MS"/>
                          <a:cs typeface="Trebuchet MS"/>
                        </a:rPr>
                        <a:t>CHICKEN</a:t>
                      </a:r>
                      <a:r>
                        <a:rPr sz="11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CANNED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40" dirty="0">
                          <a:latin typeface="Trebuchet MS"/>
                          <a:cs typeface="Trebuchet MS"/>
                        </a:rPr>
                        <a:t>170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25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7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35" dirty="0">
                          <a:latin typeface="Trebuchet MS"/>
                          <a:cs typeface="Trebuchet MS"/>
                        </a:rPr>
                        <a:t>12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60" dirty="0">
                          <a:latin typeface="Trebuchet MS"/>
                          <a:cs typeface="Trebuchet MS"/>
                        </a:rPr>
                        <a:t>1.5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9209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60" dirty="0">
                          <a:latin typeface="Trebuchet MS"/>
                          <a:cs typeface="Trebuchet MS"/>
                        </a:rPr>
                        <a:t>BEEF</a:t>
                      </a:r>
                      <a:r>
                        <a:rPr sz="110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5" dirty="0">
                          <a:latin typeface="Trebuchet MS"/>
                          <a:cs typeface="Trebuchet MS"/>
                        </a:rPr>
                        <a:t>HEART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40" dirty="0">
                          <a:latin typeface="Trebuchet MS"/>
                          <a:cs typeface="Trebuchet MS"/>
                        </a:rPr>
                        <a:t>160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35" dirty="0">
                          <a:latin typeface="Trebuchet MS"/>
                          <a:cs typeface="Trebuchet MS"/>
                        </a:rPr>
                        <a:t>26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35" dirty="0">
                          <a:latin typeface="Trebuchet MS"/>
                          <a:cs typeface="Trebuchet MS"/>
                        </a:rPr>
                        <a:t>14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60" dirty="0">
                          <a:latin typeface="Trebuchet MS"/>
                          <a:cs typeface="Trebuchet MS"/>
                        </a:rPr>
                        <a:t>5.9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3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9209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LAMB </a:t>
                      </a:r>
                      <a:r>
                        <a:rPr sz="1100" spc="-75" dirty="0">
                          <a:latin typeface="Trebuchet MS"/>
                          <a:cs typeface="Trebuchet MS"/>
                        </a:rPr>
                        <a:t>LEG</a:t>
                      </a:r>
                      <a:r>
                        <a:rPr sz="1100" spc="-2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ROAST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40" dirty="0">
                          <a:latin typeface="Trebuchet MS"/>
                          <a:cs typeface="Trebuchet MS"/>
                        </a:rPr>
                        <a:t>265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20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20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60" dirty="0">
                          <a:latin typeface="Trebuchet MS"/>
                          <a:cs typeface="Trebuchet MS"/>
                        </a:rPr>
                        <a:t>2.6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9209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LAMB </a:t>
                      </a:r>
                      <a:r>
                        <a:rPr sz="1100" spc="-40" dirty="0">
                          <a:latin typeface="Trebuchet MS"/>
                          <a:cs typeface="Trebuchet MS"/>
                        </a:rPr>
                        <a:t>SHOULDER</a:t>
                      </a:r>
                      <a:r>
                        <a:rPr sz="1100" spc="-2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ROAST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40" dirty="0">
                          <a:latin typeface="Trebuchet MS"/>
                          <a:cs typeface="Trebuchet MS"/>
                        </a:rPr>
                        <a:t>300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18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25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60" dirty="0">
                          <a:latin typeface="Trebuchet MS"/>
                          <a:cs typeface="Trebuchet MS"/>
                        </a:rPr>
                        <a:t>2.3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9209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SMOKED</a:t>
                      </a:r>
                      <a:r>
                        <a:rPr sz="11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50" dirty="0">
                          <a:latin typeface="Trebuchet MS"/>
                          <a:cs typeface="Trebuchet MS"/>
                        </a:rPr>
                        <a:t>HAM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40" dirty="0">
                          <a:latin typeface="Trebuchet MS"/>
                          <a:cs typeface="Trebuchet MS"/>
                        </a:rPr>
                        <a:t>340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20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28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60" dirty="0">
                          <a:latin typeface="Trebuchet MS"/>
                          <a:cs typeface="Trebuchet MS"/>
                        </a:rPr>
                        <a:t>2.5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9209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30" dirty="0">
                          <a:latin typeface="Trebuchet MS"/>
                          <a:cs typeface="Trebuchet MS"/>
                        </a:rPr>
                        <a:t>PORK</a:t>
                      </a:r>
                      <a:r>
                        <a:rPr sz="11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ROAST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40" dirty="0">
                          <a:latin typeface="Trebuchet MS"/>
                          <a:cs typeface="Trebuchet MS"/>
                        </a:rPr>
                        <a:t>340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19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29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60" dirty="0">
                          <a:latin typeface="Trebuchet MS"/>
                          <a:cs typeface="Trebuchet MS"/>
                        </a:rPr>
                        <a:t>2.5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9209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30" dirty="0">
                          <a:latin typeface="Trebuchet MS"/>
                          <a:cs typeface="Trebuchet MS"/>
                        </a:rPr>
                        <a:t>PORK</a:t>
                      </a:r>
                      <a:r>
                        <a:rPr sz="11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5" dirty="0">
                          <a:latin typeface="Trebuchet MS"/>
                          <a:cs typeface="Trebuchet MS"/>
                        </a:rPr>
                        <a:t>SIMMERED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40" dirty="0">
                          <a:latin typeface="Trebuchet MS"/>
                          <a:cs typeface="Trebuchet MS"/>
                        </a:rPr>
                        <a:t>355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35" dirty="0">
                          <a:latin typeface="Trebuchet MS"/>
                          <a:cs typeface="Trebuchet MS"/>
                        </a:rPr>
                        <a:t>19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35" dirty="0">
                          <a:latin typeface="Trebuchet MS"/>
                          <a:cs typeface="Trebuchet MS"/>
                        </a:rPr>
                        <a:t>30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60" dirty="0">
                          <a:latin typeface="Trebuchet MS"/>
                          <a:cs typeface="Trebuchet MS"/>
                        </a:rPr>
                        <a:t>2.4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9209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60" dirty="0">
                          <a:latin typeface="Trebuchet MS"/>
                          <a:cs typeface="Trebuchet MS"/>
                        </a:rPr>
                        <a:t>BEEF</a:t>
                      </a:r>
                      <a:r>
                        <a:rPr sz="110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0" dirty="0">
                          <a:latin typeface="Trebuchet MS"/>
                          <a:cs typeface="Trebuchet MS"/>
                        </a:rPr>
                        <a:t>TONGUE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40" dirty="0">
                          <a:latin typeface="Trebuchet MS"/>
                          <a:cs typeface="Trebuchet MS"/>
                        </a:rPr>
                        <a:t>205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35" dirty="0">
                          <a:latin typeface="Trebuchet MS"/>
                          <a:cs typeface="Trebuchet MS"/>
                        </a:rPr>
                        <a:t>18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35" dirty="0">
                          <a:latin typeface="Trebuchet MS"/>
                          <a:cs typeface="Trebuchet MS"/>
                        </a:rPr>
                        <a:t>14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7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60" dirty="0">
                          <a:latin typeface="Trebuchet MS"/>
                          <a:cs typeface="Trebuchet MS"/>
                        </a:rPr>
                        <a:t>2.5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9209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30" dirty="0">
                          <a:latin typeface="Trebuchet MS"/>
                          <a:cs typeface="Trebuchet MS"/>
                        </a:rPr>
                        <a:t>VEAL</a:t>
                      </a:r>
                      <a:r>
                        <a:rPr sz="11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85" dirty="0">
                          <a:latin typeface="Trebuchet MS"/>
                          <a:cs typeface="Trebuchet MS"/>
                        </a:rPr>
                        <a:t>CUTLET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40" dirty="0">
                          <a:latin typeface="Trebuchet MS"/>
                          <a:cs typeface="Trebuchet MS"/>
                        </a:rPr>
                        <a:t>185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35" dirty="0">
                          <a:latin typeface="Trebuchet MS"/>
                          <a:cs typeface="Trebuchet MS"/>
                        </a:rPr>
                        <a:t>23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60" dirty="0">
                          <a:latin typeface="Trebuchet MS"/>
                          <a:cs typeface="Trebuchet MS"/>
                        </a:rPr>
                        <a:t>2.7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9209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45" dirty="0">
                          <a:latin typeface="Trebuchet MS"/>
                          <a:cs typeface="Trebuchet MS"/>
                        </a:rPr>
                        <a:t>BLUEFISH</a:t>
                      </a:r>
                      <a:r>
                        <a:rPr sz="11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0" dirty="0">
                          <a:latin typeface="Trebuchet MS"/>
                          <a:cs typeface="Trebuchet MS"/>
                        </a:rPr>
                        <a:t>BAKED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40" dirty="0">
                          <a:latin typeface="Trebuchet MS"/>
                          <a:cs typeface="Trebuchet MS"/>
                        </a:rPr>
                        <a:t>135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35" dirty="0">
                          <a:latin typeface="Trebuchet MS"/>
                          <a:cs typeface="Trebuchet MS"/>
                        </a:rPr>
                        <a:t>22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4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25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60" dirty="0">
                          <a:latin typeface="Trebuchet MS"/>
                          <a:cs typeface="Trebuchet MS"/>
                        </a:rPr>
                        <a:t>0.6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9209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10" dirty="0">
                          <a:latin typeface="Trebuchet MS"/>
                          <a:cs typeface="Trebuchet MS"/>
                        </a:rPr>
                        <a:t>CLAMS</a:t>
                      </a:r>
                      <a:r>
                        <a:rPr sz="110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RAW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35" dirty="0">
                          <a:latin typeface="Trebuchet MS"/>
                          <a:cs typeface="Trebuchet MS"/>
                        </a:rPr>
                        <a:t>70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35" dirty="0">
                          <a:latin typeface="Trebuchet MS"/>
                          <a:cs typeface="Trebuchet MS"/>
                        </a:rPr>
                        <a:t>11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35" dirty="0">
                          <a:latin typeface="Trebuchet MS"/>
                          <a:cs typeface="Trebuchet MS"/>
                        </a:rPr>
                        <a:t>82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6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3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9209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10" dirty="0">
                          <a:latin typeface="Trebuchet MS"/>
                          <a:cs typeface="Trebuchet MS"/>
                        </a:rPr>
                        <a:t>CLAMS</a:t>
                      </a:r>
                      <a:r>
                        <a:rPr sz="110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CANNED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35" dirty="0">
                          <a:latin typeface="Trebuchet MS"/>
                          <a:cs typeface="Trebuchet MS"/>
                        </a:rPr>
                        <a:t>45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7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35" dirty="0">
                          <a:latin typeface="Trebuchet MS"/>
                          <a:cs typeface="Trebuchet MS"/>
                        </a:rPr>
                        <a:t>74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60" dirty="0">
                          <a:latin typeface="Trebuchet MS"/>
                          <a:cs typeface="Trebuchet MS"/>
                        </a:rPr>
                        <a:t>5.4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3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marL="29209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20" dirty="0">
                          <a:latin typeface="Trebuchet MS"/>
                          <a:cs typeface="Trebuchet MS"/>
                        </a:rPr>
                        <a:t>CRABMEAT</a:t>
                      </a:r>
                      <a:r>
                        <a:rPr sz="11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CANNED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35" dirty="0">
                          <a:latin typeface="Trebuchet MS"/>
                          <a:cs typeface="Trebuchet MS"/>
                        </a:rPr>
                        <a:t>90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35" dirty="0">
                          <a:latin typeface="Trebuchet MS"/>
                          <a:cs typeface="Trebuchet MS"/>
                        </a:rPr>
                        <a:t>14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38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60" dirty="0">
                          <a:latin typeface="Trebuchet MS"/>
                          <a:cs typeface="Trebuchet MS"/>
                        </a:rPr>
                        <a:t>0.8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9209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20" dirty="0">
                          <a:latin typeface="Trebuchet MS"/>
                          <a:cs typeface="Trebuchet MS"/>
                        </a:rPr>
                        <a:t>HADDOCK</a:t>
                      </a:r>
                      <a:r>
                        <a:rPr sz="11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FRIED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40" dirty="0">
                          <a:latin typeface="Trebuchet MS"/>
                          <a:cs typeface="Trebuchet MS"/>
                        </a:rPr>
                        <a:t>135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35" dirty="0">
                          <a:latin typeface="Trebuchet MS"/>
                          <a:cs typeface="Trebuchet MS"/>
                        </a:rPr>
                        <a:t>16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35" dirty="0">
                          <a:latin typeface="Trebuchet MS"/>
                          <a:cs typeface="Trebuchet MS"/>
                        </a:rPr>
                        <a:t>15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60" dirty="0">
                          <a:latin typeface="Trebuchet MS"/>
                          <a:cs typeface="Trebuchet MS"/>
                        </a:rPr>
                        <a:t>0.5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9209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30" dirty="0">
                          <a:latin typeface="Trebuchet MS"/>
                          <a:cs typeface="Trebuchet MS"/>
                        </a:rPr>
                        <a:t>MACKEREL</a:t>
                      </a:r>
                      <a:r>
                        <a:rPr sz="11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BROILED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40" dirty="0">
                          <a:latin typeface="Trebuchet MS"/>
                          <a:cs typeface="Trebuchet MS"/>
                        </a:rPr>
                        <a:t>200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19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13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9209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30" dirty="0">
                          <a:latin typeface="Trebuchet MS"/>
                          <a:cs typeface="Trebuchet MS"/>
                        </a:rPr>
                        <a:t>MACKEREL</a:t>
                      </a:r>
                      <a:r>
                        <a:rPr sz="1100" spc="-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CANNED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40" dirty="0">
                          <a:latin typeface="Trebuchet MS"/>
                          <a:cs typeface="Trebuchet MS"/>
                        </a:rPr>
                        <a:t>155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16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157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60" dirty="0">
                          <a:latin typeface="Trebuchet MS"/>
                          <a:cs typeface="Trebuchet MS"/>
                        </a:rPr>
                        <a:t>1.8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3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9209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45" dirty="0">
                          <a:latin typeface="Trebuchet MS"/>
                          <a:cs typeface="Trebuchet MS"/>
                        </a:rPr>
                        <a:t>PERCH</a:t>
                      </a:r>
                      <a:r>
                        <a:rPr sz="11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FRIED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40" dirty="0">
                          <a:latin typeface="Trebuchet MS"/>
                          <a:cs typeface="Trebuchet MS"/>
                        </a:rPr>
                        <a:t>195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16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11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14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60" dirty="0">
                          <a:latin typeface="Trebuchet MS"/>
                          <a:cs typeface="Trebuchet MS"/>
                        </a:rPr>
                        <a:t>1.3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9209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5" dirty="0">
                          <a:latin typeface="Trebuchet MS"/>
                          <a:cs typeface="Trebuchet MS"/>
                        </a:rPr>
                        <a:t>SALMON</a:t>
                      </a:r>
                      <a:r>
                        <a:rPr sz="11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CANNED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40" dirty="0">
                          <a:latin typeface="Trebuchet MS"/>
                          <a:cs typeface="Trebuchet MS"/>
                        </a:rPr>
                        <a:t>120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17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159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60" dirty="0">
                          <a:latin typeface="Trebuchet MS"/>
                          <a:cs typeface="Trebuchet MS"/>
                        </a:rPr>
                        <a:t>0.7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3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9209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10" dirty="0">
                          <a:latin typeface="Trebuchet MS"/>
                          <a:cs typeface="Trebuchet MS"/>
                        </a:rPr>
                        <a:t>SARDINES</a:t>
                      </a:r>
                      <a:r>
                        <a:rPr sz="110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CANNED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40" dirty="0">
                          <a:latin typeface="Trebuchet MS"/>
                          <a:cs typeface="Trebuchet MS"/>
                        </a:rPr>
                        <a:t>180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22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367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60" dirty="0">
                          <a:latin typeface="Trebuchet MS"/>
                          <a:cs typeface="Trebuchet MS"/>
                        </a:rPr>
                        <a:t>2.5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3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9209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35" dirty="0">
                          <a:latin typeface="Trebuchet MS"/>
                          <a:cs typeface="Trebuchet MS"/>
                        </a:rPr>
                        <a:t>TUNA</a:t>
                      </a:r>
                      <a:r>
                        <a:rPr sz="11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CANNED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40" dirty="0">
                          <a:latin typeface="Trebuchet MS"/>
                          <a:cs typeface="Trebuchet MS"/>
                        </a:rPr>
                        <a:t>170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25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7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7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60" dirty="0">
                          <a:latin typeface="Trebuchet MS"/>
                          <a:cs typeface="Trebuchet MS"/>
                        </a:rPr>
                        <a:t>1.2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9209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10" dirty="0">
                          <a:latin typeface="Trebuchet MS"/>
                          <a:cs typeface="Trebuchet MS"/>
                        </a:rPr>
                        <a:t>SHRIMP</a:t>
                      </a:r>
                      <a:r>
                        <a:rPr sz="11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CANNED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40" dirty="0">
                          <a:latin typeface="Trebuchet MS"/>
                          <a:cs typeface="Trebuchet MS"/>
                        </a:rPr>
                        <a:t>110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35" dirty="0">
                          <a:latin typeface="Trebuchet MS"/>
                          <a:cs typeface="Trebuchet MS"/>
                        </a:rPr>
                        <a:t>23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35" dirty="0">
                          <a:latin typeface="Trebuchet MS"/>
                          <a:cs typeface="Trebuchet MS"/>
                        </a:rPr>
                        <a:t>98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60" dirty="0">
                          <a:latin typeface="Trebuchet MS"/>
                          <a:cs typeface="Trebuchet MS"/>
                        </a:rPr>
                        <a:t>2.6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3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74839" y="5930646"/>
            <a:ext cx="6925056" cy="419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4839" y="6349746"/>
            <a:ext cx="6925056" cy="85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25" dirty="0"/>
              <a:pPr marL="25400">
                <a:lnSpc>
                  <a:spcPts val="1240"/>
                </a:lnSpc>
              </a:pPr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472" y="581025"/>
            <a:ext cx="36525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k‐means</a:t>
            </a:r>
            <a:r>
              <a:rPr spc="-380" dirty="0"/>
              <a:t> </a:t>
            </a:r>
            <a:r>
              <a:rPr spc="-19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43797" y="2289048"/>
            <a:ext cx="5495544" cy="631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839" y="291998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797" y="2920745"/>
            <a:ext cx="5495544" cy="85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37772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43797" y="3777996"/>
            <a:ext cx="5495544" cy="857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839" y="46344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43797" y="4635246"/>
            <a:ext cx="5495544" cy="857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43797" y="5492496"/>
            <a:ext cx="5495544" cy="8450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25" dirty="0"/>
              <a:pPr marL="25400">
                <a:lnSpc>
                  <a:spcPts val="1240"/>
                </a:lnSpc>
              </a:pPr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2989" y="971550"/>
            <a:ext cx="7571231" cy="234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2989" y="1206246"/>
            <a:ext cx="7571231" cy="85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2989" y="2063495"/>
            <a:ext cx="7571231" cy="857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839" y="291998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2989" y="2920745"/>
            <a:ext cx="7571231" cy="857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839" y="37772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2989" y="3777996"/>
            <a:ext cx="7571231" cy="857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4839" y="46344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2989" y="4635246"/>
            <a:ext cx="7571231" cy="857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12989" y="5492496"/>
            <a:ext cx="7571231" cy="5989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25" dirty="0"/>
              <a:pPr marL="25400">
                <a:lnSpc>
                  <a:spcPts val="1240"/>
                </a:lnSpc>
              </a:pPr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0891" y="1182624"/>
            <a:ext cx="2314955" cy="23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4615" y="543305"/>
            <a:ext cx="6082284" cy="662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0891" y="1206246"/>
            <a:ext cx="2314955" cy="857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54615" y="1206246"/>
            <a:ext cx="6082284" cy="857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0891" y="2063495"/>
            <a:ext cx="2314955" cy="857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54615" y="2063495"/>
            <a:ext cx="6082284" cy="857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839" y="291998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0891" y="2920745"/>
            <a:ext cx="2314955" cy="8572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54615" y="2920745"/>
            <a:ext cx="6082284" cy="1112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1123" y="3083051"/>
            <a:ext cx="3981450" cy="6949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4839" y="37772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0891" y="3777996"/>
            <a:ext cx="2314955" cy="8572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1123" y="3777996"/>
            <a:ext cx="3981450" cy="8572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4839" y="46344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90891" y="4635246"/>
            <a:ext cx="2314955" cy="8572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1123" y="4635246"/>
            <a:ext cx="3981450" cy="8572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0891" y="5492496"/>
            <a:ext cx="2314955" cy="70027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1123" y="5492496"/>
            <a:ext cx="3981450" cy="8572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1123" y="6349746"/>
            <a:ext cx="3981450" cy="75285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25" dirty="0"/>
              <a:pPr marL="25400">
                <a:lnSpc>
                  <a:spcPts val="1240"/>
                </a:lnSpc>
              </a:pPr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22895" y="1468374"/>
            <a:ext cx="8248650" cy="595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22895" y="2063495"/>
            <a:ext cx="8248650" cy="85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839" y="291998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22895" y="2920745"/>
            <a:ext cx="8248650" cy="857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37772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22895" y="3777996"/>
            <a:ext cx="8248650" cy="857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839" y="46344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22895" y="4635246"/>
            <a:ext cx="8248650" cy="857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22895" y="5492496"/>
            <a:ext cx="8248650" cy="5958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25" dirty="0"/>
              <a:pPr marL="25400">
                <a:lnSpc>
                  <a:spcPts val="1240"/>
                </a:lnSpc>
              </a:pPr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8323" y="1444752"/>
            <a:ext cx="8257793" cy="618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8323" y="2063495"/>
            <a:ext cx="8257793" cy="85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839" y="291998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8323" y="2920745"/>
            <a:ext cx="8257793" cy="857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37772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8323" y="3777996"/>
            <a:ext cx="8257793" cy="857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839" y="46344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18323" y="4635246"/>
            <a:ext cx="8257793" cy="857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18323" y="5492496"/>
            <a:ext cx="8257793" cy="6195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25" dirty="0"/>
              <a:pPr marL="25400">
                <a:lnSpc>
                  <a:spcPts val="1240"/>
                </a:lnSpc>
              </a:pPr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1630" y="743966"/>
            <a:ext cx="34112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DBscan</a:t>
            </a:r>
            <a:r>
              <a:rPr spc="-405" dirty="0"/>
              <a:t> </a:t>
            </a:r>
            <a:r>
              <a:rPr spc="-19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2769" y="1655826"/>
            <a:ext cx="5122926" cy="407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2769" y="2063495"/>
            <a:ext cx="5122926" cy="85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839" y="291998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62769" y="2920745"/>
            <a:ext cx="5122926" cy="857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839" y="37772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62769" y="3777996"/>
            <a:ext cx="5122926" cy="857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4839" y="46344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62769" y="4635246"/>
            <a:ext cx="5122926" cy="857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62769" y="5492496"/>
            <a:ext cx="5122926" cy="857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62769" y="6349746"/>
            <a:ext cx="5122926" cy="5242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25" dirty="0"/>
              <a:pPr marL="25400">
                <a:lnSpc>
                  <a:spcPts val="1240"/>
                </a:lnSpc>
              </a:pPr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8915" y="743966"/>
            <a:ext cx="26733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Labeled</a:t>
            </a:r>
            <a:r>
              <a:rPr spc="-375" dirty="0"/>
              <a:t> </a:t>
            </a:r>
            <a:r>
              <a:rPr spc="-195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8145" y="2025395"/>
            <a:ext cx="8267700" cy="38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8145" y="2063495"/>
            <a:ext cx="8267700" cy="85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839" y="291998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8145" y="2920745"/>
            <a:ext cx="8267700" cy="857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839" y="37772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8145" y="3777996"/>
            <a:ext cx="8267700" cy="857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4839" y="46344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8145" y="4635246"/>
            <a:ext cx="8267700" cy="857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8145" y="5492496"/>
            <a:ext cx="8267700" cy="857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18145" y="6349746"/>
            <a:ext cx="8267700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25" dirty="0"/>
              <a:pPr marL="25400">
                <a:lnSpc>
                  <a:spcPts val="1240"/>
                </a:lnSpc>
              </a:pPr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6810" y="1005077"/>
            <a:ext cx="283210" cy="201295"/>
          </a:xfrm>
          <a:custGeom>
            <a:avLst/>
            <a:gdLst/>
            <a:ahLst/>
            <a:cxnLst/>
            <a:rect l="l" t="t" r="r" b="b"/>
            <a:pathLst>
              <a:path w="283210" h="201294">
                <a:moveTo>
                  <a:pt x="282849" y="44196"/>
                </a:moveTo>
                <a:lnTo>
                  <a:pt x="246273" y="0"/>
                </a:lnTo>
                <a:lnTo>
                  <a:pt x="0" y="201168"/>
                </a:lnTo>
                <a:lnTo>
                  <a:pt x="90707" y="201168"/>
                </a:lnTo>
                <a:lnTo>
                  <a:pt x="282849" y="441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5973" y="1673351"/>
            <a:ext cx="7930895" cy="390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6424" y="1206246"/>
            <a:ext cx="1111250" cy="857250"/>
          </a:xfrm>
          <a:custGeom>
            <a:avLst/>
            <a:gdLst/>
            <a:ahLst/>
            <a:cxnLst/>
            <a:rect l="l" t="t" r="r" b="b"/>
            <a:pathLst>
              <a:path w="1111250" h="857250">
                <a:moveTo>
                  <a:pt x="134469" y="653819"/>
                </a:moveTo>
                <a:lnTo>
                  <a:pt x="131850" y="643127"/>
                </a:lnTo>
                <a:lnTo>
                  <a:pt x="125516" y="634150"/>
                </a:lnTo>
                <a:lnTo>
                  <a:pt x="116038" y="627887"/>
                </a:lnTo>
                <a:lnTo>
                  <a:pt x="104644" y="626221"/>
                </a:lnTo>
                <a:lnTo>
                  <a:pt x="94036" y="628840"/>
                </a:lnTo>
                <a:lnTo>
                  <a:pt x="85285" y="635174"/>
                </a:lnTo>
                <a:lnTo>
                  <a:pt x="79462" y="644651"/>
                </a:lnTo>
                <a:lnTo>
                  <a:pt x="0" y="857249"/>
                </a:lnTo>
                <a:lnTo>
                  <a:pt x="18502" y="857249"/>
                </a:lnTo>
                <a:lnTo>
                  <a:pt x="18502" y="818387"/>
                </a:lnTo>
                <a:lnTo>
                  <a:pt x="100731" y="751219"/>
                </a:lnTo>
                <a:lnTo>
                  <a:pt x="132802" y="665225"/>
                </a:lnTo>
                <a:lnTo>
                  <a:pt x="134469" y="653819"/>
                </a:lnTo>
                <a:close/>
              </a:path>
              <a:path w="1111250" h="857250">
                <a:moveTo>
                  <a:pt x="100731" y="751219"/>
                </a:moveTo>
                <a:lnTo>
                  <a:pt x="18502" y="818387"/>
                </a:lnTo>
                <a:lnTo>
                  <a:pt x="32218" y="835605"/>
                </a:lnTo>
                <a:lnTo>
                  <a:pt x="32218" y="812291"/>
                </a:lnTo>
                <a:lnTo>
                  <a:pt x="80772" y="804734"/>
                </a:lnTo>
                <a:lnTo>
                  <a:pt x="100731" y="751219"/>
                </a:lnTo>
                <a:close/>
              </a:path>
              <a:path w="1111250" h="857250">
                <a:moveTo>
                  <a:pt x="49460" y="857249"/>
                </a:moveTo>
                <a:lnTo>
                  <a:pt x="18502" y="818387"/>
                </a:lnTo>
                <a:lnTo>
                  <a:pt x="18502" y="857249"/>
                </a:lnTo>
                <a:lnTo>
                  <a:pt x="49460" y="857249"/>
                </a:lnTo>
                <a:close/>
              </a:path>
              <a:path w="1111250" h="857250">
                <a:moveTo>
                  <a:pt x="80772" y="804734"/>
                </a:moveTo>
                <a:lnTo>
                  <a:pt x="32218" y="812291"/>
                </a:lnTo>
                <a:lnTo>
                  <a:pt x="63460" y="851153"/>
                </a:lnTo>
                <a:lnTo>
                  <a:pt x="80772" y="804734"/>
                </a:lnTo>
                <a:close/>
              </a:path>
              <a:path w="1111250" h="857250">
                <a:moveTo>
                  <a:pt x="136717" y="796027"/>
                </a:moveTo>
                <a:lnTo>
                  <a:pt x="80772" y="804734"/>
                </a:lnTo>
                <a:lnTo>
                  <a:pt x="63460" y="851153"/>
                </a:lnTo>
                <a:lnTo>
                  <a:pt x="32218" y="812291"/>
                </a:lnTo>
                <a:lnTo>
                  <a:pt x="32218" y="835605"/>
                </a:lnTo>
                <a:lnTo>
                  <a:pt x="49460" y="857249"/>
                </a:lnTo>
                <a:lnTo>
                  <a:pt x="61778" y="857249"/>
                </a:lnTo>
                <a:lnTo>
                  <a:pt x="136717" y="796027"/>
                </a:lnTo>
                <a:close/>
              </a:path>
              <a:path w="1111250" h="857250">
                <a:moveTo>
                  <a:pt x="260818" y="805433"/>
                </a:moveTo>
                <a:lnTo>
                  <a:pt x="256877" y="794670"/>
                </a:lnTo>
                <a:lnTo>
                  <a:pt x="249293" y="786764"/>
                </a:lnTo>
                <a:lnTo>
                  <a:pt x="239280" y="782288"/>
                </a:lnTo>
                <a:lnTo>
                  <a:pt x="228052" y="781811"/>
                </a:lnTo>
                <a:lnTo>
                  <a:pt x="136717" y="796027"/>
                </a:lnTo>
                <a:lnTo>
                  <a:pt x="61778" y="857249"/>
                </a:lnTo>
                <a:lnTo>
                  <a:pt x="117293" y="857249"/>
                </a:lnTo>
                <a:lnTo>
                  <a:pt x="237196" y="838199"/>
                </a:lnTo>
                <a:lnTo>
                  <a:pt x="260818" y="805433"/>
                </a:lnTo>
                <a:close/>
              </a:path>
              <a:path w="1111250" h="857250">
                <a:moveTo>
                  <a:pt x="1111093" y="0"/>
                </a:moveTo>
                <a:lnTo>
                  <a:pt x="1020385" y="0"/>
                </a:lnTo>
                <a:lnTo>
                  <a:pt x="100731" y="751219"/>
                </a:lnTo>
                <a:lnTo>
                  <a:pt x="80772" y="804734"/>
                </a:lnTo>
                <a:lnTo>
                  <a:pt x="136717" y="796027"/>
                </a:lnTo>
                <a:lnTo>
                  <a:pt x="11110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5973" y="2063495"/>
            <a:ext cx="7930895" cy="85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9019" y="2063496"/>
            <a:ext cx="125095" cy="20320"/>
          </a:xfrm>
          <a:custGeom>
            <a:avLst/>
            <a:gdLst/>
            <a:ahLst/>
            <a:cxnLst/>
            <a:rect l="l" t="t" r="r" b="b"/>
            <a:pathLst>
              <a:path w="125095" h="20319">
                <a:moveTo>
                  <a:pt x="124698" y="0"/>
                </a:moveTo>
                <a:lnTo>
                  <a:pt x="69183" y="0"/>
                </a:lnTo>
                <a:lnTo>
                  <a:pt x="61721" y="6095"/>
                </a:lnTo>
                <a:lnTo>
                  <a:pt x="56865" y="0"/>
                </a:lnTo>
                <a:lnTo>
                  <a:pt x="7405" y="0"/>
                </a:lnTo>
                <a:lnTo>
                  <a:pt x="0" y="19811"/>
                </a:lnTo>
                <a:lnTo>
                  <a:pt x="124698" y="0"/>
                </a:lnTo>
                <a:close/>
              </a:path>
              <a:path w="125095" h="20319">
                <a:moveTo>
                  <a:pt x="69183" y="0"/>
                </a:moveTo>
                <a:lnTo>
                  <a:pt x="56865" y="0"/>
                </a:lnTo>
                <a:lnTo>
                  <a:pt x="61721" y="6095"/>
                </a:lnTo>
                <a:lnTo>
                  <a:pt x="691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839" y="291998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5973" y="2920745"/>
            <a:ext cx="7930895" cy="857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6885" y="3021329"/>
            <a:ext cx="321945" cy="212725"/>
          </a:xfrm>
          <a:custGeom>
            <a:avLst/>
            <a:gdLst/>
            <a:ahLst/>
            <a:cxnLst/>
            <a:rect l="l" t="t" r="r" b="b"/>
            <a:pathLst>
              <a:path w="321945" h="212725">
                <a:moveTo>
                  <a:pt x="289841" y="191965"/>
                </a:moveTo>
                <a:lnTo>
                  <a:pt x="281380" y="175207"/>
                </a:lnTo>
                <a:lnTo>
                  <a:pt x="10667" y="0"/>
                </a:lnTo>
                <a:lnTo>
                  <a:pt x="0" y="16002"/>
                </a:lnTo>
                <a:lnTo>
                  <a:pt x="270306" y="190946"/>
                </a:lnTo>
                <a:lnTo>
                  <a:pt x="289841" y="191965"/>
                </a:lnTo>
                <a:close/>
              </a:path>
              <a:path w="321945" h="212725">
                <a:moveTo>
                  <a:pt x="310895" y="212052"/>
                </a:moveTo>
                <a:lnTo>
                  <a:pt x="310895" y="194310"/>
                </a:lnTo>
                <a:lnTo>
                  <a:pt x="300227" y="210311"/>
                </a:lnTo>
                <a:lnTo>
                  <a:pt x="270306" y="190946"/>
                </a:lnTo>
                <a:lnTo>
                  <a:pt x="217931" y="188213"/>
                </a:lnTo>
                <a:lnTo>
                  <a:pt x="212597" y="188213"/>
                </a:lnTo>
                <a:lnTo>
                  <a:pt x="208025" y="192023"/>
                </a:lnTo>
                <a:lnTo>
                  <a:pt x="208025" y="197357"/>
                </a:lnTo>
                <a:lnTo>
                  <a:pt x="207263" y="202692"/>
                </a:lnTo>
                <a:lnTo>
                  <a:pt x="211835" y="207264"/>
                </a:lnTo>
                <a:lnTo>
                  <a:pt x="217931" y="207302"/>
                </a:lnTo>
                <a:lnTo>
                  <a:pt x="310895" y="212052"/>
                </a:lnTo>
                <a:close/>
              </a:path>
              <a:path w="321945" h="212725">
                <a:moveTo>
                  <a:pt x="321563" y="212597"/>
                </a:moveTo>
                <a:lnTo>
                  <a:pt x="272033" y="114299"/>
                </a:lnTo>
                <a:lnTo>
                  <a:pt x="265937" y="112775"/>
                </a:lnTo>
                <a:lnTo>
                  <a:pt x="256793" y="117347"/>
                </a:lnTo>
                <a:lnTo>
                  <a:pt x="254507" y="123443"/>
                </a:lnTo>
                <a:lnTo>
                  <a:pt x="257555" y="128015"/>
                </a:lnTo>
                <a:lnTo>
                  <a:pt x="281380" y="175207"/>
                </a:lnTo>
                <a:lnTo>
                  <a:pt x="310895" y="194310"/>
                </a:lnTo>
                <a:lnTo>
                  <a:pt x="310895" y="212052"/>
                </a:lnTo>
                <a:lnTo>
                  <a:pt x="321563" y="212597"/>
                </a:lnTo>
                <a:close/>
              </a:path>
              <a:path w="321945" h="212725">
                <a:moveTo>
                  <a:pt x="305561" y="202311"/>
                </a:moveTo>
                <a:lnTo>
                  <a:pt x="305561" y="192785"/>
                </a:lnTo>
                <a:lnTo>
                  <a:pt x="297179" y="206502"/>
                </a:lnTo>
                <a:lnTo>
                  <a:pt x="289841" y="191965"/>
                </a:lnTo>
                <a:lnTo>
                  <a:pt x="270306" y="190946"/>
                </a:lnTo>
                <a:lnTo>
                  <a:pt x="300227" y="210311"/>
                </a:lnTo>
                <a:lnTo>
                  <a:pt x="305561" y="202311"/>
                </a:lnTo>
                <a:close/>
              </a:path>
              <a:path w="321945" h="212725">
                <a:moveTo>
                  <a:pt x="310895" y="194310"/>
                </a:moveTo>
                <a:lnTo>
                  <a:pt x="281380" y="175207"/>
                </a:lnTo>
                <a:lnTo>
                  <a:pt x="289841" y="191965"/>
                </a:lnTo>
                <a:lnTo>
                  <a:pt x="305561" y="192785"/>
                </a:lnTo>
                <a:lnTo>
                  <a:pt x="305561" y="202311"/>
                </a:lnTo>
                <a:lnTo>
                  <a:pt x="310895" y="194310"/>
                </a:lnTo>
                <a:close/>
              </a:path>
              <a:path w="321945" h="212725">
                <a:moveTo>
                  <a:pt x="305561" y="192785"/>
                </a:moveTo>
                <a:lnTo>
                  <a:pt x="289841" y="191965"/>
                </a:lnTo>
                <a:lnTo>
                  <a:pt x="297179" y="206502"/>
                </a:lnTo>
                <a:lnTo>
                  <a:pt x="305561" y="1927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4839" y="37772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65973" y="3777996"/>
            <a:ext cx="7930895" cy="857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00901" y="4343400"/>
            <a:ext cx="459740" cy="152400"/>
          </a:xfrm>
          <a:custGeom>
            <a:avLst/>
            <a:gdLst/>
            <a:ahLst/>
            <a:cxnLst/>
            <a:rect l="l" t="t" r="r" b="b"/>
            <a:pathLst>
              <a:path w="459740" h="152400">
                <a:moveTo>
                  <a:pt x="422661" y="112046"/>
                </a:moveTo>
                <a:lnTo>
                  <a:pt x="408432" y="98160"/>
                </a:lnTo>
                <a:lnTo>
                  <a:pt x="4572" y="0"/>
                </a:lnTo>
                <a:lnTo>
                  <a:pt x="0" y="19050"/>
                </a:lnTo>
                <a:lnTo>
                  <a:pt x="404648" y="117401"/>
                </a:lnTo>
                <a:lnTo>
                  <a:pt x="422661" y="112046"/>
                </a:lnTo>
                <a:close/>
              </a:path>
              <a:path w="459740" h="152400">
                <a:moveTo>
                  <a:pt x="443484" y="125245"/>
                </a:moveTo>
                <a:lnTo>
                  <a:pt x="443484" y="106679"/>
                </a:lnTo>
                <a:lnTo>
                  <a:pt x="438912" y="125729"/>
                </a:lnTo>
                <a:lnTo>
                  <a:pt x="404648" y="117401"/>
                </a:lnTo>
                <a:lnTo>
                  <a:pt x="353568" y="132587"/>
                </a:lnTo>
                <a:lnTo>
                  <a:pt x="348234" y="134111"/>
                </a:lnTo>
                <a:lnTo>
                  <a:pt x="345948" y="139445"/>
                </a:lnTo>
                <a:lnTo>
                  <a:pt x="347472" y="144017"/>
                </a:lnTo>
                <a:lnTo>
                  <a:pt x="348996" y="149351"/>
                </a:lnTo>
                <a:lnTo>
                  <a:pt x="354330" y="152399"/>
                </a:lnTo>
                <a:lnTo>
                  <a:pt x="358902" y="150876"/>
                </a:lnTo>
                <a:lnTo>
                  <a:pt x="443484" y="125245"/>
                </a:lnTo>
                <a:close/>
              </a:path>
              <a:path w="459740" h="152400">
                <a:moveTo>
                  <a:pt x="459486" y="120395"/>
                </a:moveTo>
                <a:lnTo>
                  <a:pt x="384048" y="48005"/>
                </a:lnTo>
                <a:lnTo>
                  <a:pt x="380238" y="44957"/>
                </a:lnTo>
                <a:lnTo>
                  <a:pt x="374142" y="44957"/>
                </a:lnTo>
                <a:lnTo>
                  <a:pt x="366522" y="52577"/>
                </a:lnTo>
                <a:lnTo>
                  <a:pt x="367284" y="58673"/>
                </a:lnTo>
                <a:lnTo>
                  <a:pt x="371094" y="61721"/>
                </a:lnTo>
                <a:lnTo>
                  <a:pt x="408432" y="98160"/>
                </a:lnTo>
                <a:lnTo>
                  <a:pt x="443484" y="106679"/>
                </a:lnTo>
                <a:lnTo>
                  <a:pt x="443484" y="125245"/>
                </a:lnTo>
                <a:lnTo>
                  <a:pt x="459486" y="120395"/>
                </a:lnTo>
                <a:close/>
              </a:path>
              <a:path w="459740" h="152400">
                <a:moveTo>
                  <a:pt x="438150" y="125544"/>
                </a:moveTo>
                <a:lnTo>
                  <a:pt x="438150" y="107441"/>
                </a:lnTo>
                <a:lnTo>
                  <a:pt x="434340" y="123443"/>
                </a:lnTo>
                <a:lnTo>
                  <a:pt x="422661" y="112046"/>
                </a:lnTo>
                <a:lnTo>
                  <a:pt x="404648" y="117401"/>
                </a:lnTo>
                <a:lnTo>
                  <a:pt x="438150" y="125544"/>
                </a:lnTo>
                <a:close/>
              </a:path>
              <a:path w="459740" h="152400">
                <a:moveTo>
                  <a:pt x="443484" y="106679"/>
                </a:moveTo>
                <a:lnTo>
                  <a:pt x="408432" y="98160"/>
                </a:lnTo>
                <a:lnTo>
                  <a:pt x="422661" y="112046"/>
                </a:lnTo>
                <a:lnTo>
                  <a:pt x="438150" y="107441"/>
                </a:lnTo>
                <a:lnTo>
                  <a:pt x="438150" y="125544"/>
                </a:lnTo>
                <a:lnTo>
                  <a:pt x="438912" y="125729"/>
                </a:lnTo>
                <a:lnTo>
                  <a:pt x="443484" y="106679"/>
                </a:lnTo>
                <a:close/>
              </a:path>
              <a:path w="459740" h="152400">
                <a:moveTo>
                  <a:pt x="438150" y="107441"/>
                </a:moveTo>
                <a:lnTo>
                  <a:pt x="422661" y="112046"/>
                </a:lnTo>
                <a:lnTo>
                  <a:pt x="434340" y="123443"/>
                </a:lnTo>
                <a:lnTo>
                  <a:pt x="438150" y="1074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46517" y="3800855"/>
            <a:ext cx="695960" cy="200025"/>
          </a:xfrm>
          <a:custGeom>
            <a:avLst/>
            <a:gdLst/>
            <a:ahLst/>
            <a:cxnLst/>
            <a:rect l="l" t="t" r="r" b="b"/>
            <a:pathLst>
              <a:path w="695960" h="200025">
                <a:moveTo>
                  <a:pt x="658669" y="41531"/>
                </a:moveTo>
                <a:lnTo>
                  <a:pt x="640886" y="35924"/>
                </a:lnTo>
                <a:lnTo>
                  <a:pt x="0" y="180594"/>
                </a:lnTo>
                <a:lnTo>
                  <a:pt x="3810" y="199644"/>
                </a:lnTo>
                <a:lnTo>
                  <a:pt x="645076" y="54164"/>
                </a:lnTo>
                <a:lnTo>
                  <a:pt x="658669" y="41531"/>
                </a:lnTo>
                <a:close/>
              </a:path>
              <a:path w="695960" h="200025">
                <a:moveTo>
                  <a:pt x="695706" y="32766"/>
                </a:moveTo>
                <a:lnTo>
                  <a:pt x="595884" y="1524"/>
                </a:lnTo>
                <a:lnTo>
                  <a:pt x="590550" y="0"/>
                </a:lnTo>
                <a:lnTo>
                  <a:pt x="585216" y="3048"/>
                </a:lnTo>
                <a:lnTo>
                  <a:pt x="583692" y="7620"/>
                </a:lnTo>
                <a:lnTo>
                  <a:pt x="582168" y="12954"/>
                </a:lnTo>
                <a:lnTo>
                  <a:pt x="585216" y="18288"/>
                </a:lnTo>
                <a:lnTo>
                  <a:pt x="589788" y="19812"/>
                </a:lnTo>
                <a:lnTo>
                  <a:pt x="640886" y="35924"/>
                </a:lnTo>
                <a:lnTo>
                  <a:pt x="675132" y="28194"/>
                </a:lnTo>
                <a:lnTo>
                  <a:pt x="678942" y="46482"/>
                </a:lnTo>
                <a:lnTo>
                  <a:pt x="678942" y="48368"/>
                </a:lnTo>
                <a:lnTo>
                  <a:pt x="695706" y="32766"/>
                </a:lnTo>
                <a:close/>
              </a:path>
              <a:path w="695960" h="200025">
                <a:moveTo>
                  <a:pt x="678942" y="48368"/>
                </a:moveTo>
                <a:lnTo>
                  <a:pt x="678942" y="46482"/>
                </a:lnTo>
                <a:lnTo>
                  <a:pt x="645076" y="54164"/>
                </a:lnTo>
                <a:lnTo>
                  <a:pt x="605790" y="90678"/>
                </a:lnTo>
                <a:lnTo>
                  <a:pt x="601980" y="93726"/>
                </a:lnTo>
                <a:lnTo>
                  <a:pt x="601980" y="99822"/>
                </a:lnTo>
                <a:lnTo>
                  <a:pt x="609600" y="107442"/>
                </a:lnTo>
                <a:lnTo>
                  <a:pt x="614934" y="108204"/>
                </a:lnTo>
                <a:lnTo>
                  <a:pt x="618744" y="104394"/>
                </a:lnTo>
                <a:lnTo>
                  <a:pt x="678942" y="48368"/>
                </a:lnTo>
                <a:close/>
              </a:path>
              <a:path w="695960" h="200025">
                <a:moveTo>
                  <a:pt x="678942" y="46482"/>
                </a:moveTo>
                <a:lnTo>
                  <a:pt x="675132" y="28194"/>
                </a:lnTo>
                <a:lnTo>
                  <a:pt x="640886" y="35924"/>
                </a:lnTo>
                <a:lnTo>
                  <a:pt x="658669" y="41531"/>
                </a:lnTo>
                <a:lnTo>
                  <a:pt x="670560" y="30480"/>
                </a:lnTo>
                <a:lnTo>
                  <a:pt x="674370" y="46482"/>
                </a:lnTo>
                <a:lnTo>
                  <a:pt x="674370" y="47519"/>
                </a:lnTo>
                <a:lnTo>
                  <a:pt x="678942" y="46482"/>
                </a:lnTo>
                <a:close/>
              </a:path>
              <a:path w="695960" h="200025">
                <a:moveTo>
                  <a:pt x="674370" y="47519"/>
                </a:moveTo>
                <a:lnTo>
                  <a:pt x="674370" y="46482"/>
                </a:lnTo>
                <a:lnTo>
                  <a:pt x="658669" y="41531"/>
                </a:lnTo>
                <a:lnTo>
                  <a:pt x="645076" y="54164"/>
                </a:lnTo>
                <a:lnTo>
                  <a:pt x="674370" y="47519"/>
                </a:lnTo>
                <a:close/>
              </a:path>
              <a:path w="695960" h="200025">
                <a:moveTo>
                  <a:pt x="674370" y="46482"/>
                </a:moveTo>
                <a:lnTo>
                  <a:pt x="670560" y="30480"/>
                </a:lnTo>
                <a:lnTo>
                  <a:pt x="658669" y="41531"/>
                </a:lnTo>
                <a:lnTo>
                  <a:pt x="674370" y="464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4839" y="46344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65973" y="4635246"/>
            <a:ext cx="7930895" cy="857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65973" y="5492496"/>
            <a:ext cx="7930895" cy="857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65973" y="6349746"/>
            <a:ext cx="7930895" cy="731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25" dirty="0"/>
              <a:pPr marL="25400">
                <a:lnSpc>
                  <a:spcPts val="1240"/>
                </a:lnSpc>
              </a:pPr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5569" y="581025"/>
            <a:ext cx="44030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Results </a:t>
            </a:r>
            <a:r>
              <a:rPr spc="-175" dirty="0"/>
              <a:t>with</a:t>
            </a:r>
            <a:r>
              <a:rPr spc="-520" dirty="0"/>
              <a:t> </a:t>
            </a:r>
            <a:r>
              <a:rPr spc="-160" dirty="0"/>
              <a:t>k‐means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3375" y="1944623"/>
            <a:ext cx="8276843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3375" y="2063495"/>
            <a:ext cx="8276843" cy="85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839" y="291998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53375" y="2920745"/>
            <a:ext cx="8276843" cy="857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839" y="37772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3375" y="3777996"/>
            <a:ext cx="8276843" cy="857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4839" y="46344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53375" y="4635246"/>
            <a:ext cx="8276843" cy="857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3375" y="5492496"/>
            <a:ext cx="8276843" cy="857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53375" y="6349746"/>
            <a:ext cx="8276843" cy="2811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25" dirty="0"/>
              <a:pPr marL="25400">
                <a:lnSpc>
                  <a:spcPts val="1240"/>
                </a:lnSpc>
              </a:pPr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DBscan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2039" y="2014727"/>
            <a:ext cx="8258556" cy="48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2039" y="2063495"/>
            <a:ext cx="8258556" cy="85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839" y="291998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2039" y="2920745"/>
            <a:ext cx="8258556" cy="857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839" y="37772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32039" y="3777996"/>
            <a:ext cx="8258556" cy="857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4839" y="46344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32039" y="4635246"/>
            <a:ext cx="8258556" cy="857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32039" y="5492496"/>
            <a:ext cx="8258556" cy="857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32039" y="6349746"/>
            <a:ext cx="8258556" cy="332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25" dirty="0"/>
              <a:pPr marL="25400">
                <a:lnSpc>
                  <a:spcPts val="1240"/>
                </a:lnSpc>
              </a:pPr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6836" y="1103630"/>
            <a:ext cx="23266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References</a:t>
            </a:r>
          </a:p>
        </p:txBody>
      </p:sp>
      <p:sp>
        <p:nvSpPr>
          <p:cNvPr id="4" name="object 4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839" y="291998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839" y="37772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839" y="46344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10779" y="2194813"/>
            <a:ext cx="7849870" cy="391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158750" indent="-34226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75" dirty="0">
                <a:latin typeface="Trebuchet MS"/>
                <a:cs typeface="Trebuchet MS"/>
              </a:rPr>
              <a:t>Data </a:t>
            </a:r>
            <a:r>
              <a:rPr sz="2000" b="1" spc="-60" dirty="0">
                <a:latin typeface="Trebuchet MS"/>
                <a:cs typeface="Trebuchet MS"/>
              </a:rPr>
              <a:t>Mining: </a:t>
            </a:r>
            <a:r>
              <a:rPr sz="2000" b="1" spc="-120" dirty="0">
                <a:latin typeface="Trebuchet MS"/>
                <a:cs typeface="Trebuchet MS"/>
              </a:rPr>
              <a:t>Concepts </a:t>
            </a:r>
            <a:r>
              <a:rPr sz="2000" b="1" spc="-95" dirty="0">
                <a:latin typeface="Trebuchet MS"/>
                <a:cs typeface="Trebuchet MS"/>
              </a:rPr>
              <a:t>and </a:t>
            </a:r>
            <a:r>
              <a:rPr sz="2000" b="1" spc="-145" dirty="0">
                <a:latin typeface="Trebuchet MS"/>
                <a:cs typeface="Trebuchet MS"/>
              </a:rPr>
              <a:t>Techniques</a:t>
            </a:r>
            <a:r>
              <a:rPr sz="2000" spc="-145" dirty="0">
                <a:latin typeface="Trebuchet MS"/>
                <a:cs typeface="Trebuchet MS"/>
              </a:rPr>
              <a:t>, </a:t>
            </a:r>
            <a:r>
              <a:rPr sz="2000" spc="-135" dirty="0">
                <a:latin typeface="Trebuchet MS"/>
                <a:cs typeface="Trebuchet MS"/>
              </a:rPr>
              <a:t>Jiawei </a:t>
            </a:r>
            <a:r>
              <a:rPr sz="2000" spc="-110" dirty="0">
                <a:latin typeface="Trebuchet MS"/>
                <a:cs typeface="Trebuchet MS"/>
              </a:rPr>
              <a:t>Han, </a:t>
            </a:r>
            <a:r>
              <a:rPr sz="2000" spc="-55" dirty="0">
                <a:latin typeface="Trebuchet MS"/>
                <a:cs typeface="Trebuchet MS"/>
              </a:rPr>
              <a:t>Micheline</a:t>
            </a:r>
            <a:r>
              <a:rPr sz="2000" spc="-38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Kamber  </a:t>
            </a:r>
            <a:r>
              <a:rPr sz="2000" spc="-20" dirty="0">
                <a:latin typeface="Trebuchet MS"/>
                <a:cs typeface="Trebuchet MS"/>
              </a:rPr>
              <a:t>(Morgan </a:t>
            </a:r>
            <a:r>
              <a:rPr sz="2000" spc="-80" dirty="0">
                <a:latin typeface="Trebuchet MS"/>
                <a:cs typeface="Trebuchet MS"/>
              </a:rPr>
              <a:t>Kaufmann </a:t>
            </a:r>
            <a:r>
              <a:rPr sz="2000" spc="-125" dirty="0">
                <a:latin typeface="Trebuchet MS"/>
                <a:cs typeface="Trebuchet MS"/>
              </a:rPr>
              <a:t>‐</a:t>
            </a:r>
            <a:r>
              <a:rPr sz="2000" spc="-36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2000)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3333CC"/>
              </a:buClr>
              <a:buFont typeface="Wingdings"/>
              <a:buChar char=""/>
            </a:pPr>
            <a:endParaRPr sz="2000">
              <a:latin typeface="Times New Roman"/>
              <a:cs typeface="Times New Roman"/>
            </a:endParaRPr>
          </a:p>
          <a:p>
            <a:pPr marL="354965" marR="418465" indent="-342265">
              <a:lnSpc>
                <a:spcPct val="100000"/>
              </a:lnSpc>
              <a:spcBef>
                <a:spcPts val="130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75" dirty="0">
                <a:latin typeface="Trebuchet MS"/>
                <a:cs typeface="Trebuchet MS"/>
              </a:rPr>
              <a:t>Data </a:t>
            </a:r>
            <a:r>
              <a:rPr sz="2000" b="1" spc="-60" dirty="0">
                <a:latin typeface="Trebuchet MS"/>
                <a:cs typeface="Trebuchet MS"/>
              </a:rPr>
              <a:t>Mining: </a:t>
            </a:r>
            <a:r>
              <a:rPr sz="2000" b="1" spc="-105" dirty="0">
                <a:latin typeface="Trebuchet MS"/>
                <a:cs typeface="Trebuchet MS"/>
              </a:rPr>
              <a:t>Introductory </a:t>
            </a:r>
            <a:r>
              <a:rPr sz="2000" b="1" spc="-95" dirty="0">
                <a:latin typeface="Trebuchet MS"/>
                <a:cs typeface="Trebuchet MS"/>
              </a:rPr>
              <a:t>and </a:t>
            </a:r>
            <a:r>
              <a:rPr sz="2000" b="1" spc="-110" dirty="0">
                <a:latin typeface="Trebuchet MS"/>
                <a:cs typeface="Trebuchet MS"/>
              </a:rPr>
              <a:t>Advanced </a:t>
            </a:r>
            <a:r>
              <a:rPr sz="2000" b="1" spc="-145" dirty="0">
                <a:latin typeface="Trebuchet MS"/>
                <a:cs typeface="Trebuchet MS"/>
              </a:rPr>
              <a:t>Topics</a:t>
            </a:r>
            <a:r>
              <a:rPr sz="2000" spc="-145" dirty="0">
                <a:latin typeface="Trebuchet MS"/>
                <a:cs typeface="Trebuchet MS"/>
              </a:rPr>
              <a:t>, </a:t>
            </a:r>
            <a:r>
              <a:rPr sz="2000" spc="-45" dirty="0">
                <a:latin typeface="Trebuchet MS"/>
                <a:cs typeface="Trebuchet MS"/>
              </a:rPr>
              <a:t>Margaret</a:t>
            </a:r>
            <a:r>
              <a:rPr sz="2000" spc="-45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Dunham  </a:t>
            </a:r>
            <a:r>
              <a:rPr sz="2000" spc="-105" dirty="0">
                <a:latin typeface="Trebuchet MS"/>
                <a:cs typeface="Trebuchet MS"/>
              </a:rPr>
              <a:t>(Prentice </a:t>
            </a:r>
            <a:r>
              <a:rPr sz="2000" spc="-135" dirty="0">
                <a:latin typeface="Trebuchet MS"/>
                <a:cs typeface="Trebuchet MS"/>
              </a:rPr>
              <a:t>Hall,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2002)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3333CC"/>
              </a:buClr>
              <a:buFont typeface="Wingdings"/>
              <a:buChar char=""/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i="1" spc="-235" dirty="0">
                <a:latin typeface="Arial"/>
                <a:cs typeface="Arial"/>
              </a:rPr>
              <a:t>A </a:t>
            </a:r>
            <a:r>
              <a:rPr sz="2000" b="1" i="1" spc="-105" dirty="0">
                <a:latin typeface="Arial"/>
                <a:cs typeface="Arial"/>
              </a:rPr>
              <a:t>Tutorial </a:t>
            </a:r>
            <a:r>
              <a:rPr sz="2000" b="1" i="1" spc="-170" dirty="0">
                <a:latin typeface="Arial"/>
                <a:cs typeface="Arial"/>
              </a:rPr>
              <a:t>on </a:t>
            </a:r>
            <a:r>
              <a:rPr sz="2000" b="1" i="1" spc="-160" dirty="0">
                <a:latin typeface="Arial"/>
                <a:cs typeface="Arial"/>
              </a:rPr>
              <a:t>Clustering</a:t>
            </a:r>
            <a:r>
              <a:rPr sz="2000" b="1" i="1" spc="-305" dirty="0">
                <a:latin typeface="Arial"/>
                <a:cs typeface="Arial"/>
              </a:rPr>
              <a:t> </a:t>
            </a:r>
            <a:r>
              <a:rPr sz="2000" b="1" i="1" spc="-145" dirty="0">
                <a:latin typeface="Arial"/>
                <a:cs typeface="Arial"/>
              </a:rPr>
              <a:t>Algorithms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114" dirty="0">
                <a:latin typeface="Trebuchet MS"/>
                <a:cs typeface="Trebuchet MS"/>
                <a:hlinkClick r:id="rId2"/>
              </a:rPr>
              <a:t>http://home.dei.polimi.it/matteucc/Clustering/tutorial_html/index.html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3333CC"/>
              </a:buClr>
              <a:buFont typeface="Wingdings"/>
              <a:buChar char=""/>
            </a:pPr>
            <a:endParaRPr sz="2000">
              <a:latin typeface="Times New Roman"/>
              <a:cs typeface="Times New Roman"/>
            </a:endParaRPr>
          </a:p>
          <a:p>
            <a:pPr marL="354965" marR="1764664" indent="-342265">
              <a:lnSpc>
                <a:spcPct val="100000"/>
              </a:lnSpc>
              <a:spcBef>
                <a:spcPts val="130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90" dirty="0">
                <a:latin typeface="Trebuchet MS"/>
                <a:cs typeface="Trebuchet MS"/>
              </a:rPr>
              <a:t>Clustering </a:t>
            </a:r>
            <a:r>
              <a:rPr sz="2000" spc="-30" dirty="0">
                <a:latin typeface="Trebuchet MS"/>
                <a:cs typeface="Trebuchet MS"/>
              </a:rPr>
              <a:t>Web </a:t>
            </a:r>
            <a:r>
              <a:rPr sz="2000" spc="-85" dirty="0">
                <a:latin typeface="Trebuchet MS"/>
                <a:cs typeface="Trebuchet MS"/>
              </a:rPr>
              <a:t>Search </a:t>
            </a:r>
            <a:r>
              <a:rPr sz="2000" spc="-100" dirty="0">
                <a:latin typeface="Trebuchet MS"/>
                <a:cs typeface="Trebuchet MS"/>
              </a:rPr>
              <a:t>Results, </a:t>
            </a:r>
            <a:r>
              <a:rPr sz="2000" spc="-55" dirty="0">
                <a:latin typeface="Trebuchet MS"/>
                <a:cs typeface="Trebuchet MS"/>
              </a:rPr>
              <a:t>Iwona</a:t>
            </a:r>
            <a:r>
              <a:rPr sz="2000" spc="-40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Białynicka‐Birula, </a:t>
            </a:r>
            <a:r>
              <a:rPr sz="2000" u="heavy" spc="-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-11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  <a:hlinkClick r:id="rId3"/>
              </a:rPr>
              <a:t>http://www.di.unipi.it/~iwona/Clustering.ppt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25" dirty="0"/>
              <a:pPr marL="25400">
                <a:lnSpc>
                  <a:spcPts val="1240"/>
                </a:lnSpc>
              </a:pPr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7423" y="868680"/>
            <a:ext cx="7419593" cy="337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7423" y="1206246"/>
            <a:ext cx="7419593" cy="85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7185" y="1446275"/>
            <a:ext cx="496570" cy="574675"/>
          </a:xfrm>
          <a:custGeom>
            <a:avLst/>
            <a:gdLst/>
            <a:ahLst/>
            <a:cxnLst/>
            <a:rect l="l" t="t" r="r" b="b"/>
            <a:pathLst>
              <a:path w="496569" h="574675">
                <a:moveTo>
                  <a:pt x="470984" y="546183"/>
                </a:moveTo>
                <a:lnTo>
                  <a:pt x="467427" y="526870"/>
                </a:lnTo>
                <a:lnTo>
                  <a:pt x="14478" y="0"/>
                </a:lnTo>
                <a:lnTo>
                  <a:pt x="0" y="12954"/>
                </a:lnTo>
                <a:lnTo>
                  <a:pt x="453106" y="540007"/>
                </a:lnTo>
                <a:lnTo>
                  <a:pt x="470984" y="546183"/>
                </a:lnTo>
                <a:close/>
              </a:path>
              <a:path w="496569" h="574675">
                <a:moveTo>
                  <a:pt x="490728" y="572742"/>
                </a:moveTo>
                <a:lnTo>
                  <a:pt x="490728" y="553974"/>
                </a:lnTo>
                <a:lnTo>
                  <a:pt x="476250" y="566928"/>
                </a:lnTo>
                <a:lnTo>
                  <a:pt x="453106" y="540007"/>
                </a:lnTo>
                <a:lnTo>
                  <a:pt x="403098" y="522731"/>
                </a:lnTo>
                <a:lnTo>
                  <a:pt x="398526" y="521208"/>
                </a:lnTo>
                <a:lnTo>
                  <a:pt x="393192" y="523494"/>
                </a:lnTo>
                <a:lnTo>
                  <a:pt x="390906" y="528828"/>
                </a:lnTo>
                <a:lnTo>
                  <a:pt x="389382" y="533400"/>
                </a:lnTo>
                <a:lnTo>
                  <a:pt x="392430" y="538734"/>
                </a:lnTo>
                <a:lnTo>
                  <a:pt x="397002" y="541020"/>
                </a:lnTo>
                <a:lnTo>
                  <a:pt x="490728" y="572742"/>
                </a:lnTo>
                <a:close/>
              </a:path>
              <a:path w="496569" h="574675">
                <a:moveTo>
                  <a:pt x="486918" y="557382"/>
                </a:moveTo>
                <a:lnTo>
                  <a:pt x="486918" y="551688"/>
                </a:lnTo>
                <a:lnTo>
                  <a:pt x="473964" y="562356"/>
                </a:lnTo>
                <a:lnTo>
                  <a:pt x="470984" y="546183"/>
                </a:lnTo>
                <a:lnTo>
                  <a:pt x="453106" y="540007"/>
                </a:lnTo>
                <a:lnTo>
                  <a:pt x="476250" y="566928"/>
                </a:lnTo>
                <a:lnTo>
                  <a:pt x="486918" y="557382"/>
                </a:lnTo>
                <a:close/>
              </a:path>
              <a:path w="496569" h="574675">
                <a:moveTo>
                  <a:pt x="496062" y="574548"/>
                </a:moveTo>
                <a:lnTo>
                  <a:pt x="477012" y="471678"/>
                </a:lnTo>
                <a:lnTo>
                  <a:pt x="476250" y="467106"/>
                </a:lnTo>
                <a:lnTo>
                  <a:pt x="470916" y="463295"/>
                </a:lnTo>
                <a:lnTo>
                  <a:pt x="465582" y="464058"/>
                </a:lnTo>
                <a:lnTo>
                  <a:pt x="461009" y="465581"/>
                </a:lnTo>
                <a:lnTo>
                  <a:pt x="457200" y="470154"/>
                </a:lnTo>
                <a:lnTo>
                  <a:pt x="457962" y="475488"/>
                </a:lnTo>
                <a:lnTo>
                  <a:pt x="467427" y="526870"/>
                </a:lnTo>
                <a:lnTo>
                  <a:pt x="490728" y="553974"/>
                </a:lnTo>
                <a:lnTo>
                  <a:pt x="490728" y="572742"/>
                </a:lnTo>
                <a:lnTo>
                  <a:pt x="496062" y="574548"/>
                </a:lnTo>
                <a:close/>
              </a:path>
              <a:path w="496569" h="574675">
                <a:moveTo>
                  <a:pt x="490728" y="553974"/>
                </a:moveTo>
                <a:lnTo>
                  <a:pt x="467427" y="526870"/>
                </a:lnTo>
                <a:lnTo>
                  <a:pt x="470984" y="546183"/>
                </a:lnTo>
                <a:lnTo>
                  <a:pt x="486918" y="551688"/>
                </a:lnTo>
                <a:lnTo>
                  <a:pt x="486918" y="557382"/>
                </a:lnTo>
                <a:lnTo>
                  <a:pt x="490728" y="553974"/>
                </a:lnTo>
                <a:close/>
              </a:path>
              <a:path w="496569" h="574675">
                <a:moveTo>
                  <a:pt x="486918" y="551688"/>
                </a:moveTo>
                <a:lnTo>
                  <a:pt x="470984" y="546183"/>
                </a:lnTo>
                <a:lnTo>
                  <a:pt x="473964" y="562356"/>
                </a:lnTo>
                <a:lnTo>
                  <a:pt x="486918" y="5516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37423" y="2063495"/>
            <a:ext cx="7419593" cy="857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291998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37423" y="2920745"/>
            <a:ext cx="7419593" cy="857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839" y="37772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37423" y="3777996"/>
            <a:ext cx="7419593" cy="857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4839" y="46344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37423" y="4635246"/>
            <a:ext cx="7419593" cy="857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37423" y="5492496"/>
            <a:ext cx="7419593" cy="8572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37423" y="6349746"/>
            <a:ext cx="7419593" cy="3383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25" dirty="0"/>
              <a:pPr marL="25400">
                <a:lnSpc>
                  <a:spcPts val="1240"/>
                </a:lnSpc>
              </a:pPr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2945" y="811529"/>
            <a:ext cx="7448550" cy="394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35899" y="1067561"/>
            <a:ext cx="176530" cy="139065"/>
          </a:xfrm>
          <a:custGeom>
            <a:avLst/>
            <a:gdLst/>
            <a:ahLst/>
            <a:cxnLst/>
            <a:rect l="l" t="t" r="r" b="b"/>
            <a:pathLst>
              <a:path w="176530" h="139065">
                <a:moveTo>
                  <a:pt x="176214" y="138684"/>
                </a:moveTo>
                <a:lnTo>
                  <a:pt x="12192" y="0"/>
                </a:lnTo>
                <a:lnTo>
                  <a:pt x="0" y="14478"/>
                </a:lnTo>
                <a:lnTo>
                  <a:pt x="146899" y="138684"/>
                </a:lnTo>
                <a:lnTo>
                  <a:pt x="176214" y="1386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2945" y="1206246"/>
            <a:ext cx="7448550" cy="85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82799" y="1206246"/>
            <a:ext cx="979169" cy="814705"/>
          </a:xfrm>
          <a:custGeom>
            <a:avLst/>
            <a:gdLst/>
            <a:ahLst/>
            <a:cxnLst/>
            <a:rect l="l" t="t" r="r" b="b"/>
            <a:pathLst>
              <a:path w="979169" h="814705">
                <a:moveTo>
                  <a:pt x="949583" y="790428"/>
                </a:moveTo>
                <a:lnTo>
                  <a:pt x="943260" y="772756"/>
                </a:lnTo>
                <a:lnTo>
                  <a:pt x="29315" y="0"/>
                </a:lnTo>
                <a:lnTo>
                  <a:pt x="0" y="0"/>
                </a:lnTo>
                <a:lnTo>
                  <a:pt x="930987" y="787166"/>
                </a:lnTo>
                <a:lnTo>
                  <a:pt x="949583" y="790428"/>
                </a:lnTo>
                <a:close/>
              </a:path>
              <a:path w="979169" h="814705">
                <a:moveTo>
                  <a:pt x="970192" y="813149"/>
                </a:moveTo>
                <a:lnTo>
                  <a:pt x="970192" y="795527"/>
                </a:lnTo>
                <a:lnTo>
                  <a:pt x="958000" y="810005"/>
                </a:lnTo>
                <a:lnTo>
                  <a:pt x="930987" y="787166"/>
                </a:lnTo>
                <a:lnTo>
                  <a:pt x="878752" y="778001"/>
                </a:lnTo>
                <a:lnTo>
                  <a:pt x="873418" y="777239"/>
                </a:lnTo>
                <a:lnTo>
                  <a:pt x="868846" y="780287"/>
                </a:lnTo>
                <a:lnTo>
                  <a:pt x="867322" y="785621"/>
                </a:lnTo>
                <a:lnTo>
                  <a:pt x="866560" y="790955"/>
                </a:lnTo>
                <a:lnTo>
                  <a:pt x="870370" y="795527"/>
                </a:lnTo>
                <a:lnTo>
                  <a:pt x="875704" y="797051"/>
                </a:lnTo>
                <a:lnTo>
                  <a:pt x="970192" y="813149"/>
                </a:lnTo>
                <a:close/>
              </a:path>
              <a:path w="979169" h="814705">
                <a:moveTo>
                  <a:pt x="978574" y="814577"/>
                </a:moveTo>
                <a:lnTo>
                  <a:pt x="943522" y="716279"/>
                </a:lnTo>
                <a:lnTo>
                  <a:pt x="941998" y="710945"/>
                </a:lnTo>
                <a:lnTo>
                  <a:pt x="935902" y="708659"/>
                </a:lnTo>
                <a:lnTo>
                  <a:pt x="931330" y="710183"/>
                </a:lnTo>
                <a:lnTo>
                  <a:pt x="925996" y="712469"/>
                </a:lnTo>
                <a:lnTo>
                  <a:pt x="923710" y="717803"/>
                </a:lnTo>
                <a:lnTo>
                  <a:pt x="925234" y="722375"/>
                </a:lnTo>
                <a:lnTo>
                  <a:pt x="943260" y="772756"/>
                </a:lnTo>
                <a:lnTo>
                  <a:pt x="970192" y="795527"/>
                </a:lnTo>
                <a:lnTo>
                  <a:pt x="970192" y="813149"/>
                </a:lnTo>
                <a:lnTo>
                  <a:pt x="978574" y="814577"/>
                </a:lnTo>
                <a:close/>
              </a:path>
              <a:path w="979169" h="814705">
                <a:moveTo>
                  <a:pt x="965620" y="800957"/>
                </a:moveTo>
                <a:lnTo>
                  <a:pt x="965620" y="793241"/>
                </a:lnTo>
                <a:lnTo>
                  <a:pt x="954952" y="805433"/>
                </a:lnTo>
                <a:lnTo>
                  <a:pt x="949583" y="790428"/>
                </a:lnTo>
                <a:lnTo>
                  <a:pt x="930987" y="787166"/>
                </a:lnTo>
                <a:lnTo>
                  <a:pt x="958000" y="810005"/>
                </a:lnTo>
                <a:lnTo>
                  <a:pt x="965620" y="800957"/>
                </a:lnTo>
                <a:close/>
              </a:path>
              <a:path w="979169" h="814705">
                <a:moveTo>
                  <a:pt x="970192" y="795527"/>
                </a:moveTo>
                <a:lnTo>
                  <a:pt x="943260" y="772756"/>
                </a:lnTo>
                <a:lnTo>
                  <a:pt x="949583" y="790428"/>
                </a:lnTo>
                <a:lnTo>
                  <a:pt x="965620" y="793241"/>
                </a:lnTo>
                <a:lnTo>
                  <a:pt x="965620" y="800957"/>
                </a:lnTo>
                <a:lnTo>
                  <a:pt x="970192" y="795527"/>
                </a:lnTo>
                <a:close/>
              </a:path>
              <a:path w="979169" h="814705">
                <a:moveTo>
                  <a:pt x="965620" y="793241"/>
                </a:moveTo>
                <a:lnTo>
                  <a:pt x="949583" y="790428"/>
                </a:lnTo>
                <a:lnTo>
                  <a:pt x="954952" y="805433"/>
                </a:lnTo>
                <a:lnTo>
                  <a:pt x="965620" y="793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2945" y="2063495"/>
            <a:ext cx="7448550" cy="857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839" y="291998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2945" y="2920745"/>
            <a:ext cx="7448550" cy="857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4839" y="37772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22945" y="3777996"/>
            <a:ext cx="7448550" cy="857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4839" y="46344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22945" y="4635246"/>
            <a:ext cx="7448550" cy="857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22945" y="5492496"/>
            <a:ext cx="7448550" cy="8572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2945" y="6349746"/>
            <a:ext cx="7448550" cy="3954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25" dirty="0"/>
              <a:pPr marL="25400">
                <a:lnSpc>
                  <a:spcPts val="1240"/>
                </a:lnSpc>
              </a:pPr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1995" y="1644395"/>
            <a:ext cx="7410450" cy="419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33101" y="1387602"/>
            <a:ext cx="131445" cy="601980"/>
          </a:xfrm>
          <a:custGeom>
            <a:avLst/>
            <a:gdLst/>
            <a:ahLst/>
            <a:cxnLst/>
            <a:rect l="l" t="t" r="r" b="b"/>
            <a:pathLst>
              <a:path w="131445" h="601980">
                <a:moveTo>
                  <a:pt x="40277" y="547353"/>
                </a:moveTo>
                <a:lnTo>
                  <a:pt x="19811" y="497586"/>
                </a:lnTo>
                <a:lnTo>
                  <a:pt x="17525" y="493014"/>
                </a:lnTo>
                <a:lnTo>
                  <a:pt x="12191" y="490728"/>
                </a:lnTo>
                <a:lnTo>
                  <a:pt x="6857" y="493014"/>
                </a:lnTo>
                <a:lnTo>
                  <a:pt x="2285" y="494538"/>
                </a:lnTo>
                <a:lnTo>
                  <a:pt x="0" y="500634"/>
                </a:lnTo>
                <a:lnTo>
                  <a:pt x="2285" y="505206"/>
                </a:lnTo>
                <a:lnTo>
                  <a:pt x="35813" y="585546"/>
                </a:lnTo>
                <a:lnTo>
                  <a:pt x="35813" y="581406"/>
                </a:lnTo>
                <a:lnTo>
                  <a:pt x="40277" y="547353"/>
                </a:lnTo>
                <a:close/>
              </a:path>
              <a:path w="131445" h="601980">
                <a:moveTo>
                  <a:pt x="47201" y="564192"/>
                </a:moveTo>
                <a:lnTo>
                  <a:pt x="40277" y="547353"/>
                </a:lnTo>
                <a:lnTo>
                  <a:pt x="35813" y="581406"/>
                </a:lnTo>
                <a:lnTo>
                  <a:pt x="37337" y="581660"/>
                </a:lnTo>
                <a:lnTo>
                  <a:pt x="37337" y="576834"/>
                </a:lnTo>
                <a:lnTo>
                  <a:pt x="47201" y="564192"/>
                </a:lnTo>
                <a:close/>
              </a:path>
              <a:path w="131445" h="601980">
                <a:moveTo>
                  <a:pt x="109727" y="515112"/>
                </a:moveTo>
                <a:lnTo>
                  <a:pt x="108965" y="509016"/>
                </a:lnTo>
                <a:lnTo>
                  <a:pt x="105155" y="505968"/>
                </a:lnTo>
                <a:lnTo>
                  <a:pt x="100583" y="502158"/>
                </a:lnTo>
                <a:lnTo>
                  <a:pt x="94487" y="502920"/>
                </a:lnTo>
                <a:lnTo>
                  <a:pt x="91439" y="507492"/>
                </a:lnTo>
                <a:lnTo>
                  <a:pt x="58742" y="549400"/>
                </a:lnTo>
                <a:lnTo>
                  <a:pt x="54101" y="584454"/>
                </a:lnTo>
                <a:lnTo>
                  <a:pt x="35813" y="581406"/>
                </a:lnTo>
                <a:lnTo>
                  <a:pt x="35813" y="585546"/>
                </a:lnTo>
                <a:lnTo>
                  <a:pt x="42671" y="601980"/>
                </a:lnTo>
                <a:lnTo>
                  <a:pt x="106679" y="518922"/>
                </a:lnTo>
                <a:lnTo>
                  <a:pt x="109727" y="515112"/>
                </a:lnTo>
                <a:close/>
              </a:path>
              <a:path w="131445" h="601980">
                <a:moveTo>
                  <a:pt x="53339" y="579120"/>
                </a:moveTo>
                <a:lnTo>
                  <a:pt x="47201" y="564192"/>
                </a:lnTo>
                <a:lnTo>
                  <a:pt x="37337" y="576834"/>
                </a:lnTo>
                <a:lnTo>
                  <a:pt x="53339" y="579120"/>
                </a:lnTo>
                <a:close/>
              </a:path>
              <a:path w="131445" h="601980">
                <a:moveTo>
                  <a:pt x="53339" y="584327"/>
                </a:moveTo>
                <a:lnTo>
                  <a:pt x="53339" y="579120"/>
                </a:lnTo>
                <a:lnTo>
                  <a:pt x="37337" y="576834"/>
                </a:lnTo>
                <a:lnTo>
                  <a:pt x="37337" y="581660"/>
                </a:lnTo>
                <a:lnTo>
                  <a:pt x="53339" y="584327"/>
                </a:lnTo>
                <a:close/>
              </a:path>
              <a:path w="131445" h="601980">
                <a:moveTo>
                  <a:pt x="131063" y="3048"/>
                </a:moveTo>
                <a:lnTo>
                  <a:pt x="112013" y="0"/>
                </a:lnTo>
                <a:lnTo>
                  <a:pt x="40277" y="547353"/>
                </a:lnTo>
                <a:lnTo>
                  <a:pt x="47201" y="564192"/>
                </a:lnTo>
                <a:lnTo>
                  <a:pt x="58742" y="549400"/>
                </a:lnTo>
                <a:lnTo>
                  <a:pt x="131063" y="3048"/>
                </a:lnTo>
                <a:close/>
              </a:path>
              <a:path w="131445" h="601980">
                <a:moveTo>
                  <a:pt x="58742" y="549400"/>
                </a:moveTo>
                <a:lnTo>
                  <a:pt x="47201" y="564192"/>
                </a:lnTo>
                <a:lnTo>
                  <a:pt x="53339" y="579120"/>
                </a:lnTo>
                <a:lnTo>
                  <a:pt x="53339" y="584327"/>
                </a:lnTo>
                <a:lnTo>
                  <a:pt x="54101" y="584454"/>
                </a:lnTo>
                <a:lnTo>
                  <a:pt x="58742" y="549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1995" y="2063495"/>
            <a:ext cx="7410450" cy="85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839" y="291998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41995" y="2920745"/>
            <a:ext cx="7410450" cy="857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839" y="37772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41995" y="3777996"/>
            <a:ext cx="7410450" cy="857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4839" y="46344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41995" y="4635246"/>
            <a:ext cx="7410450" cy="857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41995" y="5492496"/>
            <a:ext cx="7410450" cy="419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25" dirty="0"/>
              <a:pPr marL="25400">
                <a:lnSpc>
                  <a:spcPts val="1240"/>
                </a:lnSpc>
              </a:pPr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0095" y="1601724"/>
            <a:ext cx="7334250" cy="461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0095" y="2063495"/>
            <a:ext cx="7334250" cy="85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839" y="291998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0095" y="2920745"/>
            <a:ext cx="7334250" cy="857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37772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80095" y="3777996"/>
            <a:ext cx="7334250" cy="857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0703" y="4472940"/>
            <a:ext cx="215265" cy="162560"/>
          </a:xfrm>
          <a:custGeom>
            <a:avLst/>
            <a:gdLst/>
            <a:ahLst/>
            <a:cxnLst/>
            <a:rect l="l" t="t" r="r" b="b"/>
            <a:pathLst>
              <a:path w="215265" h="162560">
                <a:moveTo>
                  <a:pt x="214961" y="162306"/>
                </a:moveTo>
                <a:lnTo>
                  <a:pt x="11430" y="0"/>
                </a:lnTo>
                <a:lnTo>
                  <a:pt x="0" y="14478"/>
                </a:lnTo>
                <a:lnTo>
                  <a:pt x="184785" y="162306"/>
                </a:lnTo>
                <a:lnTo>
                  <a:pt x="214961" y="1623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4839" y="46344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0095" y="4635246"/>
            <a:ext cx="7334250" cy="857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95488" y="4635246"/>
            <a:ext cx="374015" cy="287020"/>
          </a:xfrm>
          <a:custGeom>
            <a:avLst/>
            <a:gdLst/>
            <a:ahLst/>
            <a:cxnLst/>
            <a:rect l="l" t="t" r="r" b="b"/>
            <a:pathLst>
              <a:path w="374014" h="287020">
                <a:moveTo>
                  <a:pt x="344181" y="262810"/>
                </a:moveTo>
                <a:lnTo>
                  <a:pt x="337187" y="244826"/>
                </a:lnTo>
                <a:lnTo>
                  <a:pt x="30176" y="0"/>
                </a:lnTo>
                <a:lnTo>
                  <a:pt x="0" y="0"/>
                </a:lnTo>
                <a:lnTo>
                  <a:pt x="324923" y="259938"/>
                </a:lnTo>
                <a:lnTo>
                  <a:pt x="344181" y="262810"/>
                </a:lnTo>
                <a:close/>
              </a:path>
              <a:path w="374014" h="287020">
                <a:moveTo>
                  <a:pt x="364616" y="285167"/>
                </a:moveTo>
                <a:lnTo>
                  <a:pt x="364616" y="266699"/>
                </a:lnTo>
                <a:lnTo>
                  <a:pt x="352424" y="281939"/>
                </a:lnTo>
                <a:lnTo>
                  <a:pt x="324923" y="259938"/>
                </a:lnTo>
                <a:lnTo>
                  <a:pt x="273176" y="252221"/>
                </a:lnTo>
                <a:lnTo>
                  <a:pt x="267842" y="251459"/>
                </a:lnTo>
                <a:lnTo>
                  <a:pt x="262508" y="255269"/>
                </a:lnTo>
                <a:lnTo>
                  <a:pt x="261746" y="259841"/>
                </a:lnTo>
                <a:lnTo>
                  <a:pt x="260984" y="265175"/>
                </a:lnTo>
                <a:lnTo>
                  <a:pt x="264794" y="270509"/>
                </a:lnTo>
                <a:lnTo>
                  <a:pt x="270128" y="271271"/>
                </a:lnTo>
                <a:lnTo>
                  <a:pt x="364616" y="285167"/>
                </a:lnTo>
                <a:close/>
              </a:path>
              <a:path w="374014" h="287020">
                <a:moveTo>
                  <a:pt x="373760" y="286511"/>
                </a:moveTo>
                <a:lnTo>
                  <a:pt x="335660" y="188975"/>
                </a:lnTo>
                <a:lnTo>
                  <a:pt x="334136" y="183641"/>
                </a:lnTo>
                <a:lnTo>
                  <a:pt x="328802" y="181355"/>
                </a:lnTo>
                <a:lnTo>
                  <a:pt x="323468" y="182879"/>
                </a:lnTo>
                <a:lnTo>
                  <a:pt x="318896" y="185165"/>
                </a:lnTo>
                <a:lnTo>
                  <a:pt x="315848" y="190499"/>
                </a:lnTo>
                <a:lnTo>
                  <a:pt x="318134" y="195833"/>
                </a:lnTo>
                <a:lnTo>
                  <a:pt x="337187" y="244826"/>
                </a:lnTo>
                <a:lnTo>
                  <a:pt x="364616" y="266699"/>
                </a:lnTo>
                <a:lnTo>
                  <a:pt x="364616" y="285167"/>
                </a:lnTo>
                <a:lnTo>
                  <a:pt x="373760" y="286511"/>
                </a:lnTo>
                <a:close/>
              </a:path>
              <a:path w="374014" h="287020">
                <a:moveTo>
                  <a:pt x="360044" y="272414"/>
                </a:moveTo>
                <a:lnTo>
                  <a:pt x="360044" y="265175"/>
                </a:lnTo>
                <a:lnTo>
                  <a:pt x="350138" y="278129"/>
                </a:lnTo>
                <a:lnTo>
                  <a:pt x="344181" y="262810"/>
                </a:lnTo>
                <a:lnTo>
                  <a:pt x="324923" y="259938"/>
                </a:lnTo>
                <a:lnTo>
                  <a:pt x="352424" y="281939"/>
                </a:lnTo>
                <a:lnTo>
                  <a:pt x="360044" y="272414"/>
                </a:lnTo>
                <a:close/>
              </a:path>
              <a:path w="374014" h="287020">
                <a:moveTo>
                  <a:pt x="364616" y="266699"/>
                </a:moveTo>
                <a:lnTo>
                  <a:pt x="337187" y="244826"/>
                </a:lnTo>
                <a:lnTo>
                  <a:pt x="344181" y="262810"/>
                </a:lnTo>
                <a:lnTo>
                  <a:pt x="360044" y="265175"/>
                </a:lnTo>
                <a:lnTo>
                  <a:pt x="360044" y="272414"/>
                </a:lnTo>
                <a:lnTo>
                  <a:pt x="364616" y="266699"/>
                </a:lnTo>
                <a:close/>
              </a:path>
              <a:path w="374014" h="287020">
                <a:moveTo>
                  <a:pt x="360044" y="265175"/>
                </a:moveTo>
                <a:lnTo>
                  <a:pt x="344181" y="262810"/>
                </a:lnTo>
                <a:lnTo>
                  <a:pt x="350138" y="278129"/>
                </a:lnTo>
                <a:lnTo>
                  <a:pt x="360044" y="2651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80095" y="5492496"/>
            <a:ext cx="7334250" cy="4625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25" dirty="0"/>
              <a:pPr marL="25400">
                <a:lnSpc>
                  <a:spcPts val="1240"/>
                </a:lnSpc>
              </a:pPr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5319" y="1295400"/>
            <a:ext cx="9082278" cy="768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062733"/>
            <a:ext cx="9144000" cy="858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839" y="2919983"/>
            <a:ext cx="9144000" cy="858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839" y="3777234"/>
            <a:ext cx="9144000" cy="858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839" y="46344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5319" y="4635246"/>
            <a:ext cx="9082278" cy="1798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25" dirty="0"/>
              <a:pPr marL="25400">
                <a:lnSpc>
                  <a:spcPts val="1240"/>
                </a:lnSpc>
              </a:pPr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3825" y="1248155"/>
            <a:ext cx="8402573" cy="815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3825" y="2063495"/>
            <a:ext cx="8402573" cy="85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839" y="291998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3825" y="2920745"/>
            <a:ext cx="8402573" cy="857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37772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3825" y="3777996"/>
            <a:ext cx="8402573" cy="857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839" y="46344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3825" y="4635246"/>
            <a:ext cx="8402573" cy="857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3825" y="5492496"/>
            <a:ext cx="8402573" cy="3893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25" dirty="0"/>
              <a:pPr marL="25400">
                <a:lnSpc>
                  <a:spcPts val="1240"/>
                </a:lnSpc>
              </a:pPr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7249" y="1452372"/>
            <a:ext cx="8770619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7249" y="2063495"/>
            <a:ext cx="8770619" cy="85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839" y="291998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7249" y="2920745"/>
            <a:ext cx="8770619" cy="857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37772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7249" y="3777996"/>
            <a:ext cx="8770619" cy="857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839" y="46344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7249" y="4635246"/>
            <a:ext cx="8770619" cy="857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7249" y="5492496"/>
            <a:ext cx="8770619" cy="6637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25" dirty="0"/>
              <a:pPr marL="25400">
                <a:lnSpc>
                  <a:spcPts val="1240"/>
                </a:lnSpc>
              </a:pPr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329</Words>
  <Application>Microsoft Office PowerPoint</Application>
  <PresentationFormat>Custom</PresentationFormat>
  <Paragraphs>237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Rapidminer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k‐means  example</vt:lpstr>
      <vt:lpstr>k‐means example</vt:lpstr>
      <vt:lpstr>Slide 14</vt:lpstr>
      <vt:lpstr>Slide 15</vt:lpstr>
      <vt:lpstr>Slide 16</vt:lpstr>
      <vt:lpstr>Slide 17</vt:lpstr>
      <vt:lpstr>DBscan example</vt:lpstr>
      <vt:lpstr>Labeled data</vt:lpstr>
      <vt:lpstr>Results with k‐means</vt:lpstr>
      <vt:lpstr>DBscan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week 06 - lab.ppt [Compatibility Mode]</dc:title>
  <dc:creator>jlborges</dc:creator>
  <cp:lastModifiedBy>Muhammad</cp:lastModifiedBy>
  <cp:revision>1</cp:revision>
  <dcterms:created xsi:type="dcterms:W3CDTF">2018-04-16T22:28:45Z</dcterms:created>
  <dcterms:modified xsi:type="dcterms:W3CDTF">2018-04-16T22:30:21Z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2010-11-08T00:00:00Z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2018-04-16T00:00:00Z</vt:filetime>
  </property>
</Properties>
</file>