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515" r:id="rId2"/>
    <p:sldId id="612" r:id="rId3"/>
    <p:sldId id="613" r:id="rId4"/>
    <p:sldId id="614" r:id="rId5"/>
    <p:sldId id="568" r:id="rId6"/>
    <p:sldId id="598" r:id="rId7"/>
    <p:sldId id="599" r:id="rId8"/>
    <p:sldId id="600" r:id="rId9"/>
    <p:sldId id="601" r:id="rId10"/>
    <p:sldId id="602" r:id="rId11"/>
    <p:sldId id="611" r:id="rId12"/>
    <p:sldId id="603" r:id="rId13"/>
    <p:sldId id="606" r:id="rId14"/>
    <p:sldId id="597" r:id="rId15"/>
    <p:sldId id="569" r:id="rId16"/>
    <p:sldId id="571" r:id="rId17"/>
    <p:sldId id="572" r:id="rId18"/>
    <p:sldId id="604" r:id="rId19"/>
    <p:sldId id="534" r:id="rId20"/>
    <p:sldId id="521" r:id="rId21"/>
    <p:sldId id="607" r:id="rId22"/>
    <p:sldId id="574" r:id="rId23"/>
    <p:sldId id="608" r:id="rId24"/>
    <p:sldId id="609" r:id="rId25"/>
    <p:sldId id="573" r:id="rId26"/>
    <p:sldId id="523" r:id="rId27"/>
    <p:sldId id="615" r:id="rId28"/>
    <p:sldId id="616" r:id="rId29"/>
    <p:sldId id="617" r:id="rId30"/>
    <p:sldId id="618" r:id="rId31"/>
    <p:sldId id="622" r:id="rId32"/>
    <p:sldId id="619" r:id="rId33"/>
    <p:sldId id="620" r:id="rId34"/>
    <p:sldId id="621" r:id="rId35"/>
  </p:sldIdLst>
  <p:sldSz cx="9144000" cy="6858000" type="screen4x3"/>
  <p:notesSz cx="6934200" cy="9220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200" algn="l" rtl="0" eaLnBrk="0" fontAlgn="base" hangingPunct="0">
      <a:spcBef>
        <a:spcPct val="0"/>
      </a:spcBef>
      <a:spcAft>
        <a:spcPct val="0"/>
      </a:spcAft>
      <a:defRPr sz="1600" b="1" kern="1200">
        <a:solidFill>
          <a:schemeClr val="tx1"/>
        </a:solidFill>
        <a:latin typeface="Arial" charset="0"/>
        <a:ea typeface="+mn-ea"/>
        <a:cs typeface="+mn-cs"/>
      </a:defRPr>
    </a:lvl2pPr>
    <a:lvl3pPr marL="914400" algn="l" rtl="0" eaLnBrk="0" fontAlgn="base" hangingPunct="0">
      <a:spcBef>
        <a:spcPct val="0"/>
      </a:spcBef>
      <a:spcAft>
        <a:spcPct val="0"/>
      </a:spcAft>
      <a:defRPr sz="1600" b="1" kern="1200">
        <a:solidFill>
          <a:schemeClr val="tx1"/>
        </a:solidFill>
        <a:latin typeface="Arial" charset="0"/>
        <a:ea typeface="+mn-ea"/>
        <a:cs typeface="+mn-cs"/>
      </a:defRPr>
    </a:lvl3pPr>
    <a:lvl4pPr marL="1371600" algn="l" rtl="0" eaLnBrk="0" fontAlgn="base" hangingPunct="0">
      <a:spcBef>
        <a:spcPct val="0"/>
      </a:spcBef>
      <a:spcAft>
        <a:spcPct val="0"/>
      </a:spcAft>
      <a:defRPr sz="1600" b="1" kern="1200">
        <a:solidFill>
          <a:schemeClr val="tx1"/>
        </a:solidFill>
        <a:latin typeface="Arial" charset="0"/>
        <a:ea typeface="+mn-ea"/>
        <a:cs typeface="+mn-cs"/>
      </a:defRPr>
    </a:lvl4pPr>
    <a:lvl5pPr marL="1828800" algn="l"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05">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71" autoAdjust="0"/>
    <p:restoredTop sz="93899" autoAdjust="0"/>
  </p:normalViewPr>
  <p:slideViewPr>
    <p:cSldViewPr>
      <p:cViewPr varScale="1">
        <p:scale>
          <a:sx n="60" d="100"/>
          <a:sy n="60" d="100"/>
        </p:scale>
        <p:origin x="1052" y="56"/>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995"/>
    </p:cViewPr>
  </p:sorterViewPr>
  <p:notesViewPr>
    <p:cSldViewPr>
      <p:cViewPr varScale="1">
        <p:scale>
          <a:sx n="83" d="100"/>
          <a:sy n="83" d="100"/>
        </p:scale>
        <p:origin x="-840" y="-66"/>
      </p:cViewPr>
      <p:guideLst>
        <p:guide orient="horz" pos="2905"/>
        <p:guide pos="218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72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2338" y="4379913"/>
            <a:ext cx="5087937" cy="4146550"/>
          </a:xfrm>
          <a:prstGeom prst="rect">
            <a:avLst/>
          </a:prstGeom>
          <a:noFill/>
          <a:ln w="12700">
            <a:noFill/>
            <a:miter lim="800000"/>
            <a:headEnd/>
            <a:tailEnd/>
          </a:ln>
          <a:effectLst/>
        </p:spPr>
        <p:txBody>
          <a:bodyPr vert="horz" wrap="square" lIns="95907" tIns="47956" rIns="95907" bIns="47956"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74750" y="700088"/>
            <a:ext cx="4587875" cy="344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870923556"/>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Interval_(mathematic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Probability_distributions" TargetMode="External"/><Relationship Id="rId5" Type="http://schemas.openxmlformats.org/officeDocument/2006/relationships/hyperlink" Target="https://en.wikipedia.org/wiki/Symmetric_distribution" TargetMode="External"/><Relationship Id="rId4" Type="http://schemas.openxmlformats.org/officeDocument/2006/relationships/hyperlink" Target="https://en.wikipedia.org/wiki/Statistic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Statistical" TargetMode="External"/><Relationship Id="rId7" Type="http://schemas.openxmlformats.org/officeDocument/2006/relationships/hyperlink" Target="https://en.wikipedia.org/wiki/Null_hypothesis"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n.wikipedia.org/wiki/Chi-squared_distribution" TargetMode="External"/><Relationship Id="rId5" Type="http://schemas.openxmlformats.org/officeDocument/2006/relationships/hyperlink" Target="https://en.wikipedia.org/wiki/Sampling_distribution" TargetMode="External"/><Relationship Id="rId4" Type="http://schemas.openxmlformats.org/officeDocument/2006/relationships/hyperlink" Target="https://en.wikipedia.org/wiki/Hypothesis_tes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spect="1" noChangeArrowheads="1" noTextEdit="1"/>
          </p:cNvSpPr>
          <p:nvPr>
            <p:ph type="sldImg"/>
          </p:nvPr>
        </p:nvSpPr>
        <p:spPr>
          <a:xfrm>
            <a:off x="1166813" y="693738"/>
            <a:ext cx="4605337" cy="3454400"/>
          </a:xfrm>
          <a:solidFill>
            <a:srgbClr val="FFFFFF"/>
          </a:solidFill>
          <a:ln/>
        </p:spPr>
      </p:sp>
      <p:sp>
        <p:nvSpPr>
          <p:cNvPr id="5122" name="Rectangle 3"/>
          <p:cNvSpPr>
            <a:spLocks noGrp="1" noChangeArrowheads="1"/>
          </p:cNvSpPr>
          <p:nvPr>
            <p:ph type="body" idx="1"/>
          </p:nvPr>
        </p:nvSpPr>
        <p:spPr>
          <a:xfrm>
            <a:off x="923925" y="4379913"/>
            <a:ext cx="5086350" cy="4146550"/>
          </a:xfrm>
          <a:solidFill>
            <a:srgbClr val="FFFFFF"/>
          </a:solidFill>
          <a:ln>
            <a:solidFill>
              <a:srgbClr val="000000"/>
            </a:solidFill>
          </a:ln>
        </p:spPr>
        <p:txBody>
          <a:bodyPr lIns="90722" tIns="45357" rIns="90722" bIns="45357"/>
          <a:lstStyle/>
          <a:p>
            <a:endParaRPr lang="en-US" altLang="en-US"/>
          </a:p>
        </p:txBody>
      </p:sp>
    </p:spTree>
    <p:extLst>
      <p:ext uri="{BB962C8B-B14F-4D97-AF65-F5344CB8AC3E}">
        <p14:creationId xmlns:p14="http://schemas.microsoft.com/office/powerpoint/2010/main" val="1108199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1934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7146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https://machinelearningmastery.com/overfitting-and-underfitting-with-machine-learning-algorithms/</a:t>
            </a:r>
          </a:p>
        </p:txBody>
      </p:sp>
    </p:spTree>
    <p:extLst>
      <p:ext uri="{BB962C8B-B14F-4D97-AF65-F5344CB8AC3E}">
        <p14:creationId xmlns:p14="http://schemas.microsoft.com/office/powerpoint/2010/main" val="2530478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 8) = 10 * 9 * 8! / (8! * 2!) = 45</a:t>
            </a:r>
          </a:p>
          <a:p>
            <a:r>
              <a:rPr lang="en-GB" dirty="0"/>
              <a:t>(10, 9) = 10 * 9! / (9!) = 10</a:t>
            </a:r>
          </a:p>
          <a:p>
            <a:r>
              <a:rPr lang="en-GB" dirty="0"/>
              <a:t>(10, 10) = 10! / (10! * 0!) = 1</a:t>
            </a:r>
          </a:p>
          <a:p>
            <a:r>
              <a:rPr lang="en-GB" dirty="0"/>
              <a:t>Total = 45 + 10 + 1 = 56</a:t>
            </a:r>
          </a:p>
          <a:p>
            <a:r>
              <a:rPr lang="en-GB" dirty="0"/>
              <a:t>P(#correct &gt;= 8) = 56/1024 = 0.0546</a:t>
            </a:r>
          </a:p>
          <a:p>
            <a:endParaRPr lang="en-IE" dirty="0"/>
          </a:p>
        </p:txBody>
      </p:sp>
    </p:spTree>
    <p:extLst>
      <p:ext uri="{BB962C8B-B14F-4D97-AF65-F5344CB8AC3E}">
        <p14:creationId xmlns:p14="http://schemas.microsoft.com/office/powerpoint/2010/main" val="257856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t>Discuss uniform distribution using Internet Wikipedia.</a:t>
            </a:r>
          </a:p>
          <a:p>
            <a:r>
              <a:rPr lang="en-GB" sz="1200" b="0" i="0" kern="1200" dirty="0">
                <a:solidFill>
                  <a:schemeClr val="tx1"/>
                </a:solidFill>
                <a:effectLst/>
                <a:latin typeface="Arial" charset="0"/>
                <a:ea typeface="+mn-ea"/>
                <a:cs typeface="+mn-cs"/>
              </a:rPr>
              <a:t>In </a:t>
            </a:r>
            <a:r>
              <a:rPr lang="en-GB" sz="1200" b="0" i="0" u="none" strike="noStrike" kern="1200" dirty="0">
                <a:solidFill>
                  <a:schemeClr val="tx1"/>
                </a:solidFill>
                <a:effectLst/>
                <a:latin typeface="Arial" charset="0"/>
                <a:ea typeface="+mn-ea"/>
                <a:cs typeface="+mn-cs"/>
                <a:hlinkClick r:id="rId3" tooltip="Probability theory"/>
              </a:rPr>
              <a:t>probability theory</a:t>
            </a:r>
            <a:r>
              <a:rPr lang="en-GB" sz="1200" b="0" i="0" kern="1200" dirty="0">
                <a:solidFill>
                  <a:schemeClr val="tx1"/>
                </a:solidFill>
                <a:effectLst/>
                <a:latin typeface="Arial" charset="0"/>
                <a:ea typeface="+mn-ea"/>
                <a:cs typeface="+mn-cs"/>
              </a:rPr>
              <a:t> and </a:t>
            </a:r>
            <a:r>
              <a:rPr lang="en-GB" sz="1200" b="0" i="0" u="none" strike="noStrike" kern="1200" dirty="0">
                <a:solidFill>
                  <a:schemeClr val="tx1"/>
                </a:solidFill>
                <a:effectLst/>
                <a:latin typeface="Arial" charset="0"/>
                <a:ea typeface="+mn-ea"/>
                <a:cs typeface="+mn-cs"/>
                <a:hlinkClick r:id="rId4" tooltip="Statistics"/>
              </a:rPr>
              <a:t>statistics</a:t>
            </a:r>
            <a:r>
              <a:rPr lang="en-GB" sz="1200" b="0" i="0" kern="1200" dirty="0">
                <a:solidFill>
                  <a:schemeClr val="tx1"/>
                </a:solidFill>
                <a:effectLst/>
                <a:latin typeface="Arial" charset="0"/>
                <a:ea typeface="+mn-ea"/>
                <a:cs typeface="+mn-cs"/>
              </a:rPr>
              <a:t>, the </a:t>
            </a:r>
            <a:r>
              <a:rPr lang="en-GB" sz="1200" b="1" i="0" kern="1200" dirty="0">
                <a:solidFill>
                  <a:schemeClr val="tx1"/>
                </a:solidFill>
                <a:effectLst/>
                <a:latin typeface="Arial" charset="0"/>
                <a:ea typeface="+mn-ea"/>
                <a:cs typeface="+mn-cs"/>
              </a:rPr>
              <a:t>continuous uniform distribution</a:t>
            </a:r>
            <a:r>
              <a:rPr lang="en-GB" sz="1200" b="0" i="0" kern="1200" dirty="0">
                <a:solidFill>
                  <a:schemeClr val="tx1"/>
                </a:solidFill>
                <a:effectLst/>
                <a:latin typeface="Arial" charset="0"/>
                <a:ea typeface="+mn-ea"/>
                <a:cs typeface="+mn-cs"/>
              </a:rPr>
              <a:t> or </a:t>
            </a:r>
            <a:r>
              <a:rPr lang="en-GB" sz="1200" b="1" i="0" kern="1200" dirty="0">
                <a:solidFill>
                  <a:schemeClr val="tx1"/>
                </a:solidFill>
                <a:effectLst/>
                <a:latin typeface="Arial" charset="0"/>
                <a:ea typeface="+mn-ea"/>
                <a:cs typeface="+mn-cs"/>
              </a:rPr>
              <a:t>rectangular distribution</a:t>
            </a:r>
            <a:r>
              <a:rPr lang="en-GB" sz="1200" b="0" i="0" kern="1200" dirty="0">
                <a:solidFill>
                  <a:schemeClr val="tx1"/>
                </a:solidFill>
                <a:effectLst/>
                <a:latin typeface="Arial" charset="0"/>
                <a:ea typeface="+mn-ea"/>
                <a:cs typeface="+mn-cs"/>
              </a:rPr>
              <a:t> is a family of </a:t>
            </a:r>
            <a:r>
              <a:rPr lang="en-GB" sz="1200" b="0" i="0" u="none" strike="noStrike" kern="1200" dirty="0">
                <a:solidFill>
                  <a:schemeClr val="tx1"/>
                </a:solidFill>
                <a:effectLst/>
                <a:latin typeface="Arial" charset="0"/>
                <a:ea typeface="+mn-ea"/>
                <a:cs typeface="+mn-cs"/>
                <a:hlinkClick r:id="rId5" tooltip="Symmetric distribution"/>
              </a:rPr>
              <a:t>symmetric</a:t>
            </a:r>
            <a:r>
              <a:rPr lang="en-GB" sz="1200" b="0" i="0" kern="1200" dirty="0">
                <a:solidFill>
                  <a:schemeClr val="tx1"/>
                </a:solidFill>
                <a:effectLst/>
                <a:latin typeface="Arial" charset="0"/>
                <a:ea typeface="+mn-ea"/>
                <a:cs typeface="+mn-cs"/>
              </a:rPr>
              <a:t> </a:t>
            </a:r>
            <a:r>
              <a:rPr lang="en-GB" sz="1200" b="0" i="0" u="none" strike="noStrike" kern="1200" dirty="0">
                <a:solidFill>
                  <a:schemeClr val="tx1"/>
                </a:solidFill>
                <a:effectLst/>
                <a:latin typeface="Arial" charset="0"/>
                <a:ea typeface="+mn-ea"/>
                <a:cs typeface="+mn-cs"/>
                <a:hlinkClick r:id="rId6" tooltip="Probability distributions"/>
              </a:rPr>
              <a:t>probability distributions</a:t>
            </a:r>
            <a:r>
              <a:rPr lang="en-GB" sz="1200" b="0" i="0" kern="1200" dirty="0">
                <a:solidFill>
                  <a:schemeClr val="tx1"/>
                </a:solidFill>
                <a:effectLst/>
                <a:latin typeface="Arial" charset="0"/>
                <a:ea typeface="+mn-ea"/>
                <a:cs typeface="+mn-cs"/>
              </a:rPr>
              <a:t> such that for each member of the family, all </a:t>
            </a:r>
            <a:r>
              <a:rPr lang="en-GB" sz="1200" b="0" i="0" u="none" strike="noStrike" kern="1200" dirty="0">
                <a:solidFill>
                  <a:schemeClr val="tx1"/>
                </a:solidFill>
                <a:effectLst/>
                <a:latin typeface="Arial" charset="0"/>
                <a:ea typeface="+mn-ea"/>
                <a:cs typeface="+mn-cs"/>
                <a:hlinkClick r:id="rId7" tooltip="Interval (mathematics)"/>
              </a:rPr>
              <a:t>intervals</a:t>
            </a:r>
            <a:r>
              <a:rPr lang="en-GB" sz="1200" b="0" i="0" kern="1200" dirty="0">
                <a:solidFill>
                  <a:schemeClr val="tx1"/>
                </a:solidFill>
                <a:effectLst/>
                <a:latin typeface="Arial" charset="0"/>
                <a:ea typeface="+mn-ea"/>
                <a:cs typeface="+mn-cs"/>
              </a:rPr>
              <a:t> of the same length on the distribution's support are equally probable. </a:t>
            </a:r>
            <a:endParaRPr lang="en-US" altLang="en-US" dirty="0"/>
          </a:p>
        </p:txBody>
      </p:sp>
    </p:spTree>
    <p:extLst>
      <p:ext uri="{BB962C8B-B14F-4D97-AF65-F5344CB8AC3E}">
        <p14:creationId xmlns:p14="http://schemas.microsoft.com/office/powerpoint/2010/main" val="543066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+ 1 + 2 + 2 + 1 + 5) / 3 = 4</a:t>
            </a:r>
          </a:p>
          <a:p>
            <a:r>
              <a:rPr lang="en-GB" dirty="0"/>
              <a:t>e(TL) = 4/24</a:t>
            </a:r>
          </a:p>
          <a:p>
            <a:r>
              <a:rPr lang="en-GB" dirty="0"/>
              <a:t>(2 + 4 + 0 + 6) / 2 = 6</a:t>
            </a:r>
          </a:p>
          <a:p>
            <a:r>
              <a:rPr lang="en-GB" dirty="0"/>
              <a:t>e(TR) = 6/24</a:t>
            </a:r>
          </a:p>
          <a:p>
            <a:r>
              <a:rPr lang="en-GB" dirty="0"/>
              <a:t>7/24 = 7 represents the outer leaves</a:t>
            </a:r>
          </a:p>
          <a:p>
            <a:r>
              <a:rPr lang="en-GB" dirty="0"/>
              <a:t>4/24 = 4 represents the outer leaves</a:t>
            </a:r>
            <a:endParaRPr lang="en-IE" dirty="0"/>
          </a:p>
        </p:txBody>
      </p:sp>
    </p:spTree>
    <p:extLst>
      <p:ext uri="{BB962C8B-B14F-4D97-AF65-F5344CB8AC3E}">
        <p14:creationId xmlns:p14="http://schemas.microsoft.com/office/powerpoint/2010/main" val="971285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http://simulation-math.com/_Statistics/FindZalphaover2.cshtml</a:t>
            </a:r>
          </a:p>
          <a:p>
            <a:r>
              <a:rPr lang="en-GB" dirty="0" err="1"/>
              <a:t>Zalpha</a:t>
            </a:r>
            <a:r>
              <a:rPr lang="en-GB" dirty="0"/>
              <a:t> = 1.28</a:t>
            </a:r>
          </a:p>
          <a:p>
            <a:r>
              <a:rPr lang="en-IE" dirty="0"/>
              <a:t>A1 = 0.286 * (1 - 0.286) / 7 = 0.029172</a:t>
            </a:r>
          </a:p>
          <a:p>
            <a:r>
              <a:rPr lang="en-IE" dirty="0"/>
              <a:t>A2 = 1.28 * 1.28 / (4 * 7 * 7) = 0.008</a:t>
            </a:r>
          </a:p>
          <a:p>
            <a:r>
              <a:rPr lang="en-IE" dirty="0"/>
              <a:t>A = sqrt (A1 + A2) = sqrt(0.0375) = 0.193</a:t>
            </a:r>
          </a:p>
          <a:p>
            <a:r>
              <a:rPr lang="en-IE" dirty="0"/>
              <a:t>Denominator = (1 + 1.28 * 1.28 /7) = 1.234 </a:t>
            </a:r>
          </a:p>
          <a:p>
            <a:r>
              <a:rPr lang="en-IE" dirty="0"/>
              <a:t>Result = (0.286 + (1.28*1.28)/(2*7)+1.28*A) / Denominator</a:t>
            </a:r>
          </a:p>
          <a:p>
            <a:r>
              <a:rPr lang="en-IE" dirty="0"/>
              <a:t>       = (0.403 + 1.28 * A) / Denominator</a:t>
            </a:r>
          </a:p>
          <a:p>
            <a:r>
              <a:rPr lang="en-IE" dirty="0"/>
              <a:t>       = (0.403 + 0.247) / 1.234</a:t>
            </a:r>
          </a:p>
          <a:p>
            <a:r>
              <a:rPr lang="en-IE" dirty="0"/>
              <a:t>       = 0.527</a:t>
            </a:r>
          </a:p>
          <a:p>
            <a:endParaRPr lang="en-IE" dirty="0"/>
          </a:p>
          <a:p>
            <a:r>
              <a:rPr lang="en-IE" dirty="0"/>
              <a:t>A1 = 0.286 * (1 - 0.286) / 7 = 0.029172</a:t>
            </a:r>
          </a:p>
          <a:p>
            <a:r>
              <a:rPr lang="en-IE" dirty="0"/>
              <a:t>A2 = 1.16 * 1.16 / (4 * 7 * 7) = 0.006</a:t>
            </a:r>
          </a:p>
          <a:p>
            <a:r>
              <a:rPr lang="en-IE" dirty="0"/>
              <a:t>A = sqrt (A1 + A2) = sqrt(0.0375) = 0.189</a:t>
            </a:r>
          </a:p>
          <a:p>
            <a:r>
              <a:rPr lang="en-IE" dirty="0"/>
              <a:t>Denominator = (1 + 1.16 * 1.16 /7) = 1.192 </a:t>
            </a:r>
          </a:p>
          <a:p>
            <a:r>
              <a:rPr lang="en-IE" dirty="0"/>
              <a:t>Result = (0.286 + (1.16*1.16)/(2*7)+1.16*A) / Denominator</a:t>
            </a:r>
          </a:p>
          <a:p>
            <a:r>
              <a:rPr lang="en-IE" dirty="0"/>
              <a:t>       = (0.382 + 1.16 * A) / Denominator</a:t>
            </a:r>
          </a:p>
          <a:p>
            <a:r>
              <a:rPr lang="en-IE" dirty="0"/>
              <a:t>       = (0.403 + 0.219) / 1.192</a:t>
            </a:r>
          </a:p>
          <a:p>
            <a:r>
              <a:rPr lang="en-IE" dirty="0"/>
              <a:t>    e’(7, 2/7, 0.25)   = 0.521</a:t>
            </a:r>
          </a:p>
        </p:txBody>
      </p:sp>
    </p:spTree>
    <p:extLst>
      <p:ext uri="{BB962C8B-B14F-4D97-AF65-F5344CB8AC3E}">
        <p14:creationId xmlns:p14="http://schemas.microsoft.com/office/powerpoint/2010/main" val="3890666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charset="0"/>
                <a:ea typeface="+mn-ea"/>
                <a:cs typeface="+mn-cs"/>
              </a:rPr>
              <a:t>A </a:t>
            </a:r>
            <a:r>
              <a:rPr lang="en-GB" sz="1200" b="1" i="0" kern="1200" dirty="0">
                <a:solidFill>
                  <a:schemeClr val="tx1"/>
                </a:solidFill>
                <a:effectLst/>
                <a:latin typeface="Arial" charset="0"/>
                <a:ea typeface="+mn-ea"/>
                <a:cs typeface="+mn-cs"/>
              </a:rPr>
              <a:t>chi-squared test</a:t>
            </a:r>
            <a:r>
              <a:rPr lang="en-GB" sz="1200" b="0" i="0" kern="1200" dirty="0">
                <a:solidFill>
                  <a:schemeClr val="tx1"/>
                </a:solidFill>
                <a:effectLst/>
                <a:latin typeface="Arial" charset="0"/>
                <a:ea typeface="+mn-ea"/>
                <a:cs typeface="+mn-cs"/>
              </a:rPr>
              <a:t>, also written as </a:t>
            </a:r>
            <a:r>
              <a:rPr lang="en-GB" sz="1200" b="1" i="1" kern="1200" dirty="0">
                <a:solidFill>
                  <a:schemeClr val="tx1"/>
                </a:solidFill>
                <a:effectLst/>
                <a:latin typeface="Arial" charset="0"/>
                <a:ea typeface="+mn-ea"/>
                <a:cs typeface="+mn-cs"/>
              </a:rPr>
              <a:t>χ</a:t>
            </a:r>
            <a:r>
              <a:rPr lang="en-GB" sz="1200" b="1" i="0" kern="1200" baseline="30000" dirty="0">
                <a:solidFill>
                  <a:schemeClr val="tx1"/>
                </a:solidFill>
                <a:effectLst/>
                <a:latin typeface="Arial" charset="0"/>
                <a:ea typeface="+mn-ea"/>
                <a:cs typeface="+mn-cs"/>
              </a:rPr>
              <a:t>2</a:t>
            </a:r>
            <a:r>
              <a:rPr lang="en-GB" sz="1200" b="1" i="0" kern="1200" dirty="0">
                <a:solidFill>
                  <a:schemeClr val="tx1"/>
                </a:solidFill>
                <a:effectLst/>
                <a:latin typeface="Arial" charset="0"/>
                <a:ea typeface="+mn-ea"/>
                <a:cs typeface="+mn-cs"/>
              </a:rPr>
              <a:t> test</a:t>
            </a:r>
            <a:r>
              <a:rPr lang="en-GB" sz="1200" b="0" i="0" kern="1200" dirty="0">
                <a:solidFill>
                  <a:schemeClr val="tx1"/>
                </a:solidFill>
                <a:effectLst/>
                <a:latin typeface="Arial" charset="0"/>
                <a:ea typeface="+mn-ea"/>
                <a:cs typeface="+mn-cs"/>
              </a:rPr>
              <a:t>, is any </a:t>
            </a:r>
            <a:r>
              <a:rPr lang="en-GB" sz="1200" b="0" i="0" u="none" strike="noStrike" kern="1200" dirty="0">
                <a:solidFill>
                  <a:schemeClr val="tx1"/>
                </a:solidFill>
                <a:effectLst/>
                <a:latin typeface="Arial" charset="0"/>
                <a:ea typeface="+mn-ea"/>
                <a:cs typeface="+mn-cs"/>
                <a:hlinkClick r:id="rId3" tooltip="Statistical"/>
              </a:rPr>
              <a:t>statistical</a:t>
            </a:r>
            <a:r>
              <a:rPr lang="en-GB" sz="1200" b="0" i="0" kern="1200" dirty="0">
                <a:solidFill>
                  <a:schemeClr val="tx1"/>
                </a:solidFill>
                <a:effectLst/>
                <a:latin typeface="Arial" charset="0"/>
                <a:ea typeface="+mn-ea"/>
                <a:cs typeface="+mn-cs"/>
              </a:rPr>
              <a:t> </a:t>
            </a:r>
            <a:r>
              <a:rPr lang="en-GB" sz="1200" b="0" i="0" u="none" strike="noStrike" kern="1200" dirty="0">
                <a:solidFill>
                  <a:schemeClr val="tx1"/>
                </a:solidFill>
                <a:effectLst/>
                <a:latin typeface="Arial" charset="0"/>
                <a:ea typeface="+mn-ea"/>
                <a:cs typeface="+mn-cs"/>
                <a:hlinkClick r:id="rId4" tooltip="Hypothesis test"/>
              </a:rPr>
              <a:t>hypothesis test</a:t>
            </a:r>
            <a:r>
              <a:rPr lang="en-GB" sz="1200" b="0" i="0" kern="1200" dirty="0">
                <a:solidFill>
                  <a:schemeClr val="tx1"/>
                </a:solidFill>
                <a:effectLst/>
                <a:latin typeface="Arial" charset="0"/>
                <a:ea typeface="+mn-ea"/>
                <a:cs typeface="+mn-cs"/>
              </a:rPr>
              <a:t> where the </a:t>
            </a:r>
            <a:r>
              <a:rPr lang="en-GB" sz="1200" b="0" i="0" u="none" strike="noStrike" kern="1200" dirty="0">
                <a:solidFill>
                  <a:schemeClr val="tx1"/>
                </a:solidFill>
                <a:effectLst/>
                <a:latin typeface="Arial" charset="0"/>
                <a:ea typeface="+mn-ea"/>
                <a:cs typeface="+mn-cs"/>
                <a:hlinkClick r:id="rId5" tooltip="Sampling distribution"/>
              </a:rPr>
              <a:t>sampling distribution</a:t>
            </a:r>
            <a:r>
              <a:rPr lang="en-GB" sz="1200" b="0" i="0" kern="1200" dirty="0">
                <a:solidFill>
                  <a:schemeClr val="tx1"/>
                </a:solidFill>
                <a:effectLst/>
                <a:latin typeface="Arial" charset="0"/>
                <a:ea typeface="+mn-ea"/>
                <a:cs typeface="+mn-cs"/>
              </a:rPr>
              <a:t> of the test statistic is a </a:t>
            </a:r>
            <a:r>
              <a:rPr lang="en-GB" sz="1200" b="0" i="0" u="none" strike="noStrike" kern="1200" dirty="0">
                <a:solidFill>
                  <a:schemeClr val="tx1"/>
                </a:solidFill>
                <a:effectLst/>
                <a:latin typeface="Arial" charset="0"/>
                <a:ea typeface="+mn-ea"/>
                <a:cs typeface="+mn-cs"/>
                <a:hlinkClick r:id="rId6" tooltip="Chi-squared distribution"/>
              </a:rPr>
              <a:t>chi-squared distribution</a:t>
            </a:r>
            <a:r>
              <a:rPr lang="en-GB" sz="1200" b="0" i="0" kern="1200" dirty="0">
                <a:solidFill>
                  <a:schemeClr val="tx1"/>
                </a:solidFill>
                <a:effectLst/>
                <a:latin typeface="Arial" charset="0"/>
                <a:ea typeface="+mn-ea"/>
                <a:cs typeface="+mn-cs"/>
              </a:rPr>
              <a:t> when the </a:t>
            </a:r>
            <a:r>
              <a:rPr lang="en-GB" sz="1200" b="0" i="0" u="none" strike="noStrike" kern="1200" dirty="0">
                <a:solidFill>
                  <a:schemeClr val="tx1"/>
                </a:solidFill>
                <a:effectLst/>
                <a:latin typeface="Arial" charset="0"/>
                <a:ea typeface="+mn-ea"/>
                <a:cs typeface="+mn-cs"/>
                <a:hlinkClick r:id="rId7" tooltip="Null hypothesis"/>
              </a:rPr>
              <a:t>null hypothesis</a:t>
            </a:r>
            <a:r>
              <a:rPr lang="en-GB" sz="1200" b="0" i="0" kern="1200" dirty="0">
                <a:solidFill>
                  <a:schemeClr val="tx1"/>
                </a:solidFill>
                <a:effectLst/>
                <a:latin typeface="Arial" charset="0"/>
                <a:ea typeface="+mn-ea"/>
                <a:cs typeface="+mn-cs"/>
              </a:rPr>
              <a:t> is true.</a:t>
            </a:r>
          </a:p>
          <a:p>
            <a:endParaRPr lang="en-GB" dirty="0"/>
          </a:p>
          <a:p>
            <a:r>
              <a:rPr lang="en-GB" dirty="0"/>
              <a:t>In inferential statistics, the term "null hypothesis" is a general statement or default position that there is no relationship between two measured phenomena, or no association among groups. Rejecting or disproving the null hypothesis—and thus concluding that there are grounds for believing that there is a relationship between two phenomena</a:t>
            </a:r>
            <a:endParaRPr lang="en-IE" dirty="0"/>
          </a:p>
        </p:txBody>
      </p:sp>
    </p:spTree>
    <p:extLst>
      <p:ext uri="{BB962C8B-B14F-4D97-AF65-F5344CB8AC3E}">
        <p14:creationId xmlns:p14="http://schemas.microsoft.com/office/powerpoint/2010/main" val="322493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4/12 + 4/7 + 1/5 + 1/6 = (4/12+1/6) + (4/7 + 1/5) = 6/12 + 27/35 = (210+ 324)/420 = 534/420 * ¼ = 0.31</a:t>
            </a:r>
            <a:endParaRPr lang="en-IE" dirty="0"/>
          </a:p>
        </p:txBody>
      </p:sp>
    </p:spTree>
    <p:extLst>
      <p:ext uri="{BB962C8B-B14F-4D97-AF65-F5344CB8AC3E}">
        <p14:creationId xmlns:p14="http://schemas.microsoft.com/office/powerpoint/2010/main" val="386203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Arial" charset="0"/>
                <a:ea typeface="+mn-ea"/>
                <a:cs typeface="+mn-cs"/>
              </a:rPr>
              <a:t>Random Subsampling</a:t>
            </a:r>
          </a:p>
          <a:p>
            <a:r>
              <a:rPr lang="en-GB" sz="1200" kern="1200" dirty="0">
                <a:solidFill>
                  <a:schemeClr val="tx1"/>
                </a:solidFill>
                <a:effectLst/>
                <a:latin typeface="Arial" charset="0"/>
                <a:ea typeface="+mn-ea"/>
                <a:cs typeface="+mn-cs"/>
              </a:rPr>
              <a:t>Random sub­sampling, which is also known as Monte Carlo </a:t>
            </a:r>
            <a:r>
              <a:rPr lang="en-GB" sz="1200" kern="1200" dirty="0" err="1">
                <a:solidFill>
                  <a:schemeClr val="tx1"/>
                </a:solidFill>
                <a:effectLst/>
                <a:latin typeface="Arial" charset="0"/>
                <a:ea typeface="+mn-ea"/>
                <a:cs typeface="+mn-cs"/>
              </a:rPr>
              <a:t>crossvalidation</a:t>
            </a:r>
            <a:r>
              <a:rPr lang="en-GB" sz="1200" kern="1200" dirty="0">
                <a:solidFill>
                  <a:schemeClr val="tx1"/>
                </a:solidFill>
                <a:effectLst/>
                <a:latin typeface="Arial" charset="0"/>
                <a:ea typeface="+mn-ea"/>
                <a:cs typeface="+mn-cs"/>
              </a:rPr>
              <a:t>, as multiple holdout or as repeated evaluation set, is based on randomly splitting the data into subsets, whereby the size of the subsets is defined by the user. The random partitioning of the data can be repeated arbitrarily often. In contrast to a full </a:t>
            </a:r>
            <a:r>
              <a:rPr lang="en-GB" sz="1200" kern="1200" dirty="0" err="1">
                <a:solidFill>
                  <a:schemeClr val="tx1"/>
                </a:solidFill>
                <a:effectLst/>
                <a:latin typeface="Arial" charset="0"/>
                <a:ea typeface="+mn-ea"/>
                <a:cs typeface="+mn-cs"/>
              </a:rPr>
              <a:t>crossvalidation</a:t>
            </a:r>
            <a:r>
              <a:rPr lang="en-GB" sz="1200" kern="1200" dirty="0">
                <a:solidFill>
                  <a:schemeClr val="tx1"/>
                </a:solidFill>
                <a:effectLst/>
                <a:latin typeface="Arial" charset="0"/>
                <a:ea typeface="+mn-ea"/>
                <a:cs typeface="+mn-cs"/>
              </a:rPr>
              <a:t> procedure, random subsampling has been shown to be asymptotically consistent resulting in more pessimistic predictions of the test data compared with </a:t>
            </a:r>
            <a:r>
              <a:rPr lang="en-GB" sz="1200" kern="1200" dirty="0" err="1">
                <a:solidFill>
                  <a:schemeClr val="tx1"/>
                </a:solidFill>
                <a:effectLst/>
                <a:latin typeface="Arial" charset="0"/>
                <a:ea typeface="+mn-ea"/>
                <a:cs typeface="+mn-cs"/>
              </a:rPr>
              <a:t>crossvalidation</a:t>
            </a:r>
            <a:r>
              <a:rPr lang="en-GB" sz="1200" kern="1200" dirty="0">
                <a:solidFill>
                  <a:schemeClr val="tx1"/>
                </a:solidFill>
                <a:effectLst/>
                <a:latin typeface="Arial" charset="0"/>
                <a:ea typeface="+mn-ea"/>
                <a:cs typeface="+mn-cs"/>
              </a:rPr>
              <a:t>. The predictions of the test data give a realistic estimation of the predictions of external validation data.</a:t>
            </a:r>
          </a:p>
        </p:txBody>
      </p:sp>
    </p:spTree>
    <p:extLst>
      <p:ext uri="{BB962C8B-B14F-4D97-AF65-F5344CB8AC3E}">
        <p14:creationId xmlns:p14="http://schemas.microsoft.com/office/powerpoint/2010/main" val="264113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9727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94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0123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152400"/>
            <a:ext cx="8280400" cy="533400"/>
          </a:xfrm>
        </p:spPr>
        <p:txBody>
          <a:bodyPr/>
          <a:lstStyle/>
          <a:p>
            <a:r>
              <a:rPr lang="en-US"/>
              <a:t>Click to edit Master title style</a:t>
            </a:r>
          </a:p>
        </p:txBody>
      </p:sp>
      <p:sp>
        <p:nvSpPr>
          <p:cNvPr id="3" name="Content Placeholder 2"/>
          <p:cNvSpPr>
            <a:spLocks noGrp="1"/>
          </p:cNvSpPr>
          <p:nvPr>
            <p:ph sz="quarter" idx="1"/>
          </p:nvPr>
        </p:nvSpPr>
        <p:spPr>
          <a:xfrm>
            <a:off x="41116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1116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2255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42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741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0885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164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639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679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96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214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244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grpSp>
        <p:nvGrpSpPr>
          <p:cNvPr id="1028" name="Group 16"/>
          <p:cNvGrpSpPr>
            <a:grpSpLocks/>
          </p:cNvGrpSpPr>
          <p:nvPr userDrawn="1"/>
        </p:nvGrpSpPr>
        <p:grpSpPr bwMode="auto">
          <a:xfrm>
            <a:off x="304800" y="838200"/>
            <a:ext cx="8534400" cy="152400"/>
            <a:chOff x="264" y="788"/>
            <a:chExt cx="5232" cy="124"/>
          </a:xfrm>
        </p:grpSpPr>
        <p:sp>
          <p:nvSpPr>
            <p:cNvPr id="1030"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defRPr/>
              </a:pPr>
              <a:endParaRPr lang="en-US" altLang="en-US"/>
            </a:p>
          </p:txBody>
        </p:sp>
        <p:sp>
          <p:nvSpPr>
            <p:cNvPr id="1031"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defRPr/>
              </a:pPr>
              <a:endParaRPr lang="en-US" altLang="en-US"/>
            </a:p>
          </p:txBody>
        </p:sp>
      </p:grpSp>
      <p:sp>
        <p:nvSpPr>
          <p:cNvPr id="8" name="Text Box 10"/>
          <p:cNvSpPr txBox="1">
            <a:spLocks noChangeArrowheads="1"/>
          </p:cNvSpPr>
          <p:nvPr userDrawn="1"/>
        </p:nvSpPr>
        <p:spPr bwMode="auto">
          <a:xfrm>
            <a:off x="457200" y="6400800"/>
            <a:ext cx="853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defRPr/>
            </a:pPr>
            <a:r>
              <a:rPr lang="en-US" altLang="en-US" sz="1400" dirty="0"/>
              <a:t>02/14/2018</a:t>
            </a:r>
            <a:r>
              <a:rPr lang="en-US" sz="1400" dirty="0">
                <a:latin typeface="Arial" pitchFamily="34" charset="0"/>
              </a:rPr>
              <a:t>		</a:t>
            </a:r>
            <a:r>
              <a:rPr lang="en-US" sz="1400" baseline="0" dirty="0">
                <a:latin typeface="Arial" pitchFamily="34" charset="0"/>
              </a:rPr>
              <a:t>     </a:t>
            </a:r>
            <a:r>
              <a:rPr lang="en-US" sz="1400" dirty="0">
                <a:latin typeface="Arial" pitchFamily="34" charset="0"/>
              </a:rPr>
              <a:t>Introduction to Data Mining,</a:t>
            </a:r>
            <a:r>
              <a:rPr lang="en-US" sz="1400" baseline="0" dirty="0">
                <a:latin typeface="Arial" pitchFamily="34" charset="0"/>
              </a:rPr>
              <a:t> 2</a:t>
            </a:r>
            <a:r>
              <a:rPr lang="en-US" sz="1400" baseline="30000" dirty="0">
                <a:latin typeface="Arial" pitchFamily="34" charset="0"/>
              </a:rPr>
              <a:t>nd</a:t>
            </a:r>
            <a:r>
              <a:rPr lang="en-US" sz="1400" baseline="0" dirty="0">
                <a:latin typeface="Arial" pitchFamily="34" charset="0"/>
              </a:rPr>
              <a:t> Edition</a:t>
            </a:r>
            <a:r>
              <a:rPr lang="en-US" sz="1400" dirty="0">
                <a:latin typeface="Arial" pitchFamily="34" charset="0"/>
              </a:rPr>
              <a:t> </a:t>
            </a:r>
            <a:r>
              <a:rPr lang="en-US" altLang="en-US" sz="1400" dirty="0"/>
              <a:t> 			              </a:t>
            </a:r>
            <a:fld id="{7084C611-86DA-0C49-84BD-91F3BD06A343}" type="slidenum">
              <a:rPr lang="en-US" altLang="en-US" sz="1400" smtClean="0"/>
              <a:pPr>
                <a:spcBef>
                  <a:spcPct val="50000"/>
                </a:spcBef>
                <a:defRPr/>
              </a:pPr>
              <a:t>‹#›</a:t>
            </a:fld>
            <a:endParaRPr lang="en-US" alt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6.tiff"/><Relationship Id="rId5" Type="http://schemas.openxmlformats.org/officeDocument/2006/relationships/image" Target="../media/image18.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emf"/><Relationship Id="rId5" Type="http://schemas.openxmlformats.org/officeDocument/2006/relationships/oleObject" Target="../embeddings/oleObject6.bin"/><Relationship Id="rId4" Type="http://schemas.openxmlformats.org/officeDocument/2006/relationships/image" Target="../media/image19.wmf"/><Relationship Id="rId9" Type="http://schemas.openxmlformats.org/officeDocument/2006/relationships/image" Target="../media/image15.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3.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2.e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4.wmf"/><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026"/>
          <p:cNvSpPr>
            <a:spLocks noGrp="1" noChangeArrowheads="1"/>
          </p:cNvSpPr>
          <p:nvPr>
            <p:ph type="title"/>
          </p:nvPr>
        </p:nvSpPr>
        <p:spPr>
          <a:xfrm>
            <a:off x="228600" y="-152400"/>
            <a:ext cx="8763000" cy="838200"/>
          </a:xfrm>
        </p:spPr>
        <p:txBody>
          <a:bodyPr/>
          <a:lstStyle/>
          <a:p>
            <a:r>
              <a:rPr lang="en-US" altLang="en-US"/>
              <a:t>Data Mining</a:t>
            </a:r>
            <a:endParaRPr lang="en-US" altLang="en-US" sz="2800"/>
          </a:p>
        </p:txBody>
      </p:sp>
      <p:sp>
        <p:nvSpPr>
          <p:cNvPr id="4098" name="Rectangle 1027"/>
          <p:cNvSpPr>
            <a:spLocks noChangeArrowheads="1"/>
          </p:cNvSpPr>
          <p:nvPr/>
        </p:nvSpPr>
        <p:spPr bwMode="auto">
          <a:xfrm>
            <a:off x="381000" y="1981200"/>
            <a:ext cx="8229600"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lgn="ctr" eaLnBrk="1" hangingPunct="1">
              <a:spcBef>
                <a:spcPct val="20000"/>
              </a:spcBef>
              <a:spcAft>
                <a:spcPct val="0"/>
              </a:spcAft>
              <a:buClr>
                <a:schemeClr val="folHlink"/>
              </a:buClr>
              <a:buSzPct val="60000"/>
              <a:buFont typeface="Wingdings" charset="2"/>
              <a:buNone/>
            </a:pPr>
            <a:r>
              <a:rPr lang="en-US" altLang="en-US" sz="3200" b="0"/>
              <a:t>Model Overfitting</a:t>
            </a:r>
          </a:p>
          <a:p>
            <a:pPr algn="ctr" eaLnBrk="1" hangingPunct="1">
              <a:spcBef>
                <a:spcPct val="20000"/>
              </a:spcBef>
              <a:spcAft>
                <a:spcPct val="0"/>
              </a:spcAft>
              <a:buClr>
                <a:schemeClr val="folHlink"/>
              </a:buClr>
              <a:buSzPct val="60000"/>
              <a:buFont typeface="Wingdings" charset="2"/>
              <a:buNone/>
            </a:pPr>
            <a:endParaRPr lang="en-US" altLang="en-US" sz="3200" b="0"/>
          </a:p>
          <a:p>
            <a:pPr algn="ctr" eaLnBrk="1" hangingPunct="1">
              <a:spcBef>
                <a:spcPct val="20000"/>
              </a:spcBef>
              <a:spcAft>
                <a:spcPct val="0"/>
              </a:spcAft>
              <a:buClr>
                <a:schemeClr val="folHlink"/>
              </a:buClr>
              <a:buSzPct val="60000"/>
              <a:buFont typeface="Wingdings" charset="2"/>
              <a:buNone/>
            </a:pPr>
            <a:r>
              <a:rPr lang="en-US" altLang="en-US" sz="3200" b="0"/>
              <a:t>Introduction to Data Mining, 2</a:t>
            </a:r>
            <a:r>
              <a:rPr lang="en-US" altLang="en-US" sz="3200" b="0" baseline="30000"/>
              <a:t>nd</a:t>
            </a:r>
            <a:r>
              <a:rPr lang="en-US" altLang="en-US" sz="3200" b="0"/>
              <a:t> Edition</a:t>
            </a:r>
          </a:p>
          <a:p>
            <a:pPr algn="ctr" eaLnBrk="1" hangingPunct="1">
              <a:spcBef>
                <a:spcPct val="20000"/>
              </a:spcBef>
              <a:spcAft>
                <a:spcPct val="0"/>
              </a:spcAft>
              <a:buClr>
                <a:schemeClr val="folHlink"/>
              </a:buClr>
              <a:buSzPct val="60000"/>
              <a:buFont typeface="Wingdings" charset="2"/>
              <a:buNone/>
            </a:pPr>
            <a:r>
              <a:rPr lang="en-US" altLang="en-US" sz="3200" b="0"/>
              <a:t>by</a:t>
            </a:r>
          </a:p>
          <a:p>
            <a:pPr algn="ctr" eaLnBrk="1" hangingPunct="1">
              <a:spcBef>
                <a:spcPct val="20000"/>
              </a:spcBef>
              <a:spcAft>
                <a:spcPct val="0"/>
              </a:spcAft>
              <a:buClr>
                <a:schemeClr val="folHlink"/>
              </a:buClr>
              <a:buSzPct val="60000"/>
              <a:buFont typeface="Wingdings" charset="2"/>
              <a:buNone/>
            </a:pPr>
            <a:r>
              <a:rPr lang="en-US" altLang="en-US" sz="3200" b="0"/>
              <a:t>Tan, Steinbach, Karpatne,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p:cNvSpPr>
            <a:spLocks noGrp="1" noChangeArrowheads="1"/>
          </p:cNvSpPr>
          <p:nvPr>
            <p:ph type="title"/>
          </p:nvPr>
        </p:nvSpPr>
        <p:spPr/>
        <p:txBody>
          <a:bodyPr/>
          <a:lstStyle/>
          <a:p>
            <a:r>
              <a:rPr lang="en-US" altLang="en-US" sz="2400"/>
              <a:t>Which tree is better?</a:t>
            </a:r>
          </a:p>
        </p:txBody>
      </p:sp>
      <p:pic>
        <p:nvPicPr>
          <p:cNvPr id="11266"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rcRect l="5989" t="6245" r="7352" b="3252"/>
          <a:stretch>
            <a:fillRect/>
          </a:stretch>
        </p:blipFill>
        <p:spPr>
          <a:xfrm>
            <a:off x="76200" y="1219200"/>
            <a:ext cx="8686800" cy="5105400"/>
          </a:xfrm>
        </p:spPr>
      </p:pic>
      <p:pic>
        <p:nvPicPr>
          <p:cNvPr id="11267" name="Picture 2"/>
          <p:cNvPicPr>
            <a:picLocks/>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76800" y="2209800"/>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5"/>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508125"/>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4"/>
          <p:cNvSpPr txBox="1">
            <a:spLocks noChangeArrowheads="1"/>
          </p:cNvSpPr>
          <p:nvPr/>
        </p:nvSpPr>
        <p:spPr bwMode="auto">
          <a:xfrm>
            <a:off x="1828800" y="4097338"/>
            <a:ext cx="274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400"/>
              <a:t>Decision Tree with 4 nodes</a:t>
            </a:r>
          </a:p>
        </p:txBody>
      </p:sp>
      <p:sp>
        <p:nvSpPr>
          <p:cNvPr id="11270" name="TextBox 7"/>
          <p:cNvSpPr txBox="1">
            <a:spLocks noChangeArrowheads="1"/>
          </p:cNvSpPr>
          <p:nvPr/>
        </p:nvSpPr>
        <p:spPr bwMode="auto">
          <a:xfrm>
            <a:off x="5486400" y="4799013"/>
            <a:ext cx="274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400"/>
              <a:t>Decision Tree with 50 nodes</a:t>
            </a:r>
          </a:p>
        </p:txBody>
      </p:sp>
      <p:sp>
        <p:nvSpPr>
          <p:cNvPr id="11271" name="TextBox 8"/>
          <p:cNvSpPr txBox="1">
            <a:spLocks noChangeArrowheads="1"/>
          </p:cNvSpPr>
          <p:nvPr/>
        </p:nvSpPr>
        <p:spPr bwMode="auto">
          <a:xfrm>
            <a:off x="2286000" y="4462463"/>
            <a:ext cx="2743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600">
                <a:solidFill>
                  <a:srgbClr val="FF0000"/>
                </a:solidFill>
              </a:rPr>
              <a:t>Which tree is better ?</a:t>
            </a:r>
          </a:p>
        </p:txBody>
      </p:sp>
      <p:cxnSp>
        <p:nvCxnSpPr>
          <p:cNvPr id="11272" name="Straight Arrow Connector 10"/>
          <p:cNvCxnSpPr>
            <a:cxnSpLocks noChangeShapeType="1"/>
          </p:cNvCxnSpPr>
          <p:nvPr/>
        </p:nvCxnSpPr>
        <p:spPr bwMode="auto">
          <a:xfrm flipV="1">
            <a:off x="1066800" y="4097338"/>
            <a:ext cx="762000" cy="81280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3" name="Straight Arrow Connector 12"/>
          <p:cNvCxnSpPr>
            <a:cxnSpLocks noChangeShapeType="1"/>
          </p:cNvCxnSpPr>
          <p:nvPr/>
        </p:nvCxnSpPr>
        <p:spPr bwMode="auto">
          <a:xfrm flipV="1">
            <a:off x="3276600" y="4572000"/>
            <a:ext cx="1981200" cy="60960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A224-B322-42AD-9376-54422AB8B72B}"/>
              </a:ext>
            </a:extLst>
          </p:cNvPr>
          <p:cNvSpPr>
            <a:spLocks noGrp="1"/>
          </p:cNvSpPr>
          <p:nvPr>
            <p:ph type="title"/>
          </p:nvPr>
        </p:nvSpPr>
        <p:spPr/>
        <p:txBody>
          <a:bodyPr/>
          <a:lstStyle/>
          <a:p>
            <a:r>
              <a:rPr lang="en-GB" sz="2800" dirty="0"/>
              <a:t>Underfitting, Overfitting and Good Fitting</a:t>
            </a:r>
            <a:endParaRPr lang="en-IE" sz="2800" dirty="0"/>
          </a:p>
        </p:txBody>
      </p:sp>
      <p:sp>
        <p:nvSpPr>
          <p:cNvPr id="3" name="Content Placeholder 2">
            <a:extLst>
              <a:ext uri="{FF2B5EF4-FFF2-40B4-BE49-F238E27FC236}">
                <a16:creationId xmlns:a16="http://schemas.microsoft.com/office/drawing/2014/main" id="{0CA6C2BD-B056-445F-9869-DD3EB6B6DB79}"/>
              </a:ext>
            </a:extLst>
          </p:cNvPr>
          <p:cNvSpPr>
            <a:spLocks noGrp="1"/>
          </p:cNvSpPr>
          <p:nvPr>
            <p:ph idx="1"/>
          </p:nvPr>
        </p:nvSpPr>
        <p:spPr>
          <a:xfrm>
            <a:off x="411162" y="1143000"/>
            <a:ext cx="8580437" cy="5181600"/>
          </a:xfrm>
        </p:spPr>
        <p:txBody>
          <a:bodyPr/>
          <a:lstStyle/>
          <a:p>
            <a:r>
              <a:rPr lang="en-GB" sz="1800" b="1" dirty="0"/>
              <a:t>Underfitting:</a:t>
            </a:r>
            <a:r>
              <a:rPr lang="en-GB" sz="1800" dirty="0"/>
              <a:t> It refers to a model that can neither model the training data nor generalize to new data.</a:t>
            </a:r>
          </a:p>
          <a:p>
            <a:pPr>
              <a:spcAft>
                <a:spcPts val="1200"/>
              </a:spcAft>
            </a:pPr>
            <a:r>
              <a:rPr lang="en-GB" sz="1800" dirty="0"/>
              <a:t>An underfit machine learning model is not a suitable model and will be obvious as it will have </a:t>
            </a:r>
            <a:r>
              <a:rPr lang="en-GB" sz="1800" u="sng" dirty="0"/>
              <a:t>poor performance</a:t>
            </a:r>
            <a:r>
              <a:rPr lang="en-GB" sz="1800" dirty="0"/>
              <a:t> on the </a:t>
            </a:r>
            <a:r>
              <a:rPr lang="en-GB" sz="1800" u="sng" dirty="0"/>
              <a:t>training data</a:t>
            </a:r>
            <a:r>
              <a:rPr lang="en-GB" sz="1800" dirty="0"/>
              <a:t>.</a:t>
            </a:r>
          </a:p>
          <a:p>
            <a:r>
              <a:rPr lang="en-GB" sz="1800" b="1" dirty="0"/>
              <a:t>Overfitting:</a:t>
            </a:r>
            <a:r>
              <a:rPr lang="en-GB" sz="1800" dirty="0"/>
              <a:t> It refers to a model that models the training data too well.</a:t>
            </a:r>
          </a:p>
          <a:p>
            <a:pPr>
              <a:spcAft>
                <a:spcPts val="1200"/>
              </a:spcAft>
            </a:pPr>
            <a:r>
              <a:rPr lang="en-GB" sz="1800" dirty="0"/>
              <a:t>Overfitting happens when a model learns the detail and noise in the training data to the extent that it negatively impacts the performance of the model on new data. </a:t>
            </a:r>
            <a:r>
              <a:rPr lang="en-GB" sz="1800" b="1" dirty="0"/>
              <a:t>For example</a:t>
            </a:r>
            <a:r>
              <a:rPr lang="en-GB" sz="1800" dirty="0"/>
              <a:t>, decision trees are a nonparametric machine learning algorithm that is very flexible and is subject to overfitting training data. This problem can be addressed by pruning a tree after it has learned in order to remove some of the detail it has picked up.</a:t>
            </a:r>
          </a:p>
          <a:p>
            <a:r>
              <a:rPr lang="en-GB" sz="1800" b="1" dirty="0"/>
              <a:t>A Good Fit: </a:t>
            </a:r>
            <a:r>
              <a:rPr lang="en-GB" sz="1800" dirty="0"/>
              <a:t>You want to select a model at the sweet spot between underfitting and overfitting.</a:t>
            </a:r>
          </a:p>
          <a:p>
            <a:r>
              <a:rPr lang="en-GB" sz="1800" dirty="0"/>
              <a:t>This is the goal, but is very difficult to do in practice.</a:t>
            </a:r>
          </a:p>
          <a:p>
            <a:r>
              <a:rPr lang="en-GB" sz="1800" dirty="0"/>
              <a:t>We can plot both the skill on the training data and the skill on a test dataset we have held back from the training process.</a:t>
            </a:r>
            <a:endParaRPr lang="en-IE" sz="1800" dirty="0"/>
          </a:p>
        </p:txBody>
      </p:sp>
    </p:spTree>
    <p:extLst>
      <p:ext uri="{BB962C8B-B14F-4D97-AF65-F5344CB8AC3E}">
        <p14:creationId xmlns:p14="http://schemas.microsoft.com/office/powerpoint/2010/main" val="249612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r>
              <a:rPr lang="en-US" altLang="en-US"/>
              <a:t>Model Overfitting</a:t>
            </a:r>
          </a:p>
        </p:txBody>
      </p:sp>
      <p:sp>
        <p:nvSpPr>
          <p:cNvPr id="12290" name="Text Box 7"/>
          <p:cNvSpPr txBox="1">
            <a:spLocks noChangeArrowheads="1"/>
          </p:cNvSpPr>
          <p:nvPr/>
        </p:nvSpPr>
        <p:spPr bwMode="auto">
          <a:xfrm>
            <a:off x="304800" y="5029200"/>
            <a:ext cx="8686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0"/>
              </a:spcAft>
              <a:buClrTx/>
              <a:buSzTx/>
              <a:buFontTx/>
              <a:buNone/>
            </a:pPr>
            <a:r>
              <a:rPr lang="en-US" altLang="en-US" sz="1800" dirty="0"/>
              <a:t>Underfitting</a:t>
            </a:r>
            <a:r>
              <a:rPr lang="en-US" altLang="en-US" sz="1800" b="0" dirty="0"/>
              <a:t>: when model is too simple, both training and test errors are large</a:t>
            </a:r>
          </a:p>
          <a:p>
            <a:pPr>
              <a:spcBef>
                <a:spcPct val="50000"/>
              </a:spcBef>
              <a:spcAft>
                <a:spcPct val="0"/>
              </a:spcAft>
              <a:buClrTx/>
              <a:buSzTx/>
              <a:buFontTx/>
              <a:buNone/>
            </a:pPr>
            <a:r>
              <a:rPr lang="en-US" altLang="en-US" sz="1800" dirty="0"/>
              <a:t>Overfitting</a:t>
            </a:r>
            <a:r>
              <a:rPr lang="en-US" altLang="en-US" sz="1800" b="0" dirty="0"/>
              <a:t>: when model is too complex, training error is small but test error is large</a:t>
            </a:r>
            <a:endParaRPr lang="en-US" altLang="en-US" sz="1800" b="0" dirty="0">
              <a:sym typeface="Symbol" charset="2"/>
            </a:endParaRPr>
          </a:p>
        </p:txBody>
      </p:sp>
      <p:pic>
        <p:nvPicPr>
          <p:cNvPr id="12291" name="Picture 11"/>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324350" y="914400"/>
            <a:ext cx="5048250" cy="3657600"/>
          </a:xfrm>
          <a:noFill/>
        </p:spPr>
      </p:pic>
      <p:pic>
        <p:nvPicPr>
          <p:cNvPr id="12292"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250" y="914400"/>
            <a:ext cx="50482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3F9B7088-FFDC-4DA6-84C4-4F57F132E33B}"/>
              </a:ext>
            </a:extLst>
          </p:cNvPr>
          <p:cNvSpPr/>
          <p:nvPr/>
        </p:nvSpPr>
        <p:spPr>
          <a:xfrm>
            <a:off x="1754652" y="4572000"/>
            <a:ext cx="1348446" cy="338554"/>
          </a:xfrm>
          <a:prstGeom prst="rect">
            <a:avLst/>
          </a:prstGeom>
        </p:spPr>
        <p:txBody>
          <a:bodyPr wrap="none">
            <a:spAutoFit/>
          </a:bodyPr>
          <a:lstStyle/>
          <a:p>
            <a:r>
              <a:rPr lang="en-US" altLang="en-US" dirty="0"/>
              <a:t>Underfitting</a:t>
            </a:r>
            <a:endParaRPr lang="en-IE" dirty="0"/>
          </a:p>
        </p:txBody>
      </p:sp>
      <p:sp>
        <p:nvSpPr>
          <p:cNvPr id="3" name="Rectangle 2">
            <a:extLst>
              <a:ext uri="{FF2B5EF4-FFF2-40B4-BE49-F238E27FC236}">
                <a16:creationId xmlns:a16="http://schemas.microsoft.com/office/drawing/2014/main" id="{ADA3D716-4A42-420C-8659-3C44A7EE405D}"/>
              </a:ext>
            </a:extLst>
          </p:cNvPr>
          <p:cNvSpPr/>
          <p:nvPr/>
        </p:nvSpPr>
        <p:spPr>
          <a:xfrm>
            <a:off x="6400800" y="4538246"/>
            <a:ext cx="1225015" cy="338554"/>
          </a:xfrm>
          <a:prstGeom prst="rect">
            <a:avLst/>
          </a:prstGeom>
        </p:spPr>
        <p:txBody>
          <a:bodyPr wrap="none">
            <a:spAutoFit/>
          </a:bodyPr>
          <a:lstStyle/>
          <a:p>
            <a:r>
              <a:rPr lang="en-US" altLang="en-US" dirty="0"/>
              <a:t>Overfitting</a:t>
            </a:r>
            <a:endParaRPr lang="en-I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en-US"/>
              <a:t>Model Overfitting</a:t>
            </a:r>
          </a:p>
        </p:txBody>
      </p:sp>
      <p:pic>
        <p:nvPicPr>
          <p:cNvPr id="13314" name="Picture 11"/>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247650" y="838200"/>
            <a:ext cx="5048250" cy="3657600"/>
          </a:xfrm>
          <a:noFill/>
        </p:spPr>
      </p:pic>
      <p:pic>
        <p:nvPicPr>
          <p:cNvPr id="13315"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2400" y="838200"/>
            <a:ext cx="52578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3019" t="9634" r="13583" b="75781"/>
          <a:stretch>
            <a:fillRect/>
          </a:stretch>
        </p:blipFill>
        <p:spPr bwMode="auto">
          <a:xfrm>
            <a:off x="7543800" y="1143000"/>
            <a:ext cx="1181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17" name="TextBox 2"/>
          <p:cNvSpPr txBox="1">
            <a:spLocks noChangeArrowheads="1"/>
          </p:cNvSpPr>
          <p:nvPr/>
        </p:nvSpPr>
        <p:spPr bwMode="auto">
          <a:xfrm>
            <a:off x="4619625" y="4419600"/>
            <a:ext cx="449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600"/>
              <a:t>Using twice the number of data instances</a:t>
            </a:r>
          </a:p>
        </p:txBody>
      </p:sp>
      <p:sp>
        <p:nvSpPr>
          <p:cNvPr id="13318" name="Text Box 7"/>
          <p:cNvSpPr txBox="1">
            <a:spLocks noChangeArrowheads="1"/>
          </p:cNvSpPr>
          <p:nvPr/>
        </p:nvSpPr>
        <p:spPr bwMode="auto">
          <a:xfrm>
            <a:off x="304800" y="4953000"/>
            <a:ext cx="86868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85750" indent="-285750">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0"/>
              </a:spcAft>
              <a:buClrTx/>
              <a:buSzTx/>
              <a:buFont typeface="Arial" charset="0"/>
              <a:buChar char="•"/>
            </a:pPr>
            <a:r>
              <a:rPr lang="en-US" altLang="en-US" sz="1800" b="0">
                <a:sym typeface="Symbol" charset="2"/>
              </a:rPr>
              <a:t>If training data is under-representative, testing errors increase and training errors decrease on increasing number of nodes</a:t>
            </a:r>
          </a:p>
          <a:p>
            <a:pPr>
              <a:spcBef>
                <a:spcPct val="50000"/>
              </a:spcBef>
              <a:spcAft>
                <a:spcPct val="0"/>
              </a:spcAft>
              <a:buClrTx/>
              <a:buSzTx/>
              <a:buFont typeface="Arial" charset="0"/>
              <a:buChar char="•"/>
            </a:pPr>
            <a:r>
              <a:rPr lang="en-US" altLang="en-US" sz="1800" b="0">
                <a:sym typeface="Symbol" charset="2"/>
              </a:rPr>
              <a:t>Increasing the size of training data reduces the difference between training and testing errors at a given number of nodes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a:t>Reasons for Model Overfitting</a:t>
            </a:r>
          </a:p>
        </p:txBody>
      </p:sp>
      <p:sp>
        <p:nvSpPr>
          <p:cNvPr id="14338" name="Content Placeholder 2"/>
          <p:cNvSpPr>
            <a:spLocks noGrp="1"/>
          </p:cNvSpPr>
          <p:nvPr>
            <p:ph idx="1"/>
          </p:nvPr>
        </p:nvSpPr>
        <p:spPr/>
        <p:txBody>
          <a:bodyPr/>
          <a:lstStyle/>
          <a:p>
            <a:r>
              <a:rPr lang="en-US" altLang="en-US" dirty="0"/>
              <a:t>Limited Training Size</a:t>
            </a:r>
          </a:p>
          <a:p>
            <a:endParaRPr lang="en-US" altLang="en-US" dirty="0"/>
          </a:p>
          <a:p>
            <a:r>
              <a:rPr lang="en-US" altLang="en-US" dirty="0"/>
              <a:t>High Model Complexity</a:t>
            </a:r>
          </a:p>
          <a:p>
            <a:endParaRPr lang="en-US" altLang="en-US" sz="500" dirty="0"/>
          </a:p>
          <a:p>
            <a:pPr lvl="1"/>
            <a:r>
              <a:rPr lang="en-US" altLang="en-US" sz="2400" dirty="0"/>
              <a:t>Multiple Comparison Procedure</a:t>
            </a:r>
          </a:p>
          <a:p>
            <a:pPr lvl="1"/>
            <a:endParaRPr lang="en-US" altLang="en-US" dirty="0"/>
          </a:p>
          <a:p>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81000" y="152400"/>
            <a:ext cx="8610600" cy="533400"/>
          </a:xfrm>
        </p:spPr>
        <p:txBody>
          <a:bodyPr/>
          <a:lstStyle/>
          <a:p>
            <a:r>
              <a:rPr lang="en-US" altLang="en-US"/>
              <a:t>Effect of Multiple Comparison Procedure</a:t>
            </a:r>
          </a:p>
        </p:txBody>
      </p:sp>
      <p:sp>
        <p:nvSpPr>
          <p:cNvPr id="1014787" name="Rectangle 3"/>
          <p:cNvSpPr>
            <a:spLocks noGrp="1" noChangeArrowheads="1"/>
          </p:cNvSpPr>
          <p:nvPr>
            <p:ph type="body" sz="half" idx="1"/>
          </p:nvPr>
        </p:nvSpPr>
        <p:spPr>
          <a:xfrm>
            <a:off x="411163" y="1143000"/>
            <a:ext cx="5989637" cy="5181600"/>
          </a:xfrm>
        </p:spPr>
        <p:txBody>
          <a:bodyPr/>
          <a:lstStyle/>
          <a:p>
            <a:r>
              <a:rPr lang="en-US" altLang="en-US" sz="2400" dirty="0"/>
              <a:t>Consider the task of predicting whether stock market will rise/ fall in the next 10 trading days</a:t>
            </a:r>
          </a:p>
          <a:p>
            <a:pPr lvl="4"/>
            <a:endParaRPr lang="en-US" altLang="en-US" sz="1800" dirty="0">
              <a:latin typeface="Times New Roman" charset="0"/>
            </a:endParaRPr>
          </a:p>
          <a:p>
            <a:r>
              <a:rPr lang="en-US" altLang="en-US" sz="2400" dirty="0"/>
              <a:t>Random guessing:</a:t>
            </a:r>
          </a:p>
          <a:p>
            <a:pPr lvl="1">
              <a:buFont typeface="Arial" charset="0"/>
              <a:buNone/>
            </a:pPr>
            <a:r>
              <a:rPr lang="en-US" altLang="en-US" sz="2400" i="1" dirty="0">
                <a:latin typeface="Times New Roman" charset="0"/>
              </a:rPr>
              <a:t> P</a:t>
            </a:r>
            <a:r>
              <a:rPr lang="en-US" altLang="en-US" sz="2400" dirty="0"/>
              <a:t>(</a:t>
            </a:r>
            <a:r>
              <a:rPr lang="en-US" altLang="en-US" sz="2400" i="1" dirty="0">
                <a:latin typeface="Times New Roman" charset="0"/>
              </a:rPr>
              <a:t>correct</a:t>
            </a:r>
            <a:r>
              <a:rPr lang="en-US" altLang="en-US" sz="2400" dirty="0"/>
              <a:t>) = 0.5</a:t>
            </a:r>
          </a:p>
          <a:p>
            <a:pPr lvl="1">
              <a:buFont typeface="Arial" charset="0"/>
              <a:buNone/>
            </a:pPr>
            <a:endParaRPr lang="en-US" altLang="en-US" sz="2400" dirty="0"/>
          </a:p>
          <a:p>
            <a:r>
              <a:rPr lang="en-US" altLang="en-US" sz="2400" dirty="0"/>
              <a:t>Make 10 random guesses in a row:</a:t>
            </a:r>
          </a:p>
          <a:p>
            <a:pPr lvl="1">
              <a:buFont typeface="Arial" charset="0"/>
              <a:buNone/>
            </a:pPr>
            <a:r>
              <a:rPr lang="en-US" altLang="en-US" sz="2400" dirty="0"/>
              <a:t> </a:t>
            </a:r>
          </a:p>
          <a:p>
            <a:endParaRPr lang="en-US" altLang="en-US" sz="2400" dirty="0"/>
          </a:p>
          <a:p>
            <a:endParaRPr lang="en-US" altLang="en-US" sz="2400" dirty="0"/>
          </a:p>
        </p:txBody>
      </p:sp>
      <p:graphicFrame>
        <p:nvGraphicFramePr>
          <p:cNvPr id="1014829" name="Group 45"/>
          <p:cNvGraphicFramePr>
            <a:graphicFrameLocks noGrp="1"/>
          </p:cNvGraphicFramePr>
          <p:nvPr>
            <p:ph sz="quarter" idx="2"/>
          </p:nvPr>
        </p:nvGraphicFramePr>
        <p:xfrm>
          <a:off x="6781800" y="1295400"/>
          <a:ext cx="2100263" cy="3962400"/>
        </p:xfrm>
        <a:graphic>
          <a:graphicData uri="http://schemas.openxmlformats.org/drawingml/2006/table">
            <a:tbl>
              <a:tblPr/>
              <a:tblGrid>
                <a:gridCol w="1050925">
                  <a:extLst>
                    <a:ext uri="{9D8B030D-6E8A-4147-A177-3AD203B41FA5}">
                      <a16:colId xmlns:a16="http://schemas.microsoft.com/office/drawing/2014/main" val="20000"/>
                    </a:ext>
                  </a:extLst>
                </a:gridCol>
                <a:gridCol w="1049338">
                  <a:extLst>
                    <a:ext uri="{9D8B030D-6E8A-4147-A177-3AD203B41FA5}">
                      <a16:colId xmlns:a16="http://schemas.microsoft.com/office/drawing/2014/main" val="20001"/>
                    </a:ext>
                  </a:extLst>
                </a:gridCol>
              </a:tblGrid>
              <a:tr h="2508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Day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Day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Day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Day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Day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Day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2413">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Day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08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Day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2413">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Day 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08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Day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014825" name="Object 41"/>
          <p:cNvGraphicFramePr>
            <a:graphicFrameLocks noGrp="1" noChangeAspect="1"/>
          </p:cNvGraphicFramePr>
          <p:nvPr>
            <p:ph sz="quarter" idx="3"/>
          </p:nvPr>
        </p:nvGraphicFramePr>
        <p:xfrm>
          <a:off x="990600" y="4724400"/>
          <a:ext cx="5486400" cy="1220788"/>
        </p:xfrm>
        <a:graphic>
          <a:graphicData uri="http://schemas.openxmlformats.org/presentationml/2006/ole">
            <mc:AlternateContent xmlns:mc="http://schemas.openxmlformats.org/markup-compatibility/2006">
              <mc:Choice xmlns:v="urn:schemas-microsoft-com:vml" Requires="v">
                <p:oleObj spid="_x0000_s15456" name="Equation" r:id="rId4" imgW="2908300" imgH="647700" progId="Equation.3">
                  <p:embed/>
                </p:oleObj>
              </mc:Choice>
              <mc:Fallback>
                <p:oleObj name="Equation" r:id="rId4" imgW="2908300" imgH="647700" progId="Equation.3">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724400"/>
                        <a:ext cx="5486400" cy="122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4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47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47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147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478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14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381000" y="152400"/>
            <a:ext cx="8534400" cy="533400"/>
          </a:xfrm>
        </p:spPr>
        <p:txBody>
          <a:bodyPr/>
          <a:lstStyle/>
          <a:p>
            <a:r>
              <a:rPr lang="en-US" altLang="en-US"/>
              <a:t>Effect of Multiple Comparison Procedure</a:t>
            </a:r>
          </a:p>
        </p:txBody>
      </p:sp>
      <p:sp>
        <p:nvSpPr>
          <p:cNvPr id="1020931" name="Rectangle 3"/>
          <p:cNvSpPr>
            <a:spLocks noGrp="1" noChangeArrowheads="1"/>
          </p:cNvSpPr>
          <p:nvPr>
            <p:ph type="body" idx="1"/>
          </p:nvPr>
        </p:nvSpPr>
        <p:spPr/>
        <p:txBody>
          <a:bodyPr/>
          <a:lstStyle/>
          <a:p>
            <a:r>
              <a:rPr lang="en-US" altLang="en-US"/>
              <a:t>Approach:</a:t>
            </a:r>
          </a:p>
          <a:p>
            <a:pPr lvl="1"/>
            <a:r>
              <a:rPr lang="en-US" altLang="en-US"/>
              <a:t>Get 50 analysts</a:t>
            </a:r>
          </a:p>
          <a:p>
            <a:pPr lvl="1"/>
            <a:r>
              <a:rPr lang="en-US" altLang="en-US"/>
              <a:t>Each analyst makes 10 random guesses</a:t>
            </a:r>
          </a:p>
          <a:p>
            <a:pPr lvl="1"/>
            <a:r>
              <a:rPr lang="en-US" altLang="en-US"/>
              <a:t>Choose the analyst that makes the most number of correct predictions</a:t>
            </a:r>
          </a:p>
          <a:p>
            <a:pPr lvl="1"/>
            <a:endParaRPr lang="en-US" altLang="en-US"/>
          </a:p>
          <a:p>
            <a:r>
              <a:rPr lang="en-US" altLang="en-US"/>
              <a:t>Probability that at least one analyst makes at least 8 correct predictions</a:t>
            </a:r>
          </a:p>
        </p:txBody>
      </p:sp>
      <p:graphicFrame>
        <p:nvGraphicFramePr>
          <p:cNvPr id="1020932" name="Object 4"/>
          <p:cNvGraphicFramePr>
            <a:graphicFrameLocks noGrp="1" noChangeAspect="1"/>
          </p:cNvGraphicFramePr>
          <p:nvPr>
            <p:ph sz="half" idx="4294967295"/>
          </p:nvPr>
        </p:nvGraphicFramePr>
        <p:xfrm>
          <a:off x="1447800" y="5257800"/>
          <a:ext cx="5943600" cy="490538"/>
        </p:xfrm>
        <a:graphic>
          <a:graphicData uri="http://schemas.openxmlformats.org/presentationml/2006/ole">
            <mc:AlternateContent xmlns:mc="http://schemas.openxmlformats.org/markup-compatibility/2006">
              <mc:Choice xmlns:v="urn:schemas-microsoft-com:vml" Requires="v">
                <p:oleObj spid="_x0000_s16442" name="Equation" r:id="rId3" imgW="2768600" imgH="228600" progId="Equation.3">
                  <p:embed/>
                </p:oleObj>
              </mc:Choice>
              <mc:Fallback>
                <p:oleObj name="Equation" r:id="rId3" imgW="2768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257800"/>
                        <a:ext cx="59436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0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0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093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093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20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381000" y="152400"/>
            <a:ext cx="8610600" cy="533400"/>
          </a:xfrm>
        </p:spPr>
        <p:txBody>
          <a:bodyPr/>
          <a:lstStyle/>
          <a:p>
            <a:r>
              <a:rPr lang="en-US" altLang="en-US"/>
              <a:t>Effect of Multiple Comparison Procedure</a:t>
            </a:r>
          </a:p>
        </p:txBody>
      </p:sp>
      <p:sp>
        <p:nvSpPr>
          <p:cNvPr id="1021955" name="Rectangle 3"/>
          <p:cNvSpPr>
            <a:spLocks noGrp="1" noChangeArrowheads="1"/>
          </p:cNvSpPr>
          <p:nvPr>
            <p:ph type="body" idx="1"/>
          </p:nvPr>
        </p:nvSpPr>
        <p:spPr/>
        <p:txBody>
          <a:bodyPr/>
          <a:lstStyle/>
          <a:p>
            <a:pPr>
              <a:lnSpc>
                <a:spcPct val="90000"/>
              </a:lnSpc>
            </a:pPr>
            <a:r>
              <a:rPr lang="en-US" altLang="en-US" sz="2400" dirty="0"/>
              <a:t>Many algorithms employ the following greedy strategy:</a:t>
            </a:r>
          </a:p>
          <a:p>
            <a:pPr lvl="1">
              <a:lnSpc>
                <a:spcPct val="90000"/>
              </a:lnSpc>
            </a:pPr>
            <a:r>
              <a:rPr lang="en-US" altLang="en-US" sz="2400" dirty="0"/>
              <a:t>Initial model: </a:t>
            </a:r>
            <a:r>
              <a:rPr lang="en-US" altLang="en-US" sz="2400" b="1" dirty="0"/>
              <a:t>M</a:t>
            </a:r>
          </a:p>
          <a:p>
            <a:pPr lvl="1">
              <a:lnSpc>
                <a:spcPct val="90000"/>
              </a:lnSpc>
            </a:pPr>
            <a:r>
              <a:rPr lang="en-US" altLang="en-US" sz="2400" dirty="0"/>
              <a:t>Alternative model: </a:t>
            </a:r>
            <a:r>
              <a:rPr lang="en-US" altLang="en-US" sz="2400" b="1" dirty="0"/>
              <a:t>M’ = M </a:t>
            </a:r>
            <a:r>
              <a:rPr lang="en-US" altLang="en-US" sz="2400" b="1" dirty="0">
                <a:sym typeface="Symbol" charset="2"/>
              </a:rPr>
              <a:t></a:t>
            </a:r>
            <a:r>
              <a:rPr lang="en-US" altLang="en-US" sz="2400" b="1" dirty="0"/>
              <a:t> </a:t>
            </a:r>
            <a:r>
              <a:rPr lang="en-US" altLang="en-US" sz="2400" b="1" dirty="0">
                <a:sym typeface="Symbol" charset="2"/>
              </a:rPr>
              <a:t></a:t>
            </a:r>
            <a:r>
              <a:rPr lang="en-US" altLang="en-US" sz="2400" dirty="0">
                <a:sym typeface="Symbol" charset="2"/>
              </a:rPr>
              <a:t>,   </a:t>
            </a:r>
            <a:br>
              <a:rPr lang="en-US" altLang="en-US" sz="2400" dirty="0">
                <a:sym typeface="Symbol" charset="2"/>
              </a:rPr>
            </a:br>
            <a:r>
              <a:rPr lang="en-US" altLang="en-US" sz="2400" dirty="0">
                <a:sym typeface="Symbol" charset="2"/>
              </a:rPr>
              <a:t>where </a:t>
            </a:r>
            <a:r>
              <a:rPr lang="en-US" altLang="en-US" sz="2400" b="1" dirty="0">
                <a:sym typeface="Symbol" charset="2"/>
              </a:rPr>
              <a:t></a:t>
            </a:r>
            <a:r>
              <a:rPr lang="en-US" altLang="en-US" sz="2400" dirty="0">
                <a:sym typeface="Symbol" charset="2"/>
              </a:rPr>
              <a:t> is a component to be added to the model (e.g., a test condition of a decision tree)</a:t>
            </a:r>
          </a:p>
          <a:p>
            <a:pPr lvl="1">
              <a:lnSpc>
                <a:spcPct val="90000"/>
              </a:lnSpc>
            </a:pPr>
            <a:r>
              <a:rPr lang="en-US" altLang="en-US" sz="2400" dirty="0"/>
              <a:t>Keep </a:t>
            </a:r>
            <a:r>
              <a:rPr lang="en-US" altLang="en-US" sz="2400" b="1" dirty="0"/>
              <a:t>M’</a:t>
            </a:r>
            <a:r>
              <a:rPr lang="en-US" altLang="en-US" sz="2400" dirty="0"/>
              <a:t> if improvement, </a:t>
            </a:r>
            <a:r>
              <a:rPr lang="en-US" altLang="en-US" sz="2400" b="1" dirty="0">
                <a:sym typeface="Symbol" charset="2"/>
              </a:rPr>
              <a:t>(M,M’) &gt; </a:t>
            </a:r>
          </a:p>
          <a:p>
            <a:pPr>
              <a:lnSpc>
                <a:spcPct val="90000"/>
              </a:lnSpc>
            </a:pPr>
            <a:endParaRPr lang="en-US" altLang="en-US" sz="2400" dirty="0"/>
          </a:p>
          <a:p>
            <a:pPr>
              <a:lnSpc>
                <a:spcPct val="90000"/>
              </a:lnSpc>
            </a:pPr>
            <a:r>
              <a:rPr lang="en-US" altLang="en-US" sz="2400" dirty="0"/>
              <a:t>Often times, </a:t>
            </a:r>
            <a:r>
              <a:rPr lang="en-US" altLang="en-US" sz="2400" b="1" dirty="0">
                <a:sym typeface="Symbol" charset="2"/>
              </a:rPr>
              <a:t></a:t>
            </a:r>
            <a:r>
              <a:rPr lang="en-US" altLang="en-US" sz="2400" dirty="0">
                <a:sym typeface="Symbol" charset="2"/>
              </a:rPr>
              <a:t> is chosen from a set of alternative components, </a:t>
            </a:r>
            <a:r>
              <a:rPr lang="en-US" altLang="en-US" sz="2400" b="1" dirty="0">
                <a:sym typeface="Symbol" charset="2"/>
              </a:rPr>
              <a:t> = {</a:t>
            </a:r>
            <a:r>
              <a:rPr lang="en-US" altLang="en-US" sz="2400" b="1" baseline="-25000" dirty="0">
                <a:sym typeface="Symbol" charset="2"/>
              </a:rPr>
              <a:t>1</a:t>
            </a:r>
            <a:r>
              <a:rPr lang="en-US" altLang="en-US" sz="2400" b="1" dirty="0">
                <a:sym typeface="Symbol" charset="2"/>
              </a:rPr>
              <a:t>, </a:t>
            </a:r>
            <a:r>
              <a:rPr lang="en-US" altLang="en-US" sz="2400" b="1" baseline="-25000" dirty="0">
                <a:sym typeface="Symbol" charset="2"/>
              </a:rPr>
              <a:t>2</a:t>
            </a:r>
            <a:r>
              <a:rPr lang="en-US" altLang="en-US" sz="2400" b="1" dirty="0">
                <a:sym typeface="Symbol" charset="2"/>
              </a:rPr>
              <a:t>, …, </a:t>
            </a:r>
            <a:r>
              <a:rPr lang="en-US" altLang="en-US" sz="2400" b="1" baseline="-25000" dirty="0">
                <a:sym typeface="Symbol" charset="2"/>
              </a:rPr>
              <a:t>k</a:t>
            </a:r>
            <a:r>
              <a:rPr lang="en-US" altLang="en-US" sz="2400" b="1" dirty="0">
                <a:sym typeface="Symbol" charset="2"/>
              </a:rPr>
              <a:t>}</a:t>
            </a:r>
          </a:p>
          <a:p>
            <a:pPr>
              <a:lnSpc>
                <a:spcPct val="90000"/>
              </a:lnSpc>
            </a:pPr>
            <a:endParaRPr lang="en-US" altLang="en-US" sz="2400" dirty="0"/>
          </a:p>
          <a:p>
            <a:pPr>
              <a:lnSpc>
                <a:spcPct val="90000"/>
              </a:lnSpc>
            </a:pPr>
            <a:r>
              <a:rPr lang="en-US" altLang="en-US" sz="2400" dirty="0"/>
              <a:t>If many alternatives are available, one may inadvertently add irrelevant components to the model, resulting in model overfitting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1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19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19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195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19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381000" y="152400"/>
            <a:ext cx="8610600" cy="533400"/>
          </a:xfrm>
        </p:spPr>
        <p:txBody>
          <a:bodyPr/>
          <a:lstStyle/>
          <a:p>
            <a:r>
              <a:rPr lang="en-US" altLang="en-US"/>
              <a:t>Effect of Multiple Comparison - Example</a:t>
            </a:r>
          </a:p>
        </p:txBody>
      </p:sp>
      <p:pic>
        <p:nvPicPr>
          <p:cNvPr id="18434"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838200"/>
            <a:ext cx="510063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2"/>
          <p:cNvSpPr txBox="1">
            <a:spLocks noChangeArrowheads="1"/>
          </p:cNvSpPr>
          <p:nvPr/>
        </p:nvSpPr>
        <p:spPr bwMode="auto">
          <a:xfrm>
            <a:off x="160337" y="4646474"/>
            <a:ext cx="448786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marL="285750" indent="-285750">
              <a:spcBef>
                <a:spcPct val="0"/>
              </a:spcBef>
              <a:spcAft>
                <a:spcPct val="0"/>
              </a:spcAft>
              <a:buClrTx/>
              <a:buSzTx/>
            </a:pPr>
            <a:r>
              <a:rPr lang="en-US" altLang="en-US" sz="1800" b="0" dirty="0"/>
              <a:t>Use additional 100 noisy variables generated from a uniform distribution along with X and Y as attributes.</a:t>
            </a:r>
          </a:p>
          <a:p>
            <a:pPr marL="285750" indent="-285750">
              <a:spcBef>
                <a:spcPct val="0"/>
              </a:spcBef>
              <a:spcAft>
                <a:spcPct val="0"/>
              </a:spcAft>
              <a:buClrTx/>
              <a:buSzTx/>
            </a:pPr>
            <a:endParaRPr lang="en-US" altLang="en-US" sz="1800" b="0" dirty="0"/>
          </a:p>
          <a:p>
            <a:pPr marL="285750" indent="-285750">
              <a:spcBef>
                <a:spcPct val="0"/>
              </a:spcBef>
              <a:spcAft>
                <a:spcPct val="0"/>
              </a:spcAft>
              <a:buClrTx/>
              <a:buSzTx/>
            </a:pPr>
            <a:r>
              <a:rPr lang="en-US" altLang="en-US" sz="1800" b="0" dirty="0"/>
              <a:t>Use 30% of the data for training and 70% of the data for testing</a:t>
            </a:r>
          </a:p>
        </p:txBody>
      </p:sp>
      <p:pic>
        <p:nvPicPr>
          <p:cNvPr id="2"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64063" y="3436938"/>
            <a:ext cx="3970337"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2"/>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64063" y="830263"/>
            <a:ext cx="3960812"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a:spLocks noChangeArrowheads="1"/>
          </p:cNvSpPr>
          <p:nvPr/>
        </p:nvSpPr>
        <p:spPr bwMode="auto">
          <a:xfrm>
            <a:off x="5029200" y="6138863"/>
            <a:ext cx="35861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600">
                <a:solidFill>
                  <a:srgbClr val="FF0000"/>
                </a:solidFill>
              </a:rPr>
              <a:t>Using only X and Y as attributes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ltLang="en-US"/>
              <a:t>Notes on Overfitting</a:t>
            </a:r>
          </a:p>
        </p:txBody>
      </p:sp>
      <p:sp>
        <p:nvSpPr>
          <p:cNvPr id="20482" name="Rectangle 3"/>
          <p:cNvSpPr>
            <a:spLocks noGrp="1" noChangeArrowheads="1"/>
          </p:cNvSpPr>
          <p:nvPr>
            <p:ph type="body" idx="1"/>
          </p:nvPr>
        </p:nvSpPr>
        <p:spPr/>
        <p:txBody>
          <a:bodyPr/>
          <a:lstStyle/>
          <a:p>
            <a:r>
              <a:rPr lang="en-US" altLang="en-US"/>
              <a:t>Overfitting results in decision trees that are </a:t>
            </a:r>
            <a:r>
              <a:rPr lang="en-US" altLang="en-US" u="sng"/>
              <a:t>more complex</a:t>
            </a:r>
            <a:r>
              <a:rPr lang="en-US" altLang="en-US"/>
              <a:t> than necessary</a:t>
            </a:r>
          </a:p>
          <a:p>
            <a:endParaRPr lang="en-US" altLang="en-US"/>
          </a:p>
          <a:p>
            <a:r>
              <a:rPr lang="en-US" altLang="en-US"/>
              <a:t>Training error does not provide a good estimate of how well the tree will perform on previously unseen records</a:t>
            </a:r>
          </a:p>
          <a:p>
            <a:endParaRPr lang="en-US" altLang="en-US"/>
          </a:p>
          <a:p>
            <a:r>
              <a:rPr lang="en-US" altLang="en-US"/>
              <a:t>Need ways for estimating generalization errors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72F0-5284-4F16-9149-974ACEAEE19E}"/>
              </a:ext>
            </a:extLst>
          </p:cNvPr>
          <p:cNvSpPr>
            <a:spLocks noGrp="1"/>
          </p:cNvSpPr>
          <p:nvPr>
            <p:ph type="title"/>
          </p:nvPr>
        </p:nvSpPr>
        <p:spPr/>
        <p:txBody>
          <a:bodyPr/>
          <a:lstStyle/>
          <a:p>
            <a:r>
              <a:rPr lang="en-GB" dirty="0"/>
              <a:t>Introduction</a:t>
            </a:r>
            <a:endParaRPr lang="en-IE" dirty="0"/>
          </a:p>
        </p:txBody>
      </p:sp>
      <p:sp>
        <p:nvSpPr>
          <p:cNvPr id="3" name="Content Placeholder 2">
            <a:extLst>
              <a:ext uri="{FF2B5EF4-FFF2-40B4-BE49-F238E27FC236}">
                <a16:creationId xmlns:a16="http://schemas.microsoft.com/office/drawing/2014/main" id="{415DA89A-E535-4D34-8A8A-8828464A211C}"/>
              </a:ext>
            </a:extLst>
          </p:cNvPr>
          <p:cNvSpPr>
            <a:spLocks noGrp="1"/>
          </p:cNvSpPr>
          <p:nvPr>
            <p:ph idx="1"/>
          </p:nvPr>
        </p:nvSpPr>
        <p:spPr/>
        <p:txBody>
          <a:bodyPr/>
          <a:lstStyle/>
          <a:p>
            <a:pPr>
              <a:spcAft>
                <a:spcPts val="1800"/>
              </a:spcAft>
            </a:pPr>
            <a:r>
              <a:rPr lang="en-GB" dirty="0"/>
              <a:t>Algorithms learn from data. </a:t>
            </a:r>
          </a:p>
          <a:p>
            <a:pPr>
              <a:spcAft>
                <a:spcPts val="1800"/>
              </a:spcAft>
            </a:pPr>
            <a:r>
              <a:rPr lang="en-GB" dirty="0"/>
              <a:t>They find relationships, develop understanding, make decisions, and evaluate their confidence from the training data they’re given. </a:t>
            </a:r>
          </a:p>
          <a:p>
            <a:pPr>
              <a:spcAft>
                <a:spcPts val="1800"/>
              </a:spcAft>
            </a:pPr>
            <a:r>
              <a:rPr lang="en-GB" dirty="0"/>
              <a:t>And the better the training data is, the better the model performs.</a:t>
            </a:r>
          </a:p>
          <a:p>
            <a:pPr>
              <a:spcAft>
                <a:spcPts val="1800"/>
              </a:spcAft>
            </a:pPr>
            <a:r>
              <a:rPr lang="en-GB" dirty="0"/>
              <a:t>In fact, the quality and quantity of your training data has as much to do with the success of your data project as the algorithms themselves.</a:t>
            </a:r>
            <a:endParaRPr lang="en-IE" dirty="0"/>
          </a:p>
        </p:txBody>
      </p:sp>
    </p:spTree>
    <p:extLst>
      <p:ext uri="{BB962C8B-B14F-4D97-AF65-F5344CB8AC3E}">
        <p14:creationId xmlns:p14="http://schemas.microsoft.com/office/powerpoint/2010/main" val="3826968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en-US" dirty="0"/>
              <a:t>Model Selection</a:t>
            </a:r>
          </a:p>
        </p:txBody>
      </p:sp>
      <p:sp>
        <p:nvSpPr>
          <p:cNvPr id="21506" name="Rectangle 3"/>
          <p:cNvSpPr>
            <a:spLocks noGrp="1" noChangeArrowheads="1"/>
          </p:cNvSpPr>
          <p:nvPr>
            <p:ph type="body" idx="1"/>
          </p:nvPr>
        </p:nvSpPr>
        <p:spPr/>
        <p:txBody>
          <a:bodyPr/>
          <a:lstStyle/>
          <a:p>
            <a:pPr>
              <a:lnSpc>
                <a:spcPct val="90000"/>
              </a:lnSpc>
            </a:pPr>
            <a:r>
              <a:rPr lang="en-US" altLang="en-US" dirty="0">
                <a:solidFill>
                  <a:srgbClr val="000000"/>
                </a:solidFill>
              </a:rPr>
              <a:t>Performed during model building</a:t>
            </a:r>
          </a:p>
          <a:p>
            <a:pPr>
              <a:lnSpc>
                <a:spcPct val="90000"/>
              </a:lnSpc>
            </a:pPr>
            <a:endParaRPr lang="en-US" altLang="en-US" sz="1000" dirty="0">
              <a:solidFill>
                <a:srgbClr val="000000"/>
              </a:solidFill>
            </a:endParaRPr>
          </a:p>
          <a:p>
            <a:pPr>
              <a:lnSpc>
                <a:spcPct val="90000"/>
              </a:lnSpc>
            </a:pPr>
            <a:r>
              <a:rPr lang="en-US" altLang="en-US" dirty="0">
                <a:solidFill>
                  <a:srgbClr val="000000"/>
                </a:solidFill>
              </a:rPr>
              <a:t>Purpose is to ensure that the model is not overly complex (to avoid overfitting)</a:t>
            </a:r>
          </a:p>
          <a:p>
            <a:pPr>
              <a:lnSpc>
                <a:spcPct val="90000"/>
              </a:lnSpc>
            </a:pPr>
            <a:endParaRPr lang="en-US" altLang="en-US" sz="1000" dirty="0">
              <a:solidFill>
                <a:srgbClr val="000000"/>
              </a:solidFill>
            </a:endParaRPr>
          </a:p>
          <a:p>
            <a:pPr>
              <a:lnSpc>
                <a:spcPct val="90000"/>
              </a:lnSpc>
            </a:pPr>
            <a:r>
              <a:rPr lang="en-US" altLang="en-US" dirty="0">
                <a:solidFill>
                  <a:srgbClr val="000000"/>
                </a:solidFill>
              </a:rPr>
              <a:t>Need to estimate generalization error</a:t>
            </a:r>
          </a:p>
          <a:p>
            <a:pPr lvl="1"/>
            <a:r>
              <a:rPr lang="en-US" altLang="en-US" dirty="0"/>
              <a:t>Using Validation Set</a:t>
            </a:r>
            <a:endParaRPr lang="en-US" altLang="en-US" dirty="0">
              <a:latin typeface="Times New Roman" charset="0"/>
            </a:endParaRPr>
          </a:p>
          <a:p>
            <a:pPr lvl="1"/>
            <a:endParaRPr lang="en-US" altLang="en-US" sz="500" dirty="0"/>
          </a:p>
          <a:p>
            <a:pPr lvl="1"/>
            <a:r>
              <a:rPr lang="en-US" altLang="en-US" dirty="0"/>
              <a:t>Incorporating Model Complexity</a:t>
            </a:r>
          </a:p>
          <a:p>
            <a:pPr lvl="1"/>
            <a:endParaRPr lang="en-US" altLang="en-US" sz="500" dirty="0"/>
          </a:p>
          <a:p>
            <a:pPr lvl="1"/>
            <a:r>
              <a:rPr lang="en-US" altLang="en-US" dirty="0"/>
              <a:t>Estimating Statistical Bounds</a:t>
            </a:r>
          </a:p>
          <a:p>
            <a:endParaRPr lang="en-US" altLang="en-US" dirty="0"/>
          </a:p>
          <a:p>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04800" y="381000"/>
            <a:ext cx="8280400" cy="533400"/>
          </a:xfrm>
        </p:spPr>
        <p:txBody>
          <a:bodyPr/>
          <a:lstStyle/>
          <a:p>
            <a:r>
              <a:rPr lang="en-US" altLang="en-US" sz="2000" dirty="0"/>
              <a:t>Model Selection:</a:t>
            </a:r>
            <a:br>
              <a:rPr lang="en-US" altLang="en-US" sz="2000" dirty="0"/>
            </a:br>
            <a:r>
              <a:rPr lang="en-US" altLang="en-US" dirty="0"/>
              <a:t>Using Validation Set</a:t>
            </a:r>
          </a:p>
        </p:txBody>
      </p:sp>
      <p:sp>
        <p:nvSpPr>
          <p:cNvPr id="27650" name="Rectangle 3"/>
          <p:cNvSpPr>
            <a:spLocks noGrp="1" noChangeArrowheads="1"/>
          </p:cNvSpPr>
          <p:nvPr>
            <p:ph type="body" idx="1"/>
          </p:nvPr>
        </p:nvSpPr>
        <p:spPr/>
        <p:txBody>
          <a:bodyPr/>
          <a:lstStyle/>
          <a:p>
            <a:r>
              <a:rPr lang="en-US" altLang="en-US" dirty="0"/>
              <a:t>Divide </a:t>
            </a:r>
            <a:r>
              <a:rPr lang="en-US" altLang="en-US" u="sng" dirty="0"/>
              <a:t>training</a:t>
            </a:r>
            <a:r>
              <a:rPr lang="en-US" altLang="en-US" dirty="0"/>
              <a:t> data into two parts:</a:t>
            </a:r>
          </a:p>
          <a:p>
            <a:pPr lvl="1"/>
            <a:r>
              <a:rPr lang="en-US" altLang="en-US" b="1" dirty="0"/>
              <a:t>Training set: </a:t>
            </a:r>
          </a:p>
          <a:p>
            <a:pPr lvl="2"/>
            <a:r>
              <a:rPr lang="en-US" altLang="en-US" dirty="0"/>
              <a:t> use for model building</a:t>
            </a:r>
          </a:p>
          <a:p>
            <a:pPr lvl="1"/>
            <a:r>
              <a:rPr lang="en-US" altLang="en-US" b="1" dirty="0"/>
              <a:t>Validation set: </a:t>
            </a:r>
          </a:p>
          <a:p>
            <a:pPr lvl="2"/>
            <a:r>
              <a:rPr lang="en-US" altLang="en-US" dirty="0"/>
              <a:t> use for estimating generalization error</a:t>
            </a:r>
          </a:p>
          <a:p>
            <a:pPr lvl="2"/>
            <a:r>
              <a:rPr lang="en-US" altLang="en-US" dirty="0"/>
              <a:t> Note: validation set is not the same as test set</a:t>
            </a:r>
          </a:p>
          <a:p>
            <a:pPr lvl="2"/>
            <a:endParaRPr lang="en-US" altLang="en-US" dirty="0"/>
          </a:p>
          <a:p>
            <a:r>
              <a:rPr lang="en-US" altLang="en-US" b="1" dirty="0"/>
              <a:t>Drawback:</a:t>
            </a:r>
          </a:p>
          <a:p>
            <a:pPr lvl="1"/>
            <a:r>
              <a:rPr lang="en-US" altLang="en-US" dirty="0"/>
              <a:t>Less data available for training</a:t>
            </a:r>
          </a:p>
        </p:txBody>
      </p:sp>
    </p:spTree>
    <p:extLst>
      <p:ext uri="{BB962C8B-B14F-4D97-AF65-F5344CB8AC3E}">
        <p14:creationId xmlns:p14="http://schemas.microsoft.com/office/powerpoint/2010/main" val="30563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04800" y="381000"/>
            <a:ext cx="8280400" cy="533400"/>
          </a:xfrm>
        </p:spPr>
        <p:txBody>
          <a:bodyPr/>
          <a:lstStyle/>
          <a:p>
            <a:r>
              <a:rPr lang="en-US" altLang="en-US" sz="2000">
                <a:solidFill>
                  <a:srgbClr val="000000"/>
                </a:solidFill>
              </a:rPr>
              <a:t>Model Selection:</a:t>
            </a:r>
            <a:br>
              <a:rPr lang="en-US" altLang="en-US" sz="2000">
                <a:solidFill>
                  <a:srgbClr val="000000"/>
                </a:solidFill>
              </a:rPr>
            </a:br>
            <a:r>
              <a:rPr lang="en-US" altLang="en-US"/>
              <a:t>Incorporating Model Complexity</a:t>
            </a:r>
          </a:p>
        </p:txBody>
      </p:sp>
      <p:sp>
        <p:nvSpPr>
          <p:cNvPr id="23554" name="Rectangle 3"/>
          <p:cNvSpPr>
            <a:spLocks noGrp="1" noChangeArrowheads="1"/>
          </p:cNvSpPr>
          <p:nvPr>
            <p:ph type="body" idx="1"/>
          </p:nvPr>
        </p:nvSpPr>
        <p:spPr/>
        <p:txBody>
          <a:bodyPr/>
          <a:lstStyle/>
          <a:p>
            <a:r>
              <a:rPr lang="en-US" altLang="en-US" sz="2400" b="1" dirty="0"/>
              <a:t>Rationale: Occam’s Razor</a:t>
            </a:r>
          </a:p>
          <a:p>
            <a:pPr lvl="1"/>
            <a:r>
              <a:rPr lang="en-US" altLang="en-US" sz="2400" dirty="0"/>
              <a:t>Given two models of similar generalization errors,  one should prefer the simpler model over the more complex model</a:t>
            </a:r>
          </a:p>
          <a:p>
            <a:pPr lvl="4"/>
            <a:endParaRPr lang="en-US" altLang="en-US" sz="1800" dirty="0">
              <a:latin typeface="Times New Roman" charset="0"/>
            </a:endParaRPr>
          </a:p>
          <a:p>
            <a:pPr lvl="1"/>
            <a:r>
              <a:rPr lang="en-US" altLang="en-US" sz="2400" dirty="0"/>
              <a:t>A complex model has a greater chance of being fitted accidentally by errors in data</a:t>
            </a:r>
          </a:p>
          <a:p>
            <a:pPr lvl="4"/>
            <a:endParaRPr lang="en-US" altLang="en-US" sz="1800" dirty="0">
              <a:latin typeface="Times New Roman" charset="0"/>
            </a:endParaRPr>
          </a:p>
          <a:p>
            <a:pPr lvl="1"/>
            <a:r>
              <a:rPr lang="en-US" altLang="en-US" sz="2400" dirty="0"/>
              <a:t>Therefore, one should include model complexity when evaluating a model</a:t>
            </a:r>
          </a:p>
          <a:p>
            <a:pPr marL="457200" lvl="1" indent="0">
              <a:buNone/>
            </a:pPr>
            <a:endParaRPr lang="en-US" altLang="en-US" sz="1200" dirty="0">
              <a:solidFill>
                <a:srgbClr val="FF0000"/>
              </a:solidFill>
            </a:endParaRPr>
          </a:p>
          <a:p>
            <a:pPr lvl="1"/>
            <a:endParaRPr lang="en-US" altLang="en-US" dirty="0"/>
          </a:p>
          <a:p>
            <a:pPr lvl="2"/>
            <a:endParaRPr lang="en-US" altLang="en-US" dirty="0"/>
          </a:p>
        </p:txBody>
      </p:sp>
      <p:sp>
        <p:nvSpPr>
          <p:cNvPr id="5" name="Rectangle 4"/>
          <p:cNvSpPr/>
          <p:nvPr/>
        </p:nvSpPr>
        <p:spPr>
          <a:xfrm>
            <a:off x="529880" y="5257800"/>
            <a:ext cx="8229600" cy="919226"/>
          </a:xfrm>
          <a:prstGeom prst="rect">
            <a:avLst/>
          </a:prstGeom>
        </p:spPr>
        <p:txBody>
          <a:bodyPr wrap="square">
            <a:spAutoFit/>
          </a:bodyPr>
          <a:lstStyle/>
          <a:p>
            <a:pPr lvl="1">
              <a:spcBef>
                <a:spcPct val="10000"/>
              </a:spcBef>
              <a:spcAft>
                <a:spcPts val="400"/>
              </a:spcAft>
              <a:buClr>
                <a:srgbClr val="0C7B9C"/>
              </a:buClr>
              <a:buSzPct val="100000"/>
            </a:pPr>
            <a:r>
              <a:rPr lang="en-US" altLang="en-US" sz="2400" b="0" kern="0" dirty="0">
                <a:solidFill>
                  <a:srgbClr val="FF0000"/>
                </a:solidFill>
                <a:latin typeface="Arial"/>
              </a:rPr>
              <a:t>Gen. Error(Model) = Train. Error(Model, Train. Data) + </a:t>
            </a:r>
          </a:p>
          <a:p>
            <a:pPr lvl="1">
              <a:spcBef>
                <a:spcPct val="10000"/>
              </a:spcBef>
              <a:spcAft>
                <a:spcPts val="400"/>
              </a:spcAft>
              <a:buClr>
                <a:srgbClr val="0C7B9C"/>
              </a:buClr>
              <a:buSzPct val="100000"/>
            </a:pPr>
            <a:r>
              <a:rPr lang="en-US" altLang="en-US" sz="2400" b="0" kern="0" dirty="0">
                <a:solidFill>
                  <a:srgbClr val="FF0000"/>
                </a:solidFill>
                <a:latin typeface="Arial"/>
              </a:rPr>
              <a:t>				 	x Complexity(Model)</a:t>
            </a:r>
          </a:p>
        </p:txBody>
      </p:sp>
      <p:pic>
        <p:nvPicPr>
          <p:cNvPr id="8" name="Picture 7"/>
          <p:cNvPicPr>
            <a:picLocks noChangeAspect="1"/>
          </p:cNvPicPr>
          <p:nvPr/>
        </p:nvPicPr>
        <p:blipFill>
          <a:blip r:embed="rId2"/>
          <a:stretch>
            <a:fillRect/>
          </a:stretch>
        </p:blipFill>
        <p:spPr>
          <a:xfrm>
            <a:off x="4665496" y="5567856"/>
            <a:ext cx="652877" cy="75674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ltLang="en-US" sz="2800" dirty="0">
                <a:solidFill>
                  <a:srgbClr val="000000"/>
                </a:solidFill>
              </a:rPr>
              <a:t>Estimating the Complexity of Decision Trees</a:t>
            </a:r>
            <a:endParaRPr lang="en-US" altLang="en-US" dirty="0"/>
          </a:p>
        </p:txBody>
      </p:sp>
      <p:sp>
        <p:nvSpPr>
          <p:cNvPr id="24578" name="Rectangle 3"/>
          <p:cNvSpPr>
            <a:spLocks noGrp="1" noChangeArrowheads="1"/>
          </p:cNvSpPr>
          <p:nvPr>
            <p:ph type="body" idx="1"/>
          </p:nvPr>
        </p:nvSpPr>
        <p:spPr/>
        <p:txBody>
          <a:bodyPr/>
          <a:lstStyle/>
          <a:p>
            <a:r>
              <a:rPr lang="en-US" altLang="en-US" b="1" dirty="0"/>
              <a:t>Pessimistic Error Estimate</a:t>
            </a:r>
            <a:r>
              <a:rPr lang="en-US" altLang="en-US" dirty="0"/>
              <a:t> of decision tree </a:t>
            </a:r>
            <a:r>
              <a:rPr lang="en-US" altLang="en-US" b="1" i="1" dirty="0">
                <a:latin typeface="Times New Roman" charset="0"/>
              </a:rPr>
              <a:t>T</a:t>
            </a:r>
            <a:r>
              <a:rPr lang="en-US" altLang="en-US" i="1" dirty="0">
                <a:latin typeface="Times New Roman" charset="0"/>
              </a:rPr>
              <a:t> </a:t>
            </a:r>
            <a:r>
              <a:rPr lang="en-US" altLang="en-US" dirty="0"/>
              <a:t>with </a:t>
            </a:r>
            <a:r>
              <a:rPr lang="en-US" altLang="en-US" b="1" dirty="0"/>
              <a:t>k</a:t>
            </a:r>
            <a:r>
              <a:rPr lang="en-US" altLang="en-US" dirty="0"/>
              <a:t> leaf nodes:</a:t>
            </a:r>
          </a:p>
          <a:p>
            <a:pPr lvl="1"/>
            <a:endParaRPr lang="en-US" altLang="en-US" dirty="0"/>
          </a:p>
          <a:p>
            <a:pPr lvl="1"/>
            <a:endParaRPr lang="en-US" altLang="en-US" dirty="0"/>
          </a:p>
          <a:p>
            <a:pPr lvl="1"/>
            <a:endParaRPr lang="en-US" altLang="en-US" dirty="0"/>
          </a:p>
          <a:p>
            <a:pPr lvl="1"/>
            <a:r>
              <a:rPr lang="en-US" altLang="en-US" sz="2400" dirty="0">
                <a:sym typeface="Symbol" charset="2"/>
              </a:rPr>
              <a:t>err(T): error rate on all training records </a:t>
            </a:r>
          </a:p>
          <a:p>
            <a:pPr lvl="1"/>
            <a:r>
              <a:rPr lang="en-US" altLang="en-US" sz="2400" dirty="0">
                <a:sym typeface="Symbol" charset="2"/>
              </a:rPr>
              <a:t>: trade-off hyper-parameter (similar to   )</a:t>
            </a:r>
          </a:p>
          <a:p>
            <a:pPr lvl="2"/>
            <a:r>
              <a:rPr lang="en-US" altLang="en-US" sz="2000" dirty="0">
                <a:sym typeface="Symbol" charset="2"/>
              </a:rPr>
              <a:t> Relative cost of adding a leaf node</a:t>
            </a:r>
          </a:p>
          <a:p>
            <a:pPr lvl="1"/>
            <a:r>
              <a:rPr lang="en-US" altLang="en-US" sz="2400" dirty="0">
                <a:sym typeface="Symbol" charset="2"/>
              </a:rPr>
              <a:t>k: number of leaf nodes</a:t>
            </a:r>
          </a:p>
          <a:p>
            <a:pPr lvl="1"/>
            <a:r>
              <a:rPr lang="en-US" altLang="en-US" sz="2400" dirty="0">
                <a:sym typeface="Symbol" charset="2"/>
              </a:rPr>
              <a:t> </a:t>
            </a:r>
            <a:r>
              <a:rPr lang="en-US" altLang="en-US" sz="2400" dirty="0" err="1">
                <a:sym typeface="Symbol" charset="2"/>
              </a:rPr>
              <a:t>N</a:t>
            </a:r>
            <a:r>
              <a:rPr lang="en-US" altLang="en-US" sz="2400" baseline="-25000" dirty="0" err="1">
                <a:sym typeface="Symbol" charset="2"/>
              </a:rPr>
              <a:t>train</a:t>
            </a:r>
            <a:r>
              <a:rPr lang="en-US" altLang="en-US" sz="2400" dirty="0">
                <a:sym typeface="Symbol" charset="2"/>
              </a:rPr>
              <a:t>: total number of training records</a:t>
            </a:r>
          </a:p>
        </p:txBody>
      </p:sp>
      <p:pic>
        <p:nvPicPr>
          <p:cNvPr id="9" name="Picture 8"/>
          <p:cNvPicPr>
            <a:picLocks noChangeAspect="1"/>
          </p:cNvPicPr>
          <p:nvPr/>
        </p:nvPicPr>
        <p:blipFill>
          <a:blip r:embed="rId2"/>
          <a:stretch>
            <a:fillRect/>
          </a:stretch>
        </p:blipFill>
        <p:spPr>
          <a:xfrm>
            <a:off x="1981199" y="2286000"/>
            <a:ext cx="4972353" cy="1204839"/>
          </a:xfrm>
          <a:prstGeom prst="rect">
            <a:avLst/>
          </a:prstGeom>
        </p:spPr>
      </p:pic>
      <p:pic>
        <p:nvPicPr>
          <p:cNvPr id="11" name="Picture 10"/>
          <p:cNvPicPr>
            <a:picLocks noChangeAspect="1"/>
          </p:cNvPicPr>
          <p:nvPr/>
        </p:nvPicPr>
        <p:blipFill>
          <a:blip r:embed="rId3"/>
          <a:stretch>
            <a:fillRect/>
          </a:stretch>
        </p:blipFill>
        <p:spPr>
          <a:xfrm>
            <a:off x="6540500" y="4114800"/>
            <a:ext cx="469900" cy="457200"/>
          </a:xfrm>
          <a:prstGeom prst="rect">
            <a:avLst/>
          </a:prstGeom>
        </p:spPr>
      </p:pic>
    </p:spTree>
    <p:extLst>
      <p:ext uri="{BB962C8B-B14F-4D97-AF65-F5344CB8AC3E}">
        <p14:creationId xmlns:p14="http://schemas.microsoft.com/office/powerpoint/2010/main" val="1431419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04800" y="201958"/>
            <a:ext cx="9220200" cy="533400"/>
          </a:xfrm>
        </p:spPr>
        <p:txBody>
          <a:bodyPr/>
          <a:lstStyle/>
          <a:p>
            <a:r>
              <a:rPr lang="en-US" altLang="en-US" sz="2400" dirty="0">
                <a:solidFill>
                  <a:srgbClr val="000000"/>
                </a:solidFill>
              </a:rPr>
              <a:t>Estimating the Complexity of </a:t>
            </a:r>
            <a:r>
              <a:rPr lang="en-US" altLang="en-US" sz="2400">
                <a:solidFill>
                  <a:srgbClr val="000000"/>
                </a:solidFill>
              </a:rPr>
              <a:t>Decision Trees: Example</a:t>
            </a:r>
            <a:endParaRPr lang="en-US" altLang="en-US" sz="2800" dirty="0"/>
          </a:p>
        </p:txBody>
      </p:sp>
      <p:graphicFrame>
        <p:nvGraphicFramePr>
          <p:cNvPr id="25602" name="Object 4"/>
          <p:cNvGraphicFramePr>
            <a:graphicFrameLocks noChangeAspect="1"/>
          </p:cNvGraphicFramePr>
          <p:nvPr>
            <p:extLst>
              <p:ext uri="{D42A27DB-BD31-4B8C-83A1-F6EECF244321}">
                <p14:modId xmlns:p14="http://schemas.microsoft.com/office/powerpoint/2010/main" val="858608340"/>
              </p:ext>
            </p:extLst>
          </p:nvPr>
        </p:nvGraphicFramePr>
        <p:xfrm>
          <a:off x="457200" y="1066800"/>
          <a:ext cx="6400800" cy="3435350"/>
        </p:xfrm>
        <a:graphic>
          <a:graphicData uri="http://schemas.openxmlformats.org/presentationml/2006/ole">
            <mc:AlternateContent xmlns:mc="http://schemas.openxmlformats.org/markup-compatibility/2006">
              <mc:Choice xmlns:v="urn:schemas-microsoft-com:vml" Requires="v">
                <p:oleObj spid="_x0000_s35894" name="Visio" r:id="rId4" imgW="9715500" imgH="5207000" progId="Visio.Drawing.6">
                  <p:embed/>
                </p:oleObj>
              </mc:Choice>
              <mc:Fallback>
                <p:oleObj name="Visio" r:id="rId4" imgW="9715500" imgH="52070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066800"/>
                        <a:ext cx="6400800" cy="343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29125" name="Text Box 5"/>
          <p:cNvSpPr txBox="1">
            <a:spLocks noChangeArrowheads="1"/>
          </p:cNvSpPr>
          <p:nvPr/>
        </p:nvSpPr>
        <p:spPr bwMode="auto">
          <a:xfrm>
            <a:off x="7239000" y="1981200"/>
            <a:ext cx="1676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100000"/>
              </a:spcAft>
              <a:buClrTx/>
              <a:buSzTx/>
              <a:buFontTx/>
              <a:buNone/>
            </a:pPr>
            <a:r>
              <a:rPr lang="en-US" altLang="en-US" sz="1800"/>
              <a:t>e(T</a:t>
            </a:r>
            <a:r>
              <a:rPr lang="en-US" altLang="en-US" sz="1800" baseline="-25000"/>
              <a:t>L</a:t>
            </a:r>
            <a:r>
              <a:rPr lang="en-US" altLang="en-US" sz="1800"/>
              <a:t>) = 4/24</a:t>
            </a:r>
          </a:p>
          <a:p>
            <a:pPr>
              <a:spcBef>
                <a:spcPct val="50000"/>
              </a:spcBef>
              <a:spcAft>
                <a:spcPct val="100000"/>
              </a:spcAft>
              <a:buClrTx/>
              <a:buSzTx/>
              <a:buFontTx/>
              <a:buNone/>
            </a:pPr>
            <a:r>
              <a:rPr lang="en-US" altLang="en-US" sz="1800"/>
              <a:t>e(T</a:t>
            </a:r>
            <a:r>
              <a:rPr lang="en-US" altLang="en-US" sz="1800" baseline="-25000"/>
              <a:t>R</a:t>
            </a:r>
            <a:r>
              <a:rPr lang="en-US" altLang="en-US" sz="1800"/>
              <a:t>) = 6/24</a:t>
            </a:r>
          </a:p>
          <a:p>
            <a:pPr>
              <a:spcBef>
                <a:spcPct val="50000"/>
              </a:spcBef>
              <a:spcAft>
                <a:spcPct val="100000"/>
              </a:spcAft>
              <a:buClrTx/>
              <a:buSzTx/>
              <a:buFontTx/>
              <a:buNone/>
            </a:pPr>
            <a:r>
              <a:rPr lang="en-US" altLang="en-US" sz="1800">
                <a:sym typeface="Symbol" charset="2"/>
              </a:rPr>
              <a:t> = 1</a:t>
            </a:r>
          </a:p>
        </p:txBody>
      </p:sp>
      <p:sp>
        <p:nvSpPr>
          <p:cNvPr id="1029126" name="Text Box 6"/>
          <p:cNvSpPr txBox="1">
            <a:spLocks noChangeArrowheads="1"/>
          </p:cNvSpPr>
          <p:nvPr/>
        </p:nvSpPr>
        <p:spPr bwMode="auto">
          <a:xfrm>
            <a:off x="1219200" y="5029200"/>
            <a:ext cx="52578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100000"/>
              </a:spcAft>
              <a:buClrTx/>
              <a:buSzTx/>
              <a:buFontTx/>
              <a:buNone/>
            </a:pPr>
            <a:r>
              <a:rPr lang="en-US" altLang="en-US" sz="1800" dirty="0" err="1"/>
              <a:t>e</a:t>
            </a:r>
            <a:r>
              <a:rPr lang="en-US" altLang="en-US" sz="1800" baseline="-25000" dirty="0" err="1"/>
              <a:t>gen</a:t>
            </a:r>
            <a:r>
              <a:rPr lang="en-US" altLang="en-US" sz="1800" dirty="0"/>
              <a:t>(T</a:t>
            </a:r>
            <a:r>
              <a:rPr lang="en-US" altLang="en-US" sz="1800" baseline="-25000" dirty="0"/>
              <a:t>L</a:t>
            </a:r>
            <a:r>
              <a:rPr lang="en-US" altLang="en-US" sz="1800" dirty="0"/>
              <a:t>) = 4/24 + 1*7/24 = 11/24 = 0.458</a:t>
            </a:r>
          </a:p>
          <a:p>
            <a:pPr>
              <a:spcBef>
                <a:spcPct val="50000"/>
              </a:spcBef>
              <a:spcAft>
                <a:spcPct val="100000"/>
              </a:spcAft>
              <a:buClrTx/>
              <a:buSzTx/>
              <a:buFontTx/>
              <a:buNone/>
            </a:pPr>
            <a:r>
              <a:rPr lang="en-US" altLang="en-US" sz="1800" dirty="0" err="1"/>
              <a:t>e</a:t>
            </a:r>
            <a:r>
              <a:rPr lang="en-US" altLang="en-US" sz="1800" baseline="-25000" dirty="0" err="1"/>
              <a:t>gen</a:t>
            </a:r>
            <a:r>
              <a:rPr lang="en-US" altLang="en-US" sz="1800" dirty="0"/>
              <a:t>(T</a:t>
            </a:r>
            <a:r>
              <a:rPr lang="en-US" altLang="en-US" sz="1800" baseline="-25000" dirty="0"/>
              <a:t>R</a:t>
            </a:r>
            <a:r>
              <a:rPr lang="en-US" altLang="en-US" sz="1800" dirty="0"/>
              <a:t>) = 6/24 + 1*4/24 = 10/24 = 0.417</a:t>
            </a:r>
          </a:p>
        </p:txBody>
      </p:sp>
      <p:pic>
        <p:nvPicPr>
          <p:cNvPr id="6" name="Picture 5">
            <a:extLst>
              <a:ext uri="{FF2B5EF4-FFF2-40B4-BE49-F238E27FC236}">
                <a16:creationId xmlns:a16="http://schemas.microsoft.com/office/drawing/2014/main" id="{2E0628EE-80EA-4945-BC68-FF14D2859722}"/>
              </a:ext>
            </a:extLst>
          </p:cNvPr>
          <p:cNvPicPr>
            <a:picLocks noChangeAspect="1"/>
          </p:cNvPicPr>
          <p:nvPr/>
        </p:nvPicPr>
        <p:blipFill>
          <a:blip r:embed="rId6"/>
          <a:stretch>
            <a:fillRect/>
          </a:stretch>
        </p:blipFill>
        <p:spPr>
          <a:xfrm>
            <a:off x="6331167" y="4512212"/>
            <a:ext cx="2584233" cy="626180"/>
          </a:xfrm>
          <a:prstGeom prst="rect">
            <a:avLst/>
          </a:prstGeom>
        </p:spPr>
      </p:pic>
      <p:sp>
        <p:nvSpPr>
          <p:cNvPr id="2" name="Rectangle 1">
            <a:extLst>
              <a:ext uri="{FF2B5EF4-FFF2-40B4-BE49-F238E27FC236}">
                <a16:creationId xmlns:a16="http://schemas.microsoft.com/office/drawing/2014/main" id="{0DA149FF-C9FB-4881-A283-24397762B7F6}"/>
              </a:ext>
            </a:extLst>
          </p:cNvPr>
          <p:cNvSpPr/>
          <p:nvPr/>
        </p:nvSpPr>
        <p:spPr>
          <a:xfrm>
            <a:off x="5486400" y="5181600"/>
            <a:ext cx="3733800" cy="1308050"/>
          </a:xfrm>
          <a:prstGeom prst="rect">
            <a:avLst/>
          </a:prstGeom>
        </p:spPr>
        <p:txBody>
          <a:bodyPr wrap="square">
            <a:spAutoFit/>
          </a:bodyPr>
          <a:lstStyle/>
          <a:p>
            <a:pPr marL="628650" lvl="1" indent="-171450">
              <a:spcAft>
                <a:spcPts val="600"/>
              </a:spcAft>
              <a:buFont typeface="Arial" panose="020B0604020202020204" pitchFamily="34" charset="0"/>
              <a:buChar char="•"/>
            </a:pPr>
            <a:r>
              <a:rPr lang="en-US" altLang="en-US" sz="1200" dirty="0">
                <a:sym typeface="Symbol" charset="2"/>
              </a:rPr>
              <a:t>err(T): error rate on all training records </a:t>
            </a:r>
          </a:p>
          <a:p>
            <a:pPr marL="628650" lvl="1" indent="-171450">
              <a:spcAft>
                <a:spcPts val="600"/>
              </a:spcAft>
              <a:buFont typeface="Arial" panose="020B0604020202020204" pitchFamily="34" charset="0"/>
              <a:buChar char="•"/>
            </a:pPr>
            <a:r>
              <a:rPr lang="en-US" altLang="en-US" sz="1200" dirty="0">
                <a:sym typeface="Symbol" charset="2"/>
              </a:rPr>
              <a:t>: trade-off hyper-parameter (similar to)</a:t>
            </a:r>
          </a:p>
          <a:p>
            <a:pPr marL="1085850" lvl="2" indent="-171450">
              <a:spcAft>
                <a:spcPts val="600"/>
              </a:spcAft>
              <a:buFont typeface="Arial" panose="020B0604020202020204" pitchFamily="34" charset="0"/>
              <a:buChar char="•"/>
            </a:pPr>
            <a:r>
              <a:rPr lang="en-US" altLang="en-US" sz="1100" dirty="0">
                <a:sym typeface="Symbol" charset="2"/>
              </a:rPr>
              <a:t>Relative cost of adding a leaf node</a:t>
            </a:r>
          </a:p>
          <a:p>
            <a:pPr marL="628650" lvl="1" indent="-171450">
              <a:spcAft>
                <a:spcPts val="600"/>
              </a:spcAft>
              <a:buFont typeface="Arial" panose="020B0604020202020204" pitchFamily="34" charset="0"/>
              <a:buChar char="•"/>
            </a:pPr>
            <a:r>
              <a:rPr lang="en-US" altLang="en-US" sz="1200" dirty="0">
                <a:sym typeface="Symbol" charset="2"/>
              </a:rPr>
              <a:t>k: number of leaf nodes</a:t>
            </a:r>
          </a:p>
          <a:p>
            <a:pPr marL="628650" lvl="1" indent="-171450">
              <a:spcAft>
                <a:spcPts val="600"/>
              </a:spcAft>
              <a:buFont typeface="Arial" panose="020B0604020202020204" pitchFamily="34" charset="0"/>
              <a:buChar char="•"/>
            </a:pPr>
            <a:r>
              <a:rPr lang="en-US" altLang="en-US" sz="1200" dirty="0">
                <a:sym typeface="Symbol" charset="2"/>
              </a:rPr>
              <a:t> </a:t>
            </a:r>
            <a:r>
              <a:rPr lang="en-US" altLang="en-US" sz="1200" dirty="0" err="1">
                <a:sym typeface="Symbol" charset="2"/>
              </a:rPr>
              <a:t>N</a:t>
            </a:r>
            <a:r>
              <a:rPr lang="en-US" altLang="en-US" sz="1200" baseline="-25000" dirty="0" err="1">
                <a:sym typeface="Symbol" charset="2"/>
              </a:rPr>
              <a:t>train</a:t>
            </a:r>
            <a:r>
              <a:rPr lang="en-US" altLang="en-US" sz="1200" dirty="0">
                <a:sym typeface="Symbol" charset="2"/>
              </a:rPr>
              <a:t>: total number of training records</a:t>
            </a:r>
          </a:p>
        </p:txBody>
      </p:sp>
      <p:cxnSp>
        <p:nvCxnSpPr>
          <p:cNvPr id="4" name="Connector: Curved 3">
            <a:extLst>
              <a:ext uri="{FF2B5EF4-FFF2-40B4-BE49-F238E27FC236}">
                <a16:creationId xmlns:a16="http://schemas.microsoft.com/office/drawing/2014/main" id="{736E228C-EA04-4B75-90D8-3B147EFB3268}"/>
              </a:ext>
            </a:extLst>
          </p:cNvPr>
          <p:cNvCxnSpPr/>
          <p:nvPr/>
        </p:nvCxnSpPr>
        <p:spPr bwMode="auto">
          <a:xfrm>
            <a:off x="457200" y="3962400"/>
            <a:ext cx="2819400" cy="1066800"/>
          </a:xfrm>
          <a:prstGeom prst="curvedConnector3">
            <a:avLst/>
          </a:prstGeom>
          <a:solidFill>
            <a:schemeClr val="accent1"/>
          </a:solidFill>
          <a:ln w="12700" cap="flat" cmpd="sng" algn="ctr">
            <a:solidFill>
              <a:schemeClr val="tx1"/>
            </a:solidFill>
            <a:prstDash val="solid"/>
            <a:round/>
            <a:headEnd type="none" w="med" len="med"/>
            <a:tailEnd type="triangle"/>
          </a:ln>
          <a:effectLst/>
        </p:spPr>
      </p:cxnSp>
      <p:sp>
        <p:nvSpPr>
          <p:cNvPr id="5" name="Right Brace 4">
            <a:extLst>
              <a:ext uri="{FF2B5EF4-FFF2-40B4-BE49-F238E27FC236}">
                <a16:creationId xmlns:a16="http://schemas.microsoft.com/office/drawing/2014/main" id="{46F4CB4B-6B86-48EA-A24F-CA49329815F2}"/>
              </a:ext>
            </a:extLst>
          </p:cNvPr>
          <p:cNvSpPr/>
          <p:nvPr/>
        </p:nvSpPr>
        <p:spPr bwMode="auto">
          <a:xfrm rot="5400000">
            <a:off x="2076697" y="2266703"/>
            <a:ext cx="190006" cy="3429000"/>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620145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5" grpId="0"/>
      <p:bldP spid="10291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tLang="en-US" sz="2800" dirty="0"/>
              <a:t>Estimating the Complexity of Decision Trees</a:t>
            </a:r>
          </a:p>
        </p:txBody>
      </p:sp>
      <p:sp>
        <p:nvSpPr>
          <p:cNvPr id="22530" name="Rectangle 3"/>
          <p:cNvSpPr>
            <a:spLocks noGrp="1" noChangeArrowheads="1"/>
          </p:cNvSpPr>
          <p:nvPr>
            <p:ph type="body" idx="1"/>
          </p:nvPr>
        </p:nvSpPr>
        <p:spPr/>
        <p:txBody>
          <a:bodyPr/>
          <a:lstStyle/>
          <a:p>
            <a:r>
              <a:rPr lang="en-US" altLang="en-US" b="1" dirty="0" err="1"/>
              <a:t>Resubstitution</a:t>
            </a:r>
            <a:r>
              <a:rPr lang="en-US" altLang="en-US" b="1" dirty="0"/>
              <a:t> Estimate: </a:t>
            </a:r>
          </a:p>
          <a:p>
            <a:pPr lvl="1"/>
            <a:r>
              <a:rPr lang="en-US" altLang="en-US" sz="2400" dirty="0"/>
              <a:t>Using training error as an optimistic estimate of generalization error</a:t>
            </a:r>
          </a:p>
          <a:p>
            <a:pPr lvl="1"/>
            <a:r>
              <a:rPr lang="en-US" altLang="en-US" sz="2400" dirty="0"/>
              <a:t>Referred to as optimistic error estimate</a:t>
            </a:r>
            <a:endParaRPr lang="en-US" altLang="en-US" dirty="0"/>
          </a:p>
        </p:txBody>
      </p:sp>
      <p:graphicFrame>
        <p:nvGraphicFramePr>
          <p:cNvPr id="22531" name="Object 4"/>
          <p:cNvGraphicFramePr>
            <a:graphicFrameLocks noGrp="1" noChangeAspect="1"/>
          </p:cNvGraphicFramePr>
          <p:nvPr>
            <p:ph sz="half" idx="4294967295"/>
            <p:extLst>
              <p:ext uri="{D42A27DB-BD31-4B8C-83A1-F6EECF244321}">
                <p14:modId xmlns:p14="http://schemas.microsoft.com/office/powerpoint/2010/main" val="1473442062"/>
              </p:ext>
            </p:extLst>
          </p:nvPr>
        </p:nvGraphicFramePr>
        <p:xfrm>
          <a:off x="685800" y="3139071"/>
          <a:ext cx="5943600" cy="3188842"/>
        </p:xfrm>
        <a:graphic>
          <a:graphicData uri="http://schemas.openxmlformats.org/presentationml/2006/ole">
            <mc:AlternateContent xmlns:mc="http://schemas.openxmlformats.org/markup-compatibility/2006">
              <mc:Choice xmlns:v="urn:schemas-microsoft-com:vml" Requires="v">
                <p:oleObj spid="_x0000_s22588" name="Visio" r:id="rId3" imgW="9715500" imgH="5207000" progId="Visio.Drawing.6">
                  <p:embed/>
                </p:oleObj>
              </mc:Choice>
              <mc:Fallback>
                <p:oleObj name="Visio" r:id="rId3" imgW="9715500" imgH="52070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139071"/>
                        <a:ext cx="5943600" cy="3188842"/>
                      </a:xfrm>
                      <a:prstGeom prst="rect">
                        <a:avLst/>
                      </a:prstGeom>
                      <a:noFill/>
                      <a:ln>
                        <a:noFill/>
                      </a:ln>
                      <a:effectLst/>
                      <a:extLst/>
                    </p:spPr>
                  </p:pic>
                </p:oleObj>
              </mc:Fallback>
            </mc:AlternateContent>
          </a:graphicData>
        </a:graphic>
      </p:graphicFrame>
      <p:sp>
        <p:nvSpPr>
          <p:cNvPr id="1022982" name="Text Box 6"/>
          <p:cNvSpPr txBox="1">
            <a:spLocks noChangeArrowheads="1"/>
          </p:cNvSpPr>
          <p:nvPr/>
        </p:nvSpPr>
        <p:spPr bwMode="auto">
          <a:xfrm>
            <a:off x="7324587" y="3206750"/>
            <a:ext cx="1676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100000"/>
              </a:spcAft>
              <a:buClrTx/>
              <a:buSzTx/>
              <a:buFontTx/>
              <a:buNone/>
            </a:pPr>
            <a:r>
              <a:rPr lang="en-US" altLang="en-US" sz="1800"/>
              <a:t>e(T</a:t>
            </a:r>
            <a:r>
              <a:rPr lang="en-US" altLang="en-US" sz="1800" baseline="-25000"/>
              <a:t>L</a:t>
            </a:r>
            <a:r>
              <a:rPr lang="en-US" altLang="en-US" sz="1800"/>
              <a:t>) = 4/24</a:t>
            </a:r>
          </a:p>
          <a:p>
            <a:pPr>
              <a:spcBef>
                <a:spcPct val="50000"/>
              </a:spcBef>
              <a:spcAft>
                <a:spcPct val="100000"/>
              </a:spcAft>
              <a:buClrTx/>
              <a:buSzTx/>
              <a:buFontTx/>
              <a:buNone/>
            </a:pPr>
            <a:r>
              <a:rPr lang="en-US" altLang="en-US" sz="1800" dirty="0"/>
              <a:t>e(T</a:t>
            </a:r>
            <a:r>
              <a:rPr lang="en-US" altLang="en-US" sz="1800" baseline="-25000" dirty="0"/>
              <a:t>R</a:t>
            </a:r>
            <a:r>
              <a:rPr lang="en-US" altLang="en-US" sz="1800" dirty="0"/>
              <a:t>) = 6/24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2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ltLang="en-US"/>
              <a:t>Minimum Description Length (MDL)</a:t>
            </a:r>
          </a:p>
        </p:txBody>
      </p:sp>
      <p:sp>
        <p:nvSpPr>
          <p:cNvPr id="26626" name="Rectangle 3"/>
          <p:cNvSpPr>
            <a:spLocks noGrp="1" noChangeArrowheads="1"/>
          </p:cNvSpPr>
          <p:nvPr>
            <p:ph type="body" idx="1"/>
          </p:nvPr>
        </p:nvSpPr>
        <p:spPr>
          <a:xfrm>
            <a:off x="457200" y="3714750"/>
            <a:ext cx="8229600" cy="2533650"/>
          </a:xfrm>
        </p:spPr>
        <p:txBody>
          <a:bodyPr/>
          <a:lstStyle/>
          <a:p>
            <a:pPr marL="342900" indent="-342900">
              <a:lnSpc>
                <a:spcPct val="90000"/>
              </a:lnSpc>
            </a:pPr>
            <a:r>
              <a:rPr lang="en-US" altLang="en-US" sz="2400" dirty="0">
                <a:solidFill>
                  <a:srgbClr val="FF0000"/>
                </a:solidFill>
              </a:rPr>
              <a:t>Cost(</a:t>
            </a:r>
            <a:r>
              <a:rPr lang="en-US" altLang="en-US" sz="2400" dirty="0" err="1">
                <a:solidFill>
                  <a:srgbClr val="FF0000"/>
                </a:solidFill>
              </a:rPr>
              <a:t>Model,Data</a:t>
            </a:r>
            <a:r>
              <a:rPr lang="en-US" altLang="en-US" sz="2400" dirty="0">
                <a:solidFill>
                  <a:srgbClr val="FF0000"/>
                </a:solidFill>
              </a:rPr>
              <a:t>) = Cost(</a:t>
            </a:r>
            <a:r>
              <a:rPr lang="en-US" altLang="en-US" sz="2400" dirty="0" err="1">
                <a:solidFill>
                  <a:srgbClr val="FF0000"/>
                </a:solidFill>
              </a:rPr>
              <a:t>Data|Model</a:t>
            </a:r>
            <a:r>
              <a:rPr lang="en-US" altLang="en-US" sz="2400" dirty="0">
                <a:solidFill>
                  <a:srgbClr val="FF0000"/>
                </a:solidFill>
              </a:rPr>
              <a:t>) +    x Cost(Model)</a:t>
            </a:r>
          </a:p>
          <a:p>
            <a:pPr marL="742950" lvl="1" indent="-285750">
              <a:lnSpc>
                <a:spcPct val="90000"/>
              </a:lnSpc>
            </a:pPr>
            <a:r>
              <a:rPr lang="en-US" altLang="en-US" sz="2400" dirty="0"/>
              <a:t>Cost is the number of bits needed for encoding.</a:t>
            </a:r>
          </a:p>
          <a:p>
            <a:pPr marL="742950" lvl="1" indent="-285750">
              <a:lnSpc>
                <a:spcPct val="90000"/>
              </a:lnSpc>
            </a:pPr>
            <a:r>
              <a:rPr lang="en-US" altLang="en-US" sz="2400" dirty="0"/>
              <a:t>Search for the least costly model.</a:t>
            </a:r>
          </a:p>
          <a:p>
            <a:pPr marL="342900" indent="-342900">
              <a:lnSpc>
                <a:spcPct val="90000"/>
              </a:lnSpc>
            </a:pPr>
            <a:r>
              <a:rPr lang="en-US" altLang="en-US" sz="2400" dirty="0"/>
              <a:t>Cost(</a:t>
            </a:r>
            <a:r>
              <a:rPr lang="en-US" altLang="en-US" sz="2400" dirty="0" err="1"/>
              <a:t>Data|Model</a:t>
            </a:r>
            <a:r>
              <a:rPr lang="en-US" altLang="en-US" sz="2400" dirty="0"/>
              <a:t>) encodes the misclassification errors.</a:t>
            </a:r>
          </a:p>
          <a:p>
            <a:pPr marL="342900" indent="-342900">
              <a:lnSpc>
                <a:spcPct val="90000"/>
              </a:lnSpc>
            </a:pPr>
            <a:r>
              <a:rPr lang="en-US" altLang="en-US" sz="2400" dirty="0"/>
              <a:t>Cost(Model) uses node encoding (number of children) plus splitting condition encoding.</a:t>
            </a:r>
          </a:p>
        </p:txBody>
      </p:sp>
      <p:graphicFrame>
        <p:nvGraphicFramePr>
          <p:cNvPr id="26627" name="Object 4"/>
          <p:cNvGraphicFramePr>
            <a:graphicFrameLocks noChangeAspect="1"/>
          </p:cNvGraphicFramePr>
          <p:nvPr/>
        </p:nvGraphicFramePr>
        <p:xfrm>
          <a:off x="2209800" y="1143000"/>
          <a:ext cx="4392613" cy="2406650"/>
        </p:xfrm>
        <a:graphic>
          <a:graphicData uri="http://schemas.openxmlformats.org/presentationml/2006/ole">
            <mc:AlternateContent xmlns:mc="http://schemas.openxmlformats.org/markup-compatibility/2006">
              <mc:Choice xmlns:v="urn:schemas-microsoft-com:vml" Requires="v">
                <p:oleObj spid="_x0000_s26788" name="VISIO" r:id="rId3" imgW="6348984" imgH="3473196" progId="Visio.Drawing.6">
                  <p:embed/>
                </p:oleObj>
              </mc:Choice>
              <mc:Fallback>
                <p:oleObj name="VISIO" r:id="rId3" imgW="6348984" imgH="347319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143000"/>
                        <a:ext cx="4392613"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6628" name="Object 5"/>
          <p:cNvGraphicFramePr>
            <a:graphicFrameLocks noChangeAspect="1"/>
          </p:cNvGraphicFramePr>
          <p:nvPr/>
        </p:nvGraphicFramePr>
        <p:xfrm>
          <a:off x="685800" y="1219200"/>
          <a:ext cx="1131888" cy="2133600"/>
        </p:xfrm>
        <a:graphic>
          <a:graphicData uri="http://schemas.openxmlformats.org/presentationml/2006/ole">
            <mc:AlternateContent xmlns:mc="http://schemas.openxmlformats.org/markup-compatibility/2006">
              <mc:Choice xmlns:v="urn:schemas-microsoft-com:vml" Requires="v">
                <p:oleObj spid="_x0000_s26789" name="Worksheet" r:id="rId5" imgW="1168400" imgH="2057400" progId="Excel.Sheet.8">
                  <p:embed/>
                </p:oleObj>
              </mc:Choice>
              <mc:Fallback>
                <p:oleObj name="Worksheet" r:id="rId5" imgW="1168400" imgH="2057400" progId="Excel.Shee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219200"/>
                        <a:ext cx="11318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6629" name="Object 6"/>
          <p:cNvGraphicFramePr>
            <a:graphicFrameLocks noChangeAspect="1"/>
          </p:cNvGraphicFramePr>
          <p:nvPr/>
        </p:nvGraphicFramePr>
        <p:xfrm>
          <a:off x="7239000" y="1371600"/>
          <a:ext cx="1131888" cy="2133600"/>
        </p:xfrm>
        <a:graphic>
          <a:graphicData uri="http://schemas.openxmlformats.org/presentationml/2006/ole">
            <mc:AlternateContent xmlns:mc="http://schemas.openxmlformats.org/markup-compatibility/2006">
              <mc:Choice xmlns:v="urn:schemas-microsoft-com:vml" Requires="v">
                <p:oleObj spid="_x0000_s26790" name="Worksheet" r:id="rId7" imgW="1168400" imgH="2057400" progId="Excel.Sheet.8">
                  <p:embed/>
                </p:oleObj>
              </mc:Choice>
              <mc:Fallback>
                <p:oleObj name="Worksheet" r:id="rId7" imgW="1168400" imgH="2057400" progId="Excel.Shee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1371600"/>
                        <a:ext cx="11318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pic>
        <p:nvPicPr>
          <p:cNvPr id="7" name="Picture 6"/>
          <p:cNvPicPr>
            <a:picLocks noChangeAspect="1"/>
          </p:cNvPicPr>
          <p:nvPr/>
        </p:nvPicPr>
        <p:blipFill>
          <a:blip r:embed="rId9"/>
          <a:stretch>
            <a:fillRect/>
          </a:stretch>
        </p:blipFill>
        <p:spPr>
          <a:xfrm>
            <a:off x="6096000" y="3549650"/>
            <a:ext cx="652877" cy="75674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en-US"/>
              <a:t>Estimating Statistical Bounds</a:t>
            </a:r>
          </a:p>
        </p:txBody>
      </p:sp>
      <p:graphicFrame>
        <p:nvGraphicFramePr>
          <p:cNvPr id="28674" name="Object 5"/>
          <p:cNvGraphicFramePr>
            <a:graphicFrameLocks noGrp="1" noChangeAspect="1"/>
          </p:cNvGraphicFramePr>
          <p:nvPr>
            <p:ph sz="half" idx="1"/>
          </p:nvPr>
        </p:nvGraphicFramePr>
        <p:xfrm>
          <a:off x="838200" y="1600200"/>
          <a:ext cx="1606550" cy="2238375"/>
        </p:xfrm>
        <a:graphic>
          <a:graphicData uri="http://schemas.openxmlformats.org/presentationml/2006/ole">
            <mc:AlternateContent xmlns:mc="http://schemas.openxmlformats.org/markup-compatibility/2006">
              <mc:Choice xmlns:v="urn:schemas-microsoft-com:vml" Requires="v">
                <p:oleObj spid="_x0000_s36894" name="Visio" r:id="rId4" imgW="1612900" imgH="2247900" progId="Visio.Drawing.6">
                  <p:embed/>
                </p:oleObj>
              </mc:Choice>
              <mc:Fallback>
                <p:oleObj name="Visio" r:id="rId4" imgW="1612900" imgH="2247900" progId="Visio.Drawing.6">
                  <p:embed/>
                  <p:pic>
                    <p:nvPicPr>
                      <p:cNvPr id="2867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00200"/>
                        <a:ext cx="160655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175" name="Text Box 7"/>
          <p:cNvSpPr txBox="1">
            <a:spLocks noChangeArrowheads="1"/>
          </p:cNvSpPr>
          <p:nvPr/>
        </p:nvSpPr>
        <p:spPr bwMode="auto">
          <a:xfrm>
            <a:off x="3048000" y="2387600"/>
            <a:ext cx="5715000"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100000"/>
              </a:spcAft>
              <a:buClrTx/>
              <a:buSzTx/>
              <a:buFontTx/>
              <a:buNone/>
            </a:pPr>
            <a:r>
              <a:rPr lang="en-US" altLang="en-US" sz="1800" dirty="0"/>
              <a:t>Before splitting:   e = 2/7 = 0.286,                             e’(7, 2/7, 0.25) = 0.527</a:t>
            </a:r>
            <a:br>
              <a:rPr lang="en-US" altLang="en-US" sz="1800" dirty="0"/>
            </a:br>
            <a:br>
              <a:rPr lang="en-US" altLang="en-US" sz="1800" dirty="0"/>
            </a:br>
            <a:r>
              <a:rPr lang="en-US" altLang="en-US" sz="1800" dirty="0"/>
              <a:t>		e’(T) = 7 </a:t>
            </a:r>
            <a:r>
              <a:rPr lang="en-US" altLang="en-US" sz="1800" dirty="0">
                <a:sym typeface="Symbol" charset="2"/>
              </a:rPr>
              <a:t> </a:t>
            </a:r>
            <a:r>
              <a:rPr lang="en-US" altLang="en-US" sz="1800" dirty="0"/>
              <a:t>0.527</a:t>
            </a:r>
            <a:r>
              <a:rPr lang="en-US" altLang="en-US" sz="1800" dirty="0">
                <a:sym typeface="Symbol" charset="2"/>
              </a:rPr>
              <a:t> = 3.689</a:t>
            </a:r>
          </a:p>
          <a:p>
            <a:pPr>
              <a:spcBef>
                <a:spcPct val="50000"/>
              </a:spcBef>
              <a:spcAft>
                <a:spcPct val="100000"/>
              </a:spcAft>
              <a:buClrTx/>
              <a:buSzTx/>
              <a:buFontTx/>
              <a:buNone/>
            </a:pPr>
            <a:r>
              <a:rPr lang="en-US" altLang="en-US" sz="1800" dirty="0"/>
              <a:t>After splitting:   </a:t>
            </a:r>
            <a:br>
              <a:rPr lang="en-US" altLang="en-US" sz="1800" dirty="0"/>
            </a:br>
            <a:br>
              <a:rPr lang="en-US" altLang="en-US" sz="1800" dirty="0"/>
            </a:br>
            <a:r>
              <a:rPr lang="en-US" altLang="en-US" sz="1800" dirty="0"/>
              <a:t>	e(T</a:t>
            </a:r>
            <a:r>
              <a:rPr lang="en-US" altLang="en-US" sz="1800" baseline="-25000" dirty="0"/>
              <a:t>L</a:t>
            </a:r>
            <a:r>
              <a:rPr lang="en-US" altLang="en-US" sz="1800" dirty="0"/>
              <a:t>) = 1/4,   e’(4, 1/4, 0.25) = 0.537</a:t>
            </a:r>
            <a:br>
              <a:rPr lang="en-US" altLang="en-US" sz="1800" dirty="0"/>
            </a:br>
            <a:br>
              <a:rPr lang="en-US" altLang="en-US" sz="1800" dirty="0"/>
            </a:br>
            <a:r>
              <a:rPr lang="en-US" altLang="en-US" sz="1800" dirty="0"/>
              <a:t>	e(T</a:t>
            </a:r>
            <a:r>
              <a:rPr lang="en-US" altLang="en-US" sz="1800" baseline="-25000" dirty="0"/>
              <a:t>R</a:t>
            </a:r>
            <a:r>
              <a:rPr lang="en-US" altLang="en-US" sz="1800" dirty="0"/>
              <a:t>) = 1/3,   e’(3, 1/3, 0.25) = 0.650</a:t>
            </a:r>
            <a:br>
              <a:rPr lang="en-US" altLang="en-US" sz="1800" dirty="0"/>
            </a:br>
            <a:br>
              <a:rPr lang="en-US" altLang="en-US" sz="1800" dirty="0"/>
            </a:br>
            <a:r>
              <a:rPr lang="en-US" altLang="en-US" sz="1800" dirty="0"/>
              <a:t>	e’(T) = 4 </a:t>
            </a:r>
            <a:r>
              <a:rPr lang="en-US" altLang="en-US" sz="1800" dirty="0">
                <a:sym typeface="Symbol" charset="2"/>
              </a:rPr>
              <a:t> 0.537 + 3  0.650 = 4.098 </a:t>
            </a:r>
            <a:endParaRPr lang="en-US" altLang="en-US" sz="1400" dirty="0">
              <a:sym typeface="Symbol" charset="2"/>
            </a:endParaRPr>
          </a:p>
        </p:txBody>
      </p:sp>
      <p:graphicFrame>
        <p:nvGraphicFramePr>
          <p:cNvPr id="28676" name="Object 8"/>
          <p:cNvGraphicFramePr>
            <a:graphicFrameLocks noGrp="1" noChangeAspect="1"/>
          </p:cNvGraphicFramePr>
          <p:nvPr>
            <p:ph sz="half" idx="2"/>
          </p:nvPr>
        </p:nvGraphicFramePr>
        <p:xfrm>
          <a:off x="3352800" y="1066800"/>
          <a:ext cx="3886200" cy="1198563"/>
        </p:xfrm>
        <a:graphic>
          <a:graphicData uri="http://schemas.openxmlformats.org/presentationml/2006/ole">
            <mc:AlternateContent xmlns:mc="http://schemas.openxmlformats.org/markup-compatibility/2006">
              <mc:Choice xmlns:v="urn:schemas-microsoft-com:vml" Requires="v">
                <p:oleObj spid="_x0000_s36895" name="Equation" r:id="rId6" imgW="2717800" imgH="838200" progId="Equation.3">
                  <p:embed/>
                </p:oleObj>
              </mc:Choice>
              <mc:Fallback>
                <p:oleObj name="Equation" r:id="rId6" imgW="2717800" imgH="838200" progId="Equation.3">
                  <p:embed/>
                  <p:pic>
                    <p:nvPicPr>
                      <p:cNvPr id="2867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1066800"/>
                        <a:ext cx="3886200" cy="119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178" name="Text Box 10"/>
          <p:cNvSpPr txBox="1">
            <a:spLocks noChangeArrowheads="1"/>
          </p:cNvSpPr>
          <p:nvPr/>
        </p:nvSpPr>
        <p:spPr bwMode="auto">
          <a:xfrm>
            <a:off x="2971800" y="58674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100000"/>
              </a:spcAft>
              <a:buClrTx/>
              <a:buSzTx/>
              <a:buFontTx/>
              <a:buNone/>
            </a:pPr>
            <a:r>
              <a:rPr lang="en-US" altLang="en-US" sz="2000">
                <a:sym typeface="Symbol" charset="2"/>
              </a:rPr>
              <a:t>Therefore, do not split</a:t>
            </a:r>
          </a:p>
        </p:txBody>
      </p:sp>
      <p:cxnSp>
        <p:nvCxnSpPr>
          <p:cNvPr id="3" name="Straight Arrow Connector 2">
            <a:extLst>
              <a:ext uri="{FF2B5EF4-FFF2-40B4-BE49-F238E27FC236}">
                <a16:creationId xmlns:a16="http://schemas.microsoft.com/office/drawing/2014/main" id="{D08C6CB5-EAAB-4862-9456-E1F50CA97B24}"/>
              </a:ext>
            </a:extLst>
          </p:cNvPr>
          <p:cNvCxnSpPr>
            <a:cxnSpLocks/>
          </p:cNvCxnSpPr>
          <p:nvPr/>
        </p:nvCxnSpPr>
        <p:spPr bwMode="auto">
          <a:xfrm>
            <a:off x="1828800" y="2133600"/>
            <a:ext cx="3733800" cy="304800"/>
          </a:xfrm>
          <a:prstGeom prst="straightConnector1">
            <a:avLst/>
          </a:prstGeom>
          <a:solidFill>
            <a:schemeClr val="accent1"/>
          </a:solidFill>
          <a:ln w="19050" cap="flat" cmpd="sng" algn="ctr">
            <a:solidFill>
              <a:srgbClr val="C00000"/>
            </a:solidFill>
            <a:prstDash val="dash"/>
            <a:round/>
            <a:headEnd type="none" w="med" len="med"/>
            <a:tailEnd type="triangle"/>
          </a:ln>
          <a:effectLst/>
        </p:spPr>
      </p:cxnSp>
    </p:spTree>
    <p:extLst>
      <p:ext uri="{BB962C8B-B14F-4D97-AF65-F5344CB8AC3E}">
        <p14:creationId xmlns:p14="http://schemas.microsoft.com/office/powerpoint/2010/main" val="275383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11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11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11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5" grpId="0" build="p"/>
      <p:bldP spid="103117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ltLang="en-US" dirty="0"/>
              <a:t>Model Selection for Decision Trees</a:t>
            </a:r>
          </a:p>
        </p:txBody>
      </p:sp>
      <p:sp>
        <p:nvSpPr>
          <p:cNvPr id="29698" name="Rectangle 3"/>
          <p:cNvSpPr>
            <a:spLocks noGrp="1" noChangeArrowheads="1"/>
          </p:cNvSpPr>
          <p:nvPr>
            <p:ph type="body" idx="1"/>
          </p:nvPr>
        </p:nvSpPr>
        <p:spPr>
          <a:xfrm>
            <a:off x="0" y="1143000"/>
            <a:ext cx="9144000" cy="5181600"/>
          </a:xfrm>
        </p:spPr>
        <p:txBody>
          <a:bodyPr/>
          <a:lstStyle/>
          <a:p>
            <a:r>
              <a:rPr lang="en-US" altLang="en-US" sz="2400" dirty="0">
                <a:solidFill>
                  <a:srgbClr val="FF0000"/>
                </a:solidFill>
              </a:rPr>
              <a:t>Pre-Pruning (Early Stopping Rule)</a:t>
            </a:r>
          </a:p>
          <a:p>
            <a:pPr lvl="1"/>
            <a:r>
              <a:rPr lang="en-US" altLang="en-US" sz="2400" b="1" dirty="0"/>
              <a:t>Stop the algorithm before it becomes a fully-grown tree</a:t>
            </a:r>
          </a:p>
          <a:p>
            <a:pPr lvl="1"/>
            <a:r>
              <a:rPr lang="en-US" altLang="en-US" sz="2400" b="1" dirty="0"/>
              <a:t>Typical stopping conditions for a node:</a:t>
            </a:r>
          </a:p>
          <a:p>
            <a:pPr lvl="2"/>
            <a:r>
              <a:rPr lang="en-US" altLang="en-US" sz="2000" dirty="0"/>
              <a:t> Stop if all instances belong to the same class</a:t>
            </a:r>
          </a:p>
          <a:p>
            <a:pPr lvl="2"/>
            <a:r>
              <a:rPr lang="en-US" altLang="en-US" sz="2000" dirty="0"/>
              <a:t> Stop if all the attribute values are the same</a:t>
            </a:r>
          </a:p>
          <a:p>
            <a:pPr lvl="1"/>
            <a:r>
              <a:rPr lang="en-US" altLang="en-US" sz="2400" b="1" dirty="0"/>
              <a:t>More restrictive conditions:</a:t>
            </a:r>
          </a:p>
          <a:p>
            <a:pPr lvl="2"/>
            <a:r>
              <a:rPr lang="en-US" altLang="en-US" sz="2000" dirty="0"/>
              <a:t> Stop if number of instances is less than some user-specified threshold</a:t>
            </a:r>
          </a:p>
          <a:p>
            <a:pPr lvl="2"/>
            <a:r>
              <a:rPr lang="en-US" altLang="en-US" sz="2000" dirty="0"/>
              <a:t> Stop if the class distribution of instances are independent of the available features (e.g., using </a:t>
            </a:r>
            <a:r>
              <a:rPr lang="en-US" altLang="en-US" sz="2000" dirty="0">
                <a:sym typeface="Symbol" charset="2"/>
              </a:rPr>
              <a:t></a:t>
            </a:r>
            <a:r>
              <a:rPr lang="en-US" altLang="en-US" sz="2000" baseline="30000" dirty="0">
                <a:sym typeface="Symbol" charset="2"/>
              </a:rPr>
              <a:t> 2</a:t>
            </a:r>
            <a:r>
              <a:rPr lang="en-US" altLang="en-US" sz="2000" dirty="0">
                <a:sym typeface="Symbol" charset="2"/>
              </a:rPr>
              <a:t> test)</a:t>
            </a:r>
            <a:endParaRPr lang="en-US" altLang="en-US" sz="2000" baseline="30000" dirty="0"/>
          </a:p>
          <a:p>
            <a:pPr lvl="2"/>
            <a:r>
              <a:rPr lang="en-US" altLang="en-US" sz="2000" dirty="0"/>
              <a:t> Stop if expanding the current node does not improve impurity</a:t>
            </a:r>
            <a:br>
              <a:rPr lang="en-US" altLang="en-US" sz="2000" dirty="0"/>
            </a:br>
            <a:r>
              <a:rPr lang="en-US" altLang="en-US" sz="2000" dirty="0"/>
              <a:t>    measures (e.g., Gini or information gain).</a:t>
            </a:r>
          </a:p>
          <a:p>
            <a:pPr lvl="2"/>
            <a:r>
              <a:rPr lang="en-US" altLang="en-US" sz="2000" dirty="0"/>
              <a:t> Stop if estimated generalization error falls below certain threshold</a:t>
            </a:r>
          </a:p>
        </p:txBody>
      </p:sp>
    </p:spTree>
    <p:extLst>
      <p:ext uri="{BB962C8B-B14F-4D97-AF65-F5344CB8AC3E}">
        <p14:creationId xmlns:p14="http://schemas.microsoft.com/office/powerpoint/2010/main" val="2760613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altLang="en-US" dirty="0"/>
              <a:t>Model Selection for Decision Trees</a:t>
            </a:r>
          </a:p>
        </p:txBody>
      </p:sp>
      <p:sp>
        <p:nvSpPr>
          <p:cNvPr id="30722" name="Rectangle 3"/>
          <p:cNvSpPr>
            <a:spLocks noGrp="1" noChangeArrowheads="1"/>
          </p:cNvSpPr>
          <p:nvPr>
            <p:ph type="body" idx="1"/>
          </p:nvPr>
        </p:nvSpPr>
        <p:spPr/>
        <p:txBody>
          <a:bodyPr/>
          <a:lstStyle/>
          <a:p>
            <a:r>
              <a:rPr lang="en-US" altLang="en-US">
                <a:solidFill>
                  <a:srgbClr val="FF0000"/>
                </a:solidFill>
              </a:rPr>
              <a:t>Post-pruning</a:t>
            </a:r>
          </a:p>
          <a:p>
            <a:pPr lvl="1"/>
            <a:r>
              <a:rPr lang="en-US" altLang="en-US"/>
              <a:t>Grow decision tree to its entirety</a:t>
            </a:r>
          </a:p>
          <a:p>
            <a:pPr lvl="1"/>
            <a:r>
              <a:rPr lang="en-US" altLang="en-US"/>
              <a:t>Subtree replacement</a:t>
            </a:r>
          </a:p>
          <a:p>
            <a:pPr lvl="2"/>
            <a:r>
              <a:rPr lang="en-US" altLang="en-US"/>
              <a:t> Trim the nodes of the decision tree in a bottom-up fashion</a:t>
            </a:r>
          </a:p>
          <a:p>
            <a:pPr lvl="2"/>
            <a:r>
              <a:rPr lang="en-US" altLang="en-US"/>
              <a:t> If generalization error improves after trimming, replace sub-tree by a leaf node </a:t>
            </a:r>
          </a:p>
          <a:p>
            <a:pPr lvl="2"/>
            <a:r>
              <a:rPr lang="en-US" altLang="en-US"/>
              <a:t> Class label of leaf node is determined from majority class of instances in the sub-tree</a:t>
            </a:r>
          </a:p>
          <a:p>
            <a:pPr lvl="1"/>
            <a:r>
              <a:rPr lang="en-US" altLang="en-US"/>
              <a:t>Subtree raising</a:t>
            </a:r>
          </a:p>
          <a:p>
            <a:pPr lvl="2"/>
            <a:r>
              <a:rPr lang="en-US" altLang="en-US"/>
              <a:t> Replace subtree with most frequently used branch</a:t>
            </a:r>
          </a:p>
        </p:txBody>
      </p:sp>
    </p:spTree>
    <p:extLst>
      <p:ext uri="{BB962C8B-B14F-4D97-AF65-F5344CB8AC3E}">
        <p14:creationId xmlns:p14="http://schemas.microsoft.com/office/powerpoint/2010/main" val="33085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1388-39F2-4FBA-BA4A-05215222045C}"/>
              </a:ext>
            </a:extLst>
          </p:cNvPr>
          <p:cNvSpPr>
            <a:spLocks noGrp="1"/>
          </p:cNvSpPr>
          <p:nvPr>
            <p:ph type="title"/>
          </p:nvPr>
        </p:nvSpPr>
        <p:spPr/>
        <p:txBody>
          <a:bodyPr/>
          <a:lstStyle/>
          <a:p>
            <a:r>
              <a:rPr lang="en-GB" dirty="0"/>
              <a:t>Introduction</a:t>
            </a:r>
            <a:endParaRPr lang="en-IE" dirty="0"/>
          </a:p>
        </p:txBody>
      </p:sp>
      <p:sp>
        <p:nvSpPr>
          <p:cNvPr id="3" name="Content Placeholder 2">
            <a:extLst>
              <a:ext uri="{FF2B5EF4-FFF2-40B4-BE49-F238E27FC236}">
                <a16:creationId xmlns:a16="http://schemas.microsoft.com/office/drawing/2014/main" id="{61A088E8-4537-45AB-8226-31816400899B}"/>
              </a:ext>
            </a:extLst>
          </p:cNvPr>
          <p:cNvSpPr>
            <a:spLocks noGrp="1"/>
          </p:cNvSpPr>
          <p:nvPr>
            <p:ph idx="1"/>
          </p:nvPr>
        </p:nvSpPr>
        <p:spPr/>
        <p:txBody>
          <a:bodyPr/>
          <a:lstStyle/>
          <a:p>
            <a:r>
              <a:rPr lang="en-GB" b="1" dirty="0"/>
              <a:t>What is training data?</a:t>
            </a:r>
            <a:endParaRPr lang="en-GB" dirty="0"/>
          </a:p>
          <a:p>
            <a:r>
              <a:rPr lang="en-GB" sz="2400" dirty="0"/>
              <a:t>Simply put, training data is used to train an algorithm. Generally, training data is a certain percentage of an overall dataset along with testing set. As a rule, the better the training data, the better the algorithm or classifier performs.</a:t>
            </a:r>
          </a:p>
          <a:p>
            <a:r>
              <a:rPr lang="en-GB" b="1" dirty="0"/>
              <a:t>What is a test set?</a:t>
            </a:r>
            <a:endParaRPr lang="en-GB" dirty="0"/>
          </a:p>
          <a:p>
            <a:r>
              <a:rPr lang="en-GB" sz="2400" dirty="0"/>
              <a:t>Once a model is trained on a training set, it’s usually evaluated on a test set. Oftentimes, these sets are taken from the same overall dataset, though the training set should be </a:t>
            </a:r>
            <a:r>
              <a:rPr lang="en-GB" sz="2400" dirty="0" err="1"/>
              <a:t>labeled</a:t>
            </a:r>
            <a:r>
              <a:rPr lang="en-GB" sz="2400" dirty="0"/>
              <a:t> or enriched to increase an algorithm’s confidence and accuracy.</a:t>
            </a:r>
          </a:p>
          <a:p>
            <a:endParaRPr lang="en-IE" dirty="0"/>
          </a:p>
        </p:txBody>
      </p:sp>
    </p:spTree>
    <p:extLst>
      <p:ext uri="{BB962C8B-B14F-4D97-AF65-F5344CB8AC3E}">
        <p14:creationId xmlns:p14="http://schemas.microsoft.com/office/powerpoint/2010/main" val="4243330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altLang="en-US" dirty="0"/>
              <a:t>Example of Post-Pruning</a:t>
            </a:r>
          </a:p>
        </p:txBody>
      </p:sp>
      <p:graphicFrame>
        <p:nvGraphicFramePr>
          <p:cNvPr id="31746" name="Object 3"/>
          <p:cNvGraphicFramePr>
            <a:graphicFrameLocks noChangeAspect="1"/>
          </p:cNvGraphicFramePr>
          <p:nvPr/>
        </p:nvGraphicFramePr>
        <p:xfrm>
          <a:off x="1447800" y="3017838"/>
          <a:ext cx="4689475" cy="2390775"/>
        </p:xfrm>
        <a:graphic>
          <a:graphicData uri="http://schemas.openxmlformats.org/presentationml/2006/ole">
            <mc:AlternateContent xmlns:mc="http://schemas.openxmlformats.org/markup-compatibility/2006">
              <mc:Choice xmlns:v="urn:schemas-microsoft-com:vml" Requires="v">
                <p:oleObj spid="_x0000_s37904" name="VISIO" r:id="rId4" imgW="4689544" imgH="2395148" progId="Visio.Drawing.6">
                  <p:embed/>
                </p:oleObj>
              </mc:Choice>
              <mc:Fallback>
                <p:oleObj name="VISIO" r:id="rId4" imgW="4689544" imgH="2395148" progId="Visio.Drawing.6">
                  <p:embed/>
                  <p:pic>
                    <p:nvPicPr>
                      <p:cNvPr id="3174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017838"/>
                        <a:ext cx="46894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947204" name="Group 4"/>
          <p:cNvGraphicFramePr>
            <a:graphicFrameLocks noGrp="1"/>
          </p:cNvGraphicFramePr>
          <p:nvPr/>
        </p:nvGraphicFramePr>
        <p:xfrm>
          <a:off x="914400" y="1524000"/>
          <a:ext cx="1905000" cy="1219200"/>
        </p:xfrm>
        <a:graphic>
          <a:graphicData uri="http://schemas.openxmlformats.org/drawingml/2006/table">
            <a:tbl>
              <a:tblPr/>
              <a:tblGrid>
                <a:gridCol w="1447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4572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gridSpan="2">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Error = 10/30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1760" name="Text Box 17"/>
          <p:cNvSpPr txBox="1">
            <a:spLocks noChangeArrowheads="1"/>
          </p:cNvSpPr>
          <p:nvPr/>
        </p:nvSpPr>
        <p:spPr bwMode="auto">
          <a:xfrm>
            <a:off x="3733800" y="1066800"/>
            <a:ext cx="533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0"/>
              </a:spcAft>
              <a:buClrTx/>
              <a:buSzTx/>
              <a:buFontTx/>
              <a:buNone/>
            </a:pPr>
            <a:r>
              <a:rPr lang="en-US" altLang="en-US" sz="1800" dirty="0"/>
              <a:t>Training Error (Before splitting) = 10/30 = 0.3</a:t>
            </a:r>
          </a:p>
          <a:p>
            <a:pPr>
              <a:spcBef>
                <a:spcPct val="50000"/>
              </a:spcBef>
              <a:spcAft>
                <a:spcPct val="0"/>
              </a:spcAft>
              <a:buClrTx/>
              <a:buSzTx/>
              <a:buFontTx/>
              <a:buNone/>
            </a:pPr>
            <a:r>
              <a:rPr lang="en-US" altLang="en-US" sz="1800" dirty="0"/>
              <a:t>Pessimistic error = 10/30 + 0.5 * 10/30 = 10.5/30 = 0.35</a:t>
            </a:r>
          </a:p>
          <a:p>
            <a:pPr>
              <a:spcBef>
                <a:spcPct val="50000"/>
              </a:spcBef>
              <a:spcAft>
                <a:spcPct val="0"/>
              </a:spcAft>
              <a:buClrTx/>
              <a:buSzTx/>
              <a:buFontTx/>
              <a:buNone/>
            </a:pPr>
            <a:r>
              <a:rPr lang="en-US" altLang="en-US" sz="1800" dirty="0"/>
              <a:t>Training Error (After splitting) </a:t>
            </a:r>
          </a:p>
          <a:p>
            <a:pPr>
              <a:spcBef>
                <a:spcPct val="50000"/>
              </a:spcBef>
              <a:spcAft>
                <a:spcPct val="0"/>
              </a:spcAft>
              <a:buClrTx/>
              <a:buSzTx/>
              <a:buFontTx/>
              <a:buNone/>
            </a:pPr>
            <a:r>
              <a:rPr lang="en-GB" sz="1800" dirty="0"/>
              <a:t>= 4/12 + 4/7 + 1/5 + 1/6 </a:t>
            </a:r>
            <a:r>
              <a:rPr lang="en-US" altLang="en-US" sz="1800" dirty="0"/>
              <a:t>= 0.31</a:t>
            </a:r>
          </a:p>
          <a:p>
            <a:pPr>
              <a:spcBef>
                <a:spcPct val="50000"/>
              </a:spcBef>
              <a:spcAft>
                <a:spcPct val="0"/>
              </a:spcAft>
              <a:buClrTx/>
              <a:buSzTx/>
              <a:buFontTx/>
              <a:buNone/>
            </a:pPr>
            <a:r>
              <a:rPr lang="en-US" altLang="en-US" sz="1800" dirty="0"/>
              <a:t>Pessimistic error (After splitting)</a:t>
            </a:r>
          </a:p>
          <a:p>
            <a:pPr>
              <a:spcBef>
                <a:spcPct val="50000"/>
              </a:spcBef>
              <a:spcAft>
                <a:spcPct val="0"/>
              </a:spcAft>
              <a:buClrTx/>
              <a:buSzTx/>
              <a:buFontTx/>
              <a:buNone/>
            </a:pPr>
            <a:r>
              <a:rPr lang="en-US" altLang="en-US" sz="1800" dirty="0"/>
              <a:t>	= 0.31 + 0.5 * (4 + 4 + 1 + 1) </a:t>
            </a:r>
            <a:r>
              <a:rPr lang="en-US" altLang="en-US" sz="1800" dirty="0">
                <a:sym typeface="Symbol" charset="2"/>
              </a:rPr>
              <a:t>/ 30 = 0.46</a:t>
            </a:r>
          </a:p>
          <a:p>
            <a:pPr>
              <a:spcBef>
                <a:spcPct val="50000"/>
              </a:spcBef>
              <a:spcAft>
                <a:spcPct val="0"/>
              </a:spcAft>
              <a:buClrTx/>
              <a:buSzTx/>
              <a:buFontTx/>
              <a:buNone/>
            </a:pPr>
            <a:r>
              <a:rPr lang="en-US" altLang="en-US" sz="1800" dirty="0"/>
              <a:t>	    </a:t>
            </a:r>
            <a:r>
              <a:rPr lang="en-US" altLang="en-US" sz="1800" dirty="0">
                <a:solidFill>
                  <a:srgbClr val="FF0000"/>
                </a:solidFill>
              </a:rPr>
              <a:t>PRUNE!</a:t>
            </a:r>
          </a:p>
        </p:txBody>
      </p:sp>
      <p:graphicFrame>
        <p:nvGraphicFramePr>
          <p:cNvPr id="947218" name="Group 18"/>
          <p:cNvGraphicFramePr>
            <a:graphicFrameLocks noGrp="1"/>
          </p:cNvGraphicFramePr>
          <p:nvPr/>
        </p:nvGraphicFramePr>
        <p:xfrm>
          <a:off x="152400" y="5456238"/>
          <a:ext cx="1752600" cy="715962"/>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522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Yes</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8</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7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No</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4</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47229" name="Group 29"/>
          <p:cNvGraphicFramePr>
            <a:graphicFrameLocks noGrp="1"/>
          </p:cNvGraphicFramePr>
          <p:nvPr/>
        </p:nvGraphicFramePr>
        <p:xfrm>
          <a:off x="1981200" y="5456238"/>
          <a:ext cx="1752600" cy="715962"/>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522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Yes</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3</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7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No</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4</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47240" name="Group 40"/>
          <p:cNvGraphicFramePr>
            <a:graphicFrameLocks noGrp="1"/>
          </p:cNvGraphicFramePr>
          <p:nvPr/>
        </p:nvGraphicFramePr>
        <p:xfrm>
          <a:off x="3810000" y="5456238"/>
          <a:ext cx="1752600" cy="715962"/>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522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Yes</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4</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7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No</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1</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47251" name="Group 51"/>
          <p:cNvGraphicFramePr>
            <a:graphicFrameLocks noGrp="1"/>
          </p:cNvGraphicFramePr>
          <p:nvPr/>
        </p:nvGraphicFramePr>
        <p:xfrm>
          <a:off x="5638800" y="5456238"/>
          <a:ext cx="1752600" cy="715962"/>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522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Yes</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5</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7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No</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1</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Rectangle 1">
            <a:extLst>
              <a:ext uri="{FF2B5EF4-FFF2-40B4-BE49-F238E27FC236}">
                <a16:creationId xmlns:a16="http://schemas.microsoft.com/office/drawing/2014/main" id="{F8431361-7034-4CFF-8986-EAB049F5BE5F}"/>
              </a:ext>
            </a:extLst>
          </p:cNvPr>
          <p:cNvSpPr/>
          <p:nvPr/>
        </p:nvSpPr>
        <p:spPr>
          <a:xfrm>
            <a:off x="6489700" y="4253746"/>
            <a:ext cx="2024913" cy="338554"/>
          </a:xfrm>
          <a:prstGeom prst="rect">
            <a:avLst/>
          </a:prstGeom>
        </p:spPr>
        <p:txBody>
          <a:bodyPr wrap="none">
            <a:spAutoFit/>
          </a:bodyPr>
          <a:lstStyle/>
          <a:p>
            <a:r>
              <a:rPr lang="en-GB" dirty="0"/>
              <a:t>If the penalty is 0.5</a:t>
            </a:r>
            <a:endParaRPr lang="en-IE" dirty="0"/>
          </a:p>
        </p:txBody>
      </p:sp>
    </p:spTree>
    <p:extLst>
      <p:ext uri="{BB962C8B-B14F-4D97-AF65-F5344CB8AC3E}">
        <p14:creationId xmlns:p14="http://schemas.microsoft.com/office/powerpoint/2010/main" val="2780031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D9D1-C2AE-4225-8E8C-3598854A5E66}"/>
              </a:ext>
            </a:extLst>
          </p:cNvPr>
          <p:cNvSpPr>
            <a:spLocks noGrp="1"/>
          </p:cNvSpPr>
          <p:nvPr>
            <p:ph type="title"/>
          </p:nvPr>
        </p:nvSpPr>
        <p:spPr/>
        <p:txBody>
          <a:bodyPr/>
          <a:lstStyle/>
          <a:p>
            <a:r>
              <a:rPr lang="en-US" altLang="en-US" dirty="0"/>
              <a:t>Do We need Pruning or Not?</a:t>
            </a:r>
            <a:endParaRPr lang="en-IE" dirty="0"/>
          </a:p>
        </p:txBody>
      </p:sp>
      <p:pic>
        <p:nvPicPr>
          <p:cNvPr id="3" name="Picture 2">
            <a:extLst>
              <a:ext uri="{FF2B5EF4-FFF2-40B4-BE49-F238E27FC236}">
                <a16:creationId xmlns:a16="http://schemas.microsoft.com/office/drawing/2014/main" id="{3D10D94C-ACCD-4637-AFC5-FE99B7212EBC}"/>
              </a:ext>
            </a:extLst>
          </p:cNvPr>
          <p:cNvPicPr>
            <a:picLocks noChangeAspect="1"/>
          </p:cNvPicPr>
          <p:nvPr/>
        </p:nvPicPr>
        <p:blipFill>
          <a:blip r:embed="rId2"/>
          <a:stretch>
            <a:fillRect/>
          </a:stretch>
        </p:blipFill>
        <p:spPr>
          <a:xfrm>
            <a:off x="4343400" y="4114800"/>
            <a:ext cx="4537075" cy="1798957"/>
          </a:xfrm>
          <a:prstGeom prst="rect">
            <a:avLst/>
          </a:prstGeom>
        </p:spPr>
      </p:pic>
      <p:pic>
        <p:nvPicPr>
          <p:cNvPr id="4" name="Picture 3">
            <a:extLst>
              <a:ext uri="{FF2B5EF4-FFF2-40B4-BE49-F238E27FC236}">
                <a16:creationId xmlns:a16="http://schemas.microsoft.com/office/drawing/2014/main" id="{6864C48A-75C3-4563-8529-57DAC8E4835A}"/>
              </a:ext>
            </a:extLst>
          </p:cNvPr>
          <p:cNvPicPr>
            <a:picLocks noChangeAspect="1"/>
          </p:cNvPicPr>
          <p:nvPr/>
        </p:nvPicPr>
        <p:blipFill>
          <a:blip r:embed="rId3"/>
          <a:stretch>
            <a:fillRect/>
          </a:stretch>
        </p:blipFill>
        <p:spPr>
          <a:xfrm>
            <a:off x="381000" y="1366489"/>
            <a:ext cx="5029200" cy="2595911"/>
          </a:xfrm>
          <a:prstGeom prst="rect">
            <a:avLst/>
          </a:prstGeom>
        </p:spPr>
      </p:pic>
      <p:sp>
        <p:nvSpPr>
          <p:cNvPr id="5" name="TextBox 4">
            <a:extLst>
              <a:ext uri="{FF2B5EF4-FFF2-40B4-BE49-F238E27FC236}">
                <a16:creationId xmlns:a16="http://schemas.microsoft.com/office/drawing/2014/main" id="{26C72EC1-EB31-4947-A384-B77F0657FED3}"/>
              </a:ext>
            </a:extLst>
          </p:cNvPr>
          <p:cNvSpPr txBox="1"/>
          <p:nvPr/>
        </p:nvSpPr>
        <p:spPr>
          <a:xfrm>
            <a:off x="1371600" y="4114800"/>
            <a:ext cx="1874231" cy="338554"/>
          </a:xfrm>
          <a:prstGeom prst="rect">
            <a:avLst/>
          </a:prstGeom>
          <a:noFill/>
        </p:spPr>
        <p:txBody>
          <a:bodyPr wrap="none" rtlCol="0">
            <a:spAutoFit/>
          </a:bodyPr>
          <a:lstStyle/>
          <a:p>
            <a:r>
              <a:rPr lang="en-GB" dirty="0"/>
              <a:t>Pessimistic Error</a:t>
            </a:r>
            <a:endParaRPr lang="en-IE" dirty="0"/>
          </a:p>
        </p:txBody>
      </p:sp>
    </p:spTree>
    <p:extLst>
      <p:ext uri="{BB962C8B-B14F-4D97-AF65-F5344CB8AC3E}">
        <p14:creationId xmlns:p14="http://schemas.microsoft.com/office/powerpoint/2010/main" val="3306534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altLang="en-US" dirty="0"/>
              <a:t>Model Evaluation</a:t>
            </a:r>
          </a:p>
        </p:txBody>
      </p:sp>
      <p:sp>
        <p:nvSpPr>
          <p:cNvPr id="34818" name="Rectangle 3"/>
          <p:cNvSpPr>
            <a:spLocks noGrp="1" noChangeArrowheads="1"/>
          </p:cNvSpPr>
          <p:nvPr>
            <p:ph type="body" idx="1"/>
          </p:nvPr>
        </p:nvSpPr>
        <p:spPr>
          <a:xfrm>
            <a:off x="230980" y="1066800"/>
            <a:ext cx="8760619" cy="5181600"/>
          </a:xfrm>
        </p:spPr>
        <p:txBody>
          <a:bodyPr/>
          <a:lstStyle/>
          <a:p>
            <a:pPr>
              <a:lnSpc>
                <a:spcPct val="90000"/>
              </a:lnSpc>
            </a:pPr>
            <a:r>
              <a:rPr lang="en-US" altLang="en-US" sz="2400" b="1" dirty="0"/>
              <a:t>Purpose: </a:t>
            </a:r>
          </a:p>
          <a:p>
            <a:pPr lvl="1">
              <a:lnSpc>
                <a:spcPct val="90000"/>
              </a:lnSpc>
            </a:pPr>
            <a:r>
              <a:rPr lang="en-US" altLang="en-US" sz="2400" dirty="0"/>
              <a:t>To estimate performance of classifier on previously unseen data (test set)</a:t>
            </a:r>
          </a:p>
          <a:p>
            <a:endParaRPr lang="en-US" altLang="en-US" sz="1000" dirty="0"/>
          </a:p>
          <a:p>
            <a:r>
              <a:rPr lang="en-US" altLang="en-US" sz="2400" b="1" dirty="0"/>
              <a:t>Holdout</a:t>
            </a:r>
          </a:p>
          <a:p>
            <a:pPr lvl="1"/>
            <a:r>
              <a:rPr lang="en-US" altLang="en-US" sz="2400" dirty="0"/>
              <a:t>Reserve </a:t>
            </a:r>
            <a:r>
              <a:rPr lang="en-US" altLang="en-US" sz="2400" b="1" dirty="0"/>
              <a:t>k%</a:t>
            </a:r>
            <a:r>
              <a:rPr lang="en-US" altLang="en-US" sz="2400" dirty="0"/>
              <a:t> for training and </a:t>
            </a:r>
            <a:r>
              <a:rPr lang="en-US" altLang="en-US" sz="2400" b="1" dirty="0"/>
              <a:t>(100 - k)% </a:t>
            </a:r>
            <a:r>
              <a:rPr lang="en-US" altLang="en-US" sz="2400" dirty="0"/>
              <a:t>for testing </a:t>
            </a:r>
          </a:p>
          <a:p>
            <a:pPr lvl="1"/>
            <a:r>
              <a:rPr lang="en-US" altLang="en-US" sz="2400" dirty="0"/>
              <a:t>Random subsampling: repeated holdout</a:t>
            </a:r>
          </a:p>
          <a:p>
            <a:pPr lvl="1"/>
            <a:endParaRPr lang="en-US" altLang="en-US" sz="2400" dirty="0"/>
          </a:p>
          <a:p>
            <a:r>
              <a:rPr lang="en-US" altLang="en-US" sz="2400" b="1" dirty="0"/>
              <a:t>Cross validation</a:t>
            </a:r>
          </a:p>
          <a:p>
            <a:pPr lvl="1"/>
            <a:r>
              <a:rPr lang="en-US" altLang="en-US" sz="2400" dirty="0"/>
              <a:t>Partition data into </a:t>
            </a:r>
            <a:r>
              <a:rPr lang="en-US" altLang="en-US" sz="2400" b="1" dirty="0"/>
              <a:t>k</a:t>
            </a:r>
            <a:r>
              <a:rPr lang="en-US" altLang="en-US" sz="2400" dirty="0"/>
              <a:t> disjoint subsets</a:t>
            </a:r>
          </a:p>
          <a:p>
            <a:pPr lvl="1"/>
            <a:r>
              <a:rPr lang="en-US" altLang="en-US" sz="2400" b="1" dirty="0"/>
              <a:t>k-fold: </a:t>
            </a:r>
            <a:r>
              <a:rPr lang="en-US" altLang="en-US" sz="2400" dirty="0"/>
              <a:t>train on </a:t>
            </a:r>
            <a:r>
              <a:rPr lang="en-US" altLang="en-US" sz="2400" b="1" dirty="0"/>
              <a:t>k - 1 </a:t>
            </a:r>
            <a:r>
              <a:rPr lang="en-US" altLang="en-US" sz="2400" dirty="0"/>
              <a:t>partitions, test on the remaining one</a:t>
            </a:r>
          </a:p>
          <a:p>
            <a:pPr lvl="1"/>
            <a:r>
              <a:rPr lang="en-US" altLang="en-US" sz="2400" dirty="0"/>
              <a:t>Leave-one-out:   </a:t>
            </a:r>
            <a:r>
              <a:rPr lang="en-US" altLang="en-US" sz="2400" b="1" dirty="0"/>
              <a:t>k = n</a:t>
            </a:r>
          </a:p>
        </p:txBody>
      </p:sp>
    </p:spTree>
    <p:extLst>
      <p:ext uri="{BB962C8B-B14F-4D97-AF65-F5344CB8AC3E}">
        <p14:creationId xmlns:p14="http://schemas.microsoft.com/office/powerpoint/2010/main" val="3725754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Example</a:t>
            </a:r>
          </a:p>
        </p:txBody>
      </p:sp>
      <p:sp>
        <p:nvSpPr>
          <p:cNvPr id="3" name="Content Placeholder 2"/>
          <p:cNvSpPr>
            <a:spLocks noGrp="1"/>
          </p:cNvSpPr>
          <p:nvPr>
            <p:ph idx="1"/>
          </p:nvPr>
        </p:nvSpPr>
        <p:spPr/>
        <p:txBody>
          <a:bodyPr/>
          <a:lstStyle/>
          <a:p>
            <a:r>
              <a:rPr lang="en-US" b="1" dirty="0"/>
              <a:t>3-fold cross-validation</a:t>
            </a:r>
          </a:p>
        </p:txBody>
      </p:sp>
      <p:pic>
        <p:nvPicPr>
          <p:cNvPr id="4" name="Picture 3"/>
          <p:cNvPicPr>
            <a:picLocks noChangeAspect="1"/>
          </p:cNvPicPr>
          <p:nvPr/>
        </p:nvPicPr>
        <p:blipFill>
          <a:blip r:embed="rId3"/>
          <a:stretch>
            <a:fillRect/>
          </a:stretch>
        </p:blipFill>
        <p:spPr>
          <a:xfrm>
            <a:off x="4953000" y="1828800"/>
            <a:ext cx="4038600" cy="2109852"/>
          </a:xfrm>
          <a:prstGeom prst="rect">
            <a:avLst/>
          </a:prstGeom>
        </p:spPr>
      </p:pic>
      <p:pic>
        <p:nvPicPr>
          <p:cNvPr id="36866" name="Picture 2" descr="https://upload.wikimedia.org/wikipedia/commons/1/1c/K-fold_cross_validation_EN.jpg">
            <a:extLst>
              <a:ext uri="{FF2B5EF4-FFF2-40B4-BE49-F238E27FC236}">
                <a16:creationId xmlns:a16="http://schemas.microsoft.com/office/drawing/2014/main" id="{DA2B7F21-C176-4316-A0C0-B6F8C4835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234250"/>
            <a:ext cx="4065771" cy="20251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5306B87-E7CD-450E-B22B-C751509F7485}"/>
              </a:ext>
            </a:extLst>
          </p:cNvPr>
          <p:cNvSpPr/>
          <p:nvPr/>
        </p:nvSpPr>
        <p:spPr>
          <a:xfrm>
            <a:off x="408717" y="1967985"/>
            <a:ext cx="4282346" cy="4051815"/>
          </a:xfrm>
          <a:prstGeom prst="rect">
            <a:avLst/>
          </a:prstGeom>
        </p:spPr>
        <p:txBody>
          <a:bodyPr wrap="square">
            <a:spAutoFit/>
          </a:bodyPr>
          <a:lstStyle/>
          <a:p>
            <a:pPr>
              <a:lnSpc>
                <a:spcPct val="130000"/>
              </a:lnSpc>
            </a:pPr>
            <a:r>
              <a:rPr lang="en-GB" sz="2000" b="0" dirty="0"/>
              <a:t>Cross-validation, sometimes called rotation estimation, is a model validation technique for assessing how the results of a statistical analysis will generalize to an independent data set. It is mainly used in settings where the goal is prediction, and one wants to estimate how accurately a predictive model will perform in practice.</a:t>
            </a:r>
            <a:endParaRPr lang="en-IE" sz="2000" b="0" dirty="0"/>
          </a:p>
        </p:txBody>
      </p:sp>
    </p:spTree>
    <p:extLst>
      <p:ext uri="{BB962C8B-B14F-4D97-AF65-F5344CB8AC3E}">
        <p14:creationId xmlns:p14="http://schemas.microsoft.com/office/powerpoint/2010/main" val="1428362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GB" dirty="0"/>
              <a:t>Introduction</a:t>
            </a:r>
          </a:p>
          <a:p>
            <a:r>
              <a:rPr lang="en-GB" dirty="0"/>
              <a:t>Classification Errors</a:t>
            </a:r>
          </a:p>
          <a:p>
            <a:r>
              <a:rPr lang="en-GB" dirty="0"/>
              <a:t>Decision tree with 4 and 50 nodes</a:t>
            </a:r>
          </a:p>
          <a:p>
            <a:r>
              <a:rPr lang="en-GB" dirty="0"/>
              <a:t>Underfitting, Overfitting and Good fitting</a:t>
            </a:r>
          </a:p>
          <a:p>
            <a:r>
              <a:rPr lang="en-GB" dirty="0"/>
              <a:t>Model </a:t>
            </a:r>
            <a:r>
              <a:rPr lang="en-GB" dirty="0" err="1"/>
              <a:t>Overfittting</a:t>
            </a:r>
            <a:endParaRPr lang="en-GB" dirty="0"/>
          </a:p>
          <a:p>
            <a:r>
              <a:rPr lang="en-GB" dirty="0"/>
              <a:t>Effect of Multiple comparison</a:t>
            </a:r>
          </a:p>
          <a:p>
            <a:r>
              <a:rPr lang="en-GB" dirty="0"/>
              <a:t>Model Selection</a:t>
            </a:r>
          </a:p>
          <a:p>
            <a:r>
              <a:rPr lang="en-GB" dirty="0"/>
              <a:t>Estimating the complexity of decision trees</a:t>
            </a:r>
          </a:p>
          <a:p>
            <a:r>
              <a:rPr lang="en-GB" dirty="0"/>
              <a:t>Estimating statistical bounds</a:t>
            </a:r>
          </a:p>
          <a:p>
            <a:r>
              <a:rPr lang="en-GB"/>
              <a:t>Model evaluation</a:t>
            </a:r>
            <a:endParaRPr lang="en-US" dirty="0"/>
          </a:p>
        </p:txBody>
      </p:sp>
    </p:spTree>
    <p:extLst>
      <p:ext uri="{BB962C8B-B14F-4D97-AF65-F5344CB8AC3E}">
        <p14:creationId xmlns:p14="http://schemas.microsoft.com/office/powerpoint/2010/main" val="239060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E6EA-1E3A-4CD8-A9E5-D6E1ACD97558}"/>
              </a:ext>
            </a:extLst>
          </p:cNvPr>
          <p:cNvSpPr>
            <a:spLocks noGrp="1"/>
          </p:cNvSpPr>
          <p:nvPr>
            <p:ph type="title"/>
          </p:nvPr>
        </p:nvSpPr>
        <p:spPr/>
        <p:txBody>
          <a:bodyPr/>
          <a:lstStyle/>
          <a:p>
            <a:r>
              <a:rPr lang="en-GB" dirty="0"/>
              <a:t>Introduction</a:t>
            </a:r>
            <a:endParaRPr lang="en-IE" dirty="0"/>
          </a:p>
        </p:txBody>
      </p:sp>
      <p:sp>
        <p:nvSpPr>
          <p:cNvPr id="3" name="Content Placeholder 2">
            <a:extLst>
              <a:ext uri="{FF2B5EF4-FFF2-40B4-BE49-F238E27FC236}">
                <a16:creationId xmlns:a16="http://schemas.microsoft.com/office/drawing/2014/main" id="{18B4CFBF-3D63-42E0-904F-1D2FDDE4EE67}"/>
              </a:ext>
            </a:extLst>
          </p:cNvPr>
          <p:cNvSpPr>
            <a:spLocks noGrp="1"/>
          </p:cNvSpPr>
          <p:nvPr>
            <p:ph idx="1"/>
          </p:nvPr>
        </p:nvSpPr>
        <p:spPr>
          <a:xfrm>
            <a:off x="411163" y="1295400"/>
            <a:ext cx="8318500" cy="5029200"/>
          </a:xfrm>
        </p:spPr>
        <p:txBody>
          <a:bodyPr/>
          <a:lstStyle/>
          <a:p>
            <a:pPr>
              <a:lnSpc>
                <a:spcPct val="120000"/>
              </a:lnSpc>
              <a:spcAft>
                <a:spcPts val="1200"/>
              </a:spcAft>
            </a:pPr>
            <a:r>
              <a:rPr lang="en-GB" b="1" dirty="0"/>
              <a:t>How much training data is enough?</a:t>
            </a:r>
            <a:endParaRPr lang="en-GB" dirty="0"/>
          </a:p>
          <a:p>
            <a:pPr>
              <a:lnSpc>
                <a:spcPct val="120000"/>
              </a:lnSpc>
            </a:pPr>
            <a:r>
              <a:rPr lang="en-GB" sz="2400" dirty="0"/>
              <a:t>There’s really no hard-and-fast rule around how much data you need. Different use cases, after all, will require different amounts of data. Ones where you need your model to be incredibly confident (like self-driving cars) will require vast amounts of data, whereas a fairly narrow sentiment model that’s based off text necessitates far less data. As a general rule of thumb though, you’ll need more data than you’re assuming you will.</a:t>
            </a:r>
          </a:p>
          <a:p>
            <a:endParaRPr lang="en-IE" dirty="0"/>
          </a:p>
        </p:txBody>
      </p:sp>
    </p:spTree>
    <p:extLst>
      <p:ext uri="{BB962C8B-B14F-4D97-AF65-F5344CB8AC3E}">
        <p14:creationId xmlns:p14="http://schemas.microsoft.com/office/powerpoint/2010/main" val="191868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n-US" altLang="en-US"/>
              <a:t>Classification Errors</a:t>
            </a:r>
          </a:p>
        </p:txBody>
      </p:sp>
      <p:sp>
        <p:nvSpPr>
          <p:cNvPr id="6146" name="Rectangle 3"/>
          <p:cNvSpPr>
            <a:spLocks noGrp="1" noChangeArrowheads="1"/>
          </p:cNvSpPr>
          <p:nvPr>
            <p:ph type="body" idx="1"/>
          </p:nvPr>
        </p:nvSpPr>
        <p:spPr/>
        <p:txBody>
          <a:bodyPr/>
          <a:lstStyle/>
          <a:p>
            <a:r>
              <a:rPr lang="en-US" altLang="en-US" b="1" dirty="0"/>
              <a:t>Training errors (apparent errors)</a:t>
            </a:r>
          </a:p>
          <a:p>
            <a:pPr lvl="1"/>
            <a:r>
              <a:rPr lang="en-US" altLang="en-US" dirty="0"/>
              <a:t>Errors committed on the training set</a:t>
            </a:r>
          </a:p>
          <a:p>
            <a:pPr lvl="1"/>
            <a:endParaRPr lang="en-US" altLang="en-US" dirty="0"/>
          </a:p>
          <a:p>
            <a:r>
              <a:rPr lang="en-US" altLang="en-US" b="1" dirty="0"/>
              <a:t>Test errors</a:t>
            </a:r>
          </a:p>
          <a:p>
            <a:pPr lvl="1"/>
            <a:r>
              <a:rPr lang="en-US" altLang="en-US" dirty="0"/>
              <a:t>Errors committed on the test set</a:t>
            </a:r>
          </a:p>
          <a:p>
            <a:pPr lvl="1"/>
            <a:endParaRPr lang="en-US" altLang="en-US" dirty="0"/>
          </a:p>
          <a:p>
            <a:r>
              <a:rPr lang="en-US" altLang="en-US" b="1" dirty="0"/>
              <a:t>Generalization errors</a:t>
            </a:r>
          </a:p>
          <a:p>
            <a:pPr lvl="1"/>
            <a:r>
              <a:rPr lang="en-US" altLang="en-US" dirty="0"/>
              <a:t>Expected error of a model over random selection of records from same distribution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US" altLang="en-US"/>
              <a:t>Example Data Set</a:t>
            </a:r>
          </a:p>
        </p:txBody>
      </p:sp>
      <p:sp>
        <p:nvSpPr>
          <p:cNvPr id="4099" name="Text Box 4"/>
          <p:cNvSpPr txBox="1">
            <a:spLocks noChangeArrowheads="1"/>
          </p:cNvSpPr>
          <p:nvPr/>
        </p:nvSpPr>
        <p:spPr bwMode="auto">
          <a:xfrm>
            <a:off x="5943600" y="1295400"/>
            <a:ext cx="29718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spcBef>
                <a:spcPct val="50000"/>
              </a:spcBef>
              <a:defRPr/>
            </a:pPr>
            <a:r>
              <a:rPr lang="en-US" altLang="en-US" sz="1800" dirty="0"/>
              <a:t>Two class problem: </a:t>
            </a:r>
          </a:p>
          <a:p>
            <a:pPr>
              <a:spcBef>
                <a:spcPct val="50000"/>
              </a:spcBef>
              <a:defRPr/>
            </a:pPr>
            <a:r>
              <a:rPr lang="en-US" altLang="en-US" sz="1800" dirty="0">
                <a:solidFill>
                  <a:srgbClr val="0070C0"/>
                </a:solidFill>
              </a:rPr>
              <a:t>+ : 5200 instances</a:t>
            </a:r>
          </a:p>
          <a:p>
            <a:pPr marL="285750">
              <a:spcBef>
                <a:spcPct val="50000"/>
              </a:spcBef>
              <a:buFont typeface="Arial" panose="020B0604020202020204" pitchFamily="34" charset="0"/>
              <a:buChar char="•"/>
              <a:defRPr/>
            </a:pPr>
            <a:r>
              <a:rPr lang="en-US" altLang="en-US" sz="1800" dirty="0">
                <a:solidFill>
                  <a:srgbClr val="0070C0"/>
                </a:solidFill>
              </a:rPr>
              <a:t> </a:t>
            </a:r>
            <a:r>
              <a:rPr lang="en-US" altLang="en-US" sz="1400" dirty="0">
                <a:solidFill>
                  <a:srgbClr val="0070C0"/>
                </a:solidFill>
              </a:rPr>
              <a:t>5000 instances generated from a Gaussian centered at (10,10)</a:t>
            </a:r>
          </a:p>
          <a:p>
            <a:pPr marL="285750">
              <a:spcBef>
                <a:spcPct val="50000"/>
              </a:spcBef>
              <a:buFont typeface="Arial" panose="020B0604020202020204" pitchFamily="34" charset="0"/>
              <a:buChar char="•"/>
              <a:defRPr/>
            </a:pPr>
            <a:r>
              <a:rPr lang="en-US" altLang="en-US" sz="1400" dirty="0">
                <a:solidFill>
                  <a:srgbClr val="0070C0"/>
                </a:solidFill>
              </a:rPr>
              <a:t> 200 noisy instances added</a:t>
            </a:r>
            <a:r>
              <a:rPr lang="en-US" altLang="en-US" sz="1800" dirty="0"/>
              <a:t>	</a:t>
            </a:r>
          </a:p>
          <a:p>
            <a:pPr>
              <a:spcBef>
                <a:spcPct val="50000"/>
              </a:spcBef>
              <a:defRPr/>
            </a:pPr>
            <a:r>
              <a:rPr lang="en-US" altLang="en-US" sz="1800" dirty="0">
                <a:solidFill>
                  <a:srgbClr val="FF0000"/>
                </a:solidFill>
              </a:rPr>
              <a:t>o : 5200 instances </a:t>
            </a:r>
          </a:p>
          <a:p>
            <a:pPr marL="285750">
              <a:spcBef>
                <a:spcPct val="50000"/>
              </a:spcBef>
              <a:buFont typeface="Arial" panose="020B0604020202020204" pitchFamily="34" charset="0"/>
              <a:buChar char="•"/>
              <a:defRPr/>
            </a:pPr>
            <a:r>
              <a:rPr lang="en-US" altLang="en-US" sz="1400" dirty="0">
                <a:solidFill>
                  <a:srgbClr val="FF0000"/>
                </a:solidFill>
              </a:rPr>
              <a:t> Generated from a uniform distribution</a:t>
            </a:r>
          </a:p>
          <a:p>
            <a:pPr>
              <a:spcBef>
                <a:spcPct val="50000"/>
              </a:spcBef>
              <a:defRPr/>
            </a:pPr>
            <a:endParaRPr lang="en-US" altLang="en-US" sz="1800" dirty="0">
              <a:solidFill>
                <a:srgbClr val="FF0000"/>
              </a:solidFill>
            </a:endParaRPr>
          </a:p>
          <a:p>
            <a:pPr>
              <a:spcBef>
                <a:spcPct val="50000"/>
              </a:spcBef>
              <a:defRPr/>
            </a:pPr>
            <a:r>
              <a:rPr lang="en-US" altLang="en-US" sz="1800" dirty="0"/>
              <a:t>10% of the data used for training and 90% of the data used for testing</a:t>
            </a:r>
          </a:p>
          <a:p>
            <a:pPr>
              <a:spcBef>
                <a:spcPct val="50000"/>
              </a:spcBef>
              <a:defRPr/>
            </a:pPr>
            <a:br>
              <a:rPr lang="en-US" altLang="en-US" sz="1800" dirty="0"/>
            </a:br>
            <a:endParaRPr lang="en-US" altLang="en-US" sz="1800" dirty="0">
              <a:sym typeface="Symbol" pitchFamily="18" charset="2"/>
            </a:endParaRPr>
          </a:p>
        </p:txBody>
      </p:sp>
      <p:pic>
        <p:nvPicPr>
          <p:cNvPr id="717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612900"/>
            <a:ext cx="5715000" cy="4140200"/>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title"/>
          </p:nvPr>
        </p:nvSpPr>
        <p:spPr/>
        <p:txBody>
          <a:bodyPr/>
          <a:lstStyle/>
          <a:p>
            <a:r>
              <a:rPr lang="en-US" altLang="en-US" sz="2400"/>
              <a:t>Increasing number of nodes in Decision Trees</a:t>
            </a:r>
          </a:p>
        </p:txBody>
      </p:sp>
      <p:pic>
        <p:nvPicPr>
          <p:cNvPr id="819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rcRect l="5989" t="6245" r="7352" b="3252"/>
          <a:stretch>
            <a:fillRect/>
          </a:stretch>
        </p:blipFill>
        <p:spPr>
          <a:xfrm>
            <a:off x="76200" y="1219200"/>
            <a:ext cx="8686800" cy="5105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Grp="1" noChangeArrowheads="1"/>
          </p:cNvSpPr>
          <p:nvPr>
            <p:ph type="title"/>
          </p:nvPr>
        </p:nvSpPr>
        <p:spPr/>
        <p:txBody>
          <a:bodyPr/>
          <a:lstStyle/>
          <a:p>
            <a:r>
              <a:rPr lang="en-US" altLang="en-US" sz="2400"/>
              <a:t>Decision Tree with 4 nodes</a:t>
            </a:r>
          </a:p>
        </p:txBody>
      </p:sp>
      <p:pic>
        <p:nvPicPr>
          <p:cNvPr id="9218"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rcRect l="5989" t="6245" r="7352" b="3252"/>
          <a:stretch>
            <a:fillRect/>
          </a:stretch>
        </p:blipFill>
        <p:spPr>
          <a:xfrm>
            <a:off x="76200" y="1219200"/>
            <a:ext cx="8686800" cy="5105400"/>
          </a:xfrm>
        </p:spPr>
      </p:pic>
      <p:pic>
        <p:nvPicPr>
          <p:cNvPr id="9219" name="Content Placeholder 2"/>
          <p:cNvPicPr>
            <a:picLocks noGrp="1" noChangeAspect="1"/>
          </p:cNvPicPr>
          <p:nvPr>
            <p:ph sz="half"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88950" y="1079500"/>
            <a:ext cx="4083050" cy="2959100"/>
          </a:xfrm>
        </p:spPr>
      </p:pic>
      <p:pic>
        <p:nvPicPr>
          <p:cNvPr id="9220"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057400"/>
            <a:ext cx="446087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21" name="Straight Arrow Connector 2"/>
          <p:cNvCxnSpPr>
            <a:cxnSpLocks noChangeShapeType="1"/>
          </p:cNvCxnSpPr>
          <p:nvPr/>
        </p:nvCxnSpPr>
        <p:spPr bwMode="auto">
          <a:xfrm flipV="1">
            <a:off x="990600" y="5099050"/>
            <a:ext cx="0" cy="38100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9222" name="TextBox 5"/>
          <p:cNvSpPr txBox="1">
            <a:spLocks noChangeArrowheads="1"/>
          </p:cNvSpPr>
          <p:nvPr/>
        </p:nvSpPr>
        <p:spPr bwMode="auto">
          <a:xfrm>
            <a:off x="1981200" y="3944938"/>
            <a:ext cx="1676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b="0"/>
              <a:t>Decision Tree</a:t>
            </a:r>
          </a:p>
        </p:txBody>
      </p:sp>
      <p:sp>
        <p:nvSpPr>
          <p:cNvPr id="9223" name="TextBox 10"/>
          <p:cNvSpPr txBox="1">
            <a:spLocks noChangeArrowheads="1"/>
          </p:cNvSpPr>
          <p:nvPr/>
        </p:nvSpPr>
        <p:spPr bwMode="auto">
          <a:xfrm>
            <a:off x="5181600" y="5105400"/>
            <a:ext cx="2784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b="0"/>
              <a:t>Decision boundaries on Training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4"/>
          <p:cNvSpPr>
            <a:spLocks noGrp="1" noChangeArrowheads="1"/>
          </p:cNvSpPr>
          <p:nvPr>
            <p:ph type="title"/>
          </p:nvPr>
        </p:nvSpPr>
        <p:spPr/>
        <p:txBody>
          <a:bodyPr/>
          <a:lstStyle/>
          <a:p>
            <a:r>
              <a:rPr lang="en-US" altLang="en-US" sz="2400"/>
              <a:t>Decision Tree with 50 nodes</a:t>
            </a:r>
          </a:p>
        </p:txBody>
      </p:sp>
      <p:pic>
        <p:nvPicPr>
          <p:cNvPr id="10242"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rcRect l="5989" t="6245" r="7352" b="3252"/>
          <a:stretch>
            <a:fillRect/>
          </a:stretch>
        </p:blipFill>
        <p:spPr>
          <a:xfrm>
            <a:off x="76200" y="1219200"/>
            <a:ext cx="8686800" cy="5105400"/>
          </a:xfrm>
        </p:spPr>
      </p:pic>
      <p:pic>
        <p:nvPicPr>
          <p:cNvPr id="10243"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0" y="1141413"/>
            <a:ext cx="3200400"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6200" y="1770063"/>
            <a:ext cx="4918075"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45" name="Straight Arrow Connector 5"/>
          <p:cNvCxnSpPr>
            <a:cxnSpLocks noChangeShapeType="1"/>
          </p:cNvCxnSpPr>
          <p:nvPr/>
        </p:nvCxnSpPr>
        <p:spPr bwMode="auto">
          <a:xfrm flipV="1">
            <a:off x="3124200" y="5334000"/>
            <a:ext cx="0" cy="38100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46" name="TextBox 6"/>
          <p:cNvSpPr txBox="1">
            <a:spLocks noChangeArrowheads="1"/>
          </p:cNvSpPr>
          <p:nvPr/>
        </p:nvSpPr>
        <p:spPr bwMode="auto">
          <a:xfrm>
            <a:off x="1981200" y="3944938"/>
            <a:ext cx="1676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b="0"/>
              <a:t>Decision Tree</a:t>
            </a:r>
          </a:p>
        </p:txBody>
      </p:sp>
      <p:sp>
        <p:nvSpPr>
          <p:cNvPr id="10247" name="TextBox 7"/>
          <p:cNvSpPr txBox="1">
            <a:spLocks noChangeArrowheads="1"/>
          </p:cNvSpPr>
          <p:nvPr/>
        </p:nvSpPr>
        <p:spPr bwMode="auto">
          <a:xfrm>
            <a:off x="1981200" y="3944938"/>
            <a:ext cx="1676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b="0"/>
              <a:t>Decision Tree</a:t>
            </a:r>
          </a:p>
        </p:txBody>
      </p:sp>
      <p:sp>
        <p:nvSpPr>
          <p:cNvPr id="10248" name="TextBox 8"/>
          <p:cNvSpPr txBox="1">
            <a:spLocks noChangeArrowheads="1"/>
          </p:cNvSpPr>
          <p:nvPr/>
        </p:nvSpPr>
        <p:spPr bwMode="auto">
          <a:xfrm>
            <a:off x="5181600" y="5108575"/>
            <a:ext cx="2784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b="0"/>
              <a:t>Decision boundaries on Training data</a:t>
            </a:r>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997</TotalTime>
  <Pages>3</Pages>
  <Words>2175</Words>
  <Application>Microsoft Office PowerPoint</Application>
  <PresentationFormat>On-screen Show (4:3)</PresentationFormat>
  <Paragraphs>313</Paragraphs>
  <Slides>34</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34</vt:i4>
      </vt:variant>
    </vt:vector>
  </HeadingPairs>
  <TitlesOfParts>
    <vt:vector size="45" baseType="lpstr">
      <vt:lpstr>Arial</vt:lpstr>
      <vt:lpstr>Monotype Sorts</vt:lpstr>
      <vt:lpstr>Symbol</vt:lpstr>
      <vt:lpstr>Tahoma</vt:lpstr>
      <vt:lpstr>Times New Roman</vt:lpstr>
      <vt:lpstr>Wingdings</vt:lpstr>
      <vt:lpstr>LC.BRev.FY97</vt:lpstr>
      <vt:lpstr>Equation</vt:lpstr>
      <vt:lpstr>Visio</vt:lpstr>
      <vt:lpstr>VISIO</vt:lpstr>
      <vt:lpstr>Worksheet</vt:lpstr>
      <vt:lpstr>Data Mining</vt:lpstr>
      <vt:lpstr>Introduction</vt:lpstr>
      <vt:lpstr>Introduction</vt:lpstr>
      <vt:lpstr>Introduction</vt:lpstr>
      <vt:lpstr>Classification Errors</vt:lpstr>
      <vt:lpstr>Example Data Set</vt:lpstr>
      <vt:lpstr>Increasing number of nodes in Decision Trees</vt:lpstr>
      <vt:lpstr>Decision Tree with 4 nodes</vt:lpstr>
      <vt:lpstr>Decision Tree with 50 nodes</vt:lpstr>
      <vt:lpstr>Which tree is better?</vt:lpstr>
      <vt:lpstr>Underfitting, Overfitting and Good Fitting</vt:lpstr>
      <vt:lpstr>Model Overfitting</vt:lpstr>
      <vt:lpstr>Model Overfitting</vt:lpstr>
      <vt:lpstr>Reasons for Model Overfitting</vt:lpstr>
      <vt:lpstr>Effect of Multiple Comparison Procedure</vt:lpstr>
      <vt:lpstr>Effect of Multiple Comparison Procedure</vt:lpstr>
      <vt:lpstr>Effect of Multiple Comparison Procedure</vt:lpstr>
      <vt:lpstr>Effect of Multiple Comparison - Example</vt:lpstr>
      <vt:lpstr>Notes on Overfitting</vt:lpstr>
      <vt:lpstr>Model Selection</vt:lpstr>
      <vt:lpstr>Model Selection: Using Validation Set</vt:lpstr>
      <vt:lpstr>Model Selection: Incorporating Model Complexity</vt:lpstr>
      <vt:lpstr>Estimating the Complexity of Decision Trees</vt:lpstr>
      <vt:lpstr>Estimating the Complexity of Decision Trees: Example</vt:lpstr>
      <vt:lpstr>Estimating the Complexity of Decision Trees</vt:lpstr>
      <vt:lpstr>Minimum Description Length (MDL)</vt:lpstr>
      <vt:lpstr>Estimating Statistical Bounds</vt:lpstr>
      <vt:lpstr>Model Selection for Decision Trees</vt:lpstr>
      <vt:lpstr>Model Selection for Decision Trees</vt:lpstr>
      <vt:lpstr>Example of Post-Pruning</vt:lpstr>
      <vt:lpstr>Do We need Pruning or Not?</vt:lpstr>
      <vt:lpstr>Model Evaluation</vt:lpstr>
      <vt:lpstr>Cross-validation 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anujkarpatne@gmail.com</dc:creator>
  <cp:lastModifiedBy>Munawar Iqbal</cp:lastModifiedBy>
  <cp:revision>51</cp:revision>
  <cp:lastPrinted>2011-09-26T16:50:03Z</cp:lastPrinted>
  <dcterms:created xsi:type="dcterms:W3CDTF">2018-02-06T01:04:33Z</dcterms:created>
  <dcterms:modified xsi:type="dcterms:W3CDTF">2018-03-05T22:20:06Z</dcterms:modified>
</cp:coreProperties>
</file>