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10aa5e3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10aa5e3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Yanis: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suit le cheminement du rapport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10aa5e32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10aa5e32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Moitie 1 Yanis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Moitie 2 Quenitn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une entreprise pharmaceutique française multinationale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Leader mondial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	On comment les chiffres</a:t>
            </a:r>
            <a:endParaRPr sz="10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36,126 milliards d’euros. Amérique du Nord 35% ;— Europe 24,5% ;— Amérique latine 7,5% ;— Eurasie 3,5% ;— Reste du monde 29,5%.</a:t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Puis GBU :</a:t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	Médecine Générale : diabète, cardio-vasculaire</a:t>
            </a:r>
            <a:endParaRPr sz="105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Médecine de Spécialité : sclérose en plaques, neurologie, autres maladies inflammatoires et immunologie, maladies rares, oncologie et maladies hématologiques rare ;</a:t>
            </a:r>
            <a:endParaRPr sz="105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Vaccins ;</a:t>
            </a:r>
            <a:endParaRPr sz="105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Grand Public : allergies, santé digestive, compléments alimentaire, antidouleurs,etc.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	General + spécial = 76%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	Cycle de vie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	R&amp;D pas concerné par du DATA</a:t>
            </a:r>
            <a:br>
              <a:rPr lang="en" sz="1050">
                <a:solidFill>
                  <a:schemeClr val="dk1"/>
                </a:solidFill>
              </a:rPr>
            </a:br>
            <a:r>
              <a:rPr lang="en" sz="1050">
                <a:solidFill>
                  <a:schemeClr val="dk1"/>
                </a:solidFill>
              </a:rPr>
              <a:t>	Marketing -&gt; problématique avec les régulations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	Objectifs stratégique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		On se concentre sur l’efficacité opérationnelle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	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10aa5e32c_2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10aa5e32c_2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Quentin: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10aa5e32c_2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10aa5e32c_2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Yanis: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10aa5e32c_2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10aa5e32c_2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Quentin: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Une ligne de la table de faits -&gt; une étape dans la vie d’un objet (plus exactement une quantité d’objets)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Challenge &gt;&gt; sur perte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10aa5e32c_2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10aa5e32c_2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de snapshots classiques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dimensions viennent du grain et non pas des questions nécessairement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Expliquer quantiteSortie qui permet de gérer les questions sur la demande/ On obtient les flux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10aa5e32c_2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10aa5e32c_2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Dates: représentation classiques 20 ans dans le passé, 20 dans le futur (brevet pharmaceutique : 20 ans)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Produits: moins de 1000 gammes, 10 variantes maximum (dosage présentations soit 10 000 grand maximum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Entrepot 100 pays -&gt; 50 max par pays / 100 000 collaborateurs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Lieux: </a:t>
            </a:r>
            <a:r>
              <a:rPr lang="en"/>
              <a:t>Entrepôt</a:t>
            </a:r>
            <a:r>
              <a:rPr lang="en"/>
              <a:t> est une sous-table de Lieux donc on récupère les 5 000 lignes.  On ajoute 100 lignes qui correspondent aux usines (72 sites de production mentionnés)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Prestataires: 180 pays pour la vente, maximum 10 par pays, + une centaine pour le transport/transit international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 10 000 produits, 5 000 entrepôts, 52 semaines -&gt; 2,6 milliards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Productions: CA annuel certaines gammes qui représentent 70% du CA  + prix unitiare, on a trouvé 230 millions de produits vendus. On multiplie par 2 pour gérer le reste du CA et on estime une quantité moyenne de produits par ligne de 100 -&gt; 4.6 millions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10aa5e32c_2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10aa5e32c_2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Je suis 5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anofi.com/-/media/Project/One-Sanofi-Web/Websites/Global/Sanofi-COM/Home/fr/investisseurs/docs/2020_07_29_HY_financial_report_FR.pdf?la=fr&amp;hash=013EE70D258AF65220EF0253587D7AF0" TargetMode="External"/><Relationship Id="rId4" Type="http://schemas.openxmlformats.org/officeDocument/2006/relationships/hyperlink" Target="https://www.sanofi.com/fr/nous-connaitre/sanofi-en-bref" TargetMode="External"/><Relationship Id="rId5" Type="http://schemas.openxmlformats.org/officeDocument/2006/relationships/hyperlink" Target="https://www.sanofi.com/fr/investisseurs/connaitre-sanofi/strateg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397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700"/>
              <a:t>SANOFI</a:t>
            </a:r>
            <a:endParaRPr sz="8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: Pharmaceuticals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HMIN 122M - EDBD</a:t>
            </a:r>
            <a:br>
              <a:rPr lang="en"/>
            </a:br>
            <a:r>
              <a:rPr lang="en"/>
              <a:t>Quentin Yeche &amp; Yanis Allouch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0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Plan de la présentation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4822525" y="3582732"/>
            <a:ext cx="3820529" cy="747300"/>
            <a:chOff x="4530625" y="1206568"/>
            <a:chExt cx="3820529" cy="747300"/>
          </a:xfrm>
        </p:grpSpPr>
        <p:cxnSp>
          <p:nvCxnSpPr>
            <p:cNvPr id="69" name="Google Shape;69;p14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" name="Google Shape;70;p14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6223854" y="1206568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Estimation de taille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5356350" y="2736739"/>
            <a:ext cx="3286704" cy="747300"/>
            <a:chOff x="5064450" y="2086419"/>
            <a:chExt cx="3286704" cy="747300"/>
          </a:xfrm>
        </p:grpSpPr>
        <p:cxnSp>
          <p:nvCxnSpPr>
            <p:cNvPr id="74" name="Google Shape;74;p14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" name="Google Shape;75;p14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6223854" y="208641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Requêtes Analytique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5866050" y="1547201"/>
            <a:ext cx="2777004" cy="747300"/>
            <a:chOff x="5574150" y="3083456"/>
            <a:chExt cx="2777004" cy="747300"/>
          </a:xfrm>
        </p:grpSpPr>
        <p:cxnSp>
          <p:nvCxnSpPr>
            <p:cNvPr id="79" name="Google Shape;79;p14"/>
            <p:cNvCxnSpPr/>
            <p:nvPr/>
          </p:nvCxnSpPr>
          <p:spPr>
            <a:xfrm>
              <a:off x="5574150" y="3449448"/>
              <a:ext cx="6093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" name="Google Shape;80;p14"/>
            <p:cNvSpPr/>
            <p:nvPr/>
          </p:nvSpPr>
          <p:spPr>
            <a:xfrm>
              <a:off x="6014671" y="3349032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5991690" y="32911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6223854" y="3083456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Présentation de l’entreprise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419326" y="3223468"/>
            <a:ext cx="3525299" cy="747300"/>
            <a:chOff x="744101" y="1672393"/>
            <a:chExt cx="3525299" cy="747300"/>
          </a:xfrm>
        </p:grpSpPr>
        <p:cxnSp>
          <p:nvCxnSpPr>
            <p:cNvPr id="84" name="Google Shape;84;p14"/>
            <p:cNvCxnSpPr/>
            <p:nvPr/>
          </p:nvCxnSpPr>
          <p:spPr>
            <a:xfrm rot="10800000">
              <a:off x="2921200" y="2046125"/>
              <a:ext cx="1348200" cy="210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" name="Google Shape;85;p14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744101" y="1672393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Data-mart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419314" y="2221744"/>
            <a:ext cx="3021694" cy="747300"/>
            <a:chOff x="744101" y="2507609"/>
            <a:chExt cx="3021694" cy="747300"/>
          </a:xfrm>
        </p:grpSpPr>
        <p:cxnSp>
          <p:nvCxnSpPr>
            <p:cNvPr id="89" name="Google Shape;89;p14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0" name="Google Shape;90;p14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7F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744101" y="250760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Modélisation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4"/>
          <p:cNvGrpSpPr/>
          <p:nvPr/>
        </p:nvGrpSpPr>
        <p:grpSpPr>
          <a:xfrm rot="10800000">
            <a:off x="2741209" y="1171752"/>
            <a:ext cx="3509178" cy="3257208"/>
            <a:chOff x="3318063" y="1368287"/>
            <a:chExt cx="2408000" cy="2993482"/>
          </a:xfrm>
        </p:grpSpPr>
        <p:sp>
          <p:nvSpPr>
            <p:cNvPr id="94" name="Google Shape;94;p14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95" name="Google Shape;95;p14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96" name="Google Shape;96;p14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97" name="Google Shape;97;p14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98" name="Google Shape;98;p14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99" name="Google Shape;99;p14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0" name="Google Shape;100;p14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01" name="Google Shape;101;p14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02" name="Google Shape;102;p14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104" name="Google Shape;104;p14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05" name="Google Shape;105;p14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106" name="Google Shape;106;p14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07" name="Google Shape;107;p14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108" name="Google Shape;108;p14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09" name="Google Shape;109;p14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110" name="Google Shape;110;p14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F2090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311700" y="26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Présentation de l’entreprise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73500" y="3210125"/>
            <a:ext cx="3221100" cy="2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4 Global Business Unit (GBU) :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en" sz="15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Médecine générale</a:t>
            </a:r>
            <a:endParaRPr sz="15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en" sz="15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Médecine de spécialité</a:t>
            </a:r>
            <a:endParaRPr sz="15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Vaccins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Santé Grand Public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4151500" y="1150325"/>
            <a:ext cx="4680900" cy="1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Cycle de vie :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AutoNum type="arabicPeriod"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R&amp;D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AutoNum type="arabicPeriod"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Processus 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réglementaire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: tests, démarches admin.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AutoNum type="arabicPeriod"/>
            </a:pPr>
            <a:r>
              <a:rPr lang="en" sz="15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Fabrication</a:t>
            </a:r>
            <a:endParaRPr sz="15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AutoNum type="arabicPeriod"/>
            </a:pPr>
            <a:r>
              <a:rPr lang="en" sz="15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Vente</a:t>
            </a:r>
            <a:endParaRPr sz="15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AutoNum type="arabicPeriod"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Marketing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4151500" y="3210125"/>
            <a:ext cx="53457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Objectifs stratégiques (2019)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➔"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Se concentrer sur la croissance.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➔"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Accélérer l’innovation.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➔"/>
            </a:pPr>
            <a:r>
              <a:rPr lang="en" sz="15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Accroître l'efficacité opérationnelle.</a:t>
            </a:r>
            <a:endParaRPr sz="15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273500" y="1150325"/>
            <a:ext cx="3109200" cy="1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Quelques chiffres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100k collaborateurs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Produits vendus dans 172 pays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172 pays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73 sites industriels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36 G€ de CA en 2019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USA + Europe ~&gt; 60% du CA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311700" y="26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Modélisation: Actions principales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5632317" y="898750"/>
            <a:ext cx="3305700" cy="3635450"/>
            <a:chOff x="5632317" y="1189775"/>
            <a:chExt cx="3305700" cy="3635450"/>
          </a:xfrm>
        </p:grpSpPr>
        <p:sp>
          <p:nvSpPr>
            <p:cNvPr id="128" name="Google Shape;128;p1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Ventes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080101" y="2209525"/>
              <a:ext cx="2410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Deux types de client: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Grossiste-répartiteur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Pharmacies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16"/>
          <p:cNvGrpSpPr/>
          <p:nvPr/>
        </p:nvGrpSpPr>
        <p:grpSpPr>
          <a:xfrm>
            <a:off x="0" y="898964"/>
            <a:ext cx="3546900" cy="3635236"/>
            <a:chOff x="0" y="1189989"/>
            <a:chExt cx="3546900" cy="3635236"/>
          </a:xfrm>
        </p:grpSpPr>
        <p:sp>
          <p:nvSpPr>
            <p:cNvPr id="131" name="Google Shape;131;p1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Productions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437750" y="2209525"/>
              <a:ext cx="2671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Gestion des coûts: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Fabrication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Transit et livraison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Stockage en entrepôt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Pertes (péremption)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16"/>
          <p:cNvGrpSpPr/>
          <p:nvPr/>
        </p:nvGrpSpPr>
        <p:grpSpPr>
          <a:xfrm>
            <a:off x="2944204" y="898750"/>
            <a:ext cx="3305700" cy="3635450"/>
            <a:chOff x="2944204" y="1189775"/>
            <a:chExt cx="3305700" cy="3635450"/>
          </a:xfrm>
        </p:grpSpPr>
        <p:sp>
          <p:nvSpPr>
            <p:cNvPr id="134" name="Google Shape;134;p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Stocks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3152975" y="2209525"/>
              <a:ext cx="2887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Mouvements de stocks: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Livraison entrante depuis une usine ou un autre entrepôt,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Livraison sortante pour livrer un client/autre entrepôt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11700" y="25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Requetes Analytiques</a:t>
            </a:r>
            <a:endParaRPr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503938" y="43135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03938" y="43135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3" name="Google Shape;143;p17"/>
          <p:cNvGrpSpPr/>
          <p:nvPr/>
        </p:nvGrpSpPr>
        <p:grpSpPr>
          <a:xfrm>
            <a:off x="1" y="875750"/>
            <a:ext cx="4572000" cy="3650900"/>
            <a:chOff x="-13686" y="1189775"/>
            <a:chExt cx="4572000" cy="3650900"/>
          </a:xfrm>
        </p:grpSpPr>
        <p:sp>
          <p:nvSpPr>
            <p:cNvPr id="144" name="Google Shape;144;p17"/>
            <p:cNvSpPr/>
            <p:nvPr/>
          </p:nvSpPr>
          <p:spPr>
            <a:xfrm>
              <a:off x="-13686" y="1189775"/>
              <a:ext cx="4572000" cy="669000"/>
            </a:xfrm>
            <a:prstGeom prst="homePlate">
              <a:avLst>
                <a:gd fmla="val 50000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Productions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96938" y="2323975"/>
              <a:ext cx="4405500" cy="25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n" sz="1300">
                  <a:solidFill>
                    <a:srgbClr val="FFFFFF"/>
                  </a:solidFill>
                </a:rPr>
                <a:t>Quelle est la moyenne de livraisons par jour, semaine, mois et par ville, région, pays, continent ?</a:t>
              </a:r>
              <a:endParaRPr sz="13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n" sz="1300">
                  <a:solidFill>
                    <a:srgbClr val="FFFFFF"/>
                  </a:solidFill>
                </a:rPr>
                <a:t>Quels sont les taux d’incidence de pertes?</a:t>
              </a:r>
              <a:br>
                <a:rPr lang="en" sz="1300">
                  <a:solidFill>
                    <a:srgbClr val="FFFFFF"/>
                  </a:solidFill>
                </a:rPr>
              </a:br>
              <a:endParaRPr sz="1300">
                <a:solidFill>
                  <a:srgbClr val="FFFFFF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n" sz="1300">
                  <a:solidFill>
                    <a:srgbClr val="FFFFFF"/>
                  </a:solidFill>
                </a:rPr>
                <a:t>Quel est, pour chaque produit, le coût moyen associé à la production d’une unité ?</a:t>
              </a:r>
              <a:br>
                <a:rPr lang="en" sz="1300">
                  <a:solidFill>
                    <a:srgbClr val="FFFFFF"/>
                  </a:solidFill>
                </a:rPr>
              </a:br>
              <a:endParaRPr sz="1300">
                <a:solidFill>
                  <a:srgbClr val="FFFFFF"/>
                </a:solidFill>
              </a:endParaRPr>
            </a:p>
          </p:txBody>
        </p:sp>
      </p:grpSp>
      <p:sp>
        <p:nvSpPr>
          <p:cNvPr id="146" name="Google Shape;146;p17"/>
          <p:cNvSpPr/>
          <p:nvPr/>
        </p:nvSpPr>
        <p:spPr>
          <a:xfrm>
            <a:off x="4251674" y="875750"/>
            <a:ext cx="4800900" cy="669000"/>
          </a:xfrm>
          <a:prstGeom prst="chevron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Stocks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644975" y="1970325"/>
            <a:ext cx="41874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Quels sont les produits dont les stocks connaissent de fortes variations (des produits dont l’approvisionnement est fragile) ?</a:t>
            </a:r>
            <a:b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Quel est, pour chaque produit, le temps moyen passé dans un entrepôt pour une unité ?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311700" y="26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DATA MART: Productions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31" y="897475"/>
            <a:ext cx="6637137" cy="29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2013866" y="3330149"/>
            <a:ext cx="4208100" cy="44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﻿</a:t>
            </a: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4">
            <a:alphaModFix/>
          </a:blip>
          <a:srcRect b="6463" l="1351" r="1429" t="0"/>
          <a:stretch/>
        </p:blipFill>
        <p:spPr>
          <a:xfrm>
            <a:off x="740000" y="4001525"/>
            <a:ext cx="7582773" cy="9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26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DATA MART : Stocks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487" y="439551"/>
            <a:ext cx="7016999" cy="3098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 b="23693" l="0" r="0" t="0"/>
          <a:stretch/>
        </p:blipFill>
        <p:spPr>
          <a:xfrm>
            <a:off x="2157312" y="3693200"/>
            <a:ext cx="4829374" cy="11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311700" y="26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Estimations des tailles (12 mois)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4499050" y="1572900"/>
            <a:ext cx="4146300" cy="1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Tables de faits</a:t>
            </a:r>
            <a:endParaRPr sz="2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Stocks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2 600 000 000 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lignes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Productions:      4 600 000 lignes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663925" y="1572900"/>
            <a:ext cx="3443700" cy="21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Dimensions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Dates:            14 640 lignes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Produits        10 000 lignes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Entrepôts        5 000 lignes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Lieux:              5 100 lignes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Prestataires     2 000 lignes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11700" y="26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Bibliographie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691325" y="1050825"/>
            <a:ext cx="79365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●"/>
            </a:pPr>
            <a:r>
              <a:rPr lang="en" sz="1050">
                <a:solidFill>
                  <a:srgbClr val="FFFFFF"/>
                </a:solidFill>
              </a:rPr>
              <a:t>Jensen, C. S.,Pedersen, T. B. et Thomsen, C.Multidimensional Databases and Data Warehousing (Synthesis Lectures on Data Management). Morgan et Claypool Publishers, 2010</a:t>
            </a:r>
            <a:br>
              <a:rPr lang="en" sz="1050">
                <a:solidFill>
                  <a:srgbClr val="FFFFFF"/>
                </a:solidFill>
              </a:rPr>
            </a:br>
            <a:endParaRPr sz="1050">
              <a:solidFill>
                <a:srgbClr val="FFFFFF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●"/>
            </a:pPr>
            <a:r>
              <a:rPr lang="en" sz="1050">
                <a:solidFill>
                  <a:srgbClr val="FFFFFF"/>
                </a:solidFill>
              </a:rPr>
              <a:t>Kimball, R. etRoss, M.The Datawarehouse Toolkit. Wiley 3rd ed, 2013.</a:t>
            </a:r>
            <a:br>
              <a:rPr lang="en" sz="1050">
                <a:solidFill>
                  <a:srgbClr val="FFFFFF"/>
                </a:solidFill>
              </a:rPr>
            </a:br>
            <a:endParaRPr sz="1050">
              <a:solidFill>
                <a:srgbClr val="FFFFFF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●"/>
            </a:pPr>
            <a:r>
              <a:rPr lang="en" sz="1050">
                <a:solidFill>
                  <a:srgbClr val="FFFFFF"/>
                </a:solidFill>
              </a:rPr>
              <a:t>Sanofi. Rapport financier Semestriel Edition 2020. </a:t>
            </a:r>
            <a:r>
              <a:rPr lang="en" sz="1050" u="sng">
                <a:solidFill>
                  <a:schemeClr val="hlink"/>
                </a:solidFill>
                <a:hlinkClick r:id="rId3"/>
              </a:rPr>
              <a:t>https://www.sanofi.com/-/media/Project/One-Sanofi-Web/Websites/Global/Sanofi-COM/Home/fr/investisseurs/docs/2020_07_29_HY_financial_report_FR.pdf</a:t>
            </a:r>
            <a:r>
              <a:rPr lang="en" sz="1050" u="sng">
                <a:solidFill>
                  <a:srgbClr val="FFFFFF"/>
                </a:solidFill>
              </a:rPr>
              <a:t> </a:t>
            </a:r>
            <a:r>
              <a:rPr lang="en" sz="1050" u="sng">
                <a:solidFill>
                  <a:srgbClr val="FFFFFF"/>
                </a:solidFill>
              </a:rPr>
              <a:t>(en date du : 22.10.2020)</a:t>
            </a:r>
            <a:br>
              <a:rPr lang="en" sz="1050" u="sng">
                <a:solidFill>
                  <a:srgbClr val="FFFFFF"/>
                </a:solidFill>
              </a:rPr>
            </a:br>
            <a:endParaRPr sz="1050" u="sng">
              <a:solidFill>
                <a:srgbClr val="FFFFFF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●"/>
            </a:pPr>
            <a:r>
              <a:rPr lang="en" sz="1050">
                <a:solidFill>
                  <a:srgbClr val="FFFFFF"/>
                </a:solidFill>
              </a:rPr>
              <a:t>Sanofi : un leader mondial de la santé.</a:t>
            </a:r>
            <a:r>
              <a:rPr lang="en" sz="1050">
                <a:solidFill>
                  <a:srgbClr val="FFFFFF"/>
                </a:solidFill>
              </a:rPr>
              <a:t> </a:t>
            </a:r>
            <a:r>
              <a:rPr lang="en" sz="1050" u="sng">
                <a:solidFill>
                  <a:schemeClr val="hlink"/>
                </a:solidFill>
                <a:hlinkClick r:id="rId4"/>
              </a:rPr>
              <a:t>https://www.sanofi.com/fr/nous-connaitre/sanofi-en-bref</a:t>
            </a:r>
            <a:r>
              <a:rPr lang="en" sz="1050"/>
              <a:t> </a:t>
            </a:r>
            <a:r>
              <a:rPr lang="en" sz="1050">
                <a:solidFill>
                  <a:srgbClr val="FFFFFF"/>
                </a:solidFill>
              </a:rPr>
              <a:t>(en date du : 22.10.2020).</a:t>
            </a:r>
            <a:br>
              <a:rPr lang="en" sz="1050">
                <a:solidFill>
                  <a:srgbClr val="FFFFFF"/>
                </a:solidFill>
              </a:rPr>
            </a:br>
            <a:endParaRPr sz="1050">
              <a:solidFill>
                <a:srgbClr val="FFFFFF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●"/>
            </a:pPr>
            <a:r>
              <a:rPr lang="en" sz="1050">
                <a:solidFill>
                  <a:srgbClr val="FFFFFF"/>
                </a:solidFill>
              </a:rPr>
              <a:t>Stratégie : Sanofi. </a:t>
            </a:r>
            <a:r>
              <a:rPr lang="en" sz="1050" u="sng">
                <a:solidFill>
                  <a:schemeClr val="hlink"/>
                </a:solidFill>
                <a:hlinkClick r:id="rId5"/>
              </a:rPr>
              <a:t>https://www.sanofi.com/fr/investisseurs/connaitre-sanofi/strategie</a:t>
            </a:r>
            <a:r>
              <a:rPr lang="en" sz="1050"/>
              <a:t> </a:t>
            </a:r>
            <a:r>
              <a:rPr lang="en" sz="1050">
                <a:solidFill>
                  <a:srgbClr val="FFFFFF"/>
                </a:solidFill>
              </a:rPr>
              <a:t>(en date du : 22.10.2020).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