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Calibri" panose="020F0502020204030204" pitchFamily="34" charset="0"/>
      <p:regular r:id="rId9"/>
      <p:bold r:id="rId10"/>
      <p:italic r:id="rId11"/>
      <p:boldItalic r:id="rId12"/>
    </p:embeddedFont>
    <p:embeddedFont>
      <p:font typeface="DM Sans" panose="020B0604020202020204" charset="0"/>
      <p:regular r:id="rId13"/>
    </p:embeddedFont>
    <p:embeddedFont>
      <p:font typeface="DM Sans Bold" panose="020B0604020202020204" charset="0"/>
      <p:regular r:id="rId14"/>
    </p:embeddedFont>
    <p:embeddedFont>
      <p:font typeface="DM Sans Italics" panose="020B0604020202020204" charset="0"/>
      <p:regular r:id="rId15"/>
    </p:embeddedFont>
    <p:embeddedFont>
      <p:font typeface="Oswald" panose="020B0604020202020204" charset="0"/>
      <p:regular r:id="rId16"/>
    </p:embeddedFont>
    <p:embeddedFont>
      <p:font typeface="Oswald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0" d="100"/>
          <a:sy n="60" d="100"/>
        </p:scale>
        <p:origin x="37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hyperlink" Target="https://drive.google.com/file/d/1F3049XMHmeEqXB9FN8a7M8ew5WMusLTO/view?usp=sharing" TargetMode="Externa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7659121">
            <a:off x="15091031" y="5585714"/>
            <a:ext cx="7629294" cy="7828566"/>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258071" y="-4629150"/>
            <a:ext cx="9022634" cy="9258300"/>
          </a:xfrm>
          <a:prstGeom prst="rect">
            <a:avLst/>
          </a:prstGeom>
        </p:spPr>
      </p:pic>
      <p:grpSp>
        <p:nvGrpSpPr>
          <p:cNvPr id="5" name="Group 5"/>
          <p:cNvGrpSpPr/>
          <p:nvPr/>
        </p:nvGrpSpPr>
        <p:grpSpPr>
          <a:xfrm>
            <a:off x="3906784" y="3225791"/>
            <a:ext cx="10921697" cy="5385874"/>
            <a:chOff x="0" y="0"/>
            <a:chExt cx="2109157" cy="1040100"/>
          </a:xfrm>
        </p:grpSpPr>
        <p:sp>
          <p:nvSpPr>
            <p:cNvPr id="6" name="Freeform 6"/>
            <p:cNvSpPr/>
            <p:nvPr/>
          </p:nvSpPr>
          <p:spPr>
            <a:xfrm>
              <a:off x="0" y="0"/>
              <a:ext cx="2109157" cy="1040100"/>
            </a:xfrm>
            <a:custGeom>
              <a:avLst/>
              <a:gdLst/>
              <a:ahLst/>
              <a:cxnLst/>
              <a:rect l="l" t="t" r="r" b="b"/>
              <a:pathLst>
                <a:path w="2109157" h="1040100">
                  <a:moveTo>
                    <a:pt x="0" y="0"/>
                  </a:moveTo>
                  <a:lnTo>
                    <a:pt x="2109157" y="0"/>
                  </a:lnTo>
                  <a:lnTo>
                    <a:pt x="2109157" y="1040100"/>
                  </a:lnTo>
                  <a:lnTo>
                    <a:pt x="0" y="1040100"/>
                  </a:lnTo>
                  <a:close/>
                </a:path>
              </a:pathLst>
            </a:custGeom>
            <a:solidFill>
              <a:srgbClr val="000000">
                <a:alpha val="0"/>
              </a:srgbClr>
            </a:solidFill>
            <a:ln w="38100">
              <a:solidFill>
                <a:srgbClr val="000000"/>
              </a:solidFill>
            </a:ln>
          </p:spPr>
        </p:sp>
        <p:sp>
          <p:nvSpPr>
            <p:cNvPr id="7" name="TextBox 7"/>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8" name="TextBox 8"/>
          <p:cNvSpPr txBox="1"/>
          <p:nvPr/>
        </p:nvSpPr>
        <p:spPr>
          <a:xfrm>
            <a:off x="4236347" y="3183928"/>
            <a:ext cx="9815307" cy="1955542"/>
          </a:xfrm>
          <a:prstGeom prst="rect">
            <a:avLst/>
          </a:prstGeom>
        </p:spPr>
        <p:txBody>
          <a:bodyPr lIns="0" tIns="0" rIns="0" bIns="0" rtlCol="0" anchor="t">
            <a:spAutoFit/>
          </a:bodyPr>
          <a:lstStyle/>
          <a:p>
            <a:pPr algn="ctr">
              <a:lnSpc>
                <a:spcPts val="15923"/>
              </a:lnSpc>
            </a:pPr>
            <a:r>
              <a:rPr lang="en-US" sz="11539" spc="1130">
                <a:solidFill>
                  <a:srgbClr val="231F20"/>
                </a:solidFill>
                <a:latin typeface="Oswald Bold"/>
              </a:rPr>
              <a:t>MINIPROJECT</a:t>
            </a:r>
          </a:p>
        </p:txBody>
      </p:sp>
      <p:sp>
        <p:nvSpPr>
          <p:cNvPr id="9" name="TextBox 9"/>
          <p:cNvSpPr txBox="1"/>
          <p:nvPr/>
        </p:nvSpPr>
        <p:spPr>
          <a:xfrm>
            <a:off x="4459979" y="5392548"/>
            <a:ext cx="9815307" cy="1186902"/>
          </a:xfrm>
          <a:prstGeom prst="rect">
            <a:avLst/>
          </a:prstGeom>
        </p:spPr>
        <p:txBody>
          <a:bodyPr lIns="0" tIns="0" rIns="0" bIns="0" rtlCol="0" anchor="t">
            <a:spAutoFit/>
          </a:bodyPr>
          <a:lstStyle/>
          <a:p>
            <a:pPr algn="ctr">
              <a:lnSpc>
                <a:spcPts val="9748"/>
              </a:lnSpc>
            </a:pPr>
            <a:r>
              <a:rPr lang="en-US" sz="7063" spc="692">
                <a:solidFill>
                  <a:srgbClr val="231F20"/>
                </a:solidFill>
                <a:latin typeface="Oswald"/>
              </a:rPr>
              <a:t>PHASE II</a:t>
            </a:r>
          </a:p>
        </p:txBody>
      </p:sp>
      <p:sp>
        <p:nvSpPr>
          <p:cNvPr id="10" name="TextBox 10"/>
          <p:cNvSpPr txBox="1"/>
          <p:nvPr/>
        </p:nvSpPr>
        <p:spPr>
          <a:xfrm>
            <a:off x="4648300" y="6657828"/>
            <a:ext cx="9815307" cy="1023431"/>
          </a:xfrm>
          <a:prstGeom prst="rect">
            <a:avLst/>
          </a:prstGeom>
        </p:spPr>
        <p:txBody>
          <a:bodyPr lIns="0" tIns="0" rIns="0" bIns="0" rtlCol="0" anchor="t">
            <a:spAutoFit/>
          </a:bodyPr>
          <a:lstStyle/>
          <a:p>
            <a:pPr algn="ctr">
              <a:lnSpc>
                <a:spcPts val="8368"/>
              </a:lnSpc>
            </a:pPr>
            <a:r>
              <a:rPr lang="en-US" sz="6063" spc="594">
                <a:solidFill>
                  <a:srgbClr val="231F20"/>
                </a:solidFill>
                <a:latin typeface="Oswald"/>
              </a:rPr>
              <a:t>DE1-SOC SNAKE GAME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grpSp>
        <p:nvGrpSpPr>
          <p:cNvPr id="3" name="Group 3"/>
          <p:cNvGrpSpPr/>
          <p:nvPr/>
        </p:nvGrpSpPr>
        <p:grpSpPr>
          <a:xfrm>
            <a:off x="13662994" y="337474"/>
            <a:ext cx="4296549" cy="9570246"/>
            <a:chOff x="0" y="0"/>
            <a:chExt cx="1131601" cy="2520559"/>
          </a:xfrm>
        </p:grpSpPr>
        <p:sp>
          <p:nvSpPr>
            <p:cNvPr id="4" name="Freeform 4"/>
            <p:cNvSpPr/>
            <p:nvPr/>
          </p:nvSpPr>
          <p:spPr>
            <a:xfrm>
              <a:off x="0" y="0"/>
              <a:ext cx="1131601" cy="2520559"/>
            </a:xfrm>
            <a:custGeom>
              <a:avLst/>
              <a:gdLst/>
              <a:ahLst/>
              <a:cxnLst/>
              <a:rect l="l" t="t" r="r" b="b"/>
              <a:pathLst>
                <a:path w="1131601" h="2520559">
                  <a:moveTo>
                    <a:pt x="0" y="0"/>
                  </a:moveTo>
                  <a:lnTo>
                    <a:pt x="1131601" y="0"/>
                  </a:lnTo>
                  <a:lnTo>
                    <a:pt x="1131601" y="2520559"/>
                  </a:lnTo>
                  <a:lnTo>
                    <a:pt x="0" y="2520559"/>
                  </a:lnTo>
                  <a:close/>
                </a:path>
              </a:pathLst>
            </a:custGeom>
            <a:solidFill>
              <a:srgbClr val="CCCCCC"/>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pic>
        <p:nvPicPr>
          <p:cNvPr id="6" name="Picture 6"/>
          <p:cNvPicPr>
            <a:picLocks noChangeAspect="1"/>
          </p:cNvPicPr>
          <p:nvPr/>
        </p:nvPicPr>
        <p:blipFill>
          <a:blip r:embed="rId3"/>
          <a:srcRect t="46379"/>
          <a:stretch>
            <a:fillRect/>
          </a:stretch>
        </p:blipFill>
        <p:spPr>
          <a:xfrm>
            <a:off x="2142191" y="4828880"/>
            <a:ext cx="10182051" cy="1078288"/>
          </a:xfrm>
          <a:prstGeom prst="rect">
            <a:avLst/>
          </a:prstGeom>
        </p:spPr>
      </p:pic>
      <p:grpSp>
        <p:nvGrpSpPr>
          <p:cNvPr id="7" name="Group 7"/>
          <p:cNvGrpSpPr/>
          <p:nvPr/>
        </p:nvGrpSpPr>
        <p:grpSpPr>
          <a:xfrm>
            <a:off x="1978250" y="2698822"/>
            <a:ext cx="10625180" cy="2423775"/>
            <a:chOff x="0" y="0"/>
            <a:chExt cx="4070966" cy="928653"/>
          </a:xfrm>
        </p:grpSpPr>
        <p:sp>
          <p:nvSpPr>
            <p:cNvPr id="8" name="Freeform 8"/>
            <p:cNvSpPr/>
            <p:nvPr/>
          </p:nvSpPr>
          <p:spPr>
            <a:xfrm>
              <a:off x="0" y="0"/>
              <a:ext cx="4070966" cy="928653"/>
            </a:xfrm>
            <a:custGeom>
              <a:avLst/>
              <a:gdLst/>
              <a:ahLst/>
              <a:cxnLst/>
              <a:rect l="l" t="t" r="r" b="b"/>
              <a:pathLst>
                <a:path w="4070966" h="928653">
                  <a:moveTo>
                    <a:pt x="0" y="0"/>
                  </a:moveTo>
                  <a:lnTo>
                    <a:pt x="4070966" y="0"/>
                  </a:lnTo>
                  <a:lnTo>
                    <a:pt x="4070966" y="928653"/>
                  </a:lnTo>
                  <a:lnTo>
                    <a:pt x="0" y="928653"/>
                  </a:lnTo>
                  <a:close/>
                </a:path>
              </a:pathLst>
            </a:custGeom>
            <a:solidFill>
              <a:srgbClr val="EFEFEF"/>
            </a:solidFill>
          </p:spPr>
        </p:sp>
        <p:sp>
          <p:nvSpPr>
            <p:cNvPr id="9" name="TextBox 9"/>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pic>
        <p:nvPicPr>
          <p:cNvPr id="10" name="Picture 10"/>
          <p:cNvPicPr>
            <a:picLocks noChangeAspect="1"/>
          </p:cNvPicPr>
          <p:nvPr/>
        </p:nvPicPr>
        <p:blipFill>
          <a:blip r:embed="rId3"/>
          <a:srcRect l="12738" t="46379" r="12738"/>
          <a:stretch>
            <a:fillRect/>
          </a:stretch>
        </p:blipFill>
        <p:spPr>
          <a:xfrm>
            <a:off x="1978250" y="7341318"/>
            <a:ext cx="10461238" cy="1486600"/>
          </a:xfrm>
          <a:prstGeom prst="rect">
            <a:avLst/>
          </a:prstGeom>
        </p:spPr>
      </p:pic>
      <p:grpSp>
        <p:nvGrpSpPr>
          <p:cNvPr id="11" name="Group 11"/>
          <p:cNvGrpSpPr/>
          <p:nvPr/>
        </p:nvGrpSpPr>
        <p:grpSpPr>
          <a:xfrm>
            <a:off x="1978250" y="5777447"/>
            <a:ext cx="11001823" cy="2230280"/>
            <a:chOff x="0" y="0"/>
            <a:chExt cx="4215274" cy="854517"/>
          </a:xfrm>
        </p:grpSpPr>
        <p:sp>
          <p:nvSpPr>
            <p:cNvPr id="12" name="Freeform 12"/>
            <p:cNvSpPr/>
            <p:nvPr/>
          </p:nvSpPr>
          <p:spPr>
            <a:xfrm>
              <a:off x="0" y="0"/>
              <a:ext cx="4215274" cy="854517"/>
            </a:xfrm>
            <a:custGeom>
              <a:avLst/>
              <a:gdLst/>
              <a:ahLst/>
              <a:cxnLst/>
              <a:rect l="l" t="t" r="r" b="b"/>
              <a:pathLst>
                <a:path w="4215274" h="854517">
                  <a:moveTo>
                    <a:pt x="0" y="0"/>
                  </a:moveTo>
                  <a:lnTo>
                    <a:pt x="4215274" y="0"/>
                  </a:lnTo>
                  <a:lnTo>
                    <a:pt x="4215274" y="854517"/>
                  </a:lnTo>
                  <a:lnTo>
                    <a:pt x="0" y="854517"/>
                  </a:lnTo>
                  <a:close/>
                </a:path>
              </a:pathLst>
            </a:custGeom>
            <a:solidFill>
              <a:srgbClr val="EFEFEF"/>
            </a:solidFill>
          </p:spPr>
        </p:sp>
        <p:sp>
          <p:nvSpPr>
            <p:cNvPr id="13" name="TextBox 13"/>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4" name="TextBox 14"/>
          <p:cNvSpPr txBox="1"/>
          <p:nvPr/>
        </p:nvSpPr>
        <p:spPr>
          <a:xfrm>
            <a:off x="2142191" y="917180"/>
            <a:ext cx="7401993" cy="1394736"/>
          </a:xfrm>
          <a:prstGeom prst="rect">
            <a:avLst/>
          </a:prstGeom>
        </p:spPr>
        <p:txBody>
          <a:bodyPr lIns="0" tIns="0" rIns="0" bIns="0" rtlCol="0" anchor="t">
            <a:spAutoFit/>
          </a:bodyPr>
          <a:lstStyle/>
          <a:p>
            <a:pPr>
              <a:lnSpc>
                <a:spcPts val="11383"/>
              </a:lnSpc>
            </a:pPr>
            <a:r>
              <a:rPr lang="en-US" sz="8248" spc="808">
                <a:solidFill>
                  <a:srgbClr val="231F20"/>
                </a:solidFill>
                <a:latin typeface="Oswald"/>
              </a:rPr>
              <a:t>TEAM MEMBERS</a:t>
            </a:r>
          </a:p>
        </p:txBody>
      </p:sp>
      <p:sp>
        <p:nvSpPr>
          <p:cNvPr id="15" name="TextBox 15"/>
          <p:cNvSpPr txBox="1"/>
          <p:nvPr/>
        </p:nvSpPr>
        <p:spPr>
          <a:xfrm>
            <a:off x="2142191" y="2641672"/>
            <a:ext cx="10182051" cy="2747262"/>
          </a:xfrm>
          <a:prstGeom prst="rect">
            <a:avLst/>
          </a:prstGeom>
        </p:spPr>
        <p:txBody>
          <a:bodyPr lIns="0" tIns="0" rIns="0" bIns="0" rtlCol="0" anchor="t">
            <a:spAutoFit/>
          </a:bodyPr>
          <a:lstStyle/>
          <a:p>
            <a:pPr>
              <a:lnSpc>
                <a:spcPts val="4354"/>
              </a:lnSpc>
            </a:pPr>
            <a:r>
              <a:rPr lang="en-US" sz="3155" spc="309">
                <a:solidFill>
                  <a:srgbClr val="231F20"/>
                </a:solidFill>
                <a:latin typeface="DM Sans Bold"/>
              </a:rPr>
              <a:t>Sampreety Pillai</a:t>
            </a:r>
            <a:r>
              <a:rPr lang="en-US" sz="3155" spc="309">
                <a:solidFill>
                  <a:srgbClr val="231F20"/>
                </a:solidFill>
                <a:latin typeface="DM Sans"/>
              </a:rPr>
              <a:t>:</a:t>
            </a:r>
          </a:p>
          <a:p>
            <a:pPr>
              <a:lnSpc>
                <a:spcPts val="4354"/>
              </a:lnSpc>
            </a:pPr>
            <a:r>
              <a:rPr lang="en-US" sz="3155" spc="309">
                <a:solidFill>
                  <a:srgbClr val="231F20"/>
                </a:solidFill>
                <a:latin typeface="DM Sans"/>
              </a:rPr>
              <a:t>Rollno: 2101CS71</a:t>
            </a:r>
          </a:p>
          <a:p>
            <a:pPr>
              <a:lnSpc>
                <a:spcPts val="4354"/>
              </a:lnSpc>
            </a:pPr>
            <a:r>
              <a:rPr lang="en-US" sz="3155" spc="309">
                <a:solidFill>
                  <a:srgbClr val="231F20"/>
                </a:solidFill>
                <a:latin typeface="DM Sans"/>
              </a:rPr>
              <a:t>Contribution: Responsible for creating the snake, the ball and its movements</a:t>
            </a:r>
          </a:p>
          <a:p>
            <a:pPr marL="0" lvl="0" indent="0" algn="l">
              <a:lnSpc>
                <a:spcPts val="4354"/>
              </a:lnSpc>
              <a:spcBef>
                <a:spcPct val="0"/>
              </a:spcBef>
            </a:pPr>
            <a:endParaRPr lang="en-US" sz="3155" spc="309">
              <a:solidFill>
                <a:srgbClr val="231F20"/>
              </a:solidFill>
              <a:latin typeface="DM Sans"/>
            </a:endParaRPr>
          </a:p>
        </p:txBody>
      </p:sp>
      <p:pic>
        <p:nvPicPr>
          <p:cNvPr id="16" name="Picture 1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779578" y="7341318"/>
            <a:ext cx="7616557" cy="7815497"/>
          </a:xfrm>
          <a:prstGeom prst="rect">
            <a:avLst/>
          </a:prstGeom>
        </p:spPr>
      </p:pic>
      <p:sp>
        <p:nvSpPr>
          <p:cNvPr id="17" name="TextBox 17"/>
          <p:cNvSpPr txBox="1"/>
          <p:nvPr/>
        </p:nvSpPr>
        <p:spPr>
          <a:xfrm>
            <a:off x="2117843" y="5720297"/>
            <a:ext cx="10182051" cy="2747262"/>
          </a:xfrm>
          <a:prstGeom prst="rect">
            <a:avLst/>
          </a:prstGeom>
        </p:spPr>
        <p:txBody>
          <a:bodyPr lIns="0" tIns="0" rIns="0" bIns="0" rtlCol="0" anchor="t">
            <a:spAutoFit/>
          </a:bodyPr>
          <a:lstStyle/>
          <a:p>
            <a:pPr>
              <a:lnSpc>
                <a:spcPts val="4354"/>
              </a:lnSpc>
            </a:pPr>
            <a:r>
              <a:rPr lang="en-US" sz="3155" spc="309">
                <a:solidFill>
                  <a:srgbClr val="231F20"/>
                </a:solidFill>
                <a:latin typeface="DM Sans Bold"/>
              </a:rPr>
              <a:t>M Shanmukha Priya</a:t>
            </a:r>
            <a:r>
              <a:rPr lang="en-US" sz="3155" spc="309">
                <a:solidFill>
                  <a:srgbClr val="231F20"/>
                </a:solidFill>
                <a:latin typeface="DM Sans"/>
              </a:rPr>
              <a:t>:</a:t>
            </a:r>
          </a:p>
          <a:p>
            <a:pPr>
              <a:lnSpc>
                <a:spcPts val="4354"/>
              </a:lnSpc>
            </a:pPr>
            <a:r>
              <a:rPr lang="en-US" sz="3155" spc="309">
                <a:solidFill>
                  <a:srgbClr val="231F20"/>
                </a:solidFill>
                <a:latin typeface="DM Sans"/>
              </a:rPr>
              <a:t>Rollno: 2101CS40</a:t>
            </a:r>
          </a:p>
          <a:p>
            <a:pPr>
              <a:lnSpc>
                <a:spcPts val="4354"/>
              </a:lnSpc>
            </a:pPr>
            <a:r>
              <a:rPr lang="en-US" sz="3155" spc="309">
                <a:solidFill>
                  <a:srgbClr val="231F20"/>
                </a:solidFill>
                <a:latin typeface="DM Sans"/>
              </a:rPr>
              <a:t>Contribution: Responsible for the shapes, score/game over logic, and colouring.</a:t>
            </a:r>
          </a:p>
          <a:p>
            <a:pPr marL="0" lvl="0" indent="0" algn="l">
              <a:lnSpc>
                <a:spcPts val="4354"/>
              </a:lnSpc>
              <a:spcBef>
                <a:spcPct val="0"/>
              </a:spcBef>
            </a:pPr>
            <a:endParaRPr lang="en-US" sz="3155" spc="309">
              <a:solidFill>
                <a:srgbClr val="231F20"/>
              </a:solidFill>
              <a:latin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7659121">
            <a:off x="-4012602" y="5585714"/>
            <a:ext cx="7629294" cy="7828566"/>
          </a:xfrm>
          <a:prstGeom prst="rect">
            <a:avLst/>
          </a:prstGeom>
        </p:spPr>
      </p:pic>
      <p:grpSp>
        <p:nvGrpSpPr>
          <p:cNvPr id="3" name="Group 3"/>
          <p:cNvGrpSpPr/>
          <p:nvPr/>
        </p:nvGrpSpPr>
        <p:grpSpPr>
          <a:xfrm>
            <a:off x="5019320" y="2901697"/>
            <a:ext cx="1400485" cy="2844445"/>
            <a:chOff x="0" y="0"/>
            <a:chExt cx="368852" cy="749154"/>
          </a:xfrm>
        </p:grpSpPr>
        <p:sp>
          <p:nvSpPr>
            <p:cNvPr id="4" name="Freeform 4"/>
            <p:cNvSpPr/>
            <p:nvPr/>
          </p:nvSpPr>
          <p:spPr>
            <a:xfrm>
              <a:off x="0" y="0"/>
              <a:ext cx="368852" cy="749154"/>
            </a:xfrm>
            <a:custGeom>
              <a:avLst/>
              <a:gdLst/>
              <a:ahLst/>
              <a:cxnLst/>
              <a:rect l="l" t="t" r="r" b="b"/>
              <a:pathLst>
                <a:path w="368852" h="749154">
                  <a:moveTo>
                    <a:pt x="0" y="0"/>
                  </a:moveTo>
                  <a:lnTo>
                    <a:pt x="368852" y="0"/>
                  </a:lnTo>
                  <a:lnTo>
                    <a:pt x="368852" y="749154"/>
                  </a:lnTo>
                  <a:lnTo>
                    <a:pt x="0" y="749154"/>
                  </a:lnTo>
                  <a:close/>
                </a:path>
              </a:pathLst>
            </a:custGeom>
            <a:solidFill>
              <a:srgbClr val="CCCCCC"/>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4980992" y="1036994"/>
            <a:ext cx="8264389" cy="1683727"/>
          </a:xfrm>
          <a:prstGeom prst="rect">
            <a:avLst/>
          </a:prstGeom>
        </p:spPr>
        <p:txBody>
          <a:bodyPr lIns="0" tIns="0" rIns="0" bIns="0" rtlCol="0" anchor="t">
            <a:spAutoFit/>
          </a:bodyPr>
          <a:lstStyle/>
          <a:p>
            <a:pPr algn="ctr">
              <a:lnSpc>
                <a:spcPts val="13774"/>
              </a:lnSpc>
            </a:pPr>
            <a:r>
              <a:rPr lang="en-US" sz="9981" spc="978">
                <a:solidFill>
                  <a:srgbClr val="231F20"/>
                </a:solidFill>
                <a:latin typeface="Oswald Bold"/>
              </a:rPr>
              <a:t>TECH STACK</a:t>
            </a:r>
          </a:p>
        </p:txBody>
      </p:sp>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016048">
            <a:off x="12243487" y="-1005305"/>
            <a:ext cx="10749463" cy="2687366"/>
          </a:xfrm>
          <a:prstGeom prst="rect">
            <a:avLst/>
          </a:prstGeom>
        </p:spPr>
      </p:pic>
      <p:sp>
        <p:nvSpPr>
          <p:cNvPr id="8" name="TextBox 8"/>
          <p:cNvSpPr txBox="1"/>
          <p:nvPr/>
        </p:nvSpPr>
        <p:spPr>
          <a:xfrm>
            <a:off x="5231353" y="322518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01</a:t>
            </a:r>
          </a:p>
        </p:txBody>
      </p:sp>
      <p:sp>
        <p:nvSpPr>
          <p:cNvPr id="9" name="TextBox 9"/>
          <p:cNvSpPr txBox="1"/>
          <p:nvPr/>
        </p:nvSpPr>
        <p:spPr>
          <a:xfrm>
            <a:off x="5231353" y="402230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02</a:t>
            </a:r>
          </a:p>
        </p:txBody>
      </p:sp>
      <p:sp>
        <p:nvSpPr>
          <p:cNvPr id="10" name="TextBox 10"/>
          <p:cNvSpPr txBox="1"/>
          <p:nvPr/>
        </p:nvSpPr>
        <p:spPr>
          <a:xfrm>
            <a:off x="5231353" y="490346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03</a:t>
            </a:r>
          </a:p>
        </p:txBody>
      </p:sp>
      <p:sp>
        <p:nvSpPr>
          <p:cNvPr id="11" name="TextBox 11"/>
          <p:cNvSpPr txBox="1"/>
          <p:nvPr/>
        </p:nvSpPr>
        <p:spPr>
          <a:xfrm>
            <a:off x="6607430" y="3273762"/>
            <a:ext cx="5790503" cy="512445"/>
          </a:xfrm>
          <a:prstGeom prst="rect">
            <a:avLst/>
          </a:prstGeom>
        </p:spPr>
        <p:txBody>
          <a:bodyPr lIns="0" tIns="0" rIns="0" bIns="0" rtlCol="0" anchor="t">
            <a:spAutoFit/>
          </a:bodyPr>
          <a:lstStyle/>
          <a:p>
            <a:pPr>
              <a:lnSpc>
                <a:spcPts val="4140"/>
              </a:lnSpc>
            </a:pPr>
            <a:r>
              <a:rPr lang="en-US" sz="3000" spc="294">
                <a:solidFill>
                  <a:srgbClr val="231F20"/>
                </a:solidFill>
                <a:latin typeface="DM Sans"/>
              </a:rPr>
              <a:t>BOARD USED: DE1-SOC</a:t>
            </a:r>
          </a:p>
        </p:txBody>
      </p:sp>
      <p:sp>
        <p:nvSpPr>
          <p:cNvPr id="12" name="TextBox 12"/>
          <p:cNvSpPr txBox="1"/>
          <p:nvPr/>
        </p:nvSpPr>
        <p:spPr>
          <a:xfrm>
            <a:off x="6607430" y="4108305"/>
            <a:ext cx="6076629" cy="512445"/>
          </a:xfrm>
          <a:prstGeom prst="rect">
            <a:avLst/>
          </a:prstGeom>
        </p:spPr>
        <p:txBody>
          <a:bodyPr lIns="0" tIns="0" rIns="0" bIns="0" rtlCol="0" anchor="t">
            <a:spAutoFit/>
          </a:bodyPr>
          <a:lstStyle/>
          <a:p>
            <a:pPr>
              <a:lnSpc>
                <a:spcPts val="4140"/>
              </a:lnSpc>
            </a:pPr>
            <a:r>
              <a:rPr lang="en-US" sz="3000" spc="294">
                <a:solidFill>
                  <a:srgbClr val="231F20"/>
                </a:solidFill>
                <a:latin typeface="DM Sans"/>
              </a:rPr>
              <a:t>LIBRARIES USED: VGA</a:t>
            </a:r>
          </a:p>
        </p:txBody>
      </p:sp>
      <p:sp>
        <p:nvSpPr>
          <p:cNvPr id="13" name="TextBox 13"/>
          <p:cNvSpPr txBox="1"/>
          <p:nvPr/>
        </p:nvSpPr>
        <p:spPr>
          <a:xfrm>
            <a:off x="6607430" y="5028395"/>
            <a:ext cx="5790503" cy="512445"/>
          </a:xfrm>
          <a:prstGeom prst="rect">
            <a:avLst/>
          </a:prstGeom>
        </p:spPr>
        <p:txBody>
          <a:bodyPr lIns="0" tIns="0" rIns="0" bIns="0" rtlCol="0" anchor="t">
            <a:spAutoFit/>
          </a:bodyPr>
          <a:lstStyle/>
          <a:p>
            <a:pPr marL="0" lvl="0" indent="0" algn="l">
              <a:lnSpc>
                <a:spcPts val="4140"/>
              </a:lnSpc>
              <a:spcBef>
                <a:spcPct val="0"/>
              </a:spcBef>
            </a:pPr>
            <a:r>
              <a:rPr lang="en-US" sz="3000" spc="294">
                <a:solidFill>
                  <a:srgbClr val="231F20"/>
                </a:solidFill>
                <a:latin typeface="DM Sans"/>
              </a:rPr>
              <a:t>LANGUAGES: 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grpSp>
        <p:nvGrpSpPr>
          <p:cNvPr id="2" name="Group 2"/>
          <p:cNvGrpSpPr/>
          <p:nvPr/>
        </p:nvGrpSpPr>
        <p:grpSpPr>
          <a:xfrm>
            <a:off x="-2770706" y="-3368517"/>
            <a:ext cx="4959890" cy="4959890"/>
            <a:chOff x="0" y="0"/>
            <a:chExt cx="812800" cy="812800"/>
          </a:xfrm>
        </p:grpSpPr>
        <p:sp>
          <p:nvSpPr>
            <p:cNvPr id="3" name="Freeform 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2F4F5"/>
            </a:solidFill>
          </p:spPr>
        </p:sp>
        <p:sp>
          <p:nvSpPr>
            <p:cNvPr id="4" name="TextBox 4"/>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grpSp>
        <p:nvGrpSpPr>
          <p:cNvPr id="5" name="Group 5"/>
          <p:cNvGrpSpPr/>
          <p:nvPr/>
        </p:nvGrpSpPr>
        <p:grpSpPr>
          <a:xfrm>
            <a:off x="9144000" y="1278539"/>
            <a:ext cx="13188954" cy="13188954"/>
            <a:chOff x="0" y="0"/>
            <a:chExt cx="812800" cy="812800"/>
          </a:xfrm>
        </p:grpSpPr>
        <p:sp>
          <p:nvSpPr>
            <p:cNvPr id="6" name="Freeform 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2F4F5"/>
            </a:solidFill>
          </p:spPr>
        </p:sp>
        <p:sp>
          <p:nvSpPr>
            <p:cNvPr id="7" name="TextBox 7"/>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872510" y="-7096777"/>
            <a:ext cx="12110389" cy="12426705"/>
          </a:xfrm>
          <a:prstGeom prst="rect">
            <a:avLst/>
          </a:prstGeom>
        </p:spPr>
      </p:pic>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3986589">
            <a:off x="5084777" y="6259532"/>
            <a:ext cx="9894000" cy="10152425"/>
          </a:xfrm>
          <a:prstGeom prst="rect">
            <a:avLst/>
          </a:prstGeom>
        </p:spPr>
      </p:pic>
      <p:sp>
        <p:nvSpPr>
          <p:cNvPr id="10" name="TextBox 10"/>
          <p:cNvSpPr txBox="1"/>
          <p:nvPr/>
        </p:nvSpPr>
        <p:spPr>
          <a:xfrm>
            <a:off x="2013896" y="3168865"/>
            <a:ext cx="6836131" cy="1246753"/>
          </a:xfrm>
          <a:prstGeom prst="rect">
            <a:avLst/>
          </a:prstGeom>
        </p:spPr>
        <p:txBody>
          <a:bodyPr lIns="0" tIns="0" rIns="0" bIns="0" rtlCol="0" anchor="t">
            <a:spAutoFit/>
          </a:bodyPr>
          <a:lstStyle/>
          <a:p>
            <a:pPr>
              <a:lnSpc>
                <a:spcPts val="10169"/>
              </a:lnSpc>
            </a:pPr>
            <a:r>
              <a:rPr lang="en-US" sz="7368" spc="722">
                <a:solidFill>
                  <a:srgbClr val="FFFFFF"/>
                </a:solidFill>
                <a:latin typeface="Oswald Bold"/>
              </a:rPr>
              <a:t>INTRODUCTION</a:t>
            </a:r>
          </a:p>
        </p:txBody>
      </p:sp>
      <p:sp>
        <p:nvSpPr>
          <p:cNvPr id="11" name="TextBox 11"/>
          <p:cNvSpPr txBox="1"/>
          <p:nvPr/>
        </p:nvSpPr>
        <p:spPr>
          <a:xfrm>
            <a:off x="2013896" y="4577990"/>
            <a:ext cx="6447966" cy="4527283"/>
          </a:xfrm>
          <a:prstGeom prst="rect">
            <a:avLst/>
          </a:prstGeom>
        </p:spPr>
        <p:txBody>
          <a:bodyPr lIns="0" tIns="0" rIns="0" bIns="0" rtlCol="0" anchor="t">
            <a:spAutoFit/>
          </a:bodyPr>
          <a:lstStyle/>
          <a:p>
            <a:pPr>
              <a:lnSpc>
                <a:spcPts val="3992"/>
              </a:lnSpc>
            </a:pPr>
            <a:r>
              <a:rPr lang="en-US" sz="2893" spc="283">
                <a:solidFill>
                  <a:srgbClr val="F5FFF5"/>
                </a:solidFill>
                <a:latin typeface="DM Sans"/>
              </a:rPr>
              <a:t>The  project is a snake game. The snake is represented by the rectangles. The snake’s meal/ball is represented</a:t>
            </a:r>
          </a:p>
          <a:p>
            <a:pPr>
              <a:lnSpc>
                <a:spcPts val="3992"/>
              </a:lnSpc>
            </a:pPr>
            <a:r>
              <a:rPr lang="en-US" sz="2893" spc="283">
                <a:solidFill>
                  <a:srgbClr val="F5FFF5"/>
                </a:solidFill>
                <a:latin typeface="DM Sans"/>
              </a:rPr>
              <a:t>by the bouncing ball. The aim of the game is for the snake to eat(clash) with the ball which increases the</a:t>
            </a:r>
          </a:p>
          <a:p>
            <a:pPr algn="l">
              <a:lnSpc>
                <a:spcPts val="3992"/>
              </a:lnSpc>
            </a:pPr>
            <a:r>
              <a:rPr lang="en-US" sz="2893" spc="283">
                <a:solidFill>
                  <a:srgbClr val="F5FFF5"/>
                </a:solidFill>
                <a:latin typeface="DM Sans"/>
              </a:rPr>
              <a:t>score.</a:t>
            </a:r>
          </a:p>
        </p:txBody>
      </p:sp>
      <p:sp>
        <p:nvSpPr>
          <p:cNvPr id="12" name="TextBox 12"/>
          <p:cNvSpPr txBox="1"/>
          <p:nvPr/>
        </p:nvSpPr>
        <p:spPr>
          <a:xfrm>
            <a:off x="11447482" y="3011491"/>
            <a:ext cx="6840518" cy="1404127"/>
          </a:xfrm>
          <a:prstGeom prst="rect">
            <a:avLst/>
          </a:prstGeom>
        </p:spPr>
        <p:txBody>
          <a:bodyPr lIns="0" tIns="0" rIns="0" bIns="0" rtlCol="0" anchor="t">
            <a:spAutoFit/>
          </a:bodyPr>
          <a:lstStyle/>
          <a:p>
            <a:pPr algn="ctr">
              <a:lnSpc>
                <a:spcPts val="11401"/>
              </a:lnSpc>
            </a:pPr>
            <a:r>
              <a:rPr lang="en-US" sz="8262" spc="809">
                <a:solidFill>
                  <a:srgbClr val="231F20"/>
                </a:solidFill>
                <a:latin typeface="Oswald Bold"/>
              </a:rPr>
              <a:t>RULES</a:t>
            </a:r>
          </a:p>
        </p:txBody>
      </p:sp>
      <p:sp>
        <p:nvSpPr>
          <p:cNvPr id="13" name="TextBox 13"/>
          <p:cNvSpPr txBox="1"/>
          <p:nvPr/>
        </p:nvSpPr>
        <p:spPr>
          <a:xfrm>
            <a:off x="10511306" y="4358468"/>
            <a:ext cx="7548361" cy="4957062"/>
          </a:xfrm>
          <a:prstGeom prst="rect">
            <a:avLst/>
          </a:prstGeom>
        </p:spPr>
        <p:txBody>
          <a:bodyPr lIns="0" tIns="0" rIns="0" bIns="0" rtlCol="0" anchor="t">
            <a:spAutoFit/>
          </a:bodyPr>
          <a:lstStyle/>
          <a:p>
            <a:pPr>
              <a:lnSpc>
                <a:spcPts val="4354"/>
              </a:lnSpc>
            </a:pPr>
            <a:r>
              <a:rPr lang="en-US" sz="3155" spc="309">
                <a:solidFill>
                  <a:srgbClr val="231F20"/>
                </a:solidFill>
                <a:latin typeface="DM Sans"/>
              </a:rPr>
              <a:t>1.Game ends when snake clashes with the wall.</a:t>
            </a:r>
          </a:p>
          <a:p>
            <a:pPr>
              <a:lnSpc>
                <a:spcPts val="4354"/>
              </a:lnSpc>
            </a:pPr>
            <a:r>
              <a:rPr lang="en-US" sz="3155" spc="309">
                <a:solidFill>
                  <a:srgbClr val="231F20"/>
                </a:solidFill>
                <a:latin typeface="DM Sans"/>
              </a:rPr>
              <a:t>2. User moves the snake around using push buttons. (Key[0] = move down, Key[1] = move up, Key[2] =</a:t>
            </a:r>
          </a:p>
          <a:p>
            <a:pPr>
              <a:lnSpc>
                <a:spcPts val="4354"/>
              </a:lnSpc>
            </a:pPr>
            <a:r>
              <a:rPr lang="en-US" sz="3155" spc="309">
                <a:solidFill>
                  <a:srgbClr val="231F20"/>
                </a:solidFill>
                <a:latin typeface="DM Sans"/>
              </a:rPr>
              <a:t>move left, Key[3] = move right)</a:t>
            </a:r>
          </a:p>
          <a:p>
            <a:pPr marL="0" lvl="0" indent="0" algn="l">
              <a:lnSpc>
                <a:spcPts val="4354"/>
              </a:lnSpc>
              <a:spcBef>
                <a:spcPct val="0"/>
              </a:spcBef>
            </a:pPr>
            <a:r>
              <a:rPr lang="en-US" sz="3155" spc="309">
                <a:solidFill>
                  <a:srgbClr val="231F20"/>
                </a:solidFill>
                <a:latin typeface="DM Sans"/>
              </a:rPr>
              <a:t>3.Score increases when the ball hits the walls of the ’snake’.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sp>
        <p:nvSpPr>
          <p:cNvPr id="6" name="TextBox 6"/>
          <p:cNvSpPr txBox="1"/>
          <p:nvPr/>
        </p:nvSpPr>
        <p:spPr>
          <a:xfrm>
            <a:off x="3179318" y="914400"/>
            <a:ext cx="11552977"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rPr>
              <a:t>WORKING</a:t>
            </a:r>
          </a:p>
        </p:txBody>
      </p:sp>
      <p:sp>
        <p:nvSpPr>
          <p:cNvPr id="7" name="TextBox 7"/>
          <p:cNvSpPr txBox="1"/>
          <p:nvPr/>
        </p:nvSpPr>
        <p:spPr>
          <a:xfrm>
            <a:off x="406547" y="3491949"/>
            <a:ext cx="16852753" cy="4502021"/>
          </a:xfrm>
          <a:prstGeom prst="rect">
            <a:avLst/>
          </a:prstGeom>
        </p:spPr>
        <p:txBody>
          <a:bodyPr lIns="0" tIns="0" rIns="0" bIns="0" rtlCol="0" anchor="t">
            <a:spAutoFit/>
          </a:bodyPr>
          <a:lstStyle/>
          <a:p>
            <a:pPr marL="0" lvl="0" indent="0" algn="ctr">
              <a:lnSpc>
                <a:spcPts val="3660"/>
              </a:lnSpc>
              <a:spcBef>
                <a:spcPct val="0"/>
              </a:spcBef>
            </a:pPr>
            <a:r>
              <a:rPr lang="en-US" sz="2652" spc="259">
                <a:solidFill>
                  <a:srgbClr val="231F20"/>
                </a:solidFill>
                <a:latin typeface="DM Sans"/>
              </a:rPr>
              <a:t>The snake is represented by a series of green rectangles. The user can use push buttons to move the snake either north, south, east or west. Direction is chosen according to which key is pressed (Key[0] = move down, Key[1] = move up, Key[2] = move left, Key[3] = move right). Two keys pressed simultaneously do not change the snake's coordinates. It shifts its position by 20 units with each clock cycle. The snake successfully achieves its aim/ eats the ball when its head, i.e. the first rectangle, collides with the ball. The remainder of its body changes position according to the previous location of the head( the middle portion places itself where the head was previously, and the tail sets itself to the previous location of the snake's middle). The game is considered over if the snake's head clashes with any of the four walls.</a:t>
            </a:r>
          </a:p>
        </p:txBody>
      </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785297" y="-5057095"/>
            <a:ext cx="7616557" cy="7815497"/>
          </a:xfrm>
          <a:prstGeom prst="rect">
            <a:avLst/>
          </a:prstGeom>
        </p:spPr>
      </p:pic>
      <p:pic>
        <p:nvPicPr>
          <p:cNvPr id="9" name="Picture 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4176364">
            <a:off x="-4152210" y="7660168"/>
            <a:ext cx="7616557" cy="7815497"/>
          </a:xfrm>
          <a:prstGeom prst="rect">
            <a:avLst/>
          </a:prstGeom>
        </p:spPr>
      </p:pic>
      <p:sp>
        <p:nvSpPr>
          <p:cNvPr id="11" name="Rectangle 10">
            <a:extLst>
              <a:ext uri="{FF2B5EF4-FFF2-40B4-BE49-F238E27FC236}">
                <a16:creationId xmlns:a16="http://schemas.microsoft.com/office/drawing/2014/main" id="{1AAF7AE1-C866-4064-9F65-558D14D8C1C0}"/>
              </a:ext>
            </a:extLst>
          </p:cNvPr>
          <p:cNvSpPr/>
          <p:nvPr/>
        </p:nvSpPr>
        <p:spPr>
          <a:xfrm>
            <a:off x="838200" y="2827421"/>
            <a:ext cx="2868862" cy="707886"/>
          </a:xfrm>
          <a:prstGeom prst="rect">
            <a:avLst/>
          </a:prstGeom>
        </p:spPr>
        <p:txBody>
          <a:bodyPr wrap="none">
            <a:spAutoFit/>
          </a:bodyPr>
          <a:lstStyle/>
          <a:p>
            <a:r>
              <a:rPr lang="en-US" sz="4000" b="1" spc="259" dirty="0">
                <a:solidFill>
                  <a:srgbClr val="231F20"/>
                </a:solidFill>
                <a:latin typeface="DM Sans"/>
              </a:rPr>
              <a:t>The Snake</a:t>
            </a:r>
            <a:endParaRPr lang="en-IN"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sp>
        <p:nvSpPr>
          <p:cNvPr id="5" name="TextBox 5"/>
          <p:cNvSpPr txBox="1"/>
          <p:nvPr/>
        </p:nvSpPr>
        <p:spPr>
          <a:xfrm>
            <a:off x="712570" y="2440896"/>
            <a:ext cx="3086099" cy="3303085"/>
          </a:xfrm>
          <a:prstGeom prst="rect">
            <a:avLst/>
          </a:prstGeom>
        </p:spPr>
        <p:txBody>
          <a:bodyPr lIns="50800" tIns="50800" rIns="50800" bIns="50800" rtlCol="0" anchor="ctr"/>
          <a:lstStyle/>
          <a:p>
            <a:pPr marL="0" lvl="0" indent="0" algn="ctr">
              <a:lnSpc>
                <a:spcPts val="4114"/>
              </a:lnSpc>
              <a:spcBef>
                <a:spcPct val="0"/>
              </a:spcBef>
            </a:pPr>
            <a:r>
              <a:rPr lang="en-US" sz="2981" spc="29">
                <a:solidFill>
                  <a:srgbClr val="FFFFFF"/>
                </a:solidFill>
                <a:latin typeface="DM Sans"/>
              </a:rPr>
              <a:t>The Ball</a:t>
            </a:r>
          </a:p>
        </p:txBody>
      </p:sp>
      <p:sp>
        <p:nvSpPr>
          <p:cNvPr id="6" name="TextBox 6"/>
          <p:cNvSpPr txBox="1"/>
          <p:nvPr/>
        </p:nvSpPr>
        <p:spPr>
          <a:xfrm>
            <a:off x="3179318" y="914400"/>
            <a:ext cx="11552977"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rPr>
              <a:t>WORKING</a:t>
            </a:r>
          </a:p>
        </p:txBody>
      </p:sp>
      <p:sp>
        <p:nvSpPr>
          <p:cNvPr id="7" name="TextBox 7"/>
          <p:cNvSpPr txBox="1"/>
          <p:nvPr/>
        </p:nvSpPr>
        <p:spPr>
          <a:xfrm>
            <a:off x="406547" y="3491949"/>
            <a:ext cx="16852753" cy="1787283"/>
          </a:xfrm>
          <a:prstGeom prst="rect">
            <a:avLst/>
          </a:prstGeom>
        </p:spPr>
        <p:txBody>
          <a:bodyPr lIns="0" tIns="0" rIns="0" bIns="0" rtlCol="0" anchor="t">
            <a:spAutoFit/>
          </a:bodyPr>
          <a:lstStyle/>
          <a:p>
            <a:pPr marL="0" lvl="0" indent="0" algn="ctr">
              <a:lnSpc>
                <a:spcPts val="3660"/>
              </a:lnSpc>
              <a:spcBef>
                <a:spcPct val="0"/>
              </a:spcBef>
            </a:pPr>
            <a:r>
              <a:rPr lang="en-US" sz="2652" spc="259" dirty="0">
                <a:solidFill>
                  <a:srgbClr val="231F20"/>
                </a:solidFill>
                <a:latin typeface="DM Sans"/>
              </a:rPr>
              <a:t>The red circle on the screen represents the ball. It remains bouncing throughout the game. It moves diagonally with a slope of +-1. Every time the ball goes through the surface of the snake's head, it increases the score by 1. The user cannot alter the position of the ball.</a:t>
            </a:r>
          </a:p>
        </p:txBody>
      </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785297" y="-5057095"/>
            <a:ext cx="7616557" cy="7815497"/>
          </a:xfrm>
          <a:prstGeom prst="rect">
            <a:avLst/>
          </a:prstGeom>
        </p:spPr>
      </p:pic>
      <p:pic>
        <p:nvPicPr>
          <p:cNvPr id="9" name="Picture 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4176364">
            <a:off x="-4152210" y="7660168"/>
            <a:ext cx="7616557" cy="7815497"/>
          </a:xfrm>
          <a:prstGeom prst="rect">
            <a:avLst/>
          </a:prstGeom>
        </p:spPr>
      </p:pic>
      <p:sp>
        <p:nvSpPr>
          <p:cNvPr id="13" name="TextBox 13"/>
          <p:cNvSpPr txBox="1"/>
          <p:nvPr/>
        </p:nvSpPr>
        <p:spPr>
          <a:xfrm>
            <a:off x="406547" y="6942334"/>
            <a:ext cx="16852753" cy="1787283"/>
          </a:xfrm>
          <a:prstGeom prst="rect">
            <a:avLst/>
          </a:prstGeom>
        </p:spPr>
        <p:txBody>
          <a:bodyPr lIns="0" tIns="0" rIns="0" bIns="0" rtlCol="0" anchor="t">
            <a:spAutoFit/>
          </a:bodyPr>
          <a:lstStyle/>
          <a:p>
            <a:pPr marL="0" lvl="0" indent="0" algn="ctr">
              <a:lnSpc>
                <a:spcPts val="3660"/>
              </a:lnSpc>
              <a:spcBef>
                <a:spcPct val="0"/>
              </a:spcBef>
            </a:pPr>
            <a:r>
              <a:rPr lang="en-US" sz="2652" spc="259" dirty="0">
                <a:solidFill>
                  <a:srgbClr val="231F20"/>
                </a:solidFill>
                <a:latin typeface="DM Sans"/>
              </a:rPr>
              <a:t>The screen constantly displays the current score. It clears all the pixels as well as characters at every new iteration. It increments itself according to when the snake has clashed with the ball. Whenever the game ends, i.e., the snake touches a wall, the "Game Over" message is displayed on the screen.</a:t>
            </a:r>
          </a:p>
        </p:txBody>
      </p:sp>
      <p:sp>
        <p:nvSpPr>
          <p:cNvPr id="14" name="TextBox 7">
            <a:extLst>
              <a:ext uri="{FF2B5EF4-FFF2-40B4-BE49-F238E27FC236}">
                <a16:creationId xmlns:a16="http://schemas.microsoft.com/office/drawing/2014/main" id="{B033D8E2-4E18-4458-9CFC-AB2513B08A09}"/>
              </a:ext>
            </a:extLst>
          </p:cNvPr>
          <p:cNvSpPr txBox="1"/>
          <p:nvPr/>
        </p:nvSpPr>
        <p:spPr>
          <a:xfrm>
            <a:off x="601005" y="2886073"/>
            <a:ext cx="3309227" cy="502445"/>
          </a:xfrm>
          <a:prstGeom prst="rect">
            <a:avLst/>
          </a:prstGeom>
        </p:spPr>
        <p:txBody>
          <a:bodyPr wrap="square" lIns="0" tIns="0" rIns="0" bIns="0" rtlCol="0" anchor="t">
            <a:spAutoFit/>
          </a:bodyPr>
          <a:lstStyle/>
          <a:p>
            <a:pPr marL="0" lvl="0" indent="0" algn="ctr">
              <a:lnSpc>
                <a:spcPts val="3660"/>
              </a:lnSpc>
              <a:spcBef>
                <a:spcPct val="0"/>
              </a:spcBef>
            </a:pPr>
            <a:r>
              <a:rPr lang="en-US" sz="4000" b="1" spc="259" dirty="0">
                <a:solidFill>
                  <a:srgbClr val="231F20"/>
                </a:solidFill>
                <a:latin typeface="DM Sans"/>
              </a:rPr>
              <a:t>The Ball</a:t>
            </a:r>
          </a:p>
        </p:txBody>
      </p:sp>
      <p:sp>
        <p:nvSpPr>
          <p:cNvPr id="16" name="TextBox 7">
            <a:extLst>
              <a:ext uri="{FF2B5EF4-FFF2-40B4-BE49-F238E27FC236}">
                <a16:creationId xmlns:a16="http://schemas.microsoft.com/office/drawing/2014/main" id="{C0CE929A-A53E-4DA7-A949-36B952ED94BF}"/>
              </a:ext>
            </a:extLst>
          </p:cNvPr>
          <p:cNvSpPr txBox="1"/>
          <p:nvPr/>
        </p:nvSpPr>
        <p:spPr>
          <a:xfrm>
            <a:off x="712570" y="6385378"/>
            <a:ext cx="6629400" cy="502445"/>
          </a:xfrm>
          <a:prstGeom prst="rect">
            <a:avLst/>
          </a:prstGeom>
        </p:spPr>
        <p:txBody>
          <a:bodyPr wrap="square" lIns="0" tIns="0" rIns="0" bIns="0" rtlCol="0" anchor="t">
            <a:spAutoFit/>
          </a:bodyPr>
          <a:lstStyle/>
          <a:p>
            <a:pPr marL="0" lvl="0" indent="0" algn="ctr">
              <a:lnSpc>
                <a:spcPts val="3660"/>
              </a:lnSpc>
              <a:spcBef>
                <a:spcPct val="0"/>
              </a:spcBef>
            </a:pPr>
            <a:r>
              <a:rPr lang="en-US" sz="4000" b="1" spc="259" dirty="0">
                <a:solidFill>
                  <a:srgbClr val="231F20"/>
                </a:solidFill>
                <a:latin typeface="DM Sans"/>
              </a:rPr>
              <a:t>Text Display and Screen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0580377">
            <a:off x="9144793" y="-9354389"/>
            <a:ext cx="24036383" cy="24664199"/>
          </a:xfrm>
          <a:prstGeom prst="rect">
            <a:avLst/>
          </a:prstGeom>
        </p:spPr>
      </p:pic>
      <p:sp>
        <p:nvSpPr>
          <p:cNvPr id="4" name="TextBox 4"/>
          <p:cNvSpPr txBox="1"/>
          <p:nvPr/>
        </p:nvSpPr>
        <p:spPr>
          <a:xfrm>
            <a:off x="1561733" y="2596928"/>
            <a:ext cx="6065708" cy="2406792"/>
          </a:xfrm>
          <a:prstGeom prst="rect">
            <a:avLst/>
          </a:prstGeom>
        </p:spPr>
        <p:txBody>
          <a:bodyPr lIns="0" tIns="0" rIns="0" bIns="0" rtlCol="0" anchor="t">
            <a:spAutoFit/>
          </a:bodyPr>
          <a:lstStyle/>
          <a:p>
            <a:pPr marL="0" lvl="0" indent="0">
              <a:lnSpc>
                <a:spcPts val="3842"/>
              </a:lnSpc>
              <a:spcBef>
                <a:spcPct val="0"/>
              </a:spcBef>
            </a:pPr>
            <a:r>
              <a:rPr lang="en-US" sz="2744" u="sng">
                <a:solidFill>
                  <a:srgbClr val="000000"/>
                </a:solidFill>
                <a:latin typeface="DM Sans Italics"/>
                <a:hlinkClick r:id="rId5" tooltip="https://drive.google.com/file/d/1F3049XMHmeEqXB9FN8a7M8ew5WMusLTO/view?usp=sharing"/>
              </a:rPr>
              <a:t>Click here to check out the demo video: https://drive.google.com/file/d/1F3049XMHmeEqXB9FN8a7M8ew5WMusLTO/view?usp=sharing</a:t>
            </a:r>
          </a:p>
        </p:txBody>
      </p:sp>
      <p:sp>
        <p:nvSpPr>
          <p:cNvPr id="5" name="TextBox 5"/>
          <p:cNvSpPr txBox="1"/>
          <p:nvPr/>
        </p:nvSpPr>
        <p:spPr>
          <a:xfrm>
            <a:off x="1686644" y="6750820"/>
            <a:ext cx="8097687" cy="1594138"/>
          </a:xfrm>
          <a:prstGeom prst="rect">
            <a:avLst/>
          </a:prstGeom>
        </p:spPr>
        <p:txBody>
          <a:bodyPr lIns="0" tIns="0" rIns="0" bIns="0" rtlCol="0" anchor="t">
            <a:spAutoFit/>
          </a:bodyPr>
          <a:lstStyle/>
          <a:p>
            <a:pPr marL="0" lvl="0" indent="0">
              <a:lnSpc>
                <a:spcPts val="13015"/>
              </a:lnSpc>
              <a:spcBef>
                <a:spcPct val="0"/>
              </a:spcBef>
            </a:pPr>
            <a:r>
              <a:rPr lang="en-US" sz="9431" spc="924">
                <a:solidFill>
                  <a:srgbClr val="231F20"/>
                </a:solidFill>
                <a:latin typeface="Oswald Bold"/>
              </a:rPr>
              <a:t>THANK YOU</a:t>
            </a:r>
          </a:p>
        </p:txBody>
      </p:sp>
      <p:pic>
        <p:nvPicPr>
          <p:cNvPr id="8" name="Picture 8"/>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flipH="1">
            <a:off x="-4254153" y="7476061"/>
            <a:ext cx="11881594" cy="356447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528</Words>
  <Application>Microsoft Office PowerPoint</Application>
  <PresentationFormat>Custom</PresentationFormat>
  <Paragraphs>37</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Oswald Bold</vt:lpstr>
      <vt:lpstr>Oswald Bold Italics</vt:lpstr>
      <vt:lpstr>DM Sans Bold</vt:lpstr>
      <vt:lpstr>Oswald</vt:lpstr>
      <vt:lpstr>DM Sans</vt:lpstr>
      <vt:lpstr>Calibri</vt:lpstr>
      <vt:lpstr>DM Sans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dc:title>
  <cp:lastModifiedBy>Rog</cp:lastModifiedBy>
  <cp:revision>3</cp:revision>
  <dcterms:created xsi:type="dcterms:W3CDTF">2006-08-16T00:00:00Z</dcterms:created>
  <dcterms:modified xsi:type="dcterms:W3CDTF">2023-04-27T07:12:48Z</dcterms:modified>
  <dc:identifier>DAFhRV038VU</dc:identifier>
</cp:coreProperties>
</file>