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4"/>
  </p:notesMasterIdLst>
  <p:sldIdLst>
    <p:sldId id="256" r:id="rId2"/>
    <p:sldId id="257" r:id="rId3"/>
    <p:sldId id="259" r:id="rId4"/>
    <p:sldId id="441" r:id="rId5"/>
    <p:sldId id="262" r:id="rId6"/>
    <p:sldId id="396" r:id="rId7"/>
    <p:sldId id="442" r:id="rId8"/>
    <p:sldId id="443" r:id="rId9"/>
    <p:sldId id="445" r:id="rId10"/>
    <p:sldId id="446" r:id="rId11"/>
    <p:sldId id="447" r:id="rId12"/>
    <p:sldId id="448" r:id="rId13"/>
    <p:sldId id="449" r:id="rId14"/>
    <p:sldId id="450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3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Jiashan (PSIC CR) - AF" initials="LJ(C-A" lastIdx="1" clrIdx="0">
    <p:extLst>
      <p:ext uri="{19B8F6BF-5375-455C-9EA6-DF929625EA0E}">
        <p15:presenceInfo xmlns:p15="http://schemas.microsoft.com/office/powerpoint/2012/main" userId="Li, Jiashan (PSIC CR) - AF" providerId="None"/>
      </p:ext>
    </p:extLst>
  </p:cmAuthor>
  <p:cmAuthor id="2" name="Jiashan Li" initials="JL" lastIdx="4" clrIdx="1">
    <p:extLst>
      <p:ext uri="{19B8F6BF-5375-455C-9EA6-DF929625EA0E}">
        <p15:presenceInfo xmlns:p15="http://schemas.microsoft.com/office/powerpoint/2012/main" userId="S-1-5-21-2365553643-1224146046-244635308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730" autoAdjust="0"/>
  </p:normalViewPr>
  <p:slideViewPr>
    <p:cSldViewPr snapToGrid="0">
      <p:cViewPr varScale="1">
        <p:scale>
          <a:sx n="63" d="100"/>
          <a:sy n="63" d="100"/>
        </p:scale>
        <p:origin x="26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946C48-795A-427F-963A-03B763A7DA7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168346B-DA47-4F19-AD43-24E598D96B57}">
      <dgm:prSet phldrT="[Texte]"/>
      <dgm:spPr/>
      <dgm:t>
        <a:bodyPr/>
        <a:lstStyle/>
        <a:p>
          <a:r>
            <a:rPr lang="fr-FR" dirty="0"/>
            <a:t>Prétraitement de données </a:t>
          </a:r>
        </a:p>
      </dgm:t>
    </dgm:pt>
    <dgm:pt modelId="{7286DED8-C7A4-43F1-A9F9-68120711F34B}" type="parTrans" cxnId="{C39546A6-07C1-447E-9C23-49992B5BEC94}">
      <dgm:prSet/>
      <dgm:spPr/>
      <dgm:t>
        <a:bodyPr/>
        <a:lstStyle/>
        <a:p>
          <a:endParaRPr lang="fr-FR"/>
        </a:p>
      </dgm:t>
    </dgm:pt>
    <dgm:pt modelId="{9C0514DE-44FF-4560-9115-9E6DCA0232B6}" type="sibTrans" cxnId="{C39546A6-07C1-447E-9C23-49992B5BEC94}">
      <dgm:prSet/>
      <dgm:spPr/>
      <dgm:t>
        <a:bodyPr/>
        <a:lstStyle/>
        <a:p>
          <a:endParaRPr lang="fr-FR"/>
        </a:p>
      </dgm:t>
    </dgm:pt>
    <dgm:pt modelId="{DD29A918-D916-4248-A2E5-17E9F5CF4F8F}">
      <dgm:prSet phldrT="[Texte]"/>
      <dgm:spPr/>
      <dgm:t>
        <a:bodyPr/>
        <a:lstStyle/>
        <a:p>
          <a:r>
            <a:rPr lang="fr-FR" dirty="0"/>
            <a:t>Rappel de contexte</a:t>
          </a:r>
        </a:p>
      </dgm:t>
    </dgm:pt>
    <dgm:pt modelId="{AE111576-B31E-44FE-A0E2-2A268BD4EF04}" type="parTrans" cxnId="{E06787FA-D4AE-4C34-8E21-1A5E896B785F}">
      <dgm:prSet/>
      <dgm:spPr/>
      <dgm:t>
        <a:bodyPr/>
        <a:lstStyle/>
        <a:p>
          <a:endParaRPr lang="fr-FR"/>
        </a:p>
      </dgm:t>
    </dgm:pt>
    <dgm:pt modelId="{C50F7E7C-FF1E-4606-8B67-0EAB67398C27}" type="sibTrans" cxnId="{E06787FA-D4AE-4C34-8E21-1A5E896B785F}">
      <dgm:prSet/>
      <dgm:spPr/>
      <dgm:t>
        <a:bodyPr/>
        <a:lstStyle/>
        <a:p>
          <a:endParaRPr lang="fr-FR"/>
        </a:p>
      </dgm:t>
    </dgm:pt>
    <dgm:pt modelId="{F9466571-357F-459E-A7A0-0C7F0D51BA52}">
      <dgm:prSet phldrT="[Texte]"/>
      <dgm:spPr/>
      <dgm:t>
        <a:bodyPr/>
        <a:lstStyle/>
        <a:p>
          <a:r>
            <a:rPr lang="fr-FR" dirty="0"/>
            <a:t>Versioning de code</a:t>
          </a:r>
        </a:p>
      </dgm:t>
    </dgm:pt>
    <dgm:pt modelId="{16CAB2DE-2F7C-4A12-ABE7-94A7D6C1E9D3}" type="parTrans" cxnId="{13B98F3E-06F9-41DE-B7C9-387B5CE75E9E}">
      <dgm:prSet/>
      <dgm:spPr/>
      <dgm:t>
        <a:bodyPr/>
        <a:lstStyle/>
        <a:p>
          <a:endParaRPr lang="fr-FR"/>
        </a:p>
      </dgm:t>
    </dgm:pt>
    <dgm:pt modelId="{78C42326-EC6A-49E8-8E31-99015A1B09AB}" type="sibTrans" cxnId="{13B98F3E-06F9-41DE-B7C9-387B5CE75E9E}">
      <dgm:prSet/>
      <dgm:spPr/>
      <dgm:t>
        <a:bodyPr/>
        <a:lstStyle/>
        <a:p>
          <a:endParaRPr lang="fr-FR"/>
        </a:p>
      </dgm:t>
    </dgm:pt>
    <dgm:pt modelId="{CA6DCF74-77BB-477E-9755-B911DC86D800}">
      <dgm:prSet phldrT="[Texte]"/>
      <dgm:spPr/>
      <dgm:t>
        <a:bodyPr/>
        <a:lstStyle/>
        <a:p>
          <a:r>
            <a:rPr lang="fr-FR" dirty="0"/>
            <a:t>Modélisation de données</a:t>
          </a:r>
        </a:p>
      </dgm:t>
    </dgm:pt>
    <dgm:pt modelId="{E513AAEC-C572-4589-B469-BCF098F1E7D8}" type="parTrans" cxnId="{100426DB-5D11-4583-9E09-CDA54DF2E5B7}">
      <dgm:prSet/>
      <dgm:spPr/>
      <dgm:t>
        <a:bodyPr/>
        <a:lstStyle/>
        <a:p>
          <a:endParaRPr lang="fr-FR"/>
        </a:p>
      </dgm:t>
    </dgm:pt>
    <dgm:pt modelId="{AE4C58A3-536A-44FA-9E98-4FBAEAE7A36B}" type="sibTrans" cxnId="{100426DB-5D11-4583-9E09-CDA54DF2E5B7}">
      <dgm:prSet/>
      <dgm:spPr/>
      <dgm:t>
        <a:bodyPr/>
        <a:lstStyle/>
        <a:p>
          <a:endParaRPr lang="fr-FR"/>
        </a:p>
      </dgm:t>
    </dgm:pt>
    <dgm:pt modelId="{6C78A1FA-E608-4D16-9266-D5920B9B26EE}">
      <dgm:prSet phldrT="[Texte]"/>
      <dgm:spPr/>
      <dgm:t>
        <a:bodyPr/>
        <a:lstStyle/>
        <a:p>
          <a:r>
            <a:rPr lang="fr-FR" dirty="0"/>
            <a:t>Déployer le modèle dans le web</a:t>
          </a:r>
        </a:p>
      </dgm:t>
    </dgm:pt>
    <dgm:pt modelId="{537B6778-FBC4-4A25-A406-C7BFBD6D4CA6}" type="parTrans" cxnId="{5B97528A-4D39-4545-86D8-54EFA8342256}">
      <dgm:prSet/>
      <dgm:spPr/>
      <dgm:t>
        <a:bodyPr/>
        <a:lstStyle/>
        <a:p>
          <a:endParaRPr lang="fr-FR"/>
        </a:p>
      </dgm:t>
    </dgm:pt>
    <dgm:pt modelId="{30F3AFD2-7831-4B3F-8533-F2CDD09FB0EF}" type="sibTrans" cxnId="{5B97528A-4D39-4545-86D8-54EFA8342256}">
      <dgm:prSet/>
      <dgm:spPr/>
      <dgm:t>
        <a:bodyPr/>
        <a:lstStyle/>
        <a:p>
          <a:endParaRPr lang="fr-FR"/>
        </a:p>
      </dgm:t>
    </dgm:pt>
    <dgm:pt modelId="{18CD9E3E-BF91-4AAC-A861-294E892C3319}" type="pres">
      <dgm:prSet presAssocID="{1E946C48-795A-427F-963A-03B763A7DA7F}" presName="linear" presStyleCnt="0">
        <dgm:presLayoutVars>
          <dgm:dir/>
          <dgm:animLvl val="lvl"/>
          <dgm:resizeHandles val="exact"/>
        </dgm:presLayoutVars>
      </dgm:prSet>
      <dgm:spPr/>
    </dgm:pt>
    <dgm:pt modelId="{CAA9DACD-8D51-4F6F-A3B4-9896B15A4F34}" type="pres">
      <dgm:prSet presAssocID="{DD29A918-D916-4248-A2E5-17E9F5CF4F8F}" presName="parentLin" presStyleCnt="0"/>
      <dgm:spPr/>
    </dgm:pt>
    <dgm:pt modelId="{98BC3851-F0C6-4D10-A21E-253D26E4A64A}" type="pres">
      <dgm:prSet presAssocID="{DD29A918-D916-4248-A2E5-17E9F5CF4F8F}" presName="parentLeftMargin" presStyleLbl="node1" presStyleIdx="0" presStyleCnt="5"/>
      <dgm:spPr/>
    </dgm:pt>
    <dgm:pt modelId="{642D6EED-2744-43B6-BDFC-8D1161E752AE}" type="pres">
      <dgm:prSet presAssocID="{DD29A918-D916-4248-A2E5-17E9F5CF4F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ECAF0A-34EE-4595-9471-2738E074EF44}" type="pres">
      <dgm:prSet presAssocID="{DD29A918-D916-4248-A2E5-17E9F5CF4F8F}" presName="negativeSpace" presStyleCnt="0"/>
      <dgm:spPr/>
    </dgm:pt>
    <dgm:pt modelId="{33F93AA4-E12F-4440-8BB8-DEE1CDDDBE6E}" type="pres">
      <dgm:prSet presAssocID="{DD29A918-D916-4248-A2E5-17E9F5CF4F8F}" presName="childText" presStyleLbl="conFgAcc1" presStyleIdx="0" presStyleCnt="5">
        <dgm:presLayoutVars>
          <dgm:bulletEnabled val="1"/>
        </dgm:presLayoutVars>
      </dgm:prSet>
      <dgm:spPr/>
    </dgm:pt>
    <dgm:pt modelId="{1629241E-0628-48D9-A35D-7FF1C3CEE0AE}" type="pres">
      <dgm:prSet presAssocID="{C50F7E7C-FF1E-4606-8B67-0EAB67398C27}" presName="spaceBetweenRectangles" presStyleCnt="0"/>
      <dgm:spPr/>
    </dgm:pt>
    <dgm:pt modelId="{4C6A40BD-1EDB-4717-9C1B-2A8CF50E26C2}" type="pres">
      <dgm:prSet presAssocID="{5168346B-DA47-4F19-AD43-24E598D96B57}" presName="parentLin" presStyleCnt="0"/>
      <dgm:spPr/>
    </dgm:pt>
    <dgm:pt modelId="{7F84F9B2-0FA2-46C9-8A08-F8322821E775}" type="pres">
      <dgm:prSet presAssocID="{5168346B-DA47-4F19-AD43-24E598D96B57}" presName="parentLeftMargin" presStyleLbl="node1" presStyleIdx="0" presStyleCnt="5"/>
      <dgm:spPr/>
    </dgm:pt>
    <dgm:pt modelId="{53CD0E28-853E-4768-B958-0DFD69F4E20A}" type="pres">
      <dgm:prSet presAssocID="{5168346B-DA47-4F19-AD43-24E598D96B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074F2-B366-46BF-9C5A-F133E88A8B5B}" type="pres">
      <dgm:prSet presAssocID="{5168346B-DA47-4F19-AD43-24E598D96B57}" presName="negativeSpace" presStyleCnt="0"/>
      <dgm:spPr/>
    </dgm:pt>
    <dgm:pt modelId="{1849C5B8-8604-4CC7-8DC4-65FB501D609C}" type="pres">
      <dgm:prSet presAssocID="{5168346B-DA47-4F19-AD43-24E598D96B57}" presName="childText" presStyleLbl="conFgAcc1" presStyleIdx="1" presStyleCnt="5">
        <dgm:presLayoutVars>
          <dgm:bulletEnabled val="1"/>
        </dgm:presLayoutVars>
      </dgm:prSet>
      <dgm:spPr/>
    </dgm:pt>
    <dgm:pt modelId="{2353A08D-7C98-4542-84A6-3E461DC6F4E1}" type="pres">
      <dgm:prSet presAssocID="{9C0514DE-44FF-4560-9115-9E6DCA0232B6}" presName="spaceBetweenRectangles" presStyleCnt="0"/>
      <dgm:spPr/>
    </dgm:pt>
    <dgm:pt modelId="{9F62227C-26FA-4A3F-9CD1-DC4A1647980B}" type="pres">
      <dgm:prSet presAssocID="{CA6DCF74-77BB-477E-9755-B911DC86D800}" presName="parentLin" presStyleCnt="0"/>
      <dgm:spPr/>
    </dgm:pt>
    <dgm:pt modelId="{17CD72FF-E785-469A-B20D-07BD164C69F6}" type="pres">
      <dgm:prSet presAssocID="{CA6DCF74-77BB-477E-9755-B911DC86D800}" presName="parentLeftMargin" presStyleLbl="node1" presStyleIdx="1" presStyleCnt="5"/>
      <dgm:spPr/>
    </dgm:pt>
    <dgm:pt modelId="{1EA383F1-114D-4DF5-AE07-BA98A678EAA0}" type="pres">
      <dgm:prSet presAssocID="{CA6DCF74-77BB-477E-9755-B911DC86D8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5BC36C-1E0F-464B-B4FF-45495273E911}" type="pres">
      <dgm:prSet presAssocID="{CA6DCF74-77BB-477E-9755-B911DC86D800}" presName="negativeSpace" presStyleCnt="0"/>
      <dgm:spPr/>
    </dgm:pt>
    <dgm:pt modelId="{2DF0FD63-AC7C-4A34-9B79-2F1ECD68E4C4}" type="pres">
      <dgm:prSet presAssocID="{CA6DCF74-77BB-477E-9755-B911DC86D800}" presName="childText" presStyleLbl="conFgAcc1" presStyleIdx="2" presStyleCnt="5">
        <dgm:presLayoutVars>
          <dgm:bulletEnabled val="1"/>
        </dgm:presLayoutVars>
      </dgm:prSet>
      <dgm:spPr/>
    </dgm:pt>
    <dgm:pt modelId="{C0FD3A44-F981-431A-8B91-0C5F6D31B49C}" type="pres">
      <dgm:prSet presAssocID="{AE4C58A3-536A-44FA-9E98-4FBAEAE7A36B}" presName="spaceBetweenRectangles" presStyleCnt="0"/>
      <dgm:spPr/>
    </dgm:pt>
    <dgm:pt modelId="{B51553A0-DF7B-4C7E-BDC3-AA9473EE9A36}" type="pres">
      <dgm:prSet presAssocID="{F9466571-357F-459E-A7A0-0C7F0D51BA52}" presName="parentLin" presStyleCnt="0"/>
      <dgm:spPr/>
    </dgm:pt>
    <dgm:pt modelId="{F3C01BD6-413E-4C93-AFCF-BD2BA4C43A7C}" type="pres">
      <dgm:prSet presAssocID="{F9466571-357F-459E-A7A0-0C7F0D51BA52}" presName="parentLeftMargin" presStyleLbl="node1" presStyleIdx="2" presStyleCnt="5"/>
      <dgm:spPr/>
    </dgm:pt>
    <dgm:pt modelId="{F4D36271-1FF3-41E0-A2BC-2A4074ECD6B2}" type="pres">
      <dgm:prSet presAssocID="{F9466571-357F-459E-A7A0-0C7F0D51BA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F1819BF-226E-4D1B-A524-EEE3F878FE84}" type="pres">
      <dgm:prSet presAssocID="{F9466571-357F-459E-A7A0-0C7F0D51BA52}" presName="negativeSpace" presStyleCnt="0"/>
      <dgm:spPr/>
    </dgm:pt>
    <dgm:pt modelId="{CDA6F726-5AD2-4C62-98B2-C8692736EA7E}" type="pres">
      <dgm:prSet presAssocID="{F9466571-357F-459E-A7A0-0C7F0D51BA52}" presName="childText" presStyleLbl="conFgAcc1" presStyleIdx="3" presStyleCnt="5">
        <dgm:presLayoutVars>
          <dgm:bulletEnabled val="1"/>
        </dgm:presLayoutVars>
      </dgm:prSet>
      <dgm:spPr/>
    </dgm:pt>
    <dgm:pt modelId="{C31BD843-E801-4BAE-9FFE-94EB70589671}" type="pres">
      <dgm:prSet presAssocID="{78C42326-EC6A-49E8-8E31-99015A1B09AB}" presName="spaceBetweenRectangles" presStyleCnt="0"/>
      <dgm:spPr/>
    </dgm:pt>
    <dgm:pt modelId="{2AF4442A-183F-4BA2-A310-8A02B07B046D}" type="pres">
      <dgm:prSet presAssocID="{6C78A1FA-E608-4D16-9266-D5920B9B26EE}" presName="parentLin" presStyleCnt="0"/>
      <dgm:spPr/>
    </dgm:pt>
    <dgm:pt modelId="{553A2744-90B3-4B8F-9EE7-6502EE0F75EB}" type="pres">
      <dgm:prSet presAssocID="{6C78A1FA-E608-4D16-9266-D5920B9B26EE}" presName="parentLeftMargin" presStyleLbl="node1" presStyleIdx="3" presStyleCnt="5"/>
      <dgm:spPr/>
    </dgm:pt>
    <dgm:pt modelId="{F29A1D2C-977B-4D80-9B62-2A9091988711}" type="pres">
      <dgm:prSet presAssocID="{6C78A1FA-E608-4D16-9266-D5920B9B26E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B6020A-2904-48A8-BB0B-025CF4283157}" type="pres">
      <dgm:prSet presAssocID="{6C78A1FA-E608-4D16-9266-D5920B9B26EE}" presName="negativeSpace" presStyleCnt="0"/>
      <dgm:spPr/>
    </dgm:pt>
    <dgm:pt modelId="{43E7820D-B607-4BEC-B72A-9C59CC0B4E9D}" type="pres">
      <dgm:prSet presAssocID="{6C78A1FA-E608-4D16-9266-D5920B9B26E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AB0D90F-E689-4936-8864-D25C2E9F5BB8}" type="presOf" srcId="{5168346B-DA47-4F19-AD43-24E598D96B57}" destId="{53CD0E28-853E-4768-B958-0DFD69F4E20A}" srcOrd="1" destOrd="0" presId="urn:microsoft.com/office/officeart/2005/8/layout/list1"/>
    <dgm:cxn modelId="{81B6DA1A-0A8F-4D81-8268-47D7D6692740}" type="presOf" srcId="{5168346B-DA47-4F19-AD43-24E598D96B57}" destId="{7F84F9B2-0FA2-46C9-8A08-F8322821E775}" srcOrd="0" destOrd="0" presId="urn:microsoft.com/office/officeart/2005/8/layout/list1"/>
    <dgm:cxn modelId="{1B6EEE3B-BC0E-4D2B-9B5D-5DAFF04F1697}" type="presOf" srcId="{DD29A918-D916-4248-A2E5-17E9F5CF4F8F}" destId="{98BC3851-F0C6-4D10-A21E-253D26E4A64A}" srcOrd="0" destOrd="0" presId="urn:microsoft.com/office/officeart/2005/8/layout/list1"/>
    <dgm:cxn modelId="{13B98F3E-06F9-41DE-B7C9-387B5CE75E9E}" srcId="{1E946C48-795A-427F-963A-03B763A7DA7F}" destId="{F9466571-357F-459E-A7A0-0C7F0D51BA52}" srcOrd="3" destOrd="0" parTransId="{16CAB2DE-2F7C-4A12-ABE7-94A7D6C1E9D3}" sibTransId="{78C42326-EC6A-49E8-8E31-99015A1B09AB}"/>
    <dgm:cxn modelId="{BAA48D65-398E-4899-AAA9-341E5F7B7C15}" type="presOf" srcId="{6C78A1FA-E608-4D16-9266-D5920B9B26EE}" destId="{F29A1D2C-977B-4D80-9B62-2A9091988711}" srcOrd="1" destOrd="0" presId="urn:microsoft.com/office/officeart/2005/8/layout/list1"/>
    <dgm:cxn modelId="{35D0F173-FBA4-4CD3-BA28-FB3DBF8A0CA4}" type="presOf" srcId="{F9466571-357F-459E-A7A0-0C7F0D51BA52}" destId="{F3C01BD6-413E-4C93-AFCF-BD2BA4C43A7C}" srcOrd="0" destOrd="0" presId="urn:microsoft.com/office/officeart/2005/8/layout/list1"/>
    <dgm:cxn modelId="{5B97528A-4D39-4545-86D8-54EFA8342256}" srcId="{1E946C48-795A-427F-963A-03B763A7DA7F}" destId="{6C78A1FA-E608-4D16-9266-D5920B9B26EE}" srcOrd="4" destOrd="0" parTransId="{537B6778-FBC4-4A25-A406-C7BFBD6D4CA6}" sibTransId="{30F3AFD2-7831-4B3F-8533-F2CDD09FB0EF}"/>
    <dgm:cxn modelId="{C39546A6-07C1-447E-9C23-49992B5BEC94}" srcId="{1E946C48-795A-427F-963A-03B763A7DA7F}" destId="{5168346B-DA47-4F19-AD43-24E598D96B57}" srcOrd="1" destOrd="0" parTransId="{7286DED8-C7A4-43F1-A9F9-68120711F34B}" sibTransId="{9C0514DE-44FF-4560-9115-9E6DCA0232B6}"/>
    <dgm:cxn modelId="{1B38DCB3-EF6F-4F82-871C-07292ADA3748}" type="presOf" srcId="{CA6DCF74-77BB-477E-9755-B911DC86D800}" destId="{17CD72FF-E785-469A-B20D-07BD164C69F6}" srcOrd="0" destOrd="0" presId="urn:microsoft.com/office/officeart/2005/8/layout/list1"/>
    <dgm:cxn modelId="{B1EC04D0-623B-4D74-A182-7088308C21FC}" type="presOf" srcId="{1E946C48-795A-427F-963A-03B763A7DA7F}" destId="{18CD9E3E-BF91-4AAC-A861-294E892C3319}" srcOrd="0" destOrd="0" presId="urn:microsoft.com/office/officeart/2005/8/layout/list1"/>
    <dgm:cxn modelId="{228F3DD5-5E22-4661-8521-988F2C773286}" type="presOf" srcId="{F9466571-357F-459E-A7A0-0C7F0D51BA52}" destId="{F4D36271-1FF3-41E0-A2BC-2A4074ECD6B2}" srcOrd="1" destOrd="0" presId="urn:microsoft.com/office/officeart/2005/8/layout/list1"/>
    <dgm:cxn modelId="{100426DB-5D11-4583-9E09-CDA54DF2E5B7}" srcId="{1E946C48-795A-427F-963A-03B763A7DA7F}" destId="{CA6DCF74-77BB-477E-9755-B911DC86D800}" srcOrd="2" destOrd="0" parTransId="{E513AAEC-C572-4589-B469-BCF098F1E7D8}" sibTransId="{AE4C58A3-536A-44FA-9E98-4FBAEAE7A36B}"/>
    <dgm:cxn modelId="{29CCD9E1-D0ED-4ED8-9F58-7D0D1ACC20E9}" type="presOf" srcId="{DD29A918-D916-4248-A2E5-17E9F5CF4F8F}" destId="{642D6EED-2744-43B6-BDFC-8D1161E752AE}" srcOrd="1" destOrd="0" presId="urn:microsoft.com/office/officeart/2005/8/layout/list1"/>
    <dgm:cxn modelId="{1635A7E5-853F-4CBD-89E4-F96A0A59923D}" type="presOf" srcId="{CA6DCF74-77BB-477E-9755-B911DC86D800}" destId="{1EA383F1-114D-4DF5-AE07-BA98A678EAA0}" srcOrd="1" destOrd="0" presId="urn:microsoft.com/office/officeart/2005/8/layout/list1"/>
    <dgm:cxn modelId="{E06787FA-D4AE-4C34-8E21-1A5E896B785F}" srcId="{1E946C48-795A-427F-963A-03B763A7DA7F}" destId="{DD29A918-D916-4248-A2E5-17E9F5CF4F8F}" srcOrd="0" destOrd="0" parTransId="{AE111576-B31E-44FE-A0E2-2A268BD4EF04}" sibTransId="{C50F7E7C-FF1E-4606-8B67-0EAB67398C27}"/>
    <dgm:cxn modelId="{1AA87CFD-87A2-4034-82A9-1C1955B4BD8C}" type="presOf" srcId="{6C78A1FA-E608-4D16-9266-D5920B9B26EE}" destId="{553A2744-90B3-4B8F-9EE7-6502EE0F75EB}" srcOrd="0" destOrd="0" presId="urn:microsoft.com/office/officeart/2005/8/layout/list1"/>
    <dgm:cxn modelId="{568BDF0A-ACCB-4188-BB47-C84DD69E35EC}" type="presParOf" srcId="{18CD9E3E-BF91-4AAC-A861-294E892C3319}" destId="{CAA9DACD-8D51-4F6F-A3B4-9896B15A4F34}" srcOrd="0" destOrd="0" presId="urn:microsoft.com/office/officeart/2005/8/layout/list1"/>
    <dgm:cxn modelId="{E83746E0-CC66-452F-86BF-E1E07FC8CA1B}" type="presParOf" srcId="{CAA9DACD-8D51-4F6F-A3B4-9896B15A4F34}" destId="{98BC3851-F0C6-4D10-A21E-253D26E4A64A}" srcOrd="0" destOrd="0" presId="urn:microsoft.com/office/officeart/2005/8/layout/list1"/>
    <dgm:cxn modelId="{00A42A28-3F79-4297-AE28-CA1CA55C83AA}" type="presParOf" srcId="{CAA9DACD-8D51-4F6F-A3B4-9896B15A4F34}" destId="{642D6EED-2744-43B6-BDFC-8D1161E752AE}" srcOrd="1" destOrd="0" presId="urn:microsoft.com/office/officeart/2005/8/layout/list1"/>
    <dgm:cxn modelId="{B7014EFA-5C15-46A2-AB6F-3FC59C9F12AF}" type="presParOf" srcId="{18CD9E3E-BF91-4AAC-A861-294E892C3319}" destId="{94ECAF0A-34EE-4595-9471-2738E074EF44}" srcOrd="1" destOrd="0" presId="urn:microsoft.com/office/officeart/2005/8/layout/list1"/>
    <dgm:cxn modelId="{6A8D8F3A-65F5-4680-8765-69CA5C213D04}" type="presParOf" srcId="{18CD9E3E-BF91-4AAC-A861-294E892C3319}" destId="{33F93AA4-E12F-4440-8BB8-DEE1CDDDBE6E}" srcOrd="2" destOrd="0" presId="urn:microsoft.com/office/officeart/2005/8/layout/list1"/>
    <dgm:cxn modelId="{3A097145-AFE0-4699-A76D-0812F4E9EBA4}" type="presParOf" srcId="{18CD9E3E-BF91-4AAC-A861-294E892C3319}" destId="{1629241E-0628-48D9-A35D-7FF1C3CEE0AE}" srcOrd="3" destOrd="0" presId="urn:microsoft.com/office/officeart/2005/8/layout/list1"/>
    <dgm:cxn modelId="{18C6A0F0-6C80-4F87-B262-8D786E4E3E6B}" type="presParOf" srcId="{18CD9E3E-BF91-4AAC-A861-294E892C3319}" destId="{4C6A40BD-1EDB-4717-9C1B-2A8CF50E26C2}" srcOrd="4" destOrd="0" presId="urn:microsoft.com/office/officeart/2005/8/layout/list1"/>
    <dgm:cxn modelId="{8E1225C7-42C8-4A1E-A232-BDA7B86726BF}" type="presParOf" srcId="{4C6A40BD-1EDB-4717-9C1B-2A8CF50E26C2}" destId="{7F84F9B2-0FA2-46C9-8A08-F8322821E775}" srcOrd="0" destOrd="0" presId="urn:microsoft.com/office/officeart/2005/8/layout/list1"/>
    <dgm:cxn modelId="{6319203B-C400-4CB6-BEAB-A18E7458AD33}" type="presParOf" srcId="{4C6A40BD-1EDB-4717-9C1B-2A8CF50E26C2}" destId="{53CD0E28-853E-4768-B958-0DFD69F4E20A}" srcOrd="1" destOrd="0" presId="urn:microsoft.com/office/officeart/2005/8/layout/list1"/>
    <dgm:cxn modelId="{CD95DD1C-9492-4AF8-951D-8FB51D72F255}" type="presParOf" srcId="{18CD9E3E-BF91-4AAC-A861-294E892C3319}" destId="{730074F2-B366-46BF-9C5A-F133E88A8B5B}" srcOrd="5" destOrd="0" presId="urn:microsoft.com/office/officeart/2005/8/layout/list1"/>
    <dgm:cxn modelId="{9A9529C2-0B2D-41EF-9FF8-F337DC197B6E}" type="presParOf" srcId="{18CD9E3E-BF91-4AAC-A861-294E892C3319}" destId="{1849C5B8-8604-4CC7-8DC4-65FB501D609C}" srcOrd="6" destOrd="0" presId="urn:microsoft.com/office/officeart/2005/8/layout/list1"/>
    <dgm:cxn modelId="{26C9107E-318E-4AEA-8F80-8F973CAF1FEC}" type="presParOf" srcId="{18CD9E3E-BF91-4AAC-A861-294E892C3319}" destId="{2353A08D-7C98-4542-84A6-3E461DC6F4E1}" srcOrd="7" destOrd="0" presId="urn:microsoft.com/office/officeart/2005/8/layout/list1"/>
    <dgm:cxn modelId="{63E501A1-FCEB-434D-A88F-429213675DC2}" type="presParOf" srcId="{18CD9E3E-BF91-4AAC-A861-294E892C3319}" destId="{9F62227C-26FA-4A3F-9CD1-DC4A1647980B}" srcOrd="8" destOrd="0" presId="urn:microsoft.com/office/officeart/2005/8/layout/list1"/>
    <dgm:cxn modelId="{AC08E9C7-3BA0-4B1E-A26D-D2BDD0E2231F}" type="presParOf" srcId="{9F62227C-26FA-4A3F-9CD1-DC4A1647980B}" destId="{17CD72FF-E785-469A-B20D-07BD164C69F6}" srcOrd="0" destOrd="0" presId="urn:microsoft.com/office/officeart/2005/8/layout/list1"/>
    <dgm:cxn modelId="{73920195-BC0B-4672-98EC-306DE68127C9}" type="presParOf" srcId="{9F62227C-26FA-4A3F-9CD1-DC4A1647980B}" destId="{1EA383F1-114D-4DF5-AE07-BA98A678EAA0}" srcOrd="1" destOrd="0" presId="urn:microsoft.com/office/officeart/2005/8/layout/list1"/>
    <dgm:cxn modelId="{18B3E06F-5375-4971-93EF-9AF70FDF8084}" type="presParOf" srcId="{18CD9E3E-BF91-4AAC-A861-294E892C3319}" destId="{0A5BC36C-1E0F-464B-B4FF-45495273E911}" srcOrd="9" destOrd="0" presId="urn:microsoft.com/office/officeart/2005/8/layout/list1"/>
    <dgm:cxn modelId="{F0F5BC89-5EE8-475F-B343-A406F4AF2418}" type="presParOf" srcId="{18CD9E3E-BF91-4AAC-A861-294E892C3319}" destId="{2DF0FD63-AC7C-4A34-9B79-2F1ECD68E4C4}" srcOrd="10" destOrd="0" presId="urn:microsoft.com/office/officeart/2005/8/layout/list1"/>
    <dgm:cxn modelId="{03E7CC71-929D-4361-BE4D-C0DB837B9D70}" type="presParOf" srcId="{18CD9E3E-BF91-4AAC-A861-294E892C3319}" destId="{C0FD3A44-F981-431A-8B91-0C5F6D31B49C}" srcOrd="11" destOrd="0" presId="urn:microsoft.com/office/officeart/2005/8/layout/list1"/>
    <dgm:cxn modelId="{A82C5E4D-782C-4E3B-950F-BF8EB5751324}" type="presParOf" srcId="{18CD9E3E-BF91-4AAC-A861-294E892C3319}" destId="{B51553A0-DF7B-4C7E-BDC3-AA9473EE9A36}" srcOrd="12" destOrd="0" presId="urn:microsoft.com/office/officeart/2005/8/layout/list1"/>
    <dgm:cxn modelId="{50BE834E-CBB4-41F4-B3BB-828C67D360C4}" type="presParOf" srcId="{B51553A0-DF7B-4C7E-BDC3-AA9473EE9A36}" destId="{F3C01BD6-413E-4C93-AFCF-BD2BA4C43A7C}" srcOrd="0" destOrd="0" presId="urn:microsoft.com/office/officeart/2005/8/layout/list1"/>
    <dgm:cxn modelId="{F844A6AC-CAB2-4170-BB73-535BC0CBCA4A}" type="presParOf" srcId="{B51553A0-DF7B-4C7E-BDC3-AA9473EE9A36}" destId="{F4D36271-1FF3-41E0-A2BC-2A4074ECD6B2}" srcOrd="1" destOrd="0" presId="urn:microsoft.com/office/officeart/2005/8/layout/list1"/>
    <dgm:cxn modelId="{93F0620B-8B13-407E-AA94-6DF522BF70B0}" type="presParOf" srcId="{18CD9E3E-BF91-4AAC-A861-294E892C3319}" destId="{7F1819BF-226E-4D1B-A524-EEE3F878FE84}" srcOrd="13" destOrd="0" presId="urn:microsoft.com/office/officeart/2005/8/layout/list1"/>
    <dgm:cxn modelId="{B7CB15F6-4491-4985-9BED-EB79C6EFED66}" type="presParOf" srcId="{18CD9E3E-BF91-4AAC-A861-294E892C3319}" destId="{CDA6F726-5AD2-4C62-98B2-C8692736EA7E}" srcOrd="14" destOrd="0" presId="urn:microsoft.com/office/officeart/2005/8/layout/list1"/>
    <dgm:cxn modelId="{59D08BF1-D859-44F2-AC79-69110F4B085E}" type="presParOf" srcId="{18CD9E3E-BF91-4AAC-A861-294E892C3319}" destId="{C31BD843-E801-4BAE-9FFE-94EB70589671}" srcOrd="15" destOrd="0" presId="urn:microsoft.com/office/officeart/2005/8/layout/list1"/>
    <dgm:cxn modelId="{98E996A1-832A-4333-8026-E42F3E4EDAE3}" type="presParOf" srcId="{18CD9E3E-BF91-4AAC-A861-294E892C3319}" destId="{2AF4442A-183F-4BA2-A310-8A02B07B046D}" srcOrd="16" destOrd="0" presId="urn:microsoft.com/office/officeart/2005/8/layout/list1"/>
    <dgm:cxn modelId="{8E8E8A4A-2F59-4C56-AE5B-10206E87C86D}" type="presParOf" srcId="{2AF4442A-183F-4BA2-A310-8A02B07B046D}" destId="{553A2744-90B3-4B8F-9EE7-6502EE0F75EB}" srcOrd="0" destOrd="0" presId="urn:microsoft.com/office/officeart/2005/8/layout/list1"/>
    <dgm:cxn modelId="{F2ED0200-D79B-4C0B-83DC-A0C7BAD47199}" type="presParOf" srcId="{2AF4442A-183F-4BA2-A310-8A02B07B046D}" destId="{F29A1D2C-977B-4D80-9B62-2A9091988711}" srcOrd="1" destOrd="0" presId="urn:microsoft.com/office/officeart/2005/8/layout/list1"/>
    <dgm:cxn modelId="{82574069-4937-403A-ACB1-CF18C06852AF}" type="presParOf" srcId="{18CD9E3E-BF91-4AAC-A861-294E892C3319}" destId="{F8B6020A-2904-48A8-BB0B-025CF4283157}" srcOrd="17" destOrd="0" presId="urn:microsoft.com/office/officeart/2005/8/layout/list1"/>
    <dgm:cxn modelId="{0F66F96C-87D9-4040-8FC9-FC16E51B201F}" type="presParOf" srcId="{18CD9E3E-BF91-4AAC-A861-294E892C3319}" destId="{43E7820D-B607-4BEC-B72A-9C59CC0B4E9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93AA4-E12F-4440-8BB8-DEE1CDDDBE6E}">
      <dsp:nvSpPr>
        <dsp:cNvPr id="0" name=""/>
        <dsp:cNvSpPr/>
      </dsp:nvSpPr>
      <dsp:spPr>
        <a:xfrm>
          <a:off x="0" y="32524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D6EED-2744-43B6-BDFC-8D1161E752AE}">
      <dsp:nvSpPr>
        <dsp:cNvPr id="0" name=""/>
        <dsp:cNvSpPr/>
      </dsp:nvSpPr>
      <dsp:spPr>
        <a:xfrm>
          <a:off x="431454" y="44808"/>
          <a:ext cx="604036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Rappel de contexte</a:t>
          </a:r>
        </a:p>
      </dsp:txBody>
      <dsp:txXfrm>
        <a:off x="458834" y="72188"/>
        <a:ext cx="5985607" cy="506120"/>
      </dsp:txXfrm>
    </dsp:sp>
    <dsp:sp modelId="{1849C5B8-8604-4CC7-8DC4-65FB501D609C}">
      <dsp:nvSpPr>
        <dsp:cNvPr id="0" name=""/>
        <dsp:cNvSpPr/>
      </dsp:nvSpPr>
      <dsp:spPr>
        <a:xfrm>
          <a:off x="0" y="118708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0E28-853E-4768-B958-0DFD69F4E20A}">
      <dsp:nvSpPr>
        <dsp:cNvPr id="0" name=""/>
        <dsp:cNvSpPr/>
      </dsp:nvSpPr>
      <dsp:spPr>
        <a:xfrm>
          <a:off x="431454" y="906648"/>
          <a:ext cx="6040367" cy="560880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Prétraitement de données </a:t>
          </a:r>
        </a:p>
      </dsp:txBody>
      <dsp:txXfrm>
        <a:off x="458834" y="934028"/>
        <a:ext cx="5985607" cy="506120"/>
      </dsp:txXfrm>
    </dsp:sp>
    <dsp:sp modelId="{2DF0FD63-AC7C-4A34-9B79-2F1ECD68E4C4}">
      <dsp:nvSpPr>
        <dsp:cNvPr id="0" name=""/>
        <dsp:cNvSpPr/>
      </dsp:nvSpPr>
      <dsp:spPr>
        <a:xfrm>
          <a:off x="0" y="204892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383F1-114D-4DF5-AE07-BA98A678EAA0}">
      <dsp:nvSpPr>
        <dsp:cNvPr id="0" name=""/>
        <dsp:cNvSpPr/>
      </dsp:nvSpPr>
      <dsp:spPr>
        <a:xfrm>
          <a:off x="431454" y="1768488"/>
          <a:ext cx="6040367" cy="560880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 de données</a:t>
          </a:r>
        </a:p>
      </dsp:txBody>
      <dsp:txXfrm>
        <a:off x="458834" y="1795868"/>
        <a:ext cx="5985607" cy="506120"/>
      </dsp:txXfrm>
    </dsp:sp>
    <dsp:sp modelId="{CDA6F726-5AD2-4C62-98B2-C8692736EA7E}">
      <dsp:nvSpPr>
        <dsp:cNvPr id="0" name=""/>
        <dsp:cNvSpPr/>
      </dsp:nvSpPr>
      <dsp:spPr>
        <a:xfrm>
          <a:off x="0" y="291076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6271-1FF3-41E0-A2BC-2A4074ECD6B2}">
      <dsp:nvSpPr>
        <dsp:cNvPr id="0" name=""/>
        <dsp:cNvSpPr/>
      </dsp:nvSpPr>
      <dsp:spPr>
        <a:xfrm>
          <a:off x="431454" y="2630328"/>
          <a:ext cx="6040367" cy="560880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Versioning de code</a:t>
          </a:r>
        </a:p>
      </dsp:txBody>
      <dsp:txXfrm>
        <a:off x="458834" y="2657708"/>
        <a:ext cx="5985607" cy="506120"/>
      </dsp:txXfrm>
    </dsp:sp>
    <dsp:sp modelId="{43E7820D-B607-4BEC-B72A-9C59CC0B4E9D}">
      <dsp:nvSpPr>
        <dsp:cNvPr id="0" name=""/>
        <dsp:cNvSpPr/>
      </dsp:nvSpPr>
      <dsp:spPr>
        <a:xfrm>
          <a:off x="0" y="3772608"/>
          <a:ext cx="862909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1D2C-977B-4D80-9B62-2A9091988711}">
      <dsp:nvSpPr>
        <dsp:cNvPr id="0" name=""/>
        <dsp:cNvSpPr/>
      </dsp:nvSpPr>
      <dsp:spPr>
        <a:xfrm>
          <a:off x="431454" y="3492168"/>
          <a:ext cx="6040367" cy="560880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311" tIns="0" rIns="2283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Déployer le modèle dans le web</a:t>
          </a:r>
        </a:p>
      </dsp:txBody>
      <dsp:txXfrm>
        <a:off x="458834" y="3519548"/>
        <a:ext cx="598560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1C04-C72C-4D59-8B95-8581198FE121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CCB9B-980D-45DC-846D-1CBF06182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4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5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73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8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63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2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0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0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9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252C-F6FE-4705-8EC6-B1C1B0E6AFA0}" type="datetimeFigureOut">
              <a:rPr lang="fr-FR" smtClean="0"/>
              <a:t>23/10/2021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C38E-6AD1-41C6-BCC4-6700905320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55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D43DE-5D74-4AB0-B2C6-47D1DE96D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7: </a:t>
            </a:r>
            <a:r>
              <a:rPr lang="fr-FR" dirty="0">
                <a:effectLst/>
              </a:rPr>
              <a:t>Implémentez un modèle de </a:t>
            </a:r>
            <a:r>
              <a:rPr lang="fr-FR" dirty="0" err="1">
                <a:effectLst/>
              </a:rPr>
              <a:t>scoring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7A9A1-697B-438F-8F34-3BB69782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OpenClassrooms</a:t>
            </a:r>
            <a:endParaRPr lang="fr-FR" dirty="0"/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  <a:p>
            <a:r>
              <a:rPr lang="fr-FR" dirty="0"/>
              <a:t>Jiashan LI</a:t>
            </a:r>
          </a:p>
        </p:txBody>
      </p:sp>
    </p:spTree>
    <p:extLst>
      <p:ext uri="{BB962C8B-B14F-4D97-AF65-F5344CB8AC3E}">
        <p14:creationId xmlns:p14="http://schemas.microsoft.com/office/powerpoint/2010/main" val="175296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294120" y="2734301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294120" y="392330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10309860" y="3167390"/>
            <a:ext cx="247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Observer les valeurs aberrantes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B8ACDC-C30B-416D-8BEB-D14EF02A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/>
          <a:stretch/>
        </p:blipFill>
        <p:spPr>
          <a:xfrm>
            <a:off x="502920" y="1970022"/>
            <a:ext cx="8964930" cy="3838575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9692640" y="33413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482840" y="3738890"/>
            <a:ext cx="247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Clairement, notre jeu de données n’est pas équilibré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6545580" y="39128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71DC71-3B19-4A43-94B6-AE15764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02" y="1992881"/>
            <a:ext cx="4950578" cy="47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9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482840" y="3429000"/>
            <a:ext cx="35103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Par le coefficient de corrélation de Pearson, </a:t>
            </a:r>
            <a:r>
              <a:rPr lang="fr-FR" sz="1400" dirty="0" err="1"/>
              <a:t>ob</a:t>
            </a:r>
            <a:r>
              <a:rPr lang="fr-FR" sz="1400" dirty="0"/>
              <a:t> voit que beaucoup de variables sont corrélées entre elles. Il est donc préférable de réduire le nombre de variables. 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5A28282-908A-429C-B900-0512871CA1FB}"/>
              </a:ext>
            </a:extLst>
          </p:cNvPr>
          <p:cNvSpPr/>
          <p:nvPr/>
        </p:nvSpPr>
        <p:spPr>
          <a:xfrm>
            <a:off x="6545580" y="391287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62E6B-43DA-4AB9-99D0-39ADC4DB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390522"/>
            <a:ext cx="515040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6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10166985" y="6233792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Jointure avec le jeu de données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D77181-6237-45F7-9EFC-4382B9ECF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1"/>
          <a:stretch/>
        </p:blipFill>
        <p:spPr>
          <a:xfrm>
            <a:off x="613454" y="1332238"/>
            <a:ext cx="8681689" cy="137160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458325" y="183578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9B2AEC-B932-4924-A01C-93410AE90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28"/>
          <a:stretch/>
        </p:blipFill>
        <p:spPr>
          <a:xfrm>
            <a:off x="613454" y="2680019"/>
            <a:ext cx="8004702" cy="14979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10132047" y="1661809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de quelques variables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5E5D263-5CA2-4BCD-80F1-3DCACBD59322}"/>
              </a:ext>
            </a:extLst>
          </p:cNvPr>
          <p:cNvSpPr/>
          <p:nvPr/>
        </p:nvSpPr>
        <p:spPr>
          <a:xfrm>
            <a:off x="9458325" y="641534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D65065-1ABC-4295-B985-DCB5076F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76" y="4177980"/>
            <a:ext cx="7253527" cy="223736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84E44BC-B2AB-49CF-968D-A07FDAA17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76" y="6323843"/>
            <a:ext cx="6119463" cy="5282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4E2FCE2-0C08-41D3-B27C-57CAA835805E}"/>
              </a:ext>
            </a:extLst>
          </p:cNvPr>
          <p:cNvSpPr txBox="1"/>
          <p:nvPr/>
        </p:nvSpPr>
        <p:spPr>
          <a:xfrm>
            <a:off x="10132046" y="3810649"/>
            <a:ext cx="2025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de variables synthétiques dans le jeu de données « bureau »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9458325" y="424072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1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1940618" y="342878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3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Preprocessing</a:t>
            </a:r>
            <a:endParaRPr lang="fr-FR" b="1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313545" y="308546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9987267" y="301921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catégoriques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E2FCE2-0C08-41D3-B27C-57CAA835805E}"/>
              </a:ext>
            </a:extLst>
          </p:cNvPr>
          <p:cNvSpPr txBox="1"/>
          <p:nvPr/>
        </p:nvSpPr>
        <p:spPr>
          <a:xfrm>
            <a:off x="10022205" y="3633441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Données </a:t>
            </a:r>
            <a:r>
              <a:rPr lang="fr-FR" sz="1400" dirty="0" err="1"/>
              <a:t>numeriques</a:t>
            </a:r>
            <a:endParaRPr lang="fr-FR" sz="1400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9313545" y="3699700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92BE7-43D1-48C0-93A4-18881745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" y="1332238"/>
            <a:ext cx="90106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Tester un modèle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6118863" y="4443602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7000227" y="212005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Train test split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CF8EFEED-CD6C-4D57-BE25-33E71D159F54}"/>
              </a:ext>
            </a:extLst>
          </p:cNvPr>
          <p:cNvSpPr/>
          <p:nvPr/>
        </p:nvSpPr>
        <p:spPr>
          <a:xfrm>
            <a:off x="7393305" y="4531232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FCD301-2487-455C-B6C7-8AF28F16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" y="1362088"/>
            <a:ext cx="5178743" cy="21521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6EEDA-E02A-4A4D-AFF8-EA37E3A2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" y="3717292"/>
            <a:ext cx="5810250" cy="16370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1D788A-C766-4637-B750-9ACD46264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3"/>
          <a:stretch/>
        </p:blipFill>
        <p:spPr>
          <a:xfrm>
            <a:off x="6629403" y="1021080"/>
            <a:ext cx="5257798" cy="57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2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Re-échantillonnage le jeu de données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9313545" y="308546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9987267" y="301921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Over-sampling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334190-6CA4-4C35-8CA0-2BC7BD16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1332238"/>
            <a:ext cx="8096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Re-échantillonnage le jeu de données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8201025" y="27349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8874747" y="266869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Under-sampling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F2024-00B3-4F17-89F5-98C44DC8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303342"/>
            <a:ext cx="6276023" cy="32859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EAA999-DAC8-4225-9771-C0942BDE2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50" b="54674"/>
          <a:stretch/>
        </p:blipFill>
        <p:spPr>
          <a:xfrm>
            <a:off x="490537" y="4919113"/>
            <a:ext cx="6276023" cy="1346937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8117205" y="53638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1E52AB-FD43-4E47-AE49-00F406E5EBAE}"/>
              </a:ext>
            </a:extLst>
          </p:cNvPr>
          <p:cNvSpPr txBox="1"/>
          <p:nvPr/>
        </p:nvSpPr>
        <p:spPr>
          <a:xfrm>
            <a:off x="8790927" y="5297590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187247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Sélection de variables avec RFECV et RFE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5844932" y="2808063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1219201" y="6439725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Sélectionner le nombre optimal de </a:t>
            </a:r>
            <a:r>
              <a:rPr lang="fr-FR" sz="1400" dirty="0" err="1"/>
              <a:t>features</a:t>
            </a:r>
            <a:r>
              <a:rPr lang="fr-FR" sz="1400" dirty="0"/>
              <a:t> avec RFE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7149465" y="536384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C83E4-45BA-4B54-9B04-90BB1521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43" y="1464850"/>
            <a:ext cx="3515677" cy="2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FA00D02-9B8D-4BB9-95B0-DF001283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83" y="1464850"/>
            <a:ext cx="3515676" cy="26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2E75585-F1E0-4367-8A17-7125BBB42DA2}"/>
              </a:ext>
            </a:extLst>
          </p:cNvPr>
          <p:cNvSpPr txBox="1"/>
          <p:nvPr/>
        </p:nvSpPr>
        <p:spPr>
          <a:xfrm>
            <a:off x="7823186" y="4234342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Utiliser RFECV (</a:t>
            </a:r>
            <a:r>
              <a:rPr lang="fr-FR" sz="1400" dirty="0" err="1"/>
              <a:t>step</a:t>
            </a:r>
            <a:r>
              <a:rPr lang="fr-FR" sz="1400" dirty="0"/>
              <a:t>=1)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56B871-8EA0-4831-90F2-4069EA9D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823400"/>
            <a:ext cx="5905500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6C2B037-6A56-4D98-9ABE-8DB1BD648B99}"/>
              </a:ext>
            </a:extLst>
          </p:cNvPr>
          <p:cNvSpPr txBox="1"/>
          <p:nvPr/>
        </p:nvSpPr>
        <p:spPr>
          <a:xfrm>
            <a:off x="2645093" y="4235790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Utiliser RFECV (</a:t>
            </a:r>
            <a:r>
              <a:rPr lang="fr-FR" sz="1400" dirty="0" err="1"/>
              <a:t>step</a:t>
            </a:r>
            <a:r>
              <a:rPr lang="fr-FR" sz="1400" dirty="0"/>
              <a:t>=5)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49C45B-6387-41FC-8786-99BBB2C65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64"/>
          <a:stretch/>
        </p:blipFill>
        <p:spPr>
          <a:xfrm>
            <a:off x="7892415" y="4726451"/>
            <a:ext cx="3194822" cy="20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056883"/>
              </p:ext>
            </p:extLst>
          </p:nvPr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230178" y="182096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5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B587E2B-0243-4FE9-840F-93A9B4090F98}"/>
              </a:ext>
            </a:extLst>
          </p:cNvPr>
          <p:cNvSpPr/>
          <p:nvPr/>
        </p:nvSpPr>
        <p:spPr>
          <a:xfrm>
            <a:off x="6654165" y="1958219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B5A3B8-0BEA-4FBE-B67E-C678C6DC899B}"/>
              </a:ext>
            </a:extLst>
          </p:cNvPr>
          <p:cNvSpPr txBox="1"/>
          <p:nvPr/>
        </p:nvSpPr>
        <p:spPr>
          <a:xfrm>
            <a:off x="7983207" y="1940712"/>
            <a:ext cx="295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Dummy</a:t>
            </a:r>
            <a:r>
              <a:rPr lang="fr-FR" sz="1400" dirty="0"/>
              <a:t> classifier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1E52AB-FD43-4E47-AE49-00F406E5EBAE}"/>
              </a:ext>
            </a:extLst>
          </p:cNvPr>
          <p:cNvSpPr txBox="1"/>
          <p:nvPr/>
        </p:nvSpPr>
        <p:spPr>
          <a:xfrm>
            <a:off x="8023600" y="5781942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Logistic</a:t>
            </a:r>
            <a:r>
              <a:rPr lang="fr-FR" sz="1400" dirty="0"/>
              <a:t> </a:t>
            </a:r>
            <a:r>
              <a:rPr lang="fr-FR" sz="1400" dirty="0" err="1"/>
              <a:t>Regression</a:t>
            </a:r>
            <a:endParaRPr lang="fr-FR" sz="1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A9362E-035A-4626-9133-CFA2A3F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57927"/>
            <a:ext cx="5257800" cy="1381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8FABEA-33D1-4F0B-A58A-476070FC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078265"/>
            <a:ext cx="5200650" cy="22193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884B96-240A-4462-B3AF-3173B2D21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6" y="5422757"/>
            <a:ext cx="6115050" cy="1114425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5ECDEBB-67B6-422E-AC34-152FB799E79A}"/>
              </a:ext>
            </a:extLst>
          </p:cNvPr>
          <p:cNvSpPr/>
          <p:nvPr/>
        </p:nvSpPr>
        <p:spPr>
          <a:xfrm>
            <a:off x="6654165" y="5862111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983207" y="3946408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LGBM Classifier de </a:t>
            </a:r>
            <a:r>
              <a:rPr lang="fr-FR" sz="1400" dirty="0" err="1"/>
              <a:t>sklearn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9838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663352" y="3946408"/>
            <a:ext cx="202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Light GBM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862A2A-2ADA-4C32-9E68-F7690C7B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7" y="1252738"/>
            <a:ext cx="5993323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9EA82A-E801-4D04-A3DA-E2B4766CEE89}"/>
              </a:ext>
            </a:extLst>
          </p:cNvPr>
          <p:cNvSpPr txBox="1"/>
          <p:nvPr/>
        </p:nvSpPr>
        <p:spPr>
          <a:xfrm>
            <a:off x="7663352" y="3946408"/>
            <a:ext cx="202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LGBM a le meilleur résultat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B2D30E-D865-4824-AD8D-3F629646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228769"/>
            <a:ext cx="8401050" cy="1647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B10DFF-C23F-4AD6-8BEF-1C90079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90" y="2248490"/>
            <a:ext cx="2019300" cy="16192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8AC7D3-EE5A-4BC7-AD49-0CA911CEB6BC}"/>
              </a:ext>
            </a:extLst>
          </p:cNvPr>
          <p:cNvSpPr txBox="1"/>
          <p:nvPr/>
        </p:nvSpPr>
        <p:spPr>
          <a:xfrm>
            <a:off x="769620" y="4783992"/>
            <a:ext cx="1125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Néanmoins, il nécessite beaucoup de travail de </a:t>
            </a:r>
            <a:r>
              <a:rPr lang="fr-FR" sz="1400" dirty="0" err="1"/>
              <a:t>preprocessing</a:t>
            </a:r>
            <a:r>
              <a:rPr lang="fr-FR" sz="1400" dirty="0"/>
              <a:t>. De plus, il est compliqué de déployer un modèle dans une API avec lui. </a:t>
            </a:r>
          </a:p>
        </p:txBody>
      </p:sp>
    </p:spTree>
    <p:extLst>
      <p:ext uri="{BB962C8B-B14F-4D97-AF65-F5344CB8AC3E}">
        <p14:creationId xmlns:p14="http://schemas.microsoft.com/office/powerpoint/2010/main" val="215756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Trouver le meilleur modèle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B2890FA-8BC4-41F4-A95F-0D57CAB4BC6D}"/>
              </a:ext>
            </a:extLst>
          </p:cNvPr>
          <p:cNvSpPr/>
          <p:nvPr/>
        </p:nvSpPr>
        <p:spPr>
          <a:xfrm>
            <a:off x="6654165" y="4012667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622FBA-D878-4001-A159-E363ECC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8" y="1332238"/>
            <a:ext cx="6909688" cy="47952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D248AC-7BD4-44C7-A9FC-43CC9299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8" y="5950943"/>
            <a:ext cx="3371850" cy="9525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8EC7503-A396-45B8-80F6-C1EF7F83FB5C}"/>
              </a:ext>
            </a:extLst>
          </p:cNvPr>
          <p:cNvSpPr/>
          <p:nvPr/>
        </p:nvSpPr>
        <p:spPr>
          <a:xfrm>
            <a:off x="3941445" y="6444488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E7B5B7-FBC4-4611-9FAC-EC853224483C}"/>
              </a:ext>
            </a:extLst>
          </p:cNvPr>
          <p:cNvSpPr txBox="1"/>
          <p:nvPr/>
        </p:nvSpPr>
        <p:spPr>
          <a:xfrm>
            <a:off x="4622134" y="6378229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sélectionné: Meilleur résultat que Light GBM, et pas de </a:t>
            </a:r>
            <a:r>
              <a:rPr lang="fr-FR" sz="1400" dirty="0" err="1"/>
              <a:t>prétraietement</a:t>
            </a:r>
            <a:r>
              <a:rPr lang="fr-FR" sz="1400" dirty="0"/>
              <a:t> nécessaire</a:t>
            </a:r>
          </a:p>
        </p:txBody>
      </p:sp>
    </p:spTree>
    <p:extLst>
      <p:ext uri="{BB962C8B-B14F-4D97-AF65-F5344CB8AC3E}">
        <p14:creationId xmlns:p14="http://schemas.microsoft.com/office/powerpoint/2010/main" val="49784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Features_importances</a:t>
            </a:r>
            <a:r>
              <a:rPr lang="fr-FR" b="1" dirty="0"/>
              <a:t> du meilleur modèle (top 30)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303C72-E037-45A6-880B-043D4FBD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605915"/>
            <a:ext cx="6481821" cy="47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88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Ré-entrainement</a:t>
            </a:r>
            <a:r>
              <a:rPr lang="fr-FR" b="1" dirty="0"/>
              <a:t> du modèle avec 30 variables les plus importantes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2E18D4-2859-40AB-B421-E0DD1DCC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6" y="1331468"/>
            <a:ext cx="5628241" cy="528828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EE29CC-A9E5-40B1-85C4-981EA5FE0915}"/>
              </a:ext>
            </a:extLst>
          </p:cNvPr>
          <p:cNvSpPr/>
          <p:nvPr/>
        </p:nvSpPr>
        <p:spPr>
          <a:xfrm>
            <a:off x="6509385" y="6368288"/>
            <a:ext cx="5105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76D993-ABBB-40F7-8E75-1D0F5321F9F7}"/>
              </a:ext>
            </a:extLst>
          </p:cNvPr>
          <p:cNvSpPr txBox="1"/>
          <p:nvPr/>
        </p:nvSpPr>
        <p:spPr>
          <a:xfrm>
            <a:off x="7365333" y="6194308"/>
            <a:ext cx="30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Pas de changement de performance</a:t>
            </a:r>
          </a:p>
        </p:txBody>
      </p:sp>
      <p:sp>
        <p:nvSpPr>
          <p:cNvPr id="4" name="Flèche : haut 3">
            <a:extLst>
              <a:ext uri="{FF2B5EF4-FFF2-40B4-BE49-F238E27FC236}">
                <a16:creationId xmlns:a16="http://schemas.microsoft.com/office/drawing/2014/main" id="{40D5B19B-C56E-40FE-A76F-8DAB8A4D907B}"/>
              </a:ext>
            </a:extLst>
          </p:cNvPr>
          <p:cNvSpPr/>
          <p:nvPr/>
        </p:nvSpPr>
        <p:spPr>
          <a:xfrm>
            <a:off x="8189843" y="5096786"/>
            <a:ext cx="238540" cy="779228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1D489E-DF7E-48D2-82CD-45A006C919AA}"/>
              </a:ext>
            </a:extLst>
          </p:cNvPr>
          <p:cNvSpPr txBox="1"/>
          <p:nvPr/>
        </p:nvSpPr>
        <p:spPr>
          <a:xfrm>
            <a:off x="7365332" y="4624603"/>
            <a:ext cx="30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Enregistrement du modèle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0B43D6-B73C-4DB3-BFF1-55FE558E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0" y="3447162"/>
            <a:ext cx="3882968" cy="11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Analyse de score précision et </a:t>
            </a:r>
            <a:r>
              <a:rPr lang="fr-FR" b="1" dirty="0" err="1"/>
              <a:t>recall</a:t>
            </a:r>
            <a:r>
              <a:rPr lang="fr-FR" b="1" dirty="0"/>
              <a:t> du modèle </a:t>
            </a:r>
            <a:r>
              <a:rPr lang="fr-FR" b="1" dirty="0" err="1"/>
              <a:t>catboost</a:t>
            </a:r>
            <a:endParaRPr lang="fr-FR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837B19C-25CA-40FE-BFAB-0DEC7E75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6" y="1798320"/>
            <a:ext cx="5557684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FDFBDC5-E66C-4764-9E6D-5FDCD6D9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73" y="1556146"/>
            <a:ext cx="4997767" cy="49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8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639476" y="922169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Analyse de coût avec l’évolution de </a:t>
            </a:r>
            <a:r>
              <a:rPr lang="fr-FR" b="1" dirty="0" err="1"/>
              <a:t>threshold</a:t>
            </a:r>
            <a:r>
              <a:rPr lang="fr-FR" b="1" dirty="0"/>
              <a:t> avec </a:t>
            </a:r>
            <a:r>
              <a:rPr lang="fr-FR" b="1" dirty="0" err="1"/>
              <a:t>function</a:t>
            </a:r>
            <a:r>
              <a:rPr lang="fr-FR" b="1" dirty="0"/>
              <a:t> de coût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4C336C-468B-4DCF-9254-D8F2067ED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4"/>
          <a:stretch/>
        </p:blipFill>
        <p:spPr>
          <a:xfrm>
            <a:off x="6090675" y="1916924"/>
            <a:ext cx="6023499" cy="40189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9027F7-6B9F-4938-BB1C-D0D77C43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16924"/>
            <a:ext cx="5251637" cy="39243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E3DD94F-6798-4CDE-A04B-12BE518FDF5C}"/>
              </a:ext>
            </a:extLst>
          </p:cNvPr>
          <p:cNvSpPr/>
          <p:nvPr/>
        </p:nvSpPr>
        <p:spPr>
          <a:xfrm>
            <a:off x="5630409" y="3709872"/>
            <a:ext cx="371895" cy="21650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33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009198" y="4205364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9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7AF25-D1F3-492A-8EC3-5FC1CD1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E7061-B94E-4A56-8625-93D68CC9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2C4089-F3F1-4BCB-BB24-61A9584C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5" y="609600"/>
            <a:ext cx="9959340" cy="50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75647-2C3B-4188-AD12-A1C2E6B6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931C8-943A-4408-8043-09F5F286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effectLst/>
              </a:rPr>
              <a:t>En tant que Data </a:t>
            </a:r>
            <a:r>
              <a:rPr lang="fr-FR" dirty="0" err="1">
                <a:effectLst/>
              </a:rPr>
              <a:t>Scientist</a:t>
            </a:r>
            <a:r>
              <a:rPr lang="fr-FR" dirty="0">
                <a:effectLst/>
              </a:rPr>
              <a:t> au sein d’une société financière  qui propose des crédits à la consommation pour des personnes ayant peu ou pas du tout d'historique de prêt, nous sommes demandés de </a:t>
            </a:r>
            <a:r>
              <a:rPr lang="fr-FR" b="1" dirty="0">
                <a:effectLst/>
              </a:rPr>
              <a:t>mettre en œuvre un outil de “</a:t>
            </a:r>
            <a:r>
              <a:rPr lang="fr-FR" b="1" dirty="0" err="1">
                <a:effectLst/>
              </a:rPr>
              <a:t>scoring</a:t>
            </a:r>
            <a:r>
              <a:rPr lang="fr-FR" b="1" dirty="0">
                <a:effectLst/>
              </a:rPr>
              <a:t> crédit” pour calculer la probabilité qu’un client rembourse ou non son crédit.</a:t>
            </a:r>
            <a:endParaRPr lang="fr-FR" dirty="0">
              <a:effectLst/>
            </a:endParaRPr>
          </a:p>
          <a:p>
            <a:pPr marL="0" indent="0">
              <a:buNone/>
            </a:pPr>
            <a:r>
              <a:rPr lang="fr-FR" dirty="0">
                <a:effectLst/>
              </a:rPr>
              <a:t>De plus, les chargés de relation client ont fait remonter le fait que les clients sont de plus en plus demandeurs de transparence vis-à-vis des décisions d’octroi de crédit.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Il est également demandé de construire un </a:t>
            </a:r>
            <a:r>
              <a:rPr lang="fr-FR" dirty="0" err="1">
                <a:effectLst/>
              </a:rPr>
              <a:t>dashboard</a:t>
            </a:r>
            <a:r>
              <a:rPr lang="fr-FR" dirty="0">
                <a:effectLst/>
              </a:rPr>
              <a:t> interactif à destination des gestionnaires de la relation client permettant d'interpréter les prédictions faites par le modèle et d’améliorer la connaissance client des chargés de relation client.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Finalement, il est demandé d’utiliser un logiciel de version de code pour assurer l’intégration du modèle.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55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1932998" y="5142624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9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F5EAE-3F66-428D-BA1B-3C8A3A2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déployée avec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0EBD3-EA84-4082-A023-B695555C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Lien: </a:t>
            </a:r>
          </a:p>
        </p:txBody>
      </p:sp>
    </p:spTree>
    <p:extLst>
      <p:ext uri="{BB962C8B-B14F-4D97-AF65-F5344CB8AC3E}">
        <p14:creationId xmlns:p14="http://schemas.microsoft.com/office/powerpoint/2010/main" val="148304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47B03-E491-4F02-B0E6-B319DEEF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53" y="844572"/>
            <a:ext cx="10353761" cy="1326321"/>
          </a:xfrm>
        </p:spPr>
        <p:txBody>
          <a:bodyPr/>
          <a:lstStyle/>
          <a:p>
            <a:r>
              <a:rPr lang="fr-FR" dirty="0"/>
              <a:t>Merci pour votre temps</a:t>
            </a:r>
          </a:p>
        </p:txBody>
      </p:sp>
      <p:pic>
        <p:nvPicPr>
          <p:cNvPr id="19458" name="Picture 2" descr="Savoir dire merci | Educatout">
            <a:extLst>
              <a:ext uri="{FF2B5EF4-FFF2-40B4-BE49-F238E27FC236}">
                <a16:creationId xmlns:a16="http://schemas.microsoft.com/office/drawing/2014/main" id="{B0E03892-2D3F-4A3B-BC7B-6E4CE75B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88" y="2619945"/>
            <a:ext cx="4920265" cy="2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DA396-74B1-48AB-9F04-5727E5F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3303BD6-5A98-46D1-9F42-08A008A35F9A}"/>
              </a:ext>
            </a:extLst>
          </p:cNvPr>
          <p:cNvGraphicFramePr/>
          <p:nvPr/>
        </p:nvGraphicFramePr>
        <p:xfrm>
          <a:off x="2139518" y="1767231"/>
          <a:ext cx="8629096" cy="429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3C448-0A98-45E9-BB4A-A4EF7812B15E}"/>
              </a:ext>
            </a:extLst>
          </p:cNvPr>
          <p:cNvSpPr/>
          <p:nvPr/>
        </p:nvSpPr>
        <p:spPr>
          <a:xfrm>
            <a:off x="2016818" y="2529626"/>
            <a:ext cx="7031114" cy="754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CC184-B09B-4356-91B8-31F2B695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17"/>
            <a:ext cx="10353761" cy="1326321"/>
          </a:xfrm>
        </p:spPr>
        <p:txBody>
          <a:bodyPr/>
          <a:lstStyle/>
          <a:p>
            <a:pPr lvl="0"/>
            <a:r>
              <a:rPr lang="fr-FR" dirty="0"/>
              <a:t>Prétraitement de données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A5A18E1-93BF-43C1-9BC7-C909612F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62" y="1377507"/>
            <a:ext cx="10353762" cy="410069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Importer les librairies basiques (</a:t>
            </a:r>
            <a:r>
              <a:rPr lang="fr-FR" b="1" dirty="0" err="1"/>
              <a:t>numpy</a:t>
            </a:r>
            <a:r>
              <a:rPr lang="fr-FR" b="1" dirty="0"/>
              <a:t>, pandas, </a:t>
            </a:r>
            <a:r>
              <a:rPr lang="fr-FR" b="1" dirty="0" err="1"/>
              <a:t>matplotlib</a:t>
            </a:r>
            <a:r>
              <a:rPr lang="fr-FR" b="1" dirty="0"/>
              <a:t>) 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2888A84-BBA6-4700-8AC9-AE1C60985145}"/>
              </a:ext>
            </a:extLst>
          </p:cNvPr>
          <p:cNvSpPr txBox="1">
            <a:spLocks/>
          </p:cNvSpPr>
          <p:nvPr/>
        </p:nvSpPr>
        <p:spPr>
          <a:xfrm>
            <a:off x="846062" y="1963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Importer le jeu de données et faire la première impression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2C3619-F751-4532-86B7-FC33ACCC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00" y="2373882"/>
            <a:ext cx="5301025" cy="4071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E806807-54B6-44CB-A1B5-BC56E0388A5B}"/>
              </a:ext>
            </a:extLst>
          </p:cNvPr>
          <p:cNvSpPr txBox="1"/>
          <p:nvPr/>
        </p:nvSpPr>
        <p:spPr>
          <a:xfrm>
            <a:off x="7176464" y="3255737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Colonne cible : </a:t>
            </a:r>
          </a:p>
          <a:p>
            <a:pPr algn="ctr"/>
            <a:r>
              <a:rPr lang="fr-FR" dirty="0"/>
              <a:t>« Target » en binaire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Jeux de données sélectionnés:  </a:t>
            </a:r>
            <a:r>
              <a:rPr lang="fr-FR" dirty="0" err="1"/>
              <a:t>application_test</a:t>
            </a:r>
            <a:r>
              <a:rPr lang="fr-FR" dirty="0"/>
              <a:t> et bureau</a:t>
            </a:r>
          </a:p>
        </p:txBody>
      </p:sp>
    </p:spTree>
    <p:extLst>
      <p:ext uri="{BB962C8B-B14F-4D97-AF65-F5344CB8AC3E}">
        <p14:creationId xmlns:p14="http://schemas.microsoft.com/office/powerpoint/2010/main" val="23786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34529E-C90D-4D7B-9AFB-17619D67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6" y="2243457"/>
            <a:ext cx="6239185" cy="422148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7376160" y="272034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571372-DDFB-49B4-94F6-FBE5AC13BFCD}"/>
              </a:ext>
            </a:extLst>
          </p:cNvPr>
          <p:cNvSpPr/>
          <p:nvPr/>
        </p:nvSpPr>
        <p:spPr>
          <a:xfrm>
            <a:off x="7376160" y="3641098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7376160" y="537972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F433DB-2A24-42BB-96BC-7122EDF86ED9}"/>
              </a:ext>
            </a:extLst>
          </p:cNvPr>
          <p:cNvSpPr txBox="1"/>
          <p:nvPr/>
        </p:nvSpPr>
        <p:spPr>
          <a:xfrm>
            <a:off x="8743950" y="3467118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Checker s’il y a des id clients dupliqués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8743950" y="2712720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Mettre les noms de colonnes en minuscule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8743950" y="5205740"/>
            <a:ext cx="229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Regarder le jeu de données transformés</a:t>
            </a:r>
          </a:p>
        </p:txBody>
      </p:sp>
    </p:spTree>
    <p:extLst>
      <p:ext uri="{BB962C8B-B14F-4D97-AF65-F5344CB8AC3E}">
        <p14:creationId xmlns:p14="http://schemas.microsoft.com/office/powerpoint/2010/main" val="7068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7376160" y="272034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7376160" y="537972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8682990" y="2555380"/>
            <a:ext cx="229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les valeurs uniques dans chaque colonne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8682990" y="4990296"/>
            <a:ext cx="2823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Exemple: </a:t>
            </a:r>
            <a:r>
              <a:rPr lang="fr-FR" sz="1400" dirty="0" err="1"/>
              <a:t>code_gender</a:t>
            </a:r>
            <a:r>
              <a:rPr lang="fr-FR" sz="1400" dirty="0"/>
              <a:t> a une valeur ambiguë ‘XNA’.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F4F29-8AF5-4CFD-9984-7F16D2C8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2" y="1986964"/>
            <a:ext cx="6472776" cy="48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484620" y="2816990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484620" y="400965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711440" y="2555380"/>
            <a:ext cx="432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les valeurs uniques dans chaque colonne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7711440" y="3609712"/>
            <a:ext cx="4320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Exemple: </a:t>
            </a:r>
            <a:r>
              <a:rPr lang="fr-FR" sz="1400" dirty="0" err="1"/>
              <a:t>code_gender</a:t>
            </a:r>
            <a:r>
              <a:rPr lang="fr-FR" sz="1400" dirty="0"/>
              <a:t> a une valeur ambiguë ‘XNA’.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2F4F29-8AF5-4CFD-9984-7F16D2C8C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4"/>
          <a:stretch/>
        </p:blipFill>
        <p:spPr>
          <a:xfrm>
            <a:off x="213360" y="1950547"/>
            <a:ext cx="5667338" cy="48651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292E8C-E642-4D3F-9F39-F8AAFF92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4" r="2400"/>
          <a:stretch/>
        </p:blipFill>
        <p:spPr>
          <a:xfrm>
            <a:off x="6014477" y="5009020"/>
            <a:ext cx="6047737" cy="13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DF36627-B166-4A56-B930-4F139328E576}"/>
              </a:ext>
            </a:extLst>
          </p:cNvPr>
          <p:cNvSpPr txBox="1">
            <a:spLocks/>
          </p:cNvSpPr>
          <p:nvPr/>
        </p:nvSpPr>
        <p:spPr>
          <a:xfrm>
            <a:off x="913795" y="591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Prétraitement de données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04CDED5-CBB0-4D71-8F7D-50A9B14FBF5F}"/>
              </a:ext>
            </a:extLst>
          </p:cNvPr>
          <p:cNvSpPr txBox="1">
            <a:spLocks/>
          </p:cNvSpPr>
          <p:nvPr/>
        </p:nvSpPr>
        <p:spPr>
          <a:xfrm>
            <a:off x="837596" y="1582813"/>
            <a:ext cx="10353762" cy="410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Exploration du jeu de données principal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50FF27-41C8-47C0-A910-CC67B7D89B2B}"/>
              </a:ext>
            </a:extLst>
          </p:cNvPr>
          <p:cNvSpPr/>
          <p:nvPr/>
        </p:nvSpPr>
        <p:spPr>
          <a:xfrm>
            <a:off x="6294120" y="2734301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56AEDD5-0459-43B8-81C9-3B4FAA8F9A57}"/>
              </a:ext>
            </a:extLst>
          </p:cNvPr>
          <p:cNvSpPr/>
          <p:nvPr/>
        </p:nvSpPr>
        <p:spPr>
          <a:xfrm>
            <a:off x="6294120" y="3923302"/>
            <a:ext cx="1082040" cy="17526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985DDB-B6B1-4DE6-B618-DD46BF7BAF95}"/>
              </a:ext>
            </a:extLst>
          </p:cNvPr>
          <p:cNvSpPr txBox="1"/>
          <p:nvPr/>
        </p:nvSpPr>
        <p:spPr>
          <a:xfrm>
            <a:off x="7658100" y="2555380"/>
            <a:ext cx="437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Définir une fonction et regarder le taux de remplissage de chaque colonne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23E392-3C50-4D4F-8204-1EC3AE3FAB16}"/>
              </a:ext>
            </a:extLst>
          </p:cNvPr>
          <p:cNvSpPr txBox="1"/>
          <p:nvPr/>
        </p:nvSpPr>
        <p:spPr>
          <a:xfrm>
            <a:off x="7673340" y="3574719"/>
            <a:ext cx="4427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observant, identifier les traitements à venir. </a:t>
            </a:r>
          </a:p>
          <a:p>
            <a:r>
              <a:rPr lang="fr-FR" sz="1400" dirty="0"/>
              <a:t>Il y a les valeurs manquantes spécialement dans les colonnes de type « objet ».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33CD1DE-A31B-4597-B7DF-2A32C7F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2" y="2175510"/>
            <a:ext cx="5627370" cy="4019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A68D62-A2E4-48AE-9BAA-199FC9431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02"/>
          <a:stretch/>
        </p:blipFill>
        <p:spPr>
          <a:xfrm>
            <a:off x="5745480" y="4267043"/>
            <a:ext cx="6355080" cy="14382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466B62-CA7A-4F02-ACEA-7BBFF2770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480" y="5410200"/>
            <a:ext cx="4981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771</Words>
  <Application>Microsoft Office PowerPoint</Application>
  <PresentationFormat>Grand écran</PresentationFormat>
  <Paragraphs>127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Calibri</vt:lpstr>
      <vt:lpstr>Rockwell</vt:lpstr>
      <vt:lpstr>Damask</vt:lpstr>
      <vt:lpstr>Projet 7: Implémentez un modèle de scoring </vt:lpstr>
      <vt:lpstr>Sommaire</vt:lpstr>
      <vt:lpstr>Rappel de contexte</vt:lpstr>
      <vt:lpstr>Sommaire</vt:lpstr>
      <vt:lpstr>Prétraitement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Sommaire</vt:lpstr>
      <vt:lpstr>Présentation PowerPoint</vt:lpstr>
      <vt:lpstr>Sommaire</vt:lpstr>
      <vt:lpstr>API déployée avec heroku</vt:lpstr>
      <vt:lpstr>Merci pour votre temps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Li, Jiashan (PSIC CR) - AF</dc:creator>
  <cp:lastModifiedBy>jiashan</cp:lastModifiedBy>
  <cp:revision>212</cp:revision>
  <dcterms:created xsi:type="dcterms:W3CDTF">2021-04-12T06:47:31Z</dcterms:created>
  <dcterms:modified xsi:type="dcterms:W3CDTF">2021-10-23T17:20:36Z</dcterms:modified>
</cp:coreProperties>
</file>