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4"/>
  </p:notesMasterIdLst>
  <p:sldIdLst>
    <p:sldId id="256" r:id="rId2"/>
    <p:sldId id="257" r:id="rId3"/>
    <p:sldId id="259" r:id="rId4"/>
    <p:sldId id="441" r:id="rId5"/>
    <p:sldId id="262" r:id="rId6"/>
    <p:sldId id="396" r:id="rId7"/>
    <p:sldId id="442" r:id="rId8"/>
    <p:sldId id="443" r:id="rId9"/>
    <p:sldId id="445" r:id="rId10"/>
    <p:sldId id="446" r:id="rId11"/>
    <p:sldId id="447" r:id="rId12"/>
    <p:sldId id="448" r:id="rId13"/>
    <p:sldId id="449" r:id="rId14"/>
    <p:sldId id="450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34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Jiashan (PSIC CR) - AF" initials="LJ(C-A" lastIdx="1" clrIdx="0">
    <p:extLst>
      <p:ext uri="{19B8F6BF-5375-455C-9EA6-DF929625EA0E}">
        <p15:presenceInfo xmlns:p15="http://schemas.microsoft.com/office/powerpoint/2012/main" userId="Li, Jiashan (PSIC CR) - AF" providerId="None"/>
      </p:ext>
    </p:extLst>
  </p:cmAuthor>
  <p:cmAuthor id="2" name="Jiashan Li" initials="JL" lastIdx="4" clrIdx="1">
    <p:extLst>
      <p:ext uri="{19B8F6BF-5375-455C-9EA6-DF929625EA0E}">
        <p15:presenceInfo xmlns:p15="http://schemas.microsoft.com/office/powerpoint/2012/main" userId="S-1-5-21-2365553643-1224146046-244635308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26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D1C04-C72C-4D59-8B95-8581198FE121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CCB9B-980D-45DC-846D-1CBF06182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Technique séquentielles </a:t>
            </a:r>
            <a:r>
              <a:rPr lang="fr-FR" dirty="0" err="1"/>
              <a:t>combiannt</a:t>
            </a:r>
            <a:r>
              <a:rPr lang="fr-FR" dirty="0"/>
              <a:t> les arbres faibles (pas profonds très léger), récupérer l’erreur de l’itération précédente afin d’apprendre l’erreur de l’arbre précédente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CCB9B-980D-45DC-846D-1CBF0618282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70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4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34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5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73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88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6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22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1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57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00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9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252C-F6FE-4705-8EC6-B1C1B0E6AFA0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55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D43DE-5D74-4AB0-B2C6-47D1DE96D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7: </a:t>
            </a:r>
            <a:r>
              <a:rPr lang="fr-FR" dirty="0">
                <a:effectLst/>
              </a:rPr>
              <a:t>Implémentez un modèle de </a:t>
            </a:r>
            <a:r>
              <a:rPr lang="fr-FR" dirty="0" err="1">
                <a:effectLst/>
              </a:rPr>
              <a:t>scoring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7A9A1-697B-438F-8F34-3BB69782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OpenClassrooms</a:t>
            </a:r>
            <a:endParaRPr lang="fr-FR" dirty="0"/>
          </a:p>
          <a:p>
            <a:r>
              <a:rPr lang="fr-FR" dirty="0"/>
              <a:t>Parcours Data </a:t>
            </a:r>
            <a:r>
              <a:rPr lang="fr-FR" dirty="0" err="1"/>
              <a:t>Scientist</a:t>
            </a:r>
            <a:endParaRPr lang="fr-FR" dirty="0"/>
          </a:p>
          <a:p>
            <a:r>
              <a:rPr lang="fr-FR" dirty="0"/>
              <a:t>Jiashan LI</a:t>
            </a:r>
          </a:p>
        </p:txBody>
      </p:sp>
    </p:spTree>
    <p:extLst>
      <p:ext uri="{BB962C8B-B14F-4D97-AF65-F5344CB8AC3E}">
        <p14:creationId xmlns:p14="http://schemas.microsoft.com/office/powerpoint/2010/main" val="175296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294120" y="2734301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294120" y="392330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10309860" y="3167390"/>
            <a:ext cx="247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Observer les valeurs aberrantes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B8ACDC-C30B-416D-8BEB-D14EF02A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"/>
          <a:stretch/>
        </p:blipFill>
        <p:spPr>
          <a:xfrm>
            <a:off x="502920" y="1970022"/>
            <a:ext cx="8964930" cy="3838575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9692640" y="33413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482840" y="3738890"/>
            <a:ext cx="247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Clairement, notre jeu de données n’est pas équilibré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6545580" y="39128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71DC71-3B19-4A43-94B6-AE15764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02" y="1992881"/>
            <a:ext cx="4950578" cy="47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9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482840" y="3429000"/>
            <a:ext cx="35103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Par le coefficient de corrélation de Pearson, </a:t>
            </a:r>
            <a:r>
              <a:rPr lang="fr-FR" sz="1400" dirty="0" err="1"/>
              <a:t>ob</a:t>
            </a:r>
            <a:r>
              <a:rPr lang="fr-FR" sz="1400" dirty="0"/>
              <a:t> voit que beaucoup de variables sont corrélées entre elles. Il est donc préférable de réduire le nombre de variables. 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6545580" y="39128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62E6B-43DA-4AB9-99D0-39ADC4DB2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390522"/>
            <a:ext cx="5150400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6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Feature</a:t>
            </a:r>
            <a:r>
              <a:rPr lang="fr-FR" b="1" dirty="0"/>
              <a:t> engineering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10166985" y="6233792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Jointure avec le jeu de données principal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D77181-6237-45F7-9EFC-4382B9ECF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1"/>
          <a:stretch/>
        </p:blipFill>
        <p:spPr>
          <a:xfrm>
            <a:off x="613454" y="1332238"/>
            <a:ext cx="8681689" cy="137160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458325" y="183578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9B2AEC-B932-4924-A01C-93410AE90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28"/>
          <a:stretch/>
        </p:blipFill>
        <p:spPr>
          <a:xfrm>
            <a:off x="613454" y="2680019"/>
            <a:ext cx="8004702" cy="14979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10132047" y="1661809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de quelques variables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5E5D263-5CA2-4BCD-80F1-3DCACBD59322}"/>
              </a:ext>
            </a:extLst>
          </p:cNvPr>
          <p:cNvSpPr/>
          <p:nvPr/>
        </p:nvSpPr>
        <p:spPr>
          <a:xfrm>
            <a:off x="9458325" y="641534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D65065-1ABC-4295-B985-DCB5076F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76" y="4177980"/>
            <a:ext cx="7253527" cy="22373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84E44BC-B2AB-49CF-968D-A07FDAA17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76" y="6323843"/>
            <a:ext cx="6119463" cy="5282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4E2FCE2-0C08-41D3-B27C-57CAA835805E}"/>
              </a:ext>
            </a:extLst>
          </p:cNvPr>
          <p:cNvSpPr txBox="1"/>
          <p:nvPr/>
        </p:nvSpPr>
        <p:spPr>
          <a:xfrm>
            <a:off x="10132046" y="3810649"/>
            <a:ext cx="2025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de variables synthétiques dans le jeu de données « bureau »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F8EFEED-CD6C-4D57-BE25-33E71D159F54}"/>
              </a:ext>
            </a:extLst>
          </p:cNvPr>
          <p:cNvSpPr/>
          <p:nvPr/>
        </p:nvSpPr>
        <p:spPr>
          <a:xfrm>
            <a:off x="9458325" y="424072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1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1940618" y="342878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63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Preprocessing</a:t>
            </a:r>
            <a:endParaRPr lang="fr-FR" b="1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313545" y="308546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9987267" y="301921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Données catégoriques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E2FCE2-0C08-41D3-B27C-57CAA835805E}"/>
              </a:ext>
            </a:extLst>
          </p:cNvPr>
          <p:cNvSpPr txBox="1"/>
          <p:nvPr/>
        </p:nvSpPr>
        <p:spPr>
          <a:xfrm>
            <a:off x="10022205" y="3633441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Données </a:t>
            </a:r>
            <a:r>
              <a:rPr lang="fr-FR" sz="1400" dirty="0" err="1"/>
              <a:t>numeriques</a:t>
            </a:r>
            <a:endParaRPr lang="fr-FR" sz="1400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F8EFEED-CD6C-4D57-BE25-33E71D159F54}"/>
              </a:ext>
            </a:extLst>
          </p:cNvPr>
          <p:cNvSpPr/>
          <p:nvPr/>
        </p:nvSpPr>
        <p:spPr>
          <a:xfrm>
            <a:off x="9313545" y="369970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92BE7-43D1-48C0-93A4-18881745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" y="1332238"/>
            <a:ext cx="90106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Tester un modèle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6096000" y="4115942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FCD301-2487-455C-B6C7-8AF28F16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" y="1362088"/>
            <a:ext cx="5178743" cy="21521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56EEDA-E02A-4A4D-AFF8-EA37E3A2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" y="3717292"/>
            <a:ext cx="5810250" cy="16370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1D788A-C766-4637-B750-9ACD46264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3" b="61295"/>
          <a:stretch/>
        </p:blipFill>
        <p:spPr>
          <a:xfrm>
            <a:off x="6812283" y="2712720"/>
            <a:ext cx="5257798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2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Re-échantillonnage le jeu de données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313545" y="308546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9987267" y="301921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Over-sampling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334190-6CA4-4C35-8CA0-2BC7BD16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1332238"/>
            <a:ext cx="8096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Re-échantillonnage le jeu de données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8201025" y="27349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8874747" y="266869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Under-sampling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DF2024-00B3-4F17-89F5-98C44DC8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303342"/>
            <a:ext cx="6276023" cy="32859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EAA999-DAC8-4225-9771-C0942BDE2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50" b="54674"/>
          <a:stretch/>
        </p:blipFill>
        <p:spPr>
          <a:xfrm>
            <a:off x="490537" y="4919113"/>
            <a:ext cx="6276023" cy="1346937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8117205" y="53638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1E52AB-FD43-4E47-AE49-00F406E5EBAE}"/>
              </a:ext>
            </a:extLst>
          </p:cNvPr>
          <p:cNvSpPr txBox="1"/>
          <p:nvPr/>
        </p:nvSpPr>
        <p:spPr>
          <a:xfrm>
            <a:off x="8790927" y="529759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187247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Sélection de variables avec RFECV et RFE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5844932" y="2808063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1219201" y="643972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Sélectionner le nombre optimal de </a:t>
            </a:r>
            <a:r>
              <a:rPr lang="fr-FR" sz="1400" dirty="0" err="1"/>
              <a:t>features</a:t>
            </a:r>
            <a:r>
              <a:rPr lang="fr-FR" sz="1400" dirty="0"/>
              <a:t> avec RFE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7149465" y="53638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8C83E4-45BA-4B54-9B04-90BB1521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43" y="1464850"/>
            <a:ext cx="3515677" cy="26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FA00D02-9B8D-4BB9-95B0-DF001283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83" y="1464850"/>
            <a:ext cx="3515676" cy="26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2E75585-F1E0-4367-8A17-7125BBB42DA2}"/>
              </a:ext>
            </a:extLst>
          </p:cNvPr>
          <p:cNvSpPr txBox="1"/>
          <p:nvPr/>
        </p:nvSpPr>
        <p:spPr>
          <a:xfrm>
            <a:off x="7823186" y="4234342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Utiliser RFECV (</a:t>
            </a:r>
            <a:r>
              <a:rPr lang="fr-FR" sz="1400" dirty="0" err="1"/>
              <a:t>step</a:t>
            </a:r>
            <a:r>
              <a:rPr lang="fr-FR" sz="1400" dirty="0"/>
              <a:t>=1)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56B871-8EA0-4831-90F2-4069EA9D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823400"/>
            <a:ext cx="5905500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6C2B037-6A56-4D98-9ABE-8DB1BD648B99}"/>
              </a:ext>
            </a:extLst>
          </p:cNvPr>
          <p:cNvSpPr txBox="1"/>
          <p:nvPr/>
        </p:nvSpPr>
        <p:spPr>
          <a:xfrm>
            <a:off x="2645093" y="4235790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Utiliser RFECV (</a:t>
            </a:r>
            <a:r>
              <a:rPr lang="fr-FR" sz="1400" dirty="0" err="1"/>
              <a:t>step</a:t>
            </a:r>
            <a:r>
              <a:rPr lang="fr-FR" sz="1400" dirty="0"/>
              <a:t>=5)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49C45B-6387-41FC-8786-99BBB2C656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64"/>
          <a:stretch/>
        </p:blipFill>
        <p:spPr>
          <a:xfrm>
            <a:off x="7892415" y="4726451"/>
            <a:ext cx="3194822" cy="20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056883"/>
              </p:ext>
            </p:extLst>
          </p:nvPr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230178" y="182096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15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6654165" y="195821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7983207" y="1940712"/>
            <a:ext cx="295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Dummy</a:t>
            </a:r>
            <a:r>
              <a:rPr lang="fr-FR" sz="1400" dirty="0"/>
              <a:t> classifier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1E52AB-FD43-4E47-AE49-00F406E5EBAE}"/>
              </a:ext>
            </a:extLst>
          </p:cNvPr>
          <p:cNvSpPr txBox="1"/>
          <p:nvPr/>
        </p:nvSpPr>
        <p:spPr>
          <a:xfrm>
            <a:off x="8023600" y="5781942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Logistic</a:t>
            </a:r>
            <a:r>
              <a:rPr lang="fr-FR" sz="1400" dirty="0"/>
              <a:t> </a:t>
            </a:r>
            <a:r>
              <a:rPr lang="fr-FR" sz="1400" dirty="0" err="1"/>
              <a:t>Regression</a:t>
            </a:r>
            <a:endParaRPr lang="fr-FR" sz="1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A9362E-035A-4626-9133-CFA2A3F2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57927"/>
            <a:ext cx="5257800" cy="1381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8FABEA-33D1-4F0B-A58A-476070FC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3078265"/>
            <a:ext cx="5200650" cy="22193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884B96-240A-4462-B3AF-3173B2D21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46" y="5422757"/>
            <a:ext cx="6115050" cy="1114425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5ECDEBB-67B6-422E-AC34-152FB799E79A}"/>
              </a:ext>
            </a:extLst>
          </p:cNvPr>
          <p:cNvSpPr/>
          <p:nvPr/>
        </p:nvSpPr>
        <p:spPr>
          <a:xfrm>
            <a:off x="6654165" y="5862111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983207" y="3946408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LGBM Classifier de </a:t>
            </a:r>
            <a:r>
              <a:rPr lang="fr-FR" sz="1400" dirty="0" err="1"/>
              <a:t>sklearn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9838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663352" y="3946408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Light GBM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862A2A-2ADA-4C32-9E68-F7690C7B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7" y="1252738"/>
            <a:ext cx="5993323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663352" y="3946408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LGBM a le meilleur résultat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B2D30E-D865-4824-AD8D-3F629646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228769"/>
            <a:ext cx="8401050" cy="1647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B10DFF-C23F-4AD6-8BEF-1C90079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90" y="2248490"/>
            <a:ext cx="2019300" cy="16192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8AC7D3-EE5A-4BC7-AD49-0CA911CEB6BC}"/>
              </a:ext>
            </a:extLst>
          </p:cNvPr>
          <p:cNvSpPr txBox="1"/>
          <p:nvPr/>
        </p:nvSpPr>
        <p:spPr>
          <a:xfrm>
            <a:off x="769620" y="4783992"/>
            <a:ext cx="1125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Néanmoins, il nécessite beaucoup de travail de </a:t>
            </a:r>
            <a:r>
              <a:rPr lang="fr-FR" sz="1400" dirty="0" err="1"/>
              <a:t>preprocessing</a:t>
            </a:r>
            <a:r>
              <a:rPr lang="fr-FR" sz="1400" dirty="0"/>
              <a:t>. De plus, il est compliqué de déployer un modèle dans une API avec lui. </a:t>
            </a:r>
          </a:p>
        </p:txBody>
      </p:sp>
    </p:spTree>
    <p:extLst>
      <p:ext uri="{BB962C8B-B14F-4D97-AF65-F5344CB8AC3E}">
        <p14:creationId xmlns:p14="http://schemas.microsoft.com/office/powerpoint/2010/main" val="215756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622FBA-D878-4001-A159-E363ECC3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8" y="1332238"/>
            <a:ext cx="6909688" cy="47952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D248AC-7BD4-44C7-A9FC-43CC9299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8" y="5950943"/>
            <a:ext cx="3371850" cy="9525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8EC7503-A396-45B8-80F6-C1EF7F83FB5C}"/>
              </a:ext>
            </a:extLst>
          </p:cNvPr>
          <p:cNvSpPr/>
          <p:nvPr/>
        </p:nvSpPr>
        <p:spPr>
          <a:xfrm>
            <a:off x="3941445" y="6444488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E7B5B7-FBC4-4611-9FAC-EC853224483C}"/>
              </a:ext>
            </a:extLst>
          </p:cNvPr>
          <p:cNvSpPr txBox="1"/>
          <p:nvPr/>
        </p:nvSpPr>
        <p:spPr>
          <a:xfrm>
            <a:off x="4622134" y="6378229"/>
            <a:ext cx="766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sélectionné: Meilleur résultat que Light GBM, et pas de </a:t>
            </a:r>
            <a:r>
              <a:rPr lang="fr-FR" sz="1400" dirty="0" err="1"/>
              <a:t>prétraietement</a:t>
            </a:r>
            <a:r>
              <a:rPr lang="fr-FR" sz="1400" dirty="0"/>
              <a:t> nécessaire</a:t>
            </a:r>
          </a:p>
        </p:txBody>
      </p:sp>
    </p:spTree>
    <p:extLst>
      <p:ext uri="{BB962C8B-B14F-4D97-AF65-F5344CB8AC3E}">
        <p14:creationId xmlns:p14="http://schemas.microsoft.com/office/powerpoint/2010/main" val="49784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Features_importances</a:t>
            </a:r>
            <a:r>
              <a:rPr lang="fr-FR" b="1" dirty="0"/>
              <a:t> du meilleur modèle (top 30)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7303C72-E037-45A6-880B-043D4FBD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605915"/>
            <a:ext cx="6481821" cy="47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8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Ré-entrainement</a:t>
            </a:r>
            <a:r>
              <a:rPr lang="fr-FR" b="1" dirty="0"/>
              <a:t> du modèle avec 30 variables les plus importantes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2E18D4-2859-40AB-B421-E0DD1DCC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6" y="1331468"/>
            <a:ext cx="5628241" cy="528828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EE29CC-A9E5-40B1-85C4-981EA5FE0915}"/>
              </a:ext>
            </a:extLst>
          </p:cNvPr>
          <p:cNvSpPr/>
          <p:nvPr/>
        </p:nvSpPr>
        <p:spPr>
          <a:xfrm>
            <a:off x="6509385" y="6368288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76D993-ABBB-40F7-8E75-1D0F5321F9F7}"/>
              </a:ext>
            </a:extLst>
          </p:cNvPr>
          <p:cNvSpPr txBox="1"/>
          <p:nvPr/>
        </p:nvSpPr>
        <p:spPr>
          <a:xfrm>
            <a:off x="7365333" y="6194308"/>
            <a:ext cx="302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Pas de changement de performance</a:t>
            </a: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40D5B19B-C56E-40FE-A76F-8DAB8A4D907B}"/>
              </a:ext>
            </a:extLst>
          </p:cNvPr>
          <p:cNvSpPr/>
          <p:nvPr/>
        </p:nvSpPr>
        <p:spPr>
          <a:xfrm>
            <a:off x="8189843" y="5096786"/>
            <a:ext cx="238540" cy="77922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1D489E-DF7E-48D2-82CD-45A006C919AA}"/>
              </a:ext>
            </a:extLst>
          </p:cNvPr>
          <p:cNvSpPr txBox="1"/>
          <p:nvPr/>
        </p:nvSpPr>
        <p:spPr>
          <a:xfrm>
            <a:off x="7365332" y="4624603"/>
            <a:ext cx="30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Enregistrement du modèle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0B43D6-B73C-4DB3-BFF1-55FE558E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0" y="3447162"/>
            <a:ext cx="3882968" cy="11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Analyse de score précision et </a:t>
            </a:r>
            <a:r>
              <a:rPr lang="fr-FR" b="1" dirty="0" err="1"/>
              <a:t>recall</a:t>
            </a:r>
            <a:r>
              <a:rPr lang="fr-FR" b="1" dirty="0"/>
              <a:t> du modèle </a:t>
            </a:r>
            <a:r>
              <a:rPr lang="fr-FR" b="1" dirty="0" err="1"/>
              <a:t>catboost</a:t>
            </a:r>
            <a:endParaRPr lang="fr-FR" b="1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837B19C-25CA-40FE-BFAB-0DEC7E75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6" y="1798320"/>
            <a:ext cx="5557684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FDFBDC5-E66C-4764-9E6D-5FDCD6D9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73" y="1556146"/>
            <a:ext cx="4997767" cy="49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8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Analyse de coût avec l’évolution de </a:t>
            </a:r>
            <a:r>
              <a:rPr lang="fr-FR" b="1" dirty="0" err="1"/>
              <a:t>threshold</a:t>
            </a:r>
            <a:r>
              <a:rPr lang="fr-FR" b="1" dirty="0"/>
              <a:t> avec </a:t>
            </a:r>
            <a:r>
              <a:rPr lang="fr-FR" b="1" dirty="0" err="1"/>
              <a:t>function</a:t>
            </a:r>
            <a:r>
              <a:rPr lang="fr-FR" b="1" dirty="0"/>
              <a:t> de coût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4C336C-468B-4DCF-9254-D8F2067ED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4"/>
          <a:stretch/>
        </p:blipFill>
        <p:spPr>
          <a:xfrm>
            <a:off x="6090675" y="1916924"/>
            <a:ext cx="6023499" cy="40189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9027F7-6B9F-4938-BB1C-D0D77C43F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16924"/>
            <a:ext cx="5251637" cy="39243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E3DD94F-6798-4CDE-A04B-12BE518FDF5C}"/>
              </a:ext>
            </a:extLst>
          </p:cNvPr>
          <p:cNvSpPr/>
          <p:nvPr/>
        </p:nvSpPr>
        <p:spPr>
          <a:xfrm>
            <a:off x="5630409" y="3709872"/>
            <a:ext cx="371895" cy="21650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332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009198" y="4205364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9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7AF25-D1F3-492A-8EC3-5FC1CD1F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E7061-B94E-4A56-8625-93D68CC9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2C4089-F3F1-4BCB-BB24-61A9584C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5" y="609600"/>
            <a:ext cx="9959340" cy="50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75647-2C3B-4188-AD12-A1C2E6B6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931C8-943A-4408-8043-09F5F286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effectLst/>
              </a:rPr>
              <a:t>En tant que Data </a:t>
            </a:r>
            <a:r>
              <a:rPr lang="fr-FR" dirty="0" err="1">
                <a:effectLst/>
              </a:rPr>
              <a:t>Scientist</a:t>
            </a:r>
            <a:r>
              <a:rPr lang="fr-FR" dirty="0">
                <a:effectLst/>
              </a:rPr>
              <a:t> au sein d’une société financière  qui propose des crédits à la consommation pour des personnes ayant peu ou pas du tout d'historique de prêt, nous sommes demandés de </a:t>
            </a:r>
            <a:r>
              <a:rPr lang="fr-FR" b="1" dirty="0">
                <a:effectLst/>
              </a:rPr>
              <a:t>mettre en œuvre un outil de “</a:t>
            </a:r>
            <a:r>
              <a:rPr lang="fr-FR" b="1" dirty="0" err="1">
                <a:effectLst/>
              </a:rPr>
              <a:t>scoring</a:t>
            </a:r>
            <a:r>
              <a:rPr lang="fr-FR" b="1" dirty="0">
                <a:effectLst/>
              </a:rPr>
              <a:t> crédit” pour calculer la probabilité qu’un client rembourse ou non son crédit.</a:t>
            </a:r>
            <a:endParaRPr lang="fr-FR" dirty="0">
              <a:effectLst/>
            </a:endParaRPr>
          </a:p>
          <a:p>
            <a:pPr marL="0" indent="0">
              <a:buNone/>
            </a:pPr>
            <a:r>
              <a:rPr lang="fr-FR" dirty="0">
                <a:effectLst/>
              </a:rPr>
              <a:t>De plus, les chargés de relation client ont fait remonter le fait que les clients sont de plus en plus demandeurs de transparence vis-à-vis des décisions d’octroi de crédit.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Il est également demandé de construire un </a:t>
            </a:r>
            <a:r>
              <a:rPr lang="fr-FR" dirty="0" err="1">
                <a:effectLst/>
              </a:rPr>
              <a:t>dashboard</a:t>
            </a:r>
            <a:r>
              <a:rPr lang="fr-FR" dirty="0">
                <a:effectLst/>
              </a:rPr>
              <a:t> interactif à destination des gestionnaires de la relation client permettant d'interpréter les prédictions faites par le modèle et d’améliorer la connaissance client des chargés de relation client.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Finalement, il est demandé d’utiliser un logiciel de version de code pour assurer l’intégration du modèle.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552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1932998" y="5142624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91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F5EAE-3F66-428D-BA1B-3C8A3A28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déployée avec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0EBD3-EA84-4082-A023-B695555C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Lien:  defautpayerprediction.herokuapp.com </a:t>
            </a:r>
          </a:p>
          <a:p>
            <a:r>
              <a:rPr lang="fr-FR" dirty="0"/>
              <a:t>Lien de l’explication de variables: </a:t>
            </a:r>
            <a:r>
              <a:rPr lang="en-US" dirty="0">
                <a:hlinkClick r:id="rId2"/>
              </a:rPr>
              <a:t>Home Credit Default Risk | Kaggle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04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47B03-E491-4F02-B0E6-B319DEEF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53" y="844572"/>
            <a:ext cx="10353761" cy="1326321"/>
          </a:xfrm>
        </p:spPr>
        <p:txBody>
          <a:bodyPr/>
          <a:lstStyle/>
          <a:p>
            <a:r>
              <a:rPr lang="fr-FR" dirty="0"/>
              <a:t>Merci pour votre temps</a:t>
            </a:r>
          </a:p>
        </p:txBody>
      </p:sp>
      <p:pic>
        <p:nvPicPr>
          <p:cNvPr id="19458" name="Picture 2" descr="Savoir dire merci | Educatout">
            <a:extLst>
              <a:ext uri="{FF2B5EF4-FFF2-40B4-BE49-F238E27FC236}">
                <a16:creationId xmlns:a16="http://schemas.microsoft.com/office/drawing/2014/main" id="{B0E03892-2D3F-4A3B-BC7B-6E4CE75B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788" y="2619945"/>
            <a:ext cx="4920265" cy="25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016818" y="252962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CC184-B09B-4356-91B8-31F2B695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17"/>
            <a:ext cx="10353761" cy="1326321"/>
          </a:xfrm>
        </p:spPr>
        <p:txBody>
          <a:bodyPr/>
          <a:lstStyle/>
          <a:p>
            <a:pPr lvl="0"/>
            <a:r>
              <a:rPr lang="fr-FR" dirty="0"/>
              <a:t>Prétraitement de données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A5A18E1-93BF-43C1-9BC7-C909612F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62" y="1377507"/>
            <a:ext cx="10353762" cy="410069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Importer les librairies basiques (</a:t>
            </a:r>
            <a:r>
              <a:rPr lang="fr-FR" b="1" dirty="0" err="1"/>
              <a:t>numpy</a:t>
            </a:r>
            <a:r>
              <a:rPr lang="fr-FR" b="1" dirty="0"/>
              <a:t>, pandas, </a:t>
            </a:r>
            <a:r>
              <a:rPr lang="fr-FR" b="1" dirty="0" err="1"/>
              <a:t>matplotlib</a:t>
            </a:r>
            <a:r>
              <a:rPr lang="fr-FR" b="1" dirty="0"/>
              <a:t>) 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62888A84-BBA6-4700-8AC9-AE1C60985145}"/>
              </a:ext>
            </a:extLst>
          </p:cNvPr>
          <p:cNvSpPr txBox="1">
            <a:spLocks/>
          </p:cNvSpPr>
          <p:nvPr/>
        </p:nvSpPr>
        <p:spPr>
          <a:xfrm>
            <a:off x="846062" y="1963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Importer le jeu de données et faire la première impression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2C3619-F751-4532-86B7-FC33ACCC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00" y="2373882"/>
            <a:ext cx="5301025" cy="40712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E806807-54B6-44CB-A1B5-BC56E0388A5B}"/>
              </a:ext>
            </a:extLst>
          </p:cNvPr>
          <p:cNvSpPr txBox="1"/>
          <p:nvPr/>
        </p:nvSpPr>
        <p:spPr>
          <a:xfrm>
            <a:off x="7176464" y="3255737"/>
            <a:ext cx="402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Colonne cible : </a:t>
            </a:r>
          </a:p>
          <a:p>
            <a:pPr algn="ctr"/>
            <a:r>
              <a:rPr lang="fr-FR" dirty="0"/>
              <a:t>« Target » en binaire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Jeux de données sélectionnés:  </a:t>
            </a:r>
            <a:r>
              <a:rPr lang="fr-FR" dirty="0" err="1"/>
              <a:t>application_test</a:t>
            </a:r>
            <a:r>
              <a:rPr lang="fr-FR" dirty="0"/>
              <a:t> et bureau</a:t>
            </a:r>
          </a:p>
        </p:txBody>
      </p:sp>
    </p:spTree>
    <p:extLst>
      <p:ext uri="{BB962C8B-B14F-4D97-AF65-F5344CB8AC3E}">
        <p14:creationId xmlns:p14="http://schemas.microsoft.com/office/powerpoint/2010/main" val="23786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34529E-C90D-4D7B-9AFB-17619D670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6" y="2243457"/>
            <a:ext cx="6239185" cy="422148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7376160" y="272034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6571372-DDFB-49B4-94F6-FBE5AC13BFCD}"/>
              </a:ext>
            </a:extLst>
          </p:cNvPr>
          <p:cNvSpPr/>
          <p:nvPr/>
        </p:nvSpPr>
        <p:spPr>
          <a:xfrm>
            <a:off x="7376160" y="3641098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7376160" y="537972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F433DB-2A24-42BB-96BC-7122EDF86ED9}"/>
              </a:ext>
            </a:extLst>
          </p:cNvPr>
          <p:cNvSpPr txBox="1"/>
          <p:nvPr/>
        </p:nvSpPr>
        <p:spPr>
          <a:xfrm>
            <a:off x="8743950" y="3467118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Checker s’il y a des id clients dupliqués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8743950" y="2712720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Mettre les noms de colonnes en minuscule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8743950" y="5205740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Regarder le jeu de données transformés</a:t>
            </a:r>
          </a:p>
        </p:txBody>
      </p:sp>
    </p:spTree>
    <p:extLst>
      <p:ext uri="{BB962C8B-B14F-4D97-AF65-F5344CB8AC3E}">
        <p14:creationId xmlns:p14="http://schemas.microsoft.com/office/powerpoint/2010/main" val="7068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7376160" y="272034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7376160" y="537972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8682990" y="2555380"/>
            <a:ext cx="229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les valeurs uniques dans chaque colonne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8682990" y="4990296"/>
            <a:ext cx="2823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Exemple: </a:t>
            </a:r>
            <a:r>
              <a:rPr lang="fr-FR" sz="1400" dirty="0" err="1"/>
              <a:t>code_gender</a:t>
            </a:r>
            <a:r>
              <a:rPr lang="fr-FR" sz="1400" dirty="0"/>
              <a:t> a une valeur ambiguë ‘XNA’.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2F4F29-8AF5-4CFD-9984-7F16D2C8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2" y="1986964"/>
            <a:ext cx="6472776" cy="48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484620" y="281699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484620" y="400965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711440" y="2555380"/>
            <a:ext cx="432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les valeurs uniques dans chaque colonne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7711440" y="3609712"/>
            <a:ext cx="4320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Exemple: </a:t>
            </a:r>
            <a:r>
              <a:rPr lang="fr-FR" sz="1400" dirty="0" err="1"/>
              <a:t>code_gender</a:t>
            </a:r>
            <a:r>
              <a:rPr lang="fr-FR" sz="1400" dirty="0"/>
              <a:t> a une valeur ambiguë ‘XNA’.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2F4F29-8AF5-4CFD-9984-7F16D2C8C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4"/>
          <a:stretch/>
        </p:blipFill>
        <p:spPr>
          <a:xfrm>
            <a:off x="213360" y="1950547"/>
            <a:ext cx="5667338" cy="48651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292E8C-E642-4D3F-9F39-F8AAFF92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4" r="2400"/>
          <a:stretch/>
        </p:blipFill>
        <p:spPr>
          <a:xfrm>
            <a:off x="6014477" y="5009020"/>
            <a:ext cx="6047737" cy="13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294120" y="2734301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294120" y="392330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658100" y="2555380"/>
            <a:ext cx="437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 taux de remplissage de chaque colonne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7673340" y="3574719"/>
            <a:ext cx="4427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Il y a les valeurs manquantes spécialement dans les colonnes de type « objet ».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33CD1DE-A31B-4597-B7DF-2A32C7FA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2" y="2175510"/>
            <a:ext cx="5627370" cy="4019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A68D62-A2E4-48AE-9BAA-199FC9431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02"/>
          <a:stretch/>
        </p:blipFill>
        <p:spPr>
          <a:xfrm>
            <a:off x="5745480" y="4267043"/>
            <a:ext cx="6355080" cy="14382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466B62-CA7A-4F02-ACEA-7BBFF2770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480" y="5410200"/>
            <a:ext cx="4981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5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809</Words>
  <Application>Microsoft Office PowerPoint</Application>
  <PresentationFormat>Grand écran</PresentationFormat>
  <Paragraphs>129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Calibri</vt:lpstr>
      <vt:lpstr>Rockwell</vt:lpstr>
      <vt:lpstr>Damask</vt:lpstr>
      <vt:lpstr>Projet 7: Implémentez un modèle de scoring </vt:lpstr>
      <vt:lpstr>Sommaire</vt:lpstr>
      <vt:lpstr>Rappel de contexte</vt:lpstr>
      <vt:lpstr>Sommaire</vt:lpstr>
      <vt:lpstr>Prétraitement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Sommaire</vt:lpstr>
      <vt:lpstr>API déployée avec heroku</vt:lpstr>
      <vt:lpstr>Merci pour votre temps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Li, Jiashan (PSIC CR) - AF</dc:creator>
  <cp:lastModifiedBy>jiashan</cp:lastModifiedBy>
  <cp:revision>213</cp:revision>
  <dcterms:created xsi:type="dcterms:W3CDTF">2021-04-12T06:47:31Z</dcterms:created>
  <dcterms:modified xsi:type="dcterms:W3CDTF">2021-10-28T07:48:36Z</dcterms:modified>
</cp:coreProperties>
</file>