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1" r:id="rId2"/>
    <p:sldId id="293" r:id="rId3"/>
    <p:sldId id="284" r:id="rId4"/>
    <p:sldId id="275" r:id="rId5"/>
    <p:sldId id="290" r:id="rId6"/>
    <p:sldId id="261" r:id="rId7"/>
    <p:sldId id="262" r:id="rId8"/>
    <p:sldId id="266" r:id="rId9"/>
    <p:sldId id="269" r:id="rId10"/>
    <p:sldId id="267" r:id="rId11"/>
    <p:sldId id="263" r:id="rId12"/>
    <p:sldId id="282" r:id="rId13"/>
    <p:sldId id="286" r:id="rId14"/>
    <p:sldId id="279" r:id="rId15"/>
    <p:sldId id="280" r:id="rId16"/>
    <p:sldId id="283" r:id="rId17"/>
    <p:sldId id="277" r:id="rId18"/>
  </p:sldIdLst>
  <p:sldSz cx="21031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8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2095078"/>
            <a:ext cx="15773400" cy="4456853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6723804"/>
            <a:ext cx="15773400" cy="3090756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681567"/>
            <a:ext cx="453485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681567"/>
            <a:ext cx="1334166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3191512"/>
            <a:ext cx="18139410" cy="5325109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8566999"/>
            <a:ext cx="18139410" cy="2800349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681568"/>
            <a:ext cx="1813941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3138171"/>
            <a:ext cx="8897183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676140"/>
            <a:ext cx="889718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3138171"/>
            <a:ext cx="8940999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676140"/>
            <a:ext cx="894099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843194"/>
            <a:ext cx="10647045" cy="9097433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843194"/>
            <a:ext cx="10647045" cy="9097433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681568"/>
            <a:ext cx="1813941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407833"/>
            <a:ext cx="1813941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9C78-18F2-3047-BB1B-5721F2CA4AA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1865187"/>
            <a:ext cx="709803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F19078A-9205-0C40-9942-B8E81E30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96" y="7636972"/>
            <a:ext cx="1457929" cy="1636326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01731E7-BB0F-A54B-92AF-A6D0DB14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611" y="7652939"/>
            <a:ext cx="1473041" cy="17083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7F63655-5A38-BD4B-93C1-E93726AE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940" y="5582961"/>
            <a:ext cx="1457268" cy="16900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0CA50F2-6284-AD49-8D26-E9213327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21" y="5564669"/>
            <a:ext cx="1473709" cy="17083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D705F32-944B-2B41-A47D-D1AA6CF7D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096" y="5564669"/>
            <a:ext cx="1457929" cy="169000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8DC8EC7-058B-9E49-BBCA-75E095097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394" y="3217213"/>
            <a:ext cx="1864747" cy="215215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9D30BFE-9DDA-054C-9BBA-FBE0D5643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8275" y="7636971"/>
            <a:ext cx="1457929" cy="1690773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3CB305D-831C-A74B-99B8-DE1F02323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8615" y="5625667"/>
            <a:ext cx="1473041" cy="170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85735-FFC3-5A48-8670-61B2CEB17289}"/>
              </a:ext>
            </a:extLst>
          </p:cNvPr>
          <p:cNvSpPr txBox="1"/>
          <p:nvPr/>
        </p:nvSpPr>
        <p:spPr>
          <a:xfrm>
            <a:off x="5275484" y="7272969"/>
            <a:ext cx="133119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Splitting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EB654-C0E9-1D48-A7E8-417D392C7FB9}"/>
              </a:ext>
            </a:extLst>
          </p:cNvPr>
          <p:cNvSpPr txBox="1"/>
          <p:nvPr/>
        </p:nvSpPr>
        <p:spPr>
          <a:xfrm>
            <a:off x="7413379" y="7254678"/>
            <a:ext cx="139185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22F1-A1D6-DF46-80F1-E50C8AC1EB83}"/>
              </a:ext>
            </a:extLst>
          </p:cNvPr>
          <p:cNvSpPr txBox="1"/>
          <p:nvPr/>
        </p:nvSpPr>
        <p:spPr>
          <a:xfrm>
            <a:off x="9302693" y="7293192"/>
            <a:ext cx="1969835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Model specifications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DE272-9064-0645-A874-8F28CC59FD39}"/>
              </a:ext>
            </a:extLst>
          </p:cNvPr>
          <p:cNvSpPr txBox="1"/>
          <p:nvPr/>
        </p:nvSpPr>
        <p:spPr>
          <a:xfrm>
            <a:off x="11503020" y="7296616"/>
            <a:ext cx="191462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Model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25CFC-A42B-C943-89E5-39FFF3510677}"/>
              </a:ext>
            </a:extLst>
          </p:cNvPr>
          <p:cNvSpPr txBox="1"/>
          <p:nvPr/>
        </p:nvSpPr>
        <p:spPr>
          <a:xfrm>
            <a:off x="5055493" y="9329503"/>
            <a:ext cx="203746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View models and metrics in a tidy way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7B76E-6A58-5442-BDA9-D07A6D545F79}"/>
              </a:ext>
            </a:extLst>
          </p:cNvPr>
          <p:cNvSpPr txBox="1"/>
          <p:nvPr/>
        </p:nvSpPr>
        <p:spPr>
          <a:xfrm>
            <a:off x="7297557" y="9352747"/>
            <a:ext cx="18687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Make  modeling</a:t>
            </a:r>
          </a:p>
          <a:p>
            <a:pPr algn="ctr"/>
            <a:r>
              <a:rPr lang="en-US" sz="1663"/>
              <a:t>workflow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ED0CE-7946-644B-99BD-A9F3C9E56596}"/>
              </a:ext>
            </a:extLst>
          </p:cNvPr>
          <p:cNvSpPr txBox="1"/>
          <p:nvPr/>
        </p:nvSpPr>
        <p:spPr>
          <a:xfrm>
            <a:off x="9113884" y="9342169"/>
            <a:ext cx="2207562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dirty="0"/>
              <a:t>Tune hyperparameters and get performance metrics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6004C-CE88-6644-A4A5-AA9D0FA804E9}"/>
              </a:ext>
            </a:extLst>
          </p:cNvPr>
          <p:cNvSpPr txBox="1"/>
          <p:nvPr/>
        </p:nvSpPr>
        <p:spPr>
          <a:xfrm>
            <a:off x="11321446" y="9375665"/>
            <a:ext cx="214052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dirty="0"/>
              <a:t>Tune hyperparameters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ED5FB-06F4-6745-BDFD-E8198623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56" y="7644446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5278004" y="3835790"/>
            <a:ext cx="680281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5720012" y="6314315"/>
            <a:ext cx="2858796" cy="151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/>
              <a:t>recipes::juice()</a:t>
            </a:r>
          </a:p>
          <a:p>
            <a:pPr algn="ctr"/>
            <a:r>
              <a:rPr lang="en-US" sz="1294"/>
              <a:t>or </a:t>
            </a:r>
          </a:p>
          <a:p>
            <a:r>
              <a:rPr lang="en-US" sz="1294"/>
              <a:t>recipes::bake(new_data = training data)</a:t>
            </a:r>
          </a:p>
          <a:p>
            <a:pPr algn="ctr"/>
            <a:r>
              <a:rPr lang="en-US" sz="1294"/>
              <a:t> or </a:t>
            </a:r>
          </a:p>
          <a:p>
            <a:r>
              <a:rPr lang="en-US" sz="1294"/>
              <a:t>template of output of prep() </a:t>
            </a:r>
          </a:p>
          <a:p>
            <a:r>
              <a:rPr lang="en-US" sz="1294"/>
              <a:t>prepped_rec$template</a:t>
            </a:r>
          </a:p>
          <a:p>
            <a:endParaRPr lang="en-US" sz="1478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286365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F1DFF-8FD3-B54E-84AB-BC2CDBE24B9D}"/>
              </a:ext>
            </a:extLst>
          </p:cNvPr>
          <p:cNvSpPr txBox="1"/>
          <p:nvPr/>
        </p:nvSpPr>
        <p:spPr>
          <a:xfrm>
            <a:off x="7495455" y="3401276"/>
            <a:ext cx="307462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All  ways  to Create Design Matrix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341F97-1C6A-8C45-8DD3-3BF897B99B8B}"/>
              </a:ext>
            </a:extLst>
          </p:cNvPr>
          <p:cNvSpPr/>
          <p:nvPr/>
        </p:nvSpPr>
        <p:spPr>
          <a:xfrm>
            <a:off x="14845655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D79377-98D1-7045-BAAD-AB828F747F72}"/>
              </a:ext>
            </a:extLst>
          </p:cNvPr>
          <p:cNvSpPr/>
          <p:nvPr/>
        </p:nvSpPr>
        <p:spPr>
          <a:xfrm>
            <a:off x="12195239" y="3835790"/>
            <a:ext cx="588796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2D1709-39F3-F849-A273-02994E351313}"/>
              </a:ext>
            </a:extLst>
          </p:cNvPr>
          <p:cNvSpPr/>
          <p:nvPr/>
        </p:nvSpPr>
        <p:spPr>
          <a:xfrm>
            <a:off x="12455383" y="4157863"/>
            <a:ext cx="2147722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80603E-A6F6-8E44-BEB6-46C33B930FB7}"/>
              </a:ext>
            </a:extLst>
          </p:cNvPr>
          <p:cNvSpPr/>
          <p:nvPr/>
        </p:nvSpPr>
        <p:spPr>
          <a:xfrm>
            <a:off x="14677289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6382A9-3911-0446-AB7C-1473F719E726}"/>
              </a:ext>
            </a:extLst>
          </p:cNvPr>
          <p:cNvSpPr txBox="1"/>
          <p:nvPr/>
        </p:nvSpPr>
        <p:spPr>
          <a:xfrm rot="20327572">
            <a:off x="13664278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B693-6589-5245-95BD-7571B26DBC6E}"/>
              </a:ext>
            </a:extLst>
          </p:cNvPr>
          <p:cNvSpPr txBox="1"/>
          <p:nvPr/>
        </p:nvSpPr>
        <p:spPr>
          <a:xfrm rot="20140164">
            <a:off x="13917820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9BD30E31-2CB4-6341-A502-3795AF682C03}"/>
              </a:ext>
            </a:extLst>
          </p:cNvPr>
          <p:cNvSpPr/>
          <p:nvPr/>
        </p:nvSpPr>
        <p:spPr>
          <a:xfrm>
            <a:off x="15476262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D0CC3-9440-574A-90F4-6E25311FEE6F}"/>
              </a:ext>
            </a:extLst>
          </p:cNvPr>
          <p:cNvSpPr txBox="1"/>
          <p:nvPr/>
        </p:nvSpPr>
        <p:spPr>
          <a:xfrm>
            <a:off x="12955460" y="5432768"/>
            <a:ext cx="238655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FALSE)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B341-91A8-4042-A9D9-E192C2F1C7FD}"/>
              </a:ext>
            </a:extLst>
          </p:cNvPr>
          <p:cNvSpPr txBox="1"/>
          <p:nvPr/>
        </p:nvSpPr>
        <p:spPr>
          <a:xfrm>
            <a:off x="21196507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0E57A953-C7A3-D049-905F-CFA66F0B3462}"/>
              </a:ext>
            </a:extLst>
          </p:cNvPr>
          <p:cNvSpPr/>
          <p:nvPr/>
        </p:nvSpPr>
        <p:spPr>
          <a:xfrm>
            <a:off x="15513866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04120E-6679-C449-B338-8F622C993DAF}"/>
              </a:ext>
            </a:extLst>
          </p:cNvPr>
          <p:cNvSpPr txBox="1"/>
          <p:nvPr/>
        </p:nvSpPr>
        <p:spPr>
          <a:xfrm>
            <a:off x="15989998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F79B65FC-2D6E-444C-9730-0855B6C1B46F}"/>
              </a:ext>
            </a:extLst>
          </p:cNvPr>
          <p:cNvSpPr/>
          <p:nvPr/>
        </p:nvSpPr>
        <p:spPr>
          <a:xfrm>
            <a:off x="15476262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51C5BF-504C-4449-B9B3-830C39322B8F}"/>
              </a:ext>
            </a:extLst>
          </p:cNvPr>
          <p:cNvSpPr txBox="1"/>
          <p:nvPr/>
        </p:nvSpPr>
        <p:spPr>
          <a:xfrm>
            <a:off x="21149854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0A7441-8C85-7A49-8799-92C221FDE7BC}"/>
              </a:ext>
            </a:extLst>
          </p:cNvPr>
          <p:cNvSpPr txBox="1"/>
          <p:nvPr/>
        </p:nvSpPr>
        <p:spPr>
          <a:xfrm>
            <a:off x="12346448" y="7171349"/>
            <a:ext cx="3242554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training data)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CE61AC7-DAD2-984F-B71C-D09AC1CF1047}"/>
              </a:ext>
            </a:extLst>
          </p:cNvPr>
          <p:cNvSpPr/>
          <p:nvPr/>
        </p:nvSpPr>
        <p:spPr>
          <a:xfrm>
            <a:off x="21042345" y="8209881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D6A18A4-D499-BD48-AD19-CBB1483877B2}"/>
              </a:ext>
            </a:extLst>
          </p:cNvPr>
          <p:cNvSpPr/>
          <p:nvPr/>
        </p:nvSpPr>
        <p:spPr>
          <a:xfrm>
            <a:off x="13769835" y="8209883"/>
            <a:ext cx="2147722" cy="396096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380B9B8-A831-BF42-A895-5AE370744DBA}"/>
              </a:ext>
            </a:extLst>
          </p:cNvPr>
          <p:cNvSpPr/>
          <p:nvPr/>
        </p:nvSpPr>
        <p:spPr>
          <a:xfrm>
            <a:off x="15991741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256C15-01BC-A645-A6F3-59A23ED27347}"/>
              </a:ext>
            </a:extLst>
          </p:cNvPr>
          <p:cNvSpPr txBox="1"/>
          <p:nvPr/>
        </p:nvSpPr>
        <p:spPr>
          <a:xfrm rot="20327572">
            <a:off x="14978729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7EB39-358F-0F42-8C07-2F3B4E7CD7F6}"/>
              </a:ext>
            </a:extLst>
          </p:cNvPr>
          <p:cNvSpPr txBox="1"/>
          <p:nvPr/>
        </p:nvSpPr>
        <p:spPr>
          <a:xfrm rot="20140164">
            <a:off x="15232272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57813-4590-A04D-91E5-46410BA72FF5}"/>
              </a:ext>
            </a:extLst>
          </p:cNvPr>
          <p:cNvSpPr txBox="1"/>
          <p:nvPr/>
        </p:nvSpPr>
        <p:spPr>
          <a:xfrm>
            <a:off x="13791474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16C79A11-575E-DA47-8FC8-B2EB9AA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9349" y="3995211"/>
            <a:ext cx="845003" cy="845003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4F61983A-4D5C-714B-9EF5-5B7EFBDFA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9921" y="6177769"/>
            <a:ext cx="845003" cy="845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8BC9C30-7470-D541-AEA4-F3A625956E4C}"/>
              </a:ext>
            </a:extLst>
          </p:cNvPr>
          <p:cNvSpPr txBox="1"/>
          <p:nvPr/>
        </p:nvSpPr>
        <p:spPr>
          <a:xfrm>
            <a:off x="14650140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439EE-AD86-5F49-BE69-AC5A628CB3B8}"/>
              </a:ext>
            </a:extLst>
          </p:cNvPr>
          <p:cNvSpPr txBox="1"/>
          <p:nvPr/>
        </p:nvSpPr>
        <p:spPr>
          <a:xfrm>
            <a:off x="21132590" y="811046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pic>
        <p:nvPicPr>
          <p:cNvPr id="61" name="Graphic 60" descr="Checklist RTL">
            <a:extLst>
              <a:ext uri="{FF2B5EF4-FFF2-40B4-BE49-F238E27FC236}">
                <a16:creationId xmlns:a16="http://schemas.microsoft.com/office/drawing/2014/main" id="{2715B160-02DB-F044-82BF-688BB181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1936" y="4053816"/>
            <a:ext cx="845003" cy="8450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057F4F-823F-C442-AC5D-0A9D0D33ABE5}"/>
              </a:ext>
            </a:extLst>
          </p:cNvPr>
          <p:cNvSpPr txBox="1"/>
          <p:nvPr/>
        </p:nvSpPr>
        <p:spPr>
          <a:xfrm>
            <a:off x="16412544" y="5341676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370373-780B-7A48-8DA6-5FCD5E1036CD}"/>
              </a:ext>
            </a:extLst>
          </p:cNvPr>
          <p:cNvSpPr txBox="1"/>
          <p:nvPr/>
        </p:nvSpPr>
        <p:spPr>
          <a:xfrm>
            <a:off x="16426134" y="713168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61E8F-51D3-D344-996F-92476F34D2BD}"/>
              </a:ext>
            </a:extLst>
          </p:cNvPr>
          <p:cNvSpPr txBox="1"/>
          <p:nvPr/>
        </p:nvSpPr>
        <p:spPr>
          <a:xfrm>
            <a:off x="16168278" y="8133928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</p:spTree>
    <p:extLst>
      <p:ext uri="{BB962C8B-B14F-4D97-AF65-F5344CB8AC3E}">
        <p14:creationId xmlns:p14="http://schemas.microsoft.com/office/powerpoint/2010/main" val="165864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6192854" y="3835790"/>
            <a:ext cx="588796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6322011" y="6830926"/>
            <a:ext cx="3242554" cy="100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recipes::juice()</a:t>
            </a:r>
          </a:p>
          <a:p>
            <a:pPr algn="ctr"/>
            <a:r>
              <a:rPr lang="en-US" sz="1478"/>
              <a:t>or </a:t>
            </a:r>
          </a:p>
          <a:p>
            <a:r>
              <a:rPr lang="en-US" sz="1478"/>
              <a:t>recipes::bake(new_data = training data)</a:t>
            </a:r>
          </a:p>
          <a:p>
            <a:endParaRPr lang="en-US" sz="1478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286365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3D6B40-67CE-5D44-A749-D28185DD3A06}"/>
              </a:ext>
            </a:extLst>
          </p:cNvPr>
          <p:cNvSpPr txBox="1"/>
          <p:nvPr/>
        </p:nvSpPr>
        <p:spPr>
          <a:xfrm>
            <a:off x="8458632" y="3424570"/>
            <a:ext cx="4587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20654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9712861" y="1126358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7227501" y="10907020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5096347" y="1367580"/>
            <a:ext cx="1766381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330856" y="707658"/>
            <a:ext cx="7467473" cy="374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496415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944907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496414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012594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2865571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816372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44188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511157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39702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061786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168307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270308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82854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24539" y="392310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4540943" y="518402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5161090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5789727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6419538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4773855" y="4805510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711362" y="5818737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C307EE-8055-724E-8EF2-9EDA24468422}"/>
              </a:ext>
            </a:extLst>
          </p:cNvPr>
          <p:cNvSpPr/>
          <p:nvPr/>
        </p:nvSpPr>
        <p:spPr>
          <a:xfrm>
            <a:off x="2330857" y="4733629"/>
            <a:ext cx="8469686" cy="7391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017127-B72B-3542-A976-04719BB18065}"/>
              </a:ext>
            </a:extLst>
          </p:cNvPr>
          <p:cNvSpPr txBox="1"/>
          <p:nvPr/>
        </p:nvSpPr>
        <p:spPr>
          <a:xfrm>
            <a:off x="16230638" y="4985965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356DB96-20CC-0749-8699-4E6F736FA013}"/>
              </a:ext>
            </a:extLst>
          </p:cNvPr>
          <p:cNvSpPr/>
          <p:nvPr/>
        </p:nvSpPr>
        <p:spPr>
          <a:xfrm>
            <a:off x="18769130" y="9165112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ECC640-03ED-C54E-B2AB-2B06F73FAB1F}"/>
              </a:ext>
            </a:extLst>
          </p:cNvPr>
          <p:cNvSpPr txBox="1"/>
          <p:nvPr/>
        </p:nvSpPr>
        <p:spPr>
          <a:xfrm>
            <a:off x="16283772" y="8808544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EC2B19C-0DA8-964E-A6D8-70722A0779F2}"/>
              </a:ext>
            </a:extLst>
          </p:cNvPr>
          <p:cNvSpPr/>
          <p:nvPr/>
        </p:nvSpPr>
        <p:spPr>
          <a:xfrm>
            <a:off x="11690286" y="440574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883B551-5823-CA4C-BE83-3040FE38D417}"/>
              </a:ext>
            </a:extLst>
          </p:cNvPr>
          <p:cNvSpPr/>
          <p:nvPr/>
        </p:nvSpPr>
        <p:spPr>
          <a:xfrm>
            <a:off x="12323637" y="44010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81881FB-0F06-424A-8E62-A59BE48398D8}"/>
              </a:ext>
            </a:extLst>
          </p:cNvPr>
          <p:cNvSpPr/>
          <p:nvPr/>
        </p:nvSpPr>
        <p:spPr>
          <a:xfrm>
            <a:off x="12939071" y="44010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1652D1-6503-1949-90B1-13E248CFE55F}"/>
              </a:ext>
            </a:extLst>
          </p:cNvPr>
          <p:cNvSpPr/>
          <p:nvPr/>
        </p:nvSpPr>
        <p:spPr>
          <a:xfrm>
            <a:off x="13568882" y="440109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641B299-90BC-E143-9D32-3D7FE101AF6E}"/>
              </a:ext>
            </a:extLst>
          </p:cNvPr>
          <p:cNvSpPr/>
          <p:nvPr/>
        </p:nvSpPr>
        <p:spPr>
          <a:xfrm>
            <a:off x="11685792" y="5079943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4332D-4392-C546-87AB-ADCBA573C4FA}"/>
              </a:ext>
            </a:extLst>
          </p:cNvPr>
          <p:cNvGrpSpPr/>
          <p:nvPr/>
        </p:nvGrpSpPr>
        <p:grpSpPr>
          <a:xfrm>
            <a:off x="13568569" y="5079942"/>
            <a:ext cx="587084" cy="396096"/>
            <a:chOff x="4062141" y="6157765"/>
            <a:chExt cx="635299" cy="428625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40D60FBC-20FD-6E4F-89F9-DBA4EB0604C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9AA467-EA8E-1E41-8C54-1EC30E62697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3AB6A0-7F73-F345-9833-C845BE38BC75}"/>
              </a:ext>
            </a:extLst>
          </p:cNvPr>
          <p:cNvSpPr txBox="1"/>
          <p:nvPr/>
        </p:nvSpPr>
        <p:spPr>
          <a:xfrm>
            <a:off x="14334873" y="500199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0FE538C-6B55-D843-8BAC-6D62440EEEB9}"/>
              </a:ext>
            </a:extLst>
          </p:cNvPr>
          <p:cNvSpPr/>
          <p:nvPr/>
        </p:nvSpPr>
        <p:spPr>
          <a:xfrm>
            <a:off x="11673002" y="578208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EABF599-E16A-0549-97CF-7D0FB874FF02}"/>
              </a:ext>
            </a:extLst>
          </p:cNvPr>
          <p:cNvSpPr/>
          <p:nvPr/>
        </p:nvSpPr>
        <p:spPr>
          <a:xfrm>
            <a:off x="12306351" y="577743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80A8FCD-C36B-2441-99CF-B452FBD314E6}"/>
              </a:ext>
            </a:extLst>
          </p:cNvPr>
          <p:cNvSpPr/>
          <p:nvPr/>
        </p:nvSpPr>
        <p:spPr>
          <a:xfrm>
            <a:off x="12921784" y="577743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7B9783E-5D85-D945-908B-3C73A89EE9A5}"/>
              </a:ext>
            </a:extLst>
          </p:cNvPr>
          <p:cNvSpPr/>
          <p:nvPr/>
        </p:nvSpPr>
        <p:spPr>
          <a:xfrm>
            <a:off x="13551596" y="577743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3F582C1-9E2A-2D4D-AFD9-8386FAA6B1E7}"/>
              </a:ext>
            </a:extLst>
          </p:cNvPr>
          <p:cNvSpPr/>
          <p:nvPr/>
        </p:nvSpPr>
        <p:spPr>
          <a:xfrm>
            <a:off x="11670484" y="652884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324FE4-BE49-6C42-9B94-B25499CCE417}"/>
              </a:ext>
            </a:extLst>
          </p:cNvPr>
          <p:cNvGrpSpPr/>
          <p:nvPr/>
        </p:nvGrpSpPr>
        <p:grpSpPr>
          <a:xfrm>
            <a:off x="13550688" y="6528845"/>
            <a:ext cx="587084" cy="396096"/>
            <a:chOff x="4062141" y="6157765"/>
            <a:chExt cx="635299" cy="428625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77969004-3EA4-D64E-A461-781BA063DC0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8E16AF-9F49-8F4B-8C38-8E51F43BECD5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98D511-A423-964D-A405-A7A48A332759}"/>
              </a:ext>
            </a:extLst>
          </p:cNvPr>
          <p:cNvSpPr/>
          <p:nvPr/>
        </p:nvSpPr>
        <p:spPr>
          <a:xfrm>
            <a:off x="11669346" y="722744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7AC1460-2024-CA46-B74C-A7CBF8343800}"/>
              </a:ext>
            </a:extLst>
          </p:cNvPr>
          <p:cNvSpPr/>
          <p:nvPr/>
        </p:nvSpPr>
        <p:spPr>
          <a:xfrm>
            <a:off x="12302697" y="722279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80B4583-FC56-8148-9F45-D3077BE1AF03}"/>
              </a:ext>
            </a:extLst>
          </p:cNvPr>
          <p:cNvSpPr/>
          <p:nvPr/>
        </p:nvSpPr>
        <p:spPr>
          <a:xfrm>
            <a:off x="12918131" y="72227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39AC48F-C3BC-514E-8272-FBAA50357514}"/>
              </a:ext>
            </a:extLst>
          </p:cNvPr>
          <p:cNvSpPr/>
          <p:nvPr/>
        </p:nvSpPr>
        <p:spPr>
          <a:xfrm>
            <a:off x="13547942" y="72227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B723962-6ED8-CE40-9FEC-F6741593573D}"/>
              </a:ext>
            </a:extLst>
          </p:cNvPr>
          <p:cNvSpPr/>
          <p:nvPr/>
        </p:nvSpPr>
        <p:spPr>
          <a:xfrm>
            <a:off x="11669344" y="793319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8BDF02-0C05-6F47-8864-63C705BD6342}"/>
              </a:ext>
            </a:extLst>
          </p:cNvPr>
          <p:cNvGrpSpPr/>
          <p:nvPr/>
        </p:nvGrpSpPr>
        <p:grpSpPr>
          <a:xfrm>
            <a:off x="13561674" y="7933190"/>
            <a:ext cx="587084" cy="396096"/>
            <a:chOff x="4062141" y="6157765"/>
            <a:chExt cx="635299" cy="4286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171D712-B8AA-6448-8471-A79E6A2A384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FF2C06E-178C-E04B-BC0A-7EDA7E02FC0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59FB847-DB85-F54C-8D44-8853C53B1335}"/>
              </a:ext>
            </a:extLst>
          </p:cNvPr>
          <p:cNvSpPr/>
          <p:nvPr/>
        </p:nvSpPr>
        <p:spPr>
          <a:xfrm>
            <a:off x="11691347" y="863578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6F81C2-94F3-BE47-826E-84B31D6D9EC7}"/>
              </a:ext>
            </a:extLst>
          </p:cNvPr>
          <p:cNvSpPr/>
          <p:nvPr/>
        </p:nvSpPr>
        <p:spPr>
          <a:xfrm>
            <a:off x="12324698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025880A-18F3-6E41-B06C-CD5131282AA6}"/>
              </a:ext>
            </a:extLst>
          </p:cNvPr>
          <p:cNvSpPr/>
          <p:nvPr/>
        </p:nvSpPr>
        <p:spPr>
          <a:xfrm>
            <a:off x="12940131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129171-3D81-214A-9021-F6B41D2B1CC4}"/>
              </a:ext>
            </a:extLst>
          </p:cNvPr>
          <p:cNvSpPr/>
          <p:nvPr/>
        </p:nvSpPr>
        <p:spPr>
          <a:xfrm>
            <a:off x="13569943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2FB93C6-B0C8-B742-ACCE-E0697C470A2B}"/>
              </a:ext>
            </a:extLst>
          </p:cNvPr>
          <p:cNvSpPr/>
          <p:nvPr/>
        </p:nvSpPr>
        <p:spPr>
          <a:xfrm>
            <a:off x="11691346" y="93415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61E65C-94DE-1E4E-924E-9BF1A1B8BAB1}"/>
              </a:ext>
            </a:extLst>
          </p:cNvPr>
          <p:cNvGrpSpPr/>
          <p:nvPr/>
        </p:nvGrpSpPr>
        <p:grpSpPr>
          <a:xfrm>
            <a:off x="13583677" y="9341534"/>
            <a:ext cx="587084" cy="396096"/>
            <a:chOff x="4062141" y="6157765"/>
            <a:chExt cx="635299" cy="42862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6DB2353-4226-F44A-92AA-1F5CA853F552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05B0EA-924F-7E40-999D-9A53AC1A395E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E33A8F4-16B4-434A-B521-C962D90CFD02}"/>
              </a:ext>
            </a:extLst>
          </p:cNvPr>
          <p:cNvSpPr txBox="1"/>
          <p:nvPr/>
        </p:nvSpPr>
        <p:spPr>
          <a:xfrm>
            <a:off x="16251813" y="6897544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ABACA-AC59-4443-88D1-A903D8436775}"/>
              </a:ext>
            </a:extLst>
          </p:cNvPr>
          <p:cNvSpPr txBox="1"/>
          <p:nvPr/>
        </p:nvSpPr>
        <p:spPr>
          <a:xfrm>
            <a:off x="14322152" y="6441135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69059F-591F-9949-8981-46D4BC16BA44}"/>
              </a:ext>
            </a:extLst>
          </p:cNvPr>
          <p:cNvSpPr txBox="1"/>
          <p:nvPr/>
        </p:nvSpPr>
        <p:spPr>
          <a:xfrm>
            <a:off x="14322152" y="7810999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CF6B6F-8139-D649-9D29-705AB285D41C}"/>
              </a:ext>
            </a:extLst>
          </p:cNvPr>
          <p:cNvSpPr txBox="1"/>
          <p:nvPr/>
        </p:nvSpPr>
        <p:spPr>
          <a:xfrm>
            <a:off x="14379968" y="9233686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665CDE1-8963-DE49-86CD-4ADA43EF1C32}"/>
              </a:ext>
            </a:extLst>
          </p:cNvPr>
          <p:cNvSpPr/>
          <p:nvPr/>
        </p:nvSpPr>
        <p:spPr>
          <a:xfrm>
            <a:off x="11897648" y="233612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9000567E-56C7-F443-8B13-5E437A243537}"/>
              </a:ext>
            </a:extLst>
          </p:cNvPr>
          <p:cNvSpPr/>
          <p:nvPr/>
        </p:nvSpPr>
        <p:spPr>
          <a:xfrm>
            <a:off x="12517794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1EC844B-8D4C-A049-9A4D-97FB2E039938}"/>
              </a:ext>
            </a:extLst>
          </p:cNvPr>
          <p:cNvSpPr/>
          <p:nvPr/>
        </p:nvSpPr>
        <p:spPr>
          <a:xfrm>
            <a:off x="13146431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F4106CD-5B51-C346-87AE-75BDE6F09D31}"/>
              </a:ext>
            </a:extLst>
          </p:cNvPr>
          <p:cNvSpPr/>
          <p:nvPr/>
        </p:nvSpPr>
        <p:spPr>
          <a:xfrm>
            <a:off x="13776242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3906B3-B0EA-D948-9545-A770B329A503}"/>
              </a:ext>
            </a:extLst>
          </p:cNvPr>
          <p:cNvSpPr txBox="1"/>
          <p:nvPr/>
        </p:nvSpPr>
        <p:spPr>
          <a:xfrm>
            <a:off x="12130560" y="1957608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3F36E5-205F-524B-A960-23984DF5215E}"/>
              </a:ext>
            </a:extLst>
          </p:cNvPr>
          <p:cNvSpPr txBox="1"/>
          <p:nvPr/>
        </p:nvSpPr>
        <p:spPr>
          <a:xfrm>
            <a:off x="11908459" y="3000393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B4769-18FE-FC4A-B7F8-4539F89935D4}"/>
              </a:ext>
            </a:extLst>
          </p:cNvPr>
          <p:cNvSpPr txBox="1"/>
          <p:nvPr/>
        </p:nvSpPr>
        <p:spPr>
          <a:xfrm>
            <a:off x="15908634" y="3012595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F3D25A8-F348-D04E-BDB8-9EA30CB8131E}"/>
              </a:ext>
            </a:extLst>
          </p:cNvPr>
          <p:cNvSpPr/>
          <p:nvPr/>
        </p:nvSpPr>
        <p:spPr>
          <a:xfrm>
            <a:off x="11387128" y="1838924"/>
            <a:ext cx="8469686" cy="818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4F01A793-0EE8-E843-B9DA-F321B3B48FCA}"/>
              </a:ext>
            </a:extLst>
          </p:cNvPr>
          <p:cNvSpPr/>
          <p:nvPr/>
        </p:nvSpPr>
        <p:spPr>
          <a:xfrm>
            <a:off x="12777294" y="349269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262183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60F323-9038-8149-B60B-CBFDF5156D2F}"/>
              </a:ext>
            </a:extLst>
          </p:cNvPr>
          <p:cNvSpPr/>
          <p:nvPr/>
        </p:nvSpPr>
        <p:spPr>
          <a:xfrm>
            <a:off x="3546411" y="5986160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1EDF71-7BAD-9F48-AD1B-DDB7CD8F6B02}"/>
              </a:ext>
            </a:extLst>
          </p:cNvPr>
          <p:cNvSpPr/>
          <p:nvPr/>
        </p:nvSpPr>
        <p:spPr>
          <a:xfrm>
            <a:off x="4516138" y="2880976"/>
            <a:ext cx="2221645" cy="1266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ECE552-0186-2C4A-A59D-CCA76F9D4C5B}"/>
              </a:ext>
            </a:extLst>
          </p:cNvPr>
          <p:cNvSpPr/>
          <p:nvPr/>
        </p:nvSpPr>
        <p:spPr>
          <a:xfrm>
            <a:off x="5747887" y="6453339"/>
            <a:ext cx="2007557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4985-0EF6-884B-A4FC-66D121340F4C}"/>
              </a:ext>
            </a:extLst>
          </p:cNvPr>
          <p:cNvSpPr txBox="1"/>
          <p:nvPr/>
        </p:nvSpPr>
        <p:spPr>
          <a:xfrm>
            <a:off x="4550188" y="4327788"/>
            <a:ext cx="2113517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48170-9147-3942-8711-06398C1A5142}"/>
              </a:ext>
            </a:extLst>
          </p:cNvPr>
          <p:cNvSpPr txBox="1"/>
          <p:nvPr/>
        </p:nvSpPr>
        <p:spPr>
          <a:xfrm>
            <a:off x="3602139" y="6984370"/>
            <a:ext cx="1875522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/>
              <a:t>For learning:</a:t>
            </a:r>
          </a:p>
          <a:p>
            <a:pPr algn="ctr"/>
            <a:r>
              <a:rPr lang="en-US" sz="1478"/>
              <a:t>to create and optimize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29FF-8562-4B40-AD95-905A34FD1429}"/>
              </a:ext>
            </a:extLst>
          </p:cNvPr>
          <p:cNvSpPr txBox="1"/>
          <p:nvPr/>
        </p:nvSpPr>
        <p:spPr>
          <a:xfrm>
            <a:off x="5889078" y="6888835"/>
            <a:ext cx="1725176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/>
              <a:t>Only for performance evaluation</a:t>
            </a:r>
          </a:p>
          <a:p>
            <a:pPr algn="ctr"/>
            <a:r>
              <a:rPr lang="en-US" sz="1478" b="1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5340B-3080-DA4F-A62F-8FCAD2E54A03}"/>
              </a:ext>
            </a:extLst>
          </p:cNvPr>
          <p:cNvSpPr txBox="1"/>
          <p:nvPr/>
        </p:nvSpPr>
        <p:spPr>
          <a:xfrm>
            <a:off x="3951645" y="4714160"/>
            <a:ext cx="335931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Sample rows are assigned at 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B3376-D863-6A40-AAF7-024A506BA4D1}"/>
              </a:ext>
            </a:extLst>
          </p:cNvPr>
          <p:cNvSpPr txBox="1"/>
          <p:nvPr/>
        </p:nvSpPr>
        <p:spPr>
          <a:xfrm rot="18646773">
            <a:off x="4500544" y="2513076"/>
            <a:ext cx="704039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E6AE7-2B02-2D43-8A99-A476953E0898}"/>
              </a:ext>
            </a:extLst>
          </p:cNvPr>
          <p:cNvSpPr txBox="1"/>
          <p:nvPr/>
        </p:nvSpPr>
        <p:spPr>
          <a:xfrm rot="18646773">
            <a:off x="4590306" y="2261880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EA483-1265-384A-B0BC-003CD1C03358}"/>
              </a:ext>
            </a:extLst>
          </p:cNvPr>
          <p:cNvSpPr txBox="1"/>
          <p:nvPr/>
        </p:nvSpPr>
        <p:spPr>
          <a:xfrm rot="18646773">
            <a:off x="4838655" y="2261214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C39CE-7D10-5144-AD5F-62453B5E7FA2}"/>
              </a:ext>
            </a:extLst>
          </p:cNvPr>
          <p:cNvSpPr txBox="1"/>
          <p:nvPr/>
        </p:nvSpPr>
        <p:spPr>
          <a:xfrm rot="18646773">
            <a:off x="6173340" y="2243790"/>
            <a:ext cx="140936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3AA8D-CBEC-184D-864A-4E1749C218FE}"/>
              </a:ext>
            </a:extLst>
          </p:cNvPr>
          <p:cNvSpPr txBox="1"/>
          <p:nvPr/>
        </p:nvSpPr>
        <p:spPr>
          <a:xfrm>
            <a:off x="5312446" y="2619939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8AFC0-3BC2-6C44-AA10-AF23882B1F1F}"/>
              </a:ext>
            </a:extLst>
          </p:cNvPr>
          <p:cNvSpPr txBox="1"/>
          <p:nvPr/>
        </p:nvSpPr>
        <p:spPr>
          <a:xfrm>
            <a:off x="3687683" y="2911043"/>
            <a:ext cx="1035027" cy="15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9"/>
              <a:t>Sample_1</a:t>
            </a:r>
          </a:p>
          <a:p>
            <a:pPr algn="ctr"/>
            <a:r>
              <a:rPr lang="en-US" sz="1109"/>
              <a:t>Sample_2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Sample_n</a:t>
            </a:r>
          </a:p>
          <a:p>
            <a:endParaRPr lang="en-US" sz="1663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75F205-DEBB-1746-B559-B3A441ADEF8B}"/>
              </a:ext>
            </a:extLst>
          </p:cNvPr>
          <p:cNvGrpSpPr/>
          <p:nvPr/>
        </p:nvGrpSpPr>
        <p:grpSpPr>
          <a:xfrm>
            <a:off x="5446658" y="5083311"/>
            <a:ext cx="555196" cy="916177"/>
            <a:chOff x="10282586" y="7786824"/>
            <a:chExt cx="600793" cy="991418"/>
          </a:xfrm>
        </p:grpSpPr>
        <p:sp>
          <p:nvSpPr>
            <p:cNvPr id="17" name="Left-Up Arrow 16">
              <a:extLst>
                <a:ext uri="{FF2B5EF4-FFF2-40B4-BE49-F238E27FC236}">
                  <a16:creationId xmlns:a16="http://schemas.microsoft.com/office/drawing/2014/main" id="{2BDB8C05-2EBE-C746-A4DA-CF101E6CF6A8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4CCFC3-F611-D04F-A4FE-0DD6A66DF648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B6C15BE4-CFBF-264D-AFAA-5C279B8E52D3}"/>
              </a:ext>
            </a:extLst>
          </p:cNvPr>
          <p:cNvSpPr/>
          <p:nvPr/>
        </p:nvSpPr>
        <p:spPr>
          <a:xfrm>
            <a:off x="4316350" y="8751368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21AF57-EB2E-2E4E-B2D2-086A2D93432D}"/>
              </a:ext>
            </a:extLst>
          </p:cNvPr>
          <p:cNvSpPr/>
          <p:nvPr/>
        </p:nvSpPr>
        <p:spPr>
          <a:xfrm>
            <a:off x="14602419" y="2664549"/>
            <a:ext cx="488056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DA0310-7919-634A-88ED-423FD8996D17}"/>
              </a:ext>
            </a:extLst>
          </p:cNvPr>
          <p:cNvSpPr/>
          <p:nvPr/>
        </p:nvSpPr>
        <p:spPr>
          <a:xfrm>
            <a:off x="15222567" y="2659897"/>
            <a:ext cx="488056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2D30EB-AD3F-CA45-810C-B3772FFFDD5D}"/>
              </a:ext>
            </a:extLst>
          </p:cNvPr>
          <p:cNvSpPr/>
          <p:nvPr/>
        </p:nvSpPr>
        <p:spPr>
          <a:xfrm>
            <a:off x="15851203" y="2659897"/>
            <a:ext cx="489231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72655C-582D-B240-B631-C72DDDC42242}"/>
              </a:ext>
            </a:extLst>
          </p:cNvPr>
          <p:cNvSpPr/>
          <p:nvPr/>
        </p:nvSpPr>
        <p:spPr>
          <a:xfrm>
            <a:off x="16481014" y="2659897"/>
            <a:ext cx="489231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D8AC8-4A5F-8544-B931-5877A7AEF264}"/>
              </a:ext>
            </a:extLst>
          </p:cNvPr>
          <p:cNvSpPr txBox="1"/>
          <p:nvPr/>
        </p:nvSpPr>
        <p:spPr>
          <a:xfrm>
            <a:off x="3436291" y="9483636"/>
            <a:ext cx="521033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/>
              <a:t>Cross Validation Folds </a:t>
            </a:r>
            <a:r>
              <a:rPr lang="en-US" sz="1663"/>
              <a:t>– equal subsets of the 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4D82A-3375-E449-9D58-5941976C0F36}"/>
              </a:ext>
            </a:extLst>
          </p:cNvPr>
          <p:cNvSpPr txBox="1"/>
          <p:nvPr/>
        </p:nvSpPr>
        <p:spPr>
          <a:xfrm>
            <a:off x="3596407" y="7984254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43694-8AC2-4B44-A03A-68B35F6BB294}"/>
              </a:ext>
            </a:extLst>
          </p:cNvPr>
          <p:cNvSpPr txBox="1"/>
          <p:nvPr/>
        </p:nvSpPr>
        <p:spPr>
          <a:xfrm>
            <a:off x="2896885" y="8357092"/>
            <a:ext cx="335931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Sample rows are assigned at random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184154-0BE6-124C-9671-A2698335A16C}"/>
              </a:ext>
            </a:extLst>
          </p:cNvPr>
          <p:cNvSpPr/>
          <p:nvPr/>
        </p:nvSpPr>
        <p:spPr>
          <a:xfrm>
            <a:off x="12895979" y="5392019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DAE0A02-37B6-EE42-A3CB-D4F790CD5FF0}"/>
              </a:ext>
            </a:extLst>
          </p:cNvPr>
          <p:cNvSpPr/>
          <p:nvPr/>
        </p:nvSpPr>
        <p:spPr>
          <a:xfrm>
            <a:off x="13596864" y="5707461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29A413E-0D0D-E842-AC75-59F54952D36F}"/>
              </a:ext>
            </a:extLst>
          </p:cNvPr>
          <p:cNvSpPr/>
          <p:nvPr/>
        </p:nvSpPr>
        <p:spPr>
          <a:xfrm>
            <a:off x="14421286" y="6031504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53C390-312D-9840-B280-D8139C31ED6B}"/>
              </a:ext>
            </a:extLst>
          </p:cNvPr>
          <p:cNvSpPr/>
          <p:nvPr/>
        </p:nvSpPr>
        <p:spPr>
          <a:xfrm>
            <a:off x="15164796" y="6342796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B1235D-8241-3C49-9021-42C8B2890EDC}"/>
              </a:ext>
            </a:extLst>
          </p:cNvPr>
          <p:cNvSpPr/>
          <p:nvPr/>
        </p:nvSpPr>
        <p:spPr>
          <a:xfrm>
            <a:off x="2135703" y="1726690"/>
            <a:ext cx="7040948" cy="928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D259D0-5112-674D-BD32-DC6AE2C71DE1}"/>
              </a:ext>
            </a:extLst>
          </p:cNvPr>
          <p:cNvSpPr/>
          <p:nvPr/>
        </p:nvSpPr>
        <p:spPr>
          <a:xfrm>
            <a:off x="3436288" y="9917546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A5FC5D9-68AC-8149-986A-6B7FB569443E}"/>
              </a:ext>
            </a:extLst>
          </p:cNvPr>
          <p:cNvSpPr/>
          <p:nvPr/>
        </p:nvSpPr>
        <p:spPr>
          <a:xfrm>
            <a:off x="3442720" y="10140579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2410F8-F5CA-CB48-9553-501E3B84425C}"/>
              </a:ext>
            </a:extLst>
          </p:cNvPr>
          <p:cNvSpPr/>
          <p:nvPr/>
        </p:nvSpPr>
        <p:spPr>
          <a:xfrm>
            <a:off x="3442720" y="10355588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EE14D5-5BD2-374D-96D7-3017ADD83942}"/>
              </a:ext>
            </a:extLst>
          </p:cNvPr>
          <p:cNvSpPr/>
          <p:nvPr/>
        </p:nvSpPr>
        <p:spPr>
          <a:xfrm>
            <a:off x="3436288" y="10542310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7075E-A670-884F-85AA-9AED85DA0798}"/>
              </a:ext>
            </a:extLst>
          </p:cNvPr>
          <p:cNvSpPr txBox="1"/>
          <p:nvPr/>
        </p:nvSpPr>
        <p:spPr>
          <a:xfrm>
            <a:off x="3983848" y="1257374"/>
            <a:ext cx="3688510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Splitting the data for vfold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344332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755458" y="6002331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included \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7455241" y="1062086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8495615" y="10336226"/>
            <a:ext cx="1882437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58557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58510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652993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6529931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3" y="6451982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23207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22741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79788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7978832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86774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86727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938317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9383179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08577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079152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0791521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684068" y="8189766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7891124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260988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0683675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5580930" y="5180336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291554" y="5099642"/>
            <a:ext cx="8843061" cy="6703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36187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7455241" y="1126935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8495615" y="10984713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4385349" y="4272404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291554" y="584030"/>
            <a:ext cx="8508989" cy="1159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751879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885954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75187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268060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3121037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796721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24537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62906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4088168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179693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286214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388213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946450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64585" y="4023487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2674075" y="512507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3294223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3922859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4552671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2906987" y="4746557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921655" y="5622056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101392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9712861" y="1126358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7227501" y="10907020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4385349" y="4272404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330856" y="696192"/>
            <a:ext cx="7467473" cy="4799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496415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944907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496414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012594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2865571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816372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44188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511157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39702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061786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168307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270308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82854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24539" y="392310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2615123" y="49285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3235269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3863906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4493717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2848035" y="4550045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711362" y="5818737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346700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raphic 178" descr="Raised hand">
            <a:extLst>
              <a:ext uri="{FF2B5EF4-FFF2-40B4-BE49-F238E27FC236}">
                <a16:creationId xmlns:a16="http://schemas.microsoft.com/office/drawing/2014/main" id="{340B68CD-C57C-9E48-BEE4-36D2006A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340" y="2943156"/>
            <a:ext cx="396096" cy="39609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F79203-2335-074C-B532-C8E4ACA9E19A}"/>
              </a:ext>
            </a:extLst>
          </p:cNvPr>
          <p:cNvSpPr/>
          <p:nvPr/>
        </p:nvSpPr>
        <p:spPr>
          <a:xfrm>
            <a:off x="2659193" y="2930953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A67BC4-F0F4-A74D-99F6-9BAAEC0D96C8}"/>
              </a:ext>
            </a:extLst>
          </p:cNvPr>
          <p:cNvSpPr/>
          <p:nvPr/>
        </p:nvSpPr>
        <p:spPr>
          <a:xfrm>
            <a:off x="2649135" y="2126189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2AF8A0-2442-7A46-95AC-E49297DB8EE8}"/>
              </a:ext>
            </a:extLst>
          </p:cNvPr>
          <p:cNvSpPr/>
          <p:nvPr/>
        </p:nvSpPr>
        <p:spPr>
          <a:xfrm>
            <a:off x="5125047" y="2930953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0024159-CFB1-C646-AF10-36AF2FE22C6A}"/>
              </a:ext>
            </a:extLst>
          </p:cNvPr>
          <p:cNvSpPr/>
          <p:nvPr/>
        </p:nvSpPr>
        <p:spPr>
          <a:xfrm>
            <a:off x="4984213" y="265898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A5BE0-B365-A548-8B43-DDCE5FD020EA}"/>
              </a:ext>
            </a:extLst>
          </p:cNvPr>
          <p:cNvSpPr txBox="1"/>
          <p:nvPr/>
        </p:nvSpPr>
        <p:spPr>
          <a:xfrm>
            <a:off x="2825677" y="2555965"/>
            <a:ext cx="2229581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7" name="Graphic 6" descr="Raised hand">
            <a:extLst>
              <a:ext uri="{FF2B5EF4-FFF2-40B4-BE49-F238E27FC236}">
                <a16:creationId xmlns:a16="http://schemas.microsoft.com/office/drawing/2014/main" id="{F67910B1-97E2-F645-8C67-1D94B07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7409" y="10602009"/>
            <a:ext cx="396096" cy="396096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7332EB4E-67C7-6C4A-B448-FC269D29C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1542" y="2727985"/>
            <a:ext cx="775688" cy="775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D3ED2D-B6CE-DC43-918A-1AE6EBF1F2EC}"/>
              </a:ext>
            </a:extLst>
          </p:cNvPr>
          <p:cNvSpPr/>
          <p:nvPr/>
        </p:nvSpPr>
        <p:spPr>
          <a:xfrm>
            <a:off x="2264317" y="1735669"/>
            <a:ext cx="10029721" cy="1008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D98C50-3912-1044-87FF-77A9E2BEE7CB}"/>
              </a:ext>
            </a:extLst>
          </p:cNvPr>
          <p:cNvSpPr/>
          <p:nvPr/>
        </p:nvSpPr>
        <p:spPr>
          <a:xfrm>
            <a:off x="2659193" y="39893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04FC0-F724-154D-BB1B-E84DCB3977FD}"/>
              </a:ext>
            </a:extLst>
          </p:cNvPr>
          <p:cNvSpPr/>
          <p:nvPr/>
        </p:nvSpPr>
        <p:spPr>
          <a:xfrm>
            <a:off x="3175542" y="3476067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63"/>
              <a:t>Training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CADD1-AB8D-C74F-A989-21F85F44E558}"/>
              </a:ext>
            </a:extLst>
          </p:cNvPr>
          <p:cNvCxnSpPr/>
          <p:nvPr/>
        </p:nvCxnSpPr>
        <p:spPr>
          <a:xfrm>
            <a:off x="3242326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5A1D9-F3C6-CB44-8345-3F6264221C69}"/>
              </a:ext>
            </a:extLst>
          </p:cNvPr>
          <p:cNvCxnSpPr/>
          <p:nvPr/>
        </p:nvCxnSpPr>
        <p:spPr>
          <a:xfrm>
            <a:off x="3853269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F493E1-8C72-FD4A-872E-D1F2035FAE5A}"/>
              </a:ext>
            </a:extLst>
          </p:cNvPr>
          <p:cNvCxnSpPr/>
          <p:nvPr/>
        </p:nvCxnSpPr>
        <p:spPr>
          <a:xfrm>
            <a:off x="4440550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E3CF60-FCB8-0041-B65C-1210F4CFBE3E}"/>
              </a:ext>
            </a:extLst>
          </p:cNvPr>
          <p:cNvSpPr txBox="1"/>
          <p:nvPr/>
        </p:nvSpPr>
        <p:spPr>
          <a:xfrm>
            <a:off x="7684068" y="3812496"/>
            <a:ext cx="3922512" cy="103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Training data is divided by row into folds:</a:t>
            </a:r>
          </a:p>
          <a:p>
            <a:endParaRPr lang="en-US" sz="1478"/>
          </a:p>
          <a:p>
            <a:r>
              <a:rPr lang="en-US" sz="1478"/>
              <a:t>Each fold contains all outcome and predictor variables but different subsets of samples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6004A4D-8411-A040-96D9-EB55C27F7ED1}"/>
              </a:ext>
            </a:extLst>
          </p:cNvPr>
          <p:cNvSpPr txBox="1"/>
          <p:nvPr/>
        </p:nvSpPr>
        <p:spPr>
          <a:xfrm>
            <a:off x="7834647" y="602552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included \ folds (yellow)</a:t>
            </a:r>
          </a:p>
          <a:p>
            <a:endParaRPr lang="en-US" sz="1663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8A1B20E-828C-F24C-AC63-5FD064E235BD}"/>
              </a:ext>
            </a:extLst>
          </p:cNvPr>
          <p:cNvSpPr/>
          <p:nvPr/>
        </p:nvSpPr>
        <p:spPr>
          <a:xfrm>
            <a:off x="8044775" y="1062086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88D2C5-3462-7841-B95F-530305ABBE23}"/>
              </a:ext>
            </a:extLst>
          </p:cNvPr>
          <p:cNvSpPr txBox="1"/>
          <p:nvPr/>
        </p:nvSpPr>
        <p:spPr>
          <a:xfrm>
            <a:off x="9085149" y="10336225"/>
            <a:ext cx="2169829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final model performance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A60E768-3F6B-E14A-841D-A70E4A461D14}"/>
              </a:ext>
            </a:extLst>
          </p:cNvPr>
          <p:cNvSpPr/>
          <p:nvPr/>
        </p:nvSpPr>
        <p:spPr>
          <a:xfrm>
            <a:off x="2642035" y="489151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7CF9D50-24E5-7C4E-A5C0-EEEE6D43A2A0}"/>
              </a:ext>
            </a:extLst>
          </p:cNvPr>
          <p:cNvSpPr/>
          <p:nvPr/>
        </p:nvSpPr>
        <p:spPr>
          <a:xfrm>
            <a:off x="3262181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4180A07-4D7B-B44B-86D0-3F4AAA93AF35}"/>
              </a:ext>
            </a:extLst>
          </p:cNvPr>
          <p:cNvSpPr/>
          <p:nvPr/>
        </p:nvSpPr>
        <p:spPr>
          <a:xfrm>
            <a:off x="3890818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E5B3C0-3BB9-0E48-BAC1-BCD2B516B306}"/>
              </a:ext>
            </a:extLst>
          </p:cNvPr>
          <p:cNvSpPr/>
          <p:nvPr/>
        </p:nvSpPr>
        <p:spPr>
          <a:xfrm>
            <a:off x="4520629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877D562-058F-EA45-9FF0-D5FFB2E41964}"/>
              </a:ext>
            </a:extLst>
          </p:cNvPr>
          <p:cNvSpPr/>
          <p:nvPr/>
        </p:nvSpPr>
        <p:spPr>
          <a:xfrm>
            <a:off x="2634015" y="58557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8B2B01-D025-DB4A-8F35-09E5B28FA3EA}"/>
              </a:ext>
            </a:extLst>
          </p:cNvPr>
          <p:cNvSpPr/>
          <p:nvPr/>
        </p:nvSpPr>
        <p:spPr>
          <a:xfrm>
            <a:off x="3267366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357B988-8E00-D848-9521-D96E6CC5D37C}"/>
              </a:ext>
            </a:extLst>
          </p:cNvPr>
          <p:cNvSpPr/>
          <p:nvPr/>
        </p:nvSpPr>
        <p:spPr>
          <a:xfrm>
            <a:off x="3882800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F8A740E-78C7-2542-8275-8E6442A3D925}"/>
              </a:ext>
            </a:extLst>
          </p:cNvPr>
          <p:cNvSpPr/>
          <p:nvPr/>
        </p:nvSpPr>
        <p:spPr>
          <a:xfrm>
            <a:off x="4512611" y="58510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76C1A57-000D-824A-AC2B-CDC49E16B3E9}"/>
              </a:ext>
            </a:extLst>
          </p:cNvPr>
          <p:cNvSpPr/>
          <p:nvPr/>
        </p:nvSpPr>
        <p:spPr>
          <a:xfrm>
            <a:off x="2629521" y="652993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E976B44-128A-9647-840E-E9597676A9A1}"/>
              </a:ext>
            </a:extLst>
          </p:cNvPr>
          <p:cNvGrpSpPr/>
          <p:nvPr/>
        </p:nvGrpSpPr>
        <p:grpSpPr>
          <a:xfrm>
            <a:off x="4512298" y="6529931"/>
            <a:ext cx="587084" cy="396096"/>
            <a:chOff x="4062141" y="6157765"/>
            <a:chExt cx="635299" cy="42862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6523D98-4CE2-744C-9ED1-C783721B25F1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543900-5627-B143-9DA4-65F421ECD44A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A5188B-7087-5645-BCB7-C9E07A0BB6B1}"/>
              </a:ext>
            </a:extLst>
          </p:cNvPr>
          <p:cNvSpPr txBox="1"/>
          <p:nvPr/>
        </p:nvSpPr>
        <p:spPr>
          <a:xfrm>
            <a:off x="5278603" y="6451982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F3BD69E1-74E1-9548-9792-BD34AB9FB195}"/>
              </a:ext>
            </a:extLst>
          </p:cNvPr>
          <p:cNvSpPr/>
          <p:nvPr/>
        </p:nvSpPr>
        <p:spPr>
          <a:xfrm>
            <a:off x="2616731" y="723207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39424DC-1847-4F46-B6DF-6EFBC120FDB2}"/>
              </a:ext>
            </a:extLst>
          </p:cNvPr>
          <p:cNvSpPr/>
          <p:nvPr/>
        </p:nvSpPr>
        <p:spPr>
          <a:xfrm>
            <a:off x="3250082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B296B03-1BA0-314A-9382-E2F769B16C78}"/>
              </a:ext>
            </a:extLst>
          </p:cNvPr>
          <p:cNvSpPr/>
          <p:nvPr/>
        </p:nvSpPr>
        <p:spPr>
          <a:xfrm>
            <a:off x="3865514" y="722741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A32AB9F-3073-D043-BA38-CA32260128A7}"/>
              </a:ext>
            </a:extLst>
          </p:cNvPr>
          <p:cNvSpPr/>
          <p:nvPr/>
        </p:nvSpPr>
        <p:spPr>
          <a:xfrm>
            <a:off x="4495327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216B3790-07FD-8442-AFB1-AA192B5237E6}"/>
              </a:ext>
            </a:extLst>
          </p:cNvPr>
          <p:cNvSpPr/>
          <p:nvPr/>
        </p:nvSpPr>
        <p:spPr>
          <a:xfrm>
            <a:off x="2614215" y="79788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A09011B-CD04-7E4C-90DA-8C7BE1F271BF}"/>
              </a:ext>
            </a:extLst>
          </p:cNvPr>
          <p:cNvGrpSpPr/>
          <p:nvPr/>
        </p:nvGrpSpPr>
        <p:grpSpPr>
          <a:xfrm>
            <a:off x="4494417" y="7978832"/>
            <a:ext cx="587084" cy="396096"/>
            <a:chOff x="4062141" y="6157765"/>
            <a:chExt cx="635299" cy="428625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B7C6E-8E06-8147-9CA2-DFB76C4C748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DA94F38-11A8-024E-A99D-39208CE1A1A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D3A1368C-56B4-5242-A632-97E7DD1E7C91}"/>
              </a:ext>
            </a:extLst>
          </p:cNvPr>
          <p:cNvSpPr/>
          <p:nvPr/>
        </p:nvSpPr>
        <p:spPr>
          <a:xfrm>
            <a:off x="2613076" y="86774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4CF3A2D-15C1-7448-8109-190030C17993}"/>
              </a:ext>
            </a:extLst>
          </p:cNvPr>
          <p:cNvSpPr/>
          <p:nvPr/>
        </p:nvSpPr>
        <p:spPr>
          <a:xfrm>
            <a:off x="3246427" y="86727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79A007B7-F8AC-6B43-999F-8FE3C5F2D7DF}"/>
              </a:ext>
            </a:extLst>
          </p:cNvPr>
          <p:cNvSpPr/>
          <p:nvPr/>
        </p:nvSpPr>
        <p:spPr>
          <a:xfrm>
            <a:off x="3861860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8D4C2D0-8738-9747-9922-15F4A0F600C1}"/>
              </a:ext>
            </a:extLst>
          </p:cNvPr>
          <p:cNvSpPr/>
          <p:nvPr/>
        </p:nvSpPr>
        <p:spPr>
          <a:xfrm>
            <a:off x="4491671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8DD94726-2A4F-7149-8CED-2A373C93BB14}"/>
              </a:ext>
            </a:extLst>
          </p:cNvPr>
          <p:cNvSpPr/>
          <p:nvPr/>
        </p:nvSpPr>
        <p:spPr>
          <a:xfrm>
            <a:off x="2613075" y="938317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F7EE05-EAB7-8E43-8BF7-31EACDDD6AD9}"/>
              </a:ext>
            </a:extLst>
          </p:cNvPr>
          <p:cNvGrpSpPr/>
          <p:nvPr/>
        </p:nvGrpSpPr>
        <p:grpSpPr>
          <a:xfrm>
            <a:off x="4505405" y="9383179"/>
            <a:ext cx="587084" cy="396096"/>
            <a:chOff x="4062141" y="6157765"/>
            <a:chExt cx="635299" cy="428625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4AC0022F-5028-D74B-A1DD-E5DFB662E32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4AAB4BE-1CB3-4043-AD17-35729246AD4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49DF5B07-1F17-EF49-81C1-502091861751}"/>
              </a:ext>
            </a:extLst>
          </p:cNvPr>
          <p:cNvSpPr/>
          <p:nvPr/>
        </p:nvSpPr>
        <p:spPr>
          <a:xfrm>
            <a:off x="2635076" y="1008577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CD7DB6A-AECB-2C4C-9118-3414E8EFBD5D}"/>
              </a:ext>
            </a:extLst>
          </p:cNvPr>
          <p:cNvSpPr/>
          <p:nvPr/>
        </p:nvSpPr>
        <p:spPr>
          <a:xfrm>
            <a:off x="3268427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FCB4618-A31E-A941-A9BE-BDAE170EF728}"/>
              </a:ext>
            </a:extLst>
          </p:cNvPr>
          <p:cNvSpPr/>
          <p:nvPr/>
        </p:nvSpPr>
        <p:spPr>
          <a:xfrm>
            <a:off x="3883861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51C9C2A2-7812-1145-BD59-8858B5AA5195}"/>
              </a:ext>
            </a:extLst>
          </p:cNvPr>
          <p:cNvSpPr/>
          <p:nvPr/>
        </p:nvSpPr>
        <p:spPr>
          <a:xfrm>
            <a:off x="4513672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7DF29C1C-BEC5-494F-BA1A-74FACFA8DE51}"/>
              </a:ext>
            </a:extLst>
          </p:cNvPr>
          <p:cNvSpPr/>
          <p:nvPr/>
        </p:nvSpPr>
        <p:spPr>
          <a:xfrm>
            <a:off x="2635076" y="1079152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D50A46A-5D0F-DB44-A70B-F4B7F688A2FA}"/>
              </a:ext>
            </a:extLst>
          </p:cNvPr>
          <p:cNvGrpSpPr/>
          <p:nvPr/>
        </p:nvGrpSpPr>
        <p:grpSpPr>
          <a:xfrm>
            <a:off x="4527406" y="10791521"/>
            <a:ext cx="587084" cy="396096"/>
            <a:chOff x="4062141" y="6157765"/>
            <a:chExt cx="635299" cy="428625"/>
          </a:xfrm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1DC01F1-B119-F941-BE4C-8CBE3A4456A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1F308AB-FF20-9747-9026-96C5C9AC4B45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8D99825-FEBB-804D-BDE5-BC05DEC71FFB}"/>
              </a:ext>
            </a:extLst>
          </p:cNvPr>
          <p:cNvSpPr txBox="1"/>
          <p:nvPr/>
        </p:nvSpPr>
        <p:spPr>
          <a:xfrm>
            <a:off x="7684069" y="8189765"/>
            <a:ext cx="3539184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FFC9D0-40E6-6A4F-BF45-6856B1A44F2A}"/>
              </a:ext>
            </a:extLst>
          </p:cNvPr>
          <p:cNvSpPr txBox="1"/>
          <p:nvPr/>
        </p:nvSpPr>
        <p:spPr>
          <a:xfrm>
            <a:off x="5265882" y="7891124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7FDA9E-6D98-8543-AACB-70041932EDBE}"/>
              </a:ext>
            </a:extLst>
          </p:cNvPr>
          <p:cNvSpPr txBox="1"/>
          <p:nvPr/>
        </p:nvSpPr>
        <p:spPr>
          <a:xfrm>
            <a:off x="5265882" y="9260988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2FFA84-5DDF-CE48-9237-04FC021FBB28}"/>
              </a:ext>
            </a:extLst>
          </p:cNvPr>
          <p:cNvSpPr txBox="1"/>
          <p:nvPr/>
        </p:nvSpPr>
        <p:spPr>
          <a:xfrm>
            <a:off x="5323697" y="10683675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0269A3-8782-CB4C-B32A-51EBBD41C5B8}"/>
              </a:ext>
            </a:extLst>
          </p:cNvPr>
          <p:cNvSpPr txBox="1"/>
          <p:nvPr/>
        </p:nvSpPr>
        <p:spPr>
          <a:xfrm>
            <a:off x="5540634" y="447521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3FAF311-AC6F-8F41-BD6F-5EA7C2C4F6F2}"/>
              </a:ext>
            </a:extLst>
          </p:cNvPr>
          <p:cNvSpPr/>
          <p:nvPr/>
        </p:nvSpPr>
        <p:spPr>
          <a:xfrm>
            <a:off x="5182863" y="4621989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3419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47F7F7-43A0-1D47-A807-3E17DAEBB215}"/>
              </a:ext>
            </a:extLst>
          </p:cNvPr>
          <p:cNvSpPr/>
          <p:nvPr/>
        </p:nvSpPr>
        <p:spPr>
          <a:xfrm>
            <a:off x="8446953" y="844561"/>
            <a:ext cx="5988929" cy="11001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51" y="10056610"/>
            <a:ext cx="1341639" cy="155591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38" y="4986072"/>
            <a:ext cx="1457268" cy="1690008"/>
          </a:xfrm>
          <a:prstGeom prst="rect">
            <a:avLst/>
          </a:prstGeom>
          <a:ln w="19050">
            <a:noFill/>
          </a:ln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27" y="4965908"/>
            <a:ext cx="1473709" cy="1708300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579" y="4986073"/>
            <a:ext cx="1457929" cy="1690008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951" y="10067007"/>
            <a:ext cx="1341639" cy="1555910"/>
          </a:xfrm>
          <a:prstGeom prst="rect">
            <a:avLst/>
          </a:prstGeom>
          <a:ln w="1905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1417178" y="7133643"/>
            <a:ext cx="1897507" cy="1115947"/>
          </a:xfrm>
          <a:prstGeom prst="rect">
            <a:avLst/>
          </a:prstGeom>
          <a:solidFill>
            <a:srgbClr val="126C37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>
                <a:solidFill>
                  <a:schemeClr val="bg1"/>
                </a:solidFill>
              </a:rPr>
              <a:t>testing/training  </a:t>
            </a:r>
          </a:p>
          <a:p>
            <a:r>
              <a:rPr lang="en-US" sz="1663">
                <a:solidFill>
                  <a:schemeClr val="bg1"/>
                </a:solidFill>
              </a:rPr>
              <a:t>          initial_split()</a:t>
            </a:r>
          </a:p>
          <a:p>
            <a:r>
              <a:rPr lang="en-US" sz="1663">
                <a:solidFill>
                  <a:schemeClr val="bg1"/>
                </a:solidFill>
              </a:rPr>
              <a:t>          testing()</a:t>
            </a:r>
          </a:p>
          <a:p>
            <a:r>
              <a:rPr lang="en-US" sz="1663">
                <a:solidFill>
                  <a:schemeClr val="bg1"/>
                </a:solidFill>
              </a:rPr>
              <a:t>          training()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2881246" y="1423129"/>
            <a:ext cx="3531853" cy="3419078"/>
          </a:xfrm>
          <a:prstGeom prst="rect">
            <a:avLst/>
          </a:prstGeom>
          <a:solidFill>
            <a:srgbClr val="54BFD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Assigning variable roles</a:t>
            </a:r>
          </a:p>
          <a:p>
            <a:r>
              <a:rPr lang="en-US" sz="1663" dirty="0"/>
              <a:t>         update_role()</a:t>
            </a:r>
          </a:p>
          <a:p>
            <a:r>
              <a:rPr lang="en-US" sz="1663" dirty="0"/>
              <a:t>         outcome~.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Specifying preprocessing steps </a:t>
            </a:r>
          </a:p>
          <a:p>
            <a:pPr lvl="1"/>
            <a:r>
              <a:rPr lang="en-US" sz="1663" dirty="0"/>
              <a:t> step_*()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training data if not using a workflow or just to see it!</a:t>
            </a:r>
          </a:p>
          <a:p>
            <a:pPr lvl="1"/>
            <a:r>
              <a:rPr lang="en-US" sz="1663" dirty="0"/>
              <a:t>prep()</a:t>
            </a:r>
          </a:p>
          <a:p>
            <a:pPr lvl="1"/>
            <a:r>
              <a:rPr lang="en-US" sz="1663" dirty="0"/>
              <a:t>juice() 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testing data if not using a workflow or just to see it!</a:t>
            </a:r>
          </a:p>
          <a:p>
            <a:pPr lvl="1"/>
            <a:r>
              <a:rPr lang="en-US" sz="1663" dirty="0"/>
              <a:t>prep()</a:t>
            </a:r>
          </a:p>
          <a:p>
            <a:pPr lvl="1"/>
            <a:r>
              <a:rPr lang="en-US" sz="1663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6008519" y="7077981"/>
            <a:ext cx="2125346" cy="1883657"/>
          </a:xfrm>
          <a:prstGeom prst="rect">
            <a:avLst/>
          </a:prstGeom>
          <a:solidFill>
            <a:srgbClr val="C09F6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type/mode</a:t>
            </a:r>
          </a:p>
          <a:p>
            <a:pPr lvl="1"/>
            <a:r>
              <a:rPr lang="en-US" sz="1663" dirty="0"/>
              <a:t>set_mode()</a:t>
            </a:r>
          </a:p>
          <a:p>
            <a:pPr lvl="1"/>
            <a:r>
              <a:rPr lang="en-US" sz="1663" dirty="0"/>
              <a:t>(classification or regression)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model implementation</a:t>
            </a:r>
          </a:p>
          <a:p>
            <a:pPr lvl="1"/>
            <a:r>
              <a:rPr lang="en-US" sz="1663" dirty="0"/>
              <a:t>set_engine() 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10154132" y="1436302"/>
            <a:ext cx="2342959" cy="3163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Create a workflow and fit raw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Make workflow:</a:t>
            </a:r>
          </a:p>
          <a:p>
            <a:r>
              <a:rPr lang="en-US" sz="1663" dirty="0"/>
              <a:t>workflows::workflow()</a:t>
            </a:r>
          </a:p>
          <a:p>
            <a:r>
              <a:rPr lang="en-US" sz="1663" dirty="0"/>
              <a:t>workflows::add_recipe()</a:t>
            </a:r>
          </a:p>
          <a:p>
            <a:r>
              <a:rPr lang="en-US" sz="1663" dirty="0"/>
              <a:t>workflows::add_model()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 and fit model all at once using the raw training data!</a:t>
            </a:r>
          </a:p>
          <a:p>
            <a:r>
              <a:rPr lang="en-US" sz="1663" dirty="0"/>
              <a:t>parsnip::fit()</a:t>
            </a:r>
          </a:p>
          <a:p>
            <a:r>
              <a:rPr lang="en-US" sz="1663" dirty="0"/>
              <a:t>- No need to prep()!</a:t>
            </a:r>
          </a:p>
          <a:p>
            <a:r>
              <a:rPr lang="en-US" sz="1663" dirty="0"/>
              <a:t>- No need to juice()!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8976301" y="6740519"/>
            <a:ext cx="4997477" cy="3163174"/>
          </a:xfrm>
          <a:prstGeom prst="rect">
            <a:avLst/>
          </a:prstGeom>
          <a:solidFill>
            <a:srgbClr val="40DC7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Advanced :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resamples and get metrics</a:t>
            </a:r>
          </a:p>
          <a:p>
            <a:r>
              <a:rPr lang="en-US" sz="1663" dirty="0"/>
              <a:t> tune::fit_resamples()</a:t>
            </a:r>
          </a:p>
          <a:p>
            <a:r>
              <a:rPr lang="en-US" sz="1663" dirty="0"/>
              <a:t> tune::collect_metrics()</a:t>
            </a:r>
            <a:endParaRPr lang="en-US" sz="1663" b="1" dirty="0"/>
          </a:p>
          <a:p>
            <a:r>
              <a:rPr lang="en-US" sz="1663" b="1" dirty="0"/>
              <a:t>Advanced : Tuning hyper-parameters  with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Perform tuning using tune package</a:t>
            </a:r>
          </a:p>
          <a:p>
            <a:r>
              <a:rPr lang="en-US" sz="1663" dirty="0"/>
              <a:t> tune_grid()/tune_bayes()</a:t>
            </a:r>
          </a:p>
          <a:p>
            <a:r>
              <a:rPr lang="en-US" sz="1663" dirty="0"/>
              <a:t>(use dials::grid*_() for more targeted tuning)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resamples and get metrics</a:t>
            </a:r>
          </a:p>
          <a:p>
            <a:r>
              <a:rPr lang="en-US" sz="1663" dirty="0"/>
              <a:t> tune::fit_resamples()</a:t>
            </a:r>
          </a:p>
          <a:p>
            <a:r>
              <a:rPr lang="en-US" sz="1663" dirty="0"/>
              <a:t> tune::collect_metrics()</a:t>
            </a:r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8572" y="5055044"/>
            <a:ext cx="1308331" cy="1517284"/>
          </a:xfrm>
          <a:prstGeom prst="rect">
            <a:avLst/>
          </a:prstGeom>
          <a:ln w="19050">
            <a:noFill/>
          </a:ln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7433" y="3210956"/>
            <a:ext cx="1399470" cy="1622980"/>
          </a:xfrm>
          <a:prstGeom prst="rect">
            <a:avLst/>
          </a:prstGeom>
          <a:ln w="19050">
            <a:noFill/>
          </a:ln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5493" y="6793434"/>
            <a:ext cx="1343692" cy="1508112"/>
          </a:xfrm>
          <a:prstGeom prst="rect">
            <a:avLst/>
          </a:prstGeom>
          <a:ln w="19050">
            <a:noFill/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6F0BD5C-0459-FC49-B86D-13BBAD2B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8822" y="807004"/>
            <a:ext cx="2269332" cy="2619093"/>
          </a:xfrm>
          <a:prstGeom prst="rect">
            <a:avLst/>
          </a:prstGeom>
          <a:ln w="19050"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14595648" y="9066484"/>
            <a:ext cx="2781930" cy="213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dirty="0"/>
              <a:t>yardstick:: metrics()</a:t>
            </a:r>
          </a:p>
          <a:p>
            <a:r>
              <a:rPr lang="en-US" sz="1663" dirty="0"/>
              <a:t>tune::collect_metrics() if using cross validation</a:t>
            </a:r>
          </a:p>
          <a:p>
            <a:r>
              <a:rPr lang="en-US" sz="1663" dirty="0"/>
              <a:t>broom::augment for getting fitted values and other stats</a:t>
            </a:r>
          </a:p>
          <a:p>
            <a:endParaRPr lang="en-US" sz="1663" dirty="0"/>
          </a:p>
          <a:p>
            <a:r>
              <a:rPr lang="en-US" sz="1663" b="1" dirty="0">
                <a:highlight>
                  <a:srgbClr val="FFFF00"/>
                </a:highlight>
              </a:rPr>
              <a:t>possibly return to step 2 or 3</a:t>
            </a:r>
          </a:p>
          <a:p>
            <a:r>
              <a:rPr lang="en-US" sz="1663" b="1" dirty="0">
                <a:highlight>
                  <a:srgbClr val="FFFF00"/>
                </a:highlight>
              </a:rPr>
              <a:t>to improve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17168873" y="4728574"/>
            <a:ext cx="2742895" cy="2907271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16869" indent="-316869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Choose best model based on training performance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tune::finalize_workflow()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Fit the testing data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tune::last_fit()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 Evaluate performance</a:t>
            </a:r>
          </a:p>
          <a:p>
            <a:r>
              <a:rPr lang="en-US" sz="1663" dirty="0">
                <a:solidFill>
                  <a:schemeClr val="bg1"/>
                </a:solidFill>
              </a:rPr>
              <a:t> tune:collectmetrics()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Get predictions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tune::collectpredictions() or  parsnip::predict() for more info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8210" y="8072566"/>
            <a:ext cx="1470557" cy="1671177"/>
          </a:xfrm>
          <a:prstGeom prst="rect">
            <a:avLst/>
          </a:prstGeom>
          <a:ln w="19050">
            <a:noFill/>
          </a:ln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117" y="4833939"/>
            <a:ext cx="1457268" cy="1690008"/>
          </a:xfrm>
          <a:prstGeom prst="rect">
            <a:avLst/>
          </a:prstGeom>
          <a:ln w="19050"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11208280" y="5472385"/>
            <a:ext cx="1257285" cy="3482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&amp;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589B9-CF30-5F49-84A6-BE6393F291F8}"/>
              </a:ext>
            </a:extLst>
          </p:cNvPr>
          <p:cNvSpPr/>
          <p:nvPr/>
        </p:nvSpPr>
        <p:spPr>
          <a:xfrm>
            <a:off x="5809273" y="9066484"/>
            <a:ext cx="2449181" cy="11159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63" b="1" dirty="0"/>
              <a:t>Advanced: Specify tuning</a:t>
            </a:r>
            <a:endParaRPr lang="en-US" sz="1663" dirty="0"/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hyper-parameters to tune</a:t>
            </a:r>
          </a:p>
          <a:p>
            <a:pPr algn="ctr"/>
            <a:r>
              <a:rPr lang="en-US" sz="1663" dirty="0"/>
              <a:t>x feature = tune()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A9F15-3972-9943-A2EB-E560F1878EE0}"/>
              </a:ext>
            </a:extLst>
          </p:cNvPr>
          <p:cNvSpPr txBox="1"/>
          <p:nvPr/>
        </p:nvSpPr>
        <p:spPr>
          <a:xfrm>
            <a:off x="10138536" y="1062198"/>
            <a:ext cx="2351862" cy="37657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47" b="1" dirty="0"/>
              <a:t>4. Fit the training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593EE-B460-E643-8416-F5DD305896E1}"/>
              </a:ext>
            </a:extLst>
          </p:cNvPr>
          <p:cNvSpPr/>
          <p:nvPr/>
        </p:nvSpPr>
        <p:spPr>
          <a:xfrm>
            <a:off x="1088187" y="8344037"/>
            <a:ext cx="2539586" cy="16277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63" b="1" dirty="0"/>
              <a:t>Advanced: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b="1" dirty="0"/>
              <a:t>vfold splits</a:t>
            </a:r>
          </a:p>
          <a:p>
            <a:r>
              <a:rPr lang="en-US" sz="1663" dirty="0"/>
              <a:t>          vfold_cv()</a:t>
            </a:r>
          </a:p>
          <a:p>
            <a:r>
              <a:rPr lang="en-US" sz="1663" dirty="0"/>
              <a:t>          analysis()</a:t>
            </a:r>
          </a:p>
          <a:p>
            <a:r>
              <a:rPr lang="en-US" sz="1663" dirty="0"/>
              <a:t>          assessment()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A0B8B-F30B-BB4E-A9E9-7032AA3160AD}"/>
              </a:ext>
            </a:extLst>
          </p:cNvPr>
          <p:cNvSpPr/>
          <p:nvPr/>
        </p:nvSpPr>
        <p:spPr>
          <a:xfrm>
            <a:off x="1462024" y="6673331"/>
            <a:ext cx="1714252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 b="1" dirty="0"/>
              <a:t>1</a:t>
            </a:r>
            <a:r>
              <a:rPr lang="en-US" sz="1847" b="1" dirty="0"/>
              <a:t>. Split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B3C6-804C-5549-8B2D-410CBDA02716}"/>
              </a:ext>
            </a:extLst>
          </p:cNvPr>
          <p:cNvSpPr/>
          <p:nvPr/>
        </p:nvSpPr>
        <p:spPr>
          <a:xfrm>
            <a:off x="3116214" y="743076"/>
            <a:ext cx="2931217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2"/>
            </a:pPr>
            <a:r>
              <a:rPr lang="en-US" sz="1847" b="1" dirty="0"/>
              <a:t>Assign variable roles and </a:t>
            </a:r>
          </a:p>
          <a:p>
            <a:r>
              <a:rPr lang="en-US" sz="1847" b="1" dirty="0"/>
              <a:t>      preprocess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A2F9E2-17C5-B246-9F06-1BFD500A96E0}"/>
              </a:ext>
            </a:extLst>
          </p:cNvPr>
          <p:cNvSpPr/>
          <p:nvPr/>
        </p:nvSpPr>
        <p:spPr>
          <a:xfrm>
            <a:off x="6047431" y="6634874"/>
            <a:ext cx="1863890" cy="37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3" b="1" dirty="0"/>
              <a:t>3. </a:t>
            </a:r>
            <a:r>
              <a:rPr lang="en-US" sz="1847" b="1" dirty="0"/>
              <a:t>Specify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5B5B0D-4CC5-3244-9069-CD9F8BBC5A71}"/>
              </a:ext>
            </a:extLst>
          </p:cNvPr>
          <p:cNvSpPr/>
          <p:nvPr/>
        </p:nvSpPr>
        <p:spPr>
          <a:xfrm>
            <a:off x="14588403" y="8372480"/>
            <a:ext cx="2553638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47" b="1" dirty="0"/>
              <a:t>5. Evaluate performance</a:t>
            </a:r>
          </a:p>
          <a:p>
            <a:r>
              <a:rPr lang="en-US" sz="1847" b="1" dirty="0"/>
              <a:t>with training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A3ED4-CDFC-DF4A-9255-0A0F6B4099FE}"/>
              </a:ext>
            </a:extLst>
          </p:cNvPr>
          <p:cNvSpPr/>
          <p:nvPr/>
        </p:nvSpPr>
        <p:spPr>
          <a:xfrm>
            <a:off x="17218440" y="3892670"/>
            <a:ext cx="2781930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6"/>
            </a:pPr>
            <a:r>
              <a:rPr lang="en-US" sz="1847" b="1" dirty="0"/>
              <a:t>Evaluate final model performance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5C56C5B-1702-F942-8878-9BA9F9D6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438" y="4815644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33D0AAC-5EFF-AA40-AEAD-1E52E9A87D21}"/>
              </a:ext>
            </a:extLst>
          </p:cNvPr>
          <p:cNvSpPr/>
          <p:nvPr/>
        </p:nvSpPr>
        <p:spPr>
          <a:xfrm>
            <a:off x="5790984" y="2347258"/>
            <a:ext cx="10653962" cy="3185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FFEFD-D791-184D-939F-69CDFCB6928A}"/>
              </a:ext>
            </a:extLst>
          </p:cNvPr>
          <p:cNvSpPr/>
          <p:nvPr/>
        </p:nvSpPr>
        <p:spPr>
          <a:xfrm>
            <a:off x="6051952" y="3028526"/>
            <a:ext cx="6299962" cy="2259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58BDB-C7B7-A043-9E1F-2227330D476C}"/>
              </a:ext>
            </a:extLst>
          </p:cNvPr>
          <p:cNvSpPr txBox="1"/>
          <p:nvPr/>
        </p:nvSpPr>
        <p:spPr>
          <a:xfrm>
            <a:off x="1574522" y="1788635"/>
            <a:ext cx="241829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Data Exploration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9C415A-EF2A-7740-B9DC-CDBAE10509F9}"/>
              </a:ext>
            </a:extLst>
          </p:cNvPr>
          <p:cNvCxnSpPr>
            <a:cxnSpLocks/>
          </p:cNvCxnSpPr>
          <p:nvPr/>
        </p:nvCxnSpPr>
        <p:spPr>
          <a:xfrm>
            <a:off x="2544399" y="2272147"/>
            <a:ext cx="0" cy="1286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921429-2B60-3B4F-862A-19FCE58624CA}"/>
              </a:ext>
            </a:extLst>
          </p:cNvPr>
          <p:cNvSpPr txBox="1"/>
          <p:nvPr/>
        </p:nvSpPr>
        <p:spPr>
          <a:xfrm>
            <a:off x="6435667" y="4804684"/>
            <a:ext cx="2527167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AE91-0668-9246-9DDD-F173C730CAC5}"/>
              </a:ext>
            </a:extLst>
          </p:cNvPr>
          <p:cNvSpPr txBox="1"/>
          <p:nvPr/>
        </p:nvSpPr>
        <p:spPr>
          <a:xfrm>
            <a:off x="7999837" y="3905603"/>
            <a:ext cx="2926699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Variable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7FB9E-DB2F-5F4D-B74D-375A9202E1FA}"/>
              </a:ext>
            </a:extLst>
          </p:cNvPr>
          <p:cNvSpPr txBox="1"/>
          <p:nvPr/>
        </p:nvSpPr>
        <p:spPr>
          <a:xfrm>
            <a:off x="9943217" y="4804684"/>
            <a:ext cx="2165914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Pre-processing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3BE5E1-A47B-3D4E-934B-D31CCFFD29ED}"/>
              </a:ext>
            </a:extLst>
          </p:cNvPr>
          <p:cNvCxnSpPr/>
          <p:nvPr/>
        </p:nvCxnSpPr>
        <p:spPr>
          <a:xfrm>
            <a:off x="9098215" y="5046439"/>
            <a:ext cx="7135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B7C10-AB6D-EE4B-AAF0-4AED2400AFE6}"/>
              </a:ext>
            </a:extLst>
          </p:cNvPr>
          <p:cNvCxnSpPr>
            <a:cxnSpLocks/>
          </p:cNvCxnSpPr>
          <p:nvPr/>
        </p:nvCxnSpPr>
        <p:spPr>
          <a:xfrm flipV="1">
            <a:off x="2544399" y="4166453"/>
            <a:ext cx="0" cy="973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DCE55-722A-6548-8CA0-4D20A88D7BF4}"/>
              </a:ext>
            </a:extLst>
          </p:cNvPr>
          <p:cNvCxnSpPr/>
          <p:nvPr/>
        </p:nvCxnSpPr>
        <p:spPr>
          <a:xfrm>
            <a:off x="12424857" y="5062097"/>
            <a:ext cx="10140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BF9DFF-2F09-4840-BEA4-3147296610F9}"/>
              </a:ext>
            </a:extLst>
          </p:cNvPr>
          <p:cNvSpPr txBox="1"/>
          <p:nvPr/>
        </p:nvSpPr>
        <p:spPr>
          <a:xfrm>
            <a:off x="13408398" y="4680659"/>
            <a:ext cx="298248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88" dirty="0"/>
              <a:t>Model Specification/</a:t>
            </a:r>
          </a:p>
          <a:p>
            <a:pPr algn="ctr"/>
            <a:r>
              <a:rPr lang="en-US" sz="2588" dirty="0"/>
              <a:t>Model Fitting/</a:t>
            </a:r>
          </a:p>
          <a:p>
            <a:pPr algn="ctr"/>
            <a:r>
              <a:rPr lang="en-US" sz="2588" dirty="0"/>
              <a:t>Model Tuning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4DFF2-7A8E-CE43-BAEA-62EFAA16902E}"/>
              </a:ext>
            </a:extLst>
          </p:cNvPr>
          <p:cNvCxnSpPr/>
          <p:nvPr/>
        </p:nvCxnSpPr>
        <p:spPr>
          <a:xfrm>
            <a:off x="16557624" y="5062097"/>
            <a:ext cx="10140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979A0-AC2D-0047-87F7-BD1D1A8CA443}"/>
              </a:ext>
            </a:extLst>
          </p:cNvPr>
          <p:cNvSpPr txBox="1"/>
          <p:nvPr/>
        </p:nvSpPr>
        <p:spPr>
          <a:xfrm>
            <a:off x="17508023" y="4717529"/>
            <a:ext cx="199362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88" dirty="0"/>
              <a:t>Model</a:t>
            </a:r>
          </a:p>
          <a:p>
            <a:pPr algn="ctr"/>
            <a:r>
              <a:rPr lang="en-US" sz="2588" dirty="0"/>
              <a:t>Performance </a:t>
            </a:r>
          </a:p>
          <a:p>
            <a:pPr algn="ctr"/>
            <a:r>
              <a:rPr lang="en-US" sz="2588" dirty="0"/>
              <a:t>Evaluation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70057BF-0E22-504C-A5E7-083A1575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22" y="3204085"/>
            <a:ext cx="897057" cy="1039854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1B599520-D81F-0444-85A3-CA3ED876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58" y="3432780"/>
            <a:ext cx="874756" cy="10140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FFD251-FEDF-DC46-8DD0-85DFBF5FB5C5}"/>
              </a:ext>
            </a:extLst>
          </p:cNvPr>
          <p:cNvSpPr txBox="1"/>
          <p:nvPr/>
        </p:nvSpPr>
        <p:spPr>
          <a:xfrm>
            <a:off x="1574522" y="3682942"/>
            <a:ext cx="198907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Data Splitting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89481-3FD3-2943-A821-0E599CDC53B0}"/>
              </a:ext>
            </a:extLst>
          </p:cNvPr>
          <p:cNvCxnSpPr>
            <a:cxnSpLocks/>
          </p:cNvCxnSpPr>
          <p:nvPr/>
        </p:nvCxnSpPr>
        <p:spPr>
          <a:xfrm flipV="1">
            <a:off x="2526371" y="5081305"/>
            <a:ext cx="3209028" cy="39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D8C6D6B1-7723-9941-B9E1-F0D36A71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458" y="3619221"/>
            <a:ext cx="874363" cy="1014005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0CBBA565-46BD-0D40-8EAB-56C781CB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458" y="6053410"/>
            <a:ext cx="874363" cy="1014005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F0715591-20F0-8B4E-9680-CAB529296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9585" y="7460696"/>
            <a:ext cx="655771" cy="760502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1759E0CF-8BC0-1749-81CE-27CD9CD3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5355" y="7445475"/>
            <a:ext cx="655773" cy="760502"/>
          </a:xfrm>
          <a:prstGeom prst="rect">
            <a:avLst/>
          </a:prstGeom>
        </p:spPr>
      </p:pic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A4D6AFB-4850-ED45-8905-DB29E7AB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545" y="6061661"/>
            <a:ext cx="874363" cy="1014005"/>
          </a:xfrm>
          <a:prstGeom prst="rect">
            <a:avLst/>
          </a:prstGeom>
        </p:spPr>
      </p:pic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1C5235D1-019D-4C46-BD21-6CEF9AD4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061" y="7460696"/>
            <a:ext cx="655773" cy="760502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65CD3895-12C5-1E44-873E-EBFEE1ECE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0727" y="7460696"/>
            <a:ext cx="677590" cy="760502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6A20DFA7-5F92-5146-A01E-6293DB338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2903" y="7460696"/>
            <a:ext cx="677590" cy="760502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71931BB-6708-1743-8D5F-ABEA196D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58" y="2471569"/>
            <a:ext cx="897057" cy="10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956" y="7707229"/>
            <a:ext cx="1051289" cy="1219189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56" y="4887214"/>
            <a:ext cx="1457268" cy="1690008"/>
          </a:xfrm>
          <a:prstGeom prst="rect">
            <a:avLst/>
          </a:prstGeom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88" y="4909254"/>
            <a:ext cx="1473709" cy="170830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626" y="4909254"/>
            <a:ext cx="1457929" cy="16900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408" y="7707230"/>
            <a:ext cx="1051291" cy="1219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1398227" y="2460008"/>
            <a:ext cx="1897507" cy="2395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/>
              <a:t>1. Split the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/>
              <a:t>testing/training  </a:t>
            </a:r>
          </a:p>
          <a:p>
            <a:r>
              <a:rPr lang="en-US" sz="1663"/>
              <a:t>          </a:t>
            </a:r>
            <a:r>
              <a:rPr lang="en-US" sz="1663" err="1"/>
              <a:t>initial_split</a:t>
            </a:r>
            <a:r>
              <a:rPr lang="en-US" sz="1663"/>
              <a:t>()</a:t>
            </a:r>
          </a:p>
          <a:p>
            <a:r>
              <a:rPr lang="en-US" sz="1663"/>
              <a:t>          testing()</a:t>
            </a:r>
          </a:p>
          <a:p>
            <a:r>
              <a:rPr lang="en-US" sz="1663"/>
              <a:t>          training()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/>
              <a:t>cross validation</a:t>
            </a:r>
          </a:p>
          <a:p>
            <a:r>
              <a:rPr lang="en-US" sz="1663"/>
              <a:t>          </a:t>
            </a:r>
            <a:r>
              <a:rPr lang="en-US" sz="1663" err="1"/>
              <a:t>vfold_cv</a:t>
            </a:r>
            <a:r>
              <a:rPr lang="en-US" sz="1663"/>
              <a:t>()</a:t>
            </a:r>
          </a:p>
          <a:p>
            <a:r>
              <a:rPr lang="en-US" sz="1663"/>
              <a:t>          analysis()</a:t>
            </a:r>
          </a:p>
          <a:p>
            <a:r>
              <a:rPr lang="en-US" sz="1663"/>
              <a:t>          assessment()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3281159" y="792820"/>
            <a:ext cx="2720824" cy="3674980"/>
          </a:xfrm>
          <a:prstGeom prst="rect">
            <a:avLst/>
          </a:prstGeom>
          <a:solidFill>
            <a:srgbClr val="54BFD3"/>
          </a:solidFill>
        </p:spPr>
        <p:txBody>
          <a:bodyPr wrap="square" rtlCol="0">
            <a:spAutoFit/>
          </a:bodyPr>
          <a:lstStyle/>
          <a:p>
            <a:pPr marL="316869" indent="-316869" algn="ctr">
              <a:buAutoNum type="arabicPeriod" startAt="2"/>
            </a:pPr>
            <a:r>
              <a:rPr lang="en-US" sz="1663" b="1" dirty="0"/>
              <a:t>Assign variable roles and </a:t>
            </a:r>
          </a:p>
          <a:p>
            <a:pPr algn="ctr"/>
            <a:r>
              <a:rPr lang="en-US" sz="1663" b="1" dirty="0"/>
              <a:t>      preprocess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Assigning variable roles</a:t>
            </a:r>
          </a:p>
          <a:p>
            <a:r>
              <a:rPr lang="en-US" sz="1663" dirty="0"/>
              <a:t>         </a:t>
            </a:r>
            <a:r>
              <a:rPr lang="en-US" sz="1663" dirty="0" err="1"/>
              <a:t>update_role</a:t>
            </a:r>
            <a:r>
              <a:rPr lang="en-US" sz="1663" dirty="0"/>
              <a:t>()</a:t>
            </a:r>
          </a:p>
          <a:p>
            <a:r>
              <a:rPr lang="en-US" sz="1663" dirty="0"/>
              <a:t>         outcome~.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Specifying preprocessing steps </a:t>
            </a:r>
          </a:p>
          <a:p>
            <a:pPr lvl="1"/>
            <a:r>
              <a:rPr lang="en-US" sz="1663" dirty="0"/>
              <a:t> step_*()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training data </a:t>
            </a:r>
          </a:p>
          <a:p>
            <a:pPr lvl="1"/>
            <a:r>
              <a:rPr lang="en-US" sz="1663" dirty="0"/>
              <a:t>juice()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testing data</a:t>
            </a:r>
          </a:p>
          <a:p>
            <a:pPr lvl="1"/>
            <a:r>
              <a:rPr lang="en-US" sz="1663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6107441" y="1651465"/>
            <a:ext cx="2520044" cy="316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3. Specify model</a:t>
            </a:r>
          </a:p>
          <a:p>
            <a:r>
              <a:rPr lang="en-US" sz="1663" b="1" dirty="0"/>
              <a:t>     </a:t>
            </a:r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 tuning)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type/mode</a:t>
            </a:r>
          </a:p>
          <a:p>
            <a:r>
              <a:rPr lang="en-US" sz="1663" dirty="0"/>
              <a:t>        </a:t>
            </a:r>
            <a:r>
              <a:rPr lang="en-US" sz="1663" dirty="0" err="1"/>
              <a:t>set_mode</a:t>
            </a:r>
            <a:r>
              <a:rPr lang="en-US" sz="1663" dirty="0"/>
              <a:t>() classification/regression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model implementation</a:t>
            </a:r>
          </a:p>
          <a:p>
            <a:r>
              <a:rPr lang="en-US" sz="1663" dirty="0"/>
              <a:t>        </a:t>
            </a:r>
            <a:r>
              <a:rPr lang="en-US" sz="1663" dirty="0" err="1"/>
              <a:t>set_engine</a:t>
            </a:r>
            <a:r>
              <a:rPr lang="en-US" sz="1663" dirty="0"/>
              <a:t>() 	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Specify hyper-parameters to tune</a:t>
            </a:r>
          </a:p>
          <a:p>
            <a:pPr lvl="1"/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set_args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– tune())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3251203" y="9361976"/>
            <a:ext cx="2507087" cy="290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4. Put it together and fit the model! (Optional!)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Make workflow</a:t>
            </a:r>
          </a:p>
          <a:p>
            <a:r>
              <a:rPr lang="en-US" sz="1663" dirty="0"/>
              <a:t>workflow()</a:t>
            </a:r>
          </a:p>
          <a:p>
            <a:r>
              <a:rPr lang="en-US" sz="1663" dirty="0" err="1"/>
              <a:t>add_recipe</a:t>
            </a:r>
            <a:r>
              <a:rPr lang="en-US" sz="1663" dirty="0"/>
              <a:t>()</a:t>
            </a:r>
          </a:p>
          <a:p>
            <a:r>
              <a:rPr lang="en-US" sz="1663" dirty="0" err="1"/>
              <a:t>add_model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 and fit model all at once using the raw training data! </a:t>
            </a:r>
            <a:r>
              <a:rPr lang="en-US" sz="1663" dirty="0" err="1"/>
              <a:t>parsip</a:t>
            </a:r>
            <a:r>
              <a:rPr lang="en-US" sz="1663" dirty="0"/>
              <a:t>::fit()</a:t>
            </a:r>
          </a:p>
          <a:p>
            <a:endParaRPr lang="en-US" sz="1663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EF0D3E-7310-4646-A4E0-4195E30980EC}"/>
              </a:ext>
            </a:extLst>
          </p:cNvPr>
          <p:cNvCxnSpPr/>
          <p:nvPr/>
        </p:nvCxnSpPr>
        <p:spPr>
          <a:xfrm>
            <a:off x="2438691" y="6670354"/>
            <a:ext cx="0" cy="410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5B7814-ACF0-D041-9548-C06D2EB0CCED}"/>
              </a:ext>
            </a:extLst>
          </p:cNvPr>
          <p:cNvCxnSpPr/>
          <p:nvPr/>
        </p:nvCxnSpPr>
        <p:spPr>
          <a:xfrm>
            <a:off x="6807192" y="6678206"/>
            <a:ext cx="0" cy="410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AAAE2E-D41E-9A40-835E-416318636F89}"/>
              </a:ext>
            </a:extLst>
          </p:cNvPr>
          <p:cNvCxnSpPr>
            <a:cxnSpLocks/>
          </p:cNvCxnSpPr>
          <p:nvPr/>
        </p:nvCxnSpPr>
        <p:spPr>
          <a:xfrm flipH="1">
            <a:off x="2438692" y="7076924"/>
            <a:ext cx="4380481" cy="3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8523422" y="4045350"/>
            <a:ext cx="3265128" cy="393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4b. Tuning hyper-parameters  and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tuning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tune_grid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()/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tune_bayes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 dials::grid*_() for  more control)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tuning metrics 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performance  metrics for cross validation sets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sz="166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64056" indent="-264056">
              <a:buFont typeface="Wingdings" pitchFamily="2" charset="2"/>
              <a:buChar char="§"/>
            </a:pPr>
            <a:endParaRPr lang="en-US" sz="1663" dirty="0"/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2037" y="4230559"/>
            <a:ext cx="996719" cy="1155904"/>
          </a:xfrm>
          <a:prstGeom prst="rect">
            <a:avLst/>
          </a:prstGeom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2037" y="2891988"/>
            <a:ext cx="996719" cy="1155904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43618" y="5508944"/>
            <a:ext cx="1034788" cy="11614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1A053A-0DED-414C-B842-CAB0F1758D42}"/>
              </a:ext>
            </a:extLst>
          </p:cNvPr>
          <p:cNvSpPr txBox="1"/>
          <p:nvPr/>
        </p:nvSpPr>
        <p:spPr>
          <a:xfrm>
            <a:off x="9208431" y="3691398"/>
            <a:ext cx="1988011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B75001-651D-5449-9282-CC313F622B6D}"/>
              </a:ext>
            </a:extLst>
          </p:cNvPr>
          <p:cNvCxnSpPr/>
          <p:nvPr/>
        </p:nvCxnSpPr>
        <p:spPr>
          <a:xfrm>
            <a:off x="4641571" y="7078870"/>
            <a:ext cx="0" cy="4026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11774276" y="6934943"/>
            <a:ext cx="3124734" cy="290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5. Evaluate performance</a:t>
            </a:r>
          </a:p>
          <a:p>
            <a:r>
              <a:rPr lang="en-US" sz="1663" b="1" dirty="0"/>
              <a:t>with training data</a:t>
            </a:r>
          </a:p>
          <a:p>
            <a:r>
              <a:rPr lang="en-US" sz="1663" dirty="0"/>
              <a:t>yardstick:: metrics()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collect_metrics</a:t>
            </a:r>
            <a:r>
              <a:rPr lang="en-US" sz="1663" dirty="0"/>
              <a:t>() if using cross validation</a:t>
            </a:r>
          </a:p>
          <a:p>
            <a:r>
              <a:rPr lang="en-US" sz="1663" dirty="0"/>
              <a:t>broom::tidy() for getting additional stats</a:t>
            </a:r>
          </a:p>
          <a:p>
            <a:endParaRPr lang="en-US" sz="1663" dirty="0">
              <a:highlight>
                <a:srgbClr val="FFFF00"/>
              </a:highlight>
            </a:endParaRPr>
          </a:p>
          <a:p>
            <a:r>
              <a:rPr lang="en-US" sz="1663" b="1" dirty="0">
                <a:highlight>
                  <a:srgbClr val="FFFF00"/>
                </a:highlight>
              </a:rPr>
              <a:t>possibly return to step 2 or 3</a:t>
            </a:r>
          </a:p>
          <a:p>
            <a:endParaRPr lang="en-US" sz="1663" dirty="0"/>
          </a:p>
          <a:p>
            <a:endParaRPr lang="en-US" sz="166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73FBD-34EE-0E43-A2CA-49678744CF68}"/>
              </a:ext>
            </a:extLst>
          </p:cNvPr>
          <p:cNvSpPr txBox="1"/>
          <p:nvPr/>
        </p:nvSpPr>
        <p:spPr>
          <a:xfrm>
            <a:off x="5846956" y="9404685"/>
            <a:ext cx="2622014" cy="239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4.(older option) Fit the model with parsnip!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the model on the preprocessed training data (from juice())</a:t>
            </a:r>
          </a:p>
          <a:p>
            <a:pPr lvl="1"/>
            <a:r>
              <a:rPr lang="en-US" sz="1663" dirty="0"/>
              <a:t>fit() – be careful about id variables!</a:t>
            </a:r>
          </a:p>
          <a:p>
            <a:pPr lvl="1"/>
            <a:endParaRPr lang="en-US" sz="1663" dirty="0"/>
          </a:p>
          <a:p>
            <a:endParaRPr lang="en-US" sz="166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14838431" y="3641575"/>
            <a:ext cx="3124734" cy="469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6"/>
            </a:pPr>
            <a:r>
              <a:rPr lang="en-US" sz="1663" b="1" dirty="0"/>
              <a:t>Evaluate final performance with testing data</a:t>
            </a:r>
          </a:p>
          <a:p>
            <a:pPr marL="316869" indent="-316869">
              <a:buFont typeface="Wingdings" pitchFamily="2" charset="2"/>
              <a:buChar char="§"/>
            </a:pPr>
            <a:r>
              <a:rPr lang="en-US" sz="1663" dirty="0"/>
              <a:t>Choose best model based on training performance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 When ready with final model fit the testing data</a:t>
            </a:r>
          </a:p>
          <a:p>
            <a:pPr lvl="1"/>
            <a:r>
              <a:rPr lang="en-US" sz="1663" dirty="0" err="1"/>
              <a:t>last_fit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 Evaluate performance</a:t>
            </a:r>
          </a:p>
          <a:p>
            <a:r>
              <a:rPr lang="en-US" sz="1663" dirty="0"/>
              <a:t>yardstick::metrics() or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collect_metrics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Get predictions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collect_predictions</a:t>
            </a:r>
            <a:r>
              <a:rPr lang="en-US" sz="1663" dirty="0"/>
              <a:t>()</a:t>
            </a:r>
          </a:p>
          <a:p>
            <a:r>
              <a:rPr lang="en-US" sz="1663" dirty="0"/>
              <a:t>parsnip::predict() </a:t>
            </a:r>
          </a:p>
          <a:p>
            <a:r>
              <a:rPr lang="en-US" sz="1663" dirty="0"/>
              <a:t>(for more details)</a:t>
            </a:r>
          </a:p>
          <a:p>
            <a:pPr marL="264056" indent="-264056">
              <a:buFont typeface="Wingdings" pitchFamily="2" charset="2"/>
              <a:buChar char="§"/>
            </a:pPr>
            <a:endParaRPr lang="en-US" sz="1663" dirty="0"/>
          </a:p>
          <a:p>
            <a:pPr lvl="1"/>
            <a:endParaRPr lang="en-US" sz="1663" dirty="0"/>
          </a:p>
          <a:p>
            <a:pPr lvl="1"/>
            <a:endParaRPr lang="en-US" sz="1663" dirty="0"/>
          </a:p>
          <a:p>
            <a:pPr lvl="1"/>
            <a:endParaRPr lang="en-US" sz="1663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3406" y="7500496"/>
            <a:ext cx="1470557" cy="1671177"/>
          </a:xfrm>
          <a:prstGeom prst="rect">
            <a:avLst/>
          </a:prstGeom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42" y="7682078"/>
            <a:ext cx="1457268" cy="1690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5513681" y="8316826"/>
            <a:ext cx="55656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>
                <a:highlight>
                  <a:srgbClr val="FFFF00"/>
                </a:highlight>
              </a:rPr>
              <a:t>Or…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4903059-050B-2549-96AF-226E9E32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20" y="7653674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EC8E1BDC-87A6-0A40-9B7F-C11DE000C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3460" y="1823086"/>
            <a:ext cx="1415585" cy="16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72B226-5FC8-0A4A-8342-7D313B3C4875}"/>
              </a:ext>
            </a:extLst>
          </p:cNvPr>
          <p:cNvSpPr/>
          <p:nvPr/>
        </p:nvSpPr>
        <p:spPr>
          <a:xfrm>
            <a:off x="12682742" y="4761831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86D12-0B19-514D-BFD0-6FAA20BA88E2}"/>
              </a:ext>
            </a:extLst>
          </p:cNvPr>
          <p:cNvSpPr/>
          <p:nvPr/>
        </p:nvSpPr>
        <p:spPr>
          <a:xfrm>
            <a:off x="8918017" y="5444933"/>
            <a:ext cx="2221645" cy="1266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05AA3E-E0EC-2A40-A177-A85D1143F5C4}"/>
              </a:ext>
            </a:extLst>
          </p:cNvPr>
          <p:cNvSpPr/>
          <p:nvPr/>
        </p:nvSpPr>
        <p:spPr>
          <a:xfrm>
            <a:off x="12682742" y="6135386"/>
            <a:ext cx="2007557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5DE81-423A-8D40-94D3-BFE627EC7352}"/>
              </a:ext>
            </a:extLst>
          </p:cNvPr>
          <p:cNvSpPr txBox="1"/>
          <p:nvPr/>
        </p:nvSpPr>
        <p:spPr>
          <a:xfrm>
            <a:off x="8952068" y="6891747"/>
            <a:ext cx="2113517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dirty="0"/>
              <a:t>rsample::initial_split()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A965A-05A2-6C48-8ED7-22C692DF4651}"/>
              </a:ext>
            </a:extLst>
          </p:cNvPr>
          <p:cNvSpPr/>
          <p:nvPr/>
        </p:nvSpPr>
        <p:spPr>
          <a:xfrm>
            <a:off x="7602561" y="3673069"/>
            <a:ext cx="9159243" cy="42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3997-810D-D846-998E-E1D6017706E4}"/>
              </a:ext>
            </a:extLst>
          </p:cNvPr>
          <p:cNvSpPr txBox="1"/>
          <p:nvPr/>
        </p:nvSpPr>
        <p:spPr>
          <a:xfrm>
            <a:off x="14754247" y="4799930"/>
            <a:ext cx="1875522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 dirty="0"/>
              <a:t>For learning:</a:t>
            </a:r>
          </a:p>
          <a:p>
            <a:pPr algn="ctr"/>
            <a:r>
              <a:rPr lang="en-US" sz="1478" dirty="0"/>
              <a:t>to create and optimize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D0C4-ACF8-924F-86FF-46193ED4649A}"/>
              </a:ext>
            </a:extLst>
          </p:cNvPr>
          <p:cNvSpPr txBox="1"/>
          <p:nvPr/>
        </p:nvSpPr>
        <p:spPr>
          <a:xfrm>
            <a:off x="14754248" y="6032618"/>
            <a:ext cx="2007557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 dirty="0"/>
              <a:t>Only for performance evaluation</a:t>
            </a:r>
          </a:p>
          <a:p>
            <a:pPr algn="ctr"/>
            <a:r>
              <a:rPr lang="en-US" sz="1478" b="1" dirty="0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77C16-771B-A142-AD68-D2CF4DC6CC4D}"/>
              </a:ext>
            </a:extLst>
          </p:cNvPr>
          <p:cNvSpPr txBox="1"/>
          <p:nvPr/>
        </p:nvSpPr>
        <p:spPr>
          <a:xfrm>
            <a:off x="8160896" y="7291674"/>
            <a:ext cx="377834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dirty="0"/>
              <a:t>Observation rows are assigned at random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2456-22C1-F44B-B58D-3D2A19FACCD5}"/>
              </a:ext>
            </a:extLst>
          </p:cNvPr>
          <p:cNvSpPr txBox="1"/>
          <p:nvPr/>
        </p:nvSpPr>
        <p:spPr>
          <a:xfrm rot="18646773">
            <a:off x="8902424" y="5077033"/>
            <a:ext cx="704039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E42A2-319C-2547-8B00-2527D080F35D}"/>
              </a:ext>
            </a:extLst>
          </p:cNvPr>
          <p:cNvSpPr txBox="1"/>
          <p:nvPr/>
        </p:nvSpPr>
        <p:spPr>
          <a:xfrm rot="18646773">
            <a:off x="8992187" y="4825837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90D2-E39C-AC4F-ACCA-8DDEE13206DF}"/>
              </a:ext>
            </a:extLst>
          </p:cNvPr>
          <p:cNvSpPr txBox="1"/>
          <p:nvPr/>
        </p:nvSpPr>
        <p:spPr>
          <a:xfrm rot="18646773">
            <a:off x="9240535" y="4825171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772E7-ABC9-C442-A83D-8E60F6881593}"/>
              </a:ext>
            </a:extLst>
          </p:cNvPr>
          <p:cNvSpPr txBox="1"/>
          <p:nvPr/>
        </p:nvSpPr>
        <p:spPr>
          <a:xfrm rot="18646773">
            <a:off x="10575219" y="4807747"/>
            <a:ext cx="140936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7F49C-C21E-254D-B152-38C52AB2101E}"/>
              </a:ext>
            </a:extLst>
          </p:cNvPr>
          <p:cNvSpPr txBox="1"/>
          <p:nvPr/>
        </p:nvSpPr>
        <p:spPr>
          <a:xfrm>
            <a:off x="9773624" y="5183896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7273-4E24-174A-BBEB-CE1E8384E0B9}"/>
              </a:ext>
            </a:extLst>
          </p:cNvPr>
          <p:cNvSpPr txBox="1"/>
          <p:nvPr/>
        </p:nvSpPr>
        <p:spPr>
          <a:xfrm>
            <a:off x="7668666" y="5454697"/>
            <a:ext cx="1423788" cy="15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9" dirty="0"/>
              <a:t>Observation_1</a:t>
            </a:r>
          </a:p>
          <a:p>
            <a:pPr algn="ctr"/>
            <a:r>
              <a:rPr lang="en-US" sz="1109" dirty="0"/>
              <a:t>Observation_2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Observation_n</a:t>
            </a:r>
          </a:p>
          <a:p>
            <a:endParaRPr lang="en-US" sz="1663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9AD869-B1DD-5240-9F0B-24EBF056C3A4}"/>
              </a:ext>
            </a:extLst>
          </p:cNvPr>
          <p:cNvGrpSpPr/>
          <p:nvPr/>
        </p:nvGrpSpPr>
        <p:grpSpPr>
          <a:xfrm rot="16200000">
            <a:off x="11618813" y="5569164"/>
            <a:ext cx="555196" cy="916177"/>
            <a:chOff x="10282586" y="7786824"/>
            <a:chExt cx="600793" cy="991418"/>
          </a:xfrm>
        </p:grpSpPr>
        <p:sp>
          <p:nvSpPr>
            <p:cNvPr id="5" name="Left-Up Arrow 4">
              <a:extLst>
                <a:ext uri="{FF2B5EF4-FFF2-40B4-BE49-F238E27FC236}">
                  <a16:creationId xmlns:a16="http://schemas.microsoft.com/office/drawing/2014/main" id="{68D40D1E-5731-F14E-B583-3DCBAA971561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3EC960-EDB4-ED46-AE7A-5C51A5DAD607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B35861-FEB9-AE44-A798-C9B2D1157BCC}"/>
              </a:ext>
            </a:extLst>
          </p:cNvPr>
          <p:cNvSpPr txBox="1"/>
          <p:nvPr/>
        </p:nvSpPr>
        <p:spPr>
          <a:xfrm>
            <a:off x="11279896" y="3816990"/>
            <a:ext cx="1827360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 dirty="0"/>
              <a:t>Splitting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DFE68E-0D1E-2048-88AF-06BC14FF2641}"/>
              </a:ext>
            </a:extLst>
          </p:cNvPr>
          <p:cNvSpPr txBox="1"/>
          <p:nvPr/>
        </p:nvSpPr>
        <p:spPr>
          <a:xfrm>
            <a:off x="10012176" y="5188956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EB94B-877A-3D40-B89F-FD760C25A42C}"/>
              </a:ext>
            </a:extLst>
          </p:cNvPr>
          <p:cNvSpPr txBox="1"/>
          <p:nvPr/>
        </p:nvSpPr>
        <p:spPr>
          <a:xfrm>
            <a:off x="10245227" y="5197434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C8BB3-08F5-0940-ABF0-1D84DE584D44}"/>
              </a:ext>
            </a:extLst>
          </p:cNvPr>
          <p:cNvSpPr txBox="1"/>
          <p:nvPr/>
        </p:nvSpPr>
        <p:spPr>
          <a:xfrm>
            <a:off x="10487181" y="5205912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98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A0EDF8-457B-C347-AA80-A66AF52904C7}"/>
              </a:ext>
            </a:extLst>
          </p:cNvPr>
          <p:cNvSpPr/>
          <p:nvPr/>
        </p:nvSpPr>
        <p:spPr>
          <a:xfrm>
            <a:off x="6382075" y="5292506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6B50C2-A14E-3848-8BD1-7D3C5D1B7F5F}"/>
              </a:ext>
            </a:extLst>
          </p:cNvPr>
          <p:cNvSpPr/>
          <p:nvPr/>
        </p:nvSpPr>
        <p:spPr>
          <a:xfrm>
            <a:off x="8741561" y="6698229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7AF18-E833-F74C-A433-A16DF74455B5}"/>
              </a:ext>
            </a:extLst>
          </p:cNvPr>
          <p:cNvSpPr txBox="1"/>
          <p:nvPr/>
        </p:nvSpPr>
        <p:spPr>
          <a:xfrm>
            <a:off x="5833432" y="5798477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09240-D1D2-4B4F-A297-DDD2F3AF7477}"/>
              </a:ext>
            </a:extLst>
          </p:cNvPr>
          <p:cNvSpPr/>
          <p:nvPr/>
        </p:nvSpPr>
        <p:spPr>
          <a:xfrm>
            <a:off x="5613871" y="5030404"/>
            <a:ext cx="3716450" cy="2841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8A4453-4CDB-7849-922F-805FDAF41D66}"/>
              </a:ext>
            </a:extLst>
          </p:cNvPr>
          <p:cNvSpPr/>
          <p:nvPr/>
        </p:nvSpPr>
        <p:spPr>
          <a:xfrm>
            <a:off x="6351289" y="6698229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C1AE17-E135-D743-B931-730C2ED5B0B4}"/>
              </a:ext>
            </a:extLst>
          </p:cNvPr>
          <p:cNvSpPr/>
          <p:nvPr/>
        </p:nvSpPr>
        <p:spPr>
          <a:xfrm>
            <a:off x="8573196" y="6703528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55606-6906-FE4D-88BF-ED28DBC3F2F9}"/>
              </a:ext>
            </a:extLst>
          </p:cNvPr>
          <p:cNvSpPr txBox="1"/>
          <p:nvPr/>
        </p:nvSpPr>
        <p:spPr>
          <a:xfrm rot="20327572">
            <a:off x="7560184" y="718299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C8AE8-68E0-2D40-94A1-19D75CDCF9D7}"/>
              </a:ext>
            </a:extLst>
          </p:cNvPr>
          <p:cNvSpPr txBox="1"/>
          <p:nvPr/>
        </p:nvSpPr>
        <p:spPr>
          <a:xfrm rot="20140164">
            <a:off x="7813727" y="725856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39670-C423-5045-8165-39AA541F2C92}"/>
              </a:ext>
            </a:extLst>
          </p:cNvPr>
          <p:cNvSpPr txBox="1"/>
          <p:nvPr/>
        </p:nvSpPr>
        <p:spPr>
          <a:xfrm>
            <a:off x="5357612" y="4404886"/>
            <a:ext cx="445577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First step of making a recipe: assign variable roles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01607B-3012-054E-A336-C902D44BEA38}"/>
              </a:ext>
            </a:extLst>
          </p:cNvPr>
          <p:cNvSpPr/>
          <p:nvPr/>
        </p:nvSpPr>
        <p:spPr>
          <a:xfrm>
            <a:off x="8301652" y="5885492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FD7F0B-09E4-674F-A5C4-3D21B364113E}"/>
              </a:ext>
            </a:extLst>
          </p:cNvPr>
          <p:cNvSpPr/>
          <p:nvPr/>
        </p:nvSpPr>
        <p:spPr>
          <a:xfrm>
            <a:off x="11492611" y="4992070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7EBB00E-DD16-9747-B04A-89B83D410B4B}"/>
              </a:ext>
            </a:extLst>
          </p:cNvPr>
          <p:cNvSpPr/>
          <p:nvPr/>
        </p:nvSpPr>
        <p:spPr>
          <a:xfrm>
            <a:off x="12355554" y="6874009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73DEE-03C2-1A4F-BD5C-D1AB116D44BD}"/>
              </a:ext>
            </a:extLst>
          </p:cNvPr>
          <p:cNvSpPr txBox="1"/>
          <p:nvPr/>
        </p:nvSpPr>
        <p:spPr>
          <a:xfrm>
            <a:off x="11391510" y="5993314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3533DB-773C-2840-ABF7-9E6CFB812EE8}"/>
              </a:ext>
            </a:extLst>
          </p:cNvPr>
          <p:cNvSpPr/>
          <p:nvPr/>
        </p:nvSpPr>
        <p:spPr>
          <a:xfrm>
            <a:off x="11610556" y="7609788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11B6C62-5A4C-F44D-BD65-6714B5BD31CD}"/>
              </a:ext>
            </a:extLst>
          </p:cNvPr>
          <p:cNvSpPr/>
          <p:nvPr/>
        </p:nvSpPr>
        <p:spPr>
          <a:xfrm>
            <a:off x="13195976" y="7609789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125BA-F377-6A42-AAA5-69B02B98F2DD}"/>
              </a:ext>
            </a:extLst>
          </p:cNvPr>
          <p:cNvSpPr txBox="1"/>
          <p:nvPr/>
        </p:nvSpPr>
        <p:spPr>
          <a:xfrm rot="20327572">
            <a:off x="12218889" y="8600697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FF5B-2B0D-D942-A736-18CDA91E1820}"/>
              </a:ext>
            </a:extLst>
          </p:cNvPr>
          <p:cNvSpPr txBox="1"/>
          <p:nvPr/>
        </p:nvSpPr>
        <p:spPr>
          <a:xfrm rot="20140164">
            <a:off x="12827181" y="8643914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5A7EBD-C39B-FB42-A7D2-F1213C7E4FAD}"/>
              </a:ext>
            </a:extLst>
          </p:cNvPr>
          <p:cNvSpPr/>
          <p:nvPr/>
        </p:nvSpPr>
        <p:spPr>
          <a:xfrm>
            <a:off x="13424651" y="7609789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11691C-5464-1F4F-9E12-CA2D97314260}"/>
              </a:ext>
            </a:extLst>
          </p:cNvPr>
          <p:cNvSpPr/>
          <p:nvPr/>
        </p:nvSpPr>
        <p:spPr>
          <a:xfrm>
            <a:off x="10678676" y="4746001"/>
            <a:ext cx="3745065" cy="4650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6C7E7-1C03-9B43-B75B-966942803FDE}"/>
              </a:ext>
            </a:extLst>
          </p:cNvPr>
          <p:cNvSpPr txBox="1"/>
          <p:nvPr/>
        </p:nvSpPr>
        <p:spPr>
          <a:xfrm>
            <a:off x="11664143" y="4367132"/>
            <a:ext cx="1752788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Starting a recipe</a:t>
            </a:r>
          </a:p>
        </p:txBody>
      </p:sp>
    </p:spTree>
    <p:extLst>
      <p:ext uri="{BB962C8B-B14F-4D97-AF65-F5344CB8AC3E}">
        <p14:creationId xmlns:p14="http://schemas.microsoft.com/office/powerpoint/2010/main" val="212697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0A648-1181-5740-9FA7-9060D857FCBE}"/>
              </a:ext>
            </a:extLst>
          </p:cNvPr>
          <p:cNvSpPr/>
          <p:nvPr/>
        </p:nvSpPr>
        <p:spPr>
          <a:xfrm>
            <a:off x="6796753" y="4470974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FC741C-BC67-E54E-B870-346C94B8CBFB}"/>
              </a:ext>
            </a:extLst>
          </p:cNvPr>
          <p:cNvSpPr/>
          <p:nvPr/>
        </p:nvSpPr>
        <p:spPr>
          <a:xfrm>
            <a:off x="9209722" y="591740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AD85BC1-0E7A-B74D-9B8B-4C0340037519}"/>
              </a:ext>
            </a:extLst>
          </p:cNvPr>
          <p:cNvSpPr/>
          <p:nvPr/>
        </p:nvSpPr>
        <p:spPr>
          <a:xfrm>
            <a:off x="8882841" y="5351616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D98BF-D17B-4347-91CE-02B0B4A953DB}"/>
              </a:ext>
            </a:extLst>
          </p:cNvPr>
          <p:cNvSpPr txBox="1"/>
          <p:nvPr/>
        </p:nvSpPr>
        <p:spPr>
          <a:xfrm>
            <a:off x="6451345" y="5030429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8B0F3-5052-9541-8CE9-73ABCC5F7DBA}"/>
              </a:ext>
            </a:extLst>
          </p:cNvPr>
          <p:cNvSpPr/>
          <p:nvPr/>
        </p:nvSpPr>
        <p:spPr>
          <a:xfrm>
            <a:off x="6192856" y="4263641"/>
            <a:ext cx="5299671" cy="442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2A265B-D7D9-9244-996E-112F7125A4D0}"/>
              </a:ext>
            </a:extLst>
          </p:cNvPr>
          <p:cNvSpPr/>
          <p:nvPr/>
        </p:nvSpPr>
        <p:spPr>
          <a:xfrm>
            <a:off x="6819451" y="591740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E42320-E388-E044-976A-91FC0B765797}"/>
              </a:ext>
            </a:extLst>
          </p:cNvPr>
          <p:cNvSpPr/>
          <p:nvPr/>
        </p:nvSpPr>
        <p:spPr>
          <a:xfrm>
            <a:off x="9041356" y="592270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7105C-9423-814C-9EF2-39D53A96E2D7}"/>
              </a:ext>
            </a:extLst>
          </p:cNvPr>
          <p:cNvSpPr txBox="1"/>
          <p:nvPr/>
        </p:nvSpPr>
        <p:spPr>
          <a:xfrm rot="20327572">
            <a:off x="8028346" y="642564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B802C-6E80-974A-855D-BC459207F1E7}"/>
              </a:ext>
            </a:extLst>
          </p:cNvPr>
          <p:cNvSpPr txBox="1"/>
          <p:nvPr/>
        </p:nvSpPr>
        <p:spPr>
          <a:xfrm rot="20140164">
            <a:off x="8281888" y="650121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CD46880-8187-EF42-949D-CCD1FFAC5265}"/>
              </a:ext>
            </a:extLst>
          </p:cNvPr>
          <p:cNvSpPr/>
          <p:nvPr/>
        </p:nvSpPr>
        <p:spPr>
          <a:xfrm>
            <a:off x="8882841" y="7024607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9C2A8-EDD3-CB40-851A-567268069A58}"/>
              </a:ext>
            </a:extLst>
          </p:cNvPr>
          <p:cNvSpPr txBox="1"/>
          <p:nvPr/>
        </p:nvSpPr>
        <p:spPr>
          <a:xfrm>
            <a:off x="6749833" y="6979280"/>
            <a:ext cx="1886695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8"/>
              <a:t>recipes::step_*() %&gt;%</a:t>
            </a:r>
          </a:p>
          <a:p>
            <a:r>
              <a:rPr lang="en-US" sz="1478"/>
              <a:t>               step_*() %&gt;%</a:t>
            </a:r>
          </a:p>
          <a:p>
            <a:r>
              <a:rPr lang="en-US" sz="1478"/>
              <a:t>               step_*()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98F71-0E7E-CE42-A1E1-D51D65CA0583}"/>
              </a:ext>
            </a:extLst>
          </p:cNvPr>
          <p:cNvSpPr txBox="1"/>
          <p:nvPr/>
        </p:nvSpPr>
        <p:spPr>
          <a:xfrm>
            <a:off x="9602523" y="5226413"/>
            <a:ext cx="149047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3"/>
              <a:t>Assign Variable</a:t>
            </a:r>
          </a:p>
          <a:p>
            <a:pPr algn="ctr"/>
            <a:r>
              <a:rPr lang="en-US" sz="1663"/>
              <a:t>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19236-C2E4-0646-AD08-B1062BEF32A9}"/>
              </a:ext>
            </a:extLst>
          </p:cNvPr>
          <p:cNvSpPr txBox="1"/>
          <p:nvPr/>
        </p:nvSpPr>
        <p:spPr>
          <a:xfrm>
            <a:off x="9609900" y="6829463"/>
            <a:ext cx="1655843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Specify Pre-processing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5B10F-18C0-AD49-97C8-EAE3982FBCB2}"/>
              </a:ext>
            </a:extLst>
          </p:cNvPr>
          <p:cNvSpPr txBox="1"/>
          <p:nvPr/>
        </p:nvSpPr>
        <p:spPr>
          <a:xfrm>
            <a:off x="8176260" y="7951341"/>
            <a:ext cx="759632" cy="34823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BD182CE5-CC23-594F-8034-9F04615F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1357" y="7674852"/>
            <a:ext cx="845003" cy="845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3B877F-9189-DA40-99D0-3B7AC60800AA}"/>
              </a:ext>
            </a:extLst>
          </p:cNvPr>
          <p:cNvSpPr txBox="1"/>
          <p:nvPr/>
        </p:nvSpPr>
        <p:spPr>
          <a:xfrm>
            <a:off x="15475782" y="3349413"/>
            <a:ext cx="1715598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Making a recipe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C0C55FC-8ACA-5D4D-B5BD-A847E251024B}"/>
              </a:ext>
            </a:extLst>
          </p:cNvPr>
          <p:cNvSpPr/>
          <p:nvPr/>
        </p:nvSpPr>
        <p:spPr>
          <a:xfrm>
            <a:off x="16154463" y="5408393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FABBF-12A7-5849-9756-68182373AEDA}"/>
              </a:ext>
            </a:extLst>
          </p:cNvPr>
          <p:cNvSpPr txBox="1"/>
          <p:nvPr/>
        </p:nvSpPr>
        <p:spPr>
          <a:xfrm>
            <a:off x="13528249" y="5295265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B85881-21F7-6D48-91CA-76B8B55BA561}"/>
              </a:ext>
            </a:extLst>
          </p:cNvPr>
          <p:cNvSpPr/>
          <p:nvPr/>
        </p:nvSpPr>
        <p:spPr>
          <a:xfrm>
            <a:off x="13273599" y="3766852"/>
            <a:ext cx="5903288" cy="654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4039AF-98F9-DF46-9B42-0233D204B352}"/>
              </a:ext>
            </a:extLst>
          </p:cNvPr>
          <p:cNvSpPr txBox="1"/>
          <p:nvPr/>
        </p:nvSpPr>
        <p:spPr>
          <a:xfrm rot="20327572">
            <a:off x="15786018" y="7577805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01224-9CD1-3E43-ACB2-7F0458D2AD16}"/>
              </a:ext>
            </a:extLst>
          </p:cNvPr>
          <p:cNvSpPr txBox="1"/>
          <p:nvPr/>
        </p:nvSpPr>
        <p:spPr>
          <a:xfrm rot="20140164">
            <a:off x="16341925" y="7586140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6339E-6478-A04F-9A37-85E340E2A328}"/>
              </a:ext>
            </a:extLst>
          </p:cNvPr>
          <p:cNvSpPr txBox="1"/>
          <p:nvPr/>
        </p:nvSpPr>
        <p:spPr>
          <a:xfrm>
            <a:off x="13819011" y="8297629"/>
            <a:ext cx="1886695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8"/>
              <a:t>recipes::step_*() %&gt;%</a:t>
            </a:r>
          </a:p>
          <a:p>
            <a:r>
              <a:rPr lang="en-US" sz="1478"/>
              <a:t>               step_*() %&gt;%</a:t>
            </a:r>
          </a:p>
          <a:p>
            <a:r>
              <a:rPr lang="en-US" sz="1478"/>
              <a:t>               step_*()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F0368-E5EA-8542-A5F4-3ADF5174F273}"/>
              </a:ext>
            </a:extLst>
          </p:cNvPr>
          <p:cNvSpPr txBox="1"/>
          <p:nvPr/>
        </p:nvSpPr>
        <p:spPr>
          <a:xfrm>
            <a:off x="16974637" y="5408395"/>
            <a:ext cx="149047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3"/>
              <a:t>Assign Variable</a:t>
            </a:r>
          </a:p>
          <a:p>
            <a:pPr algn="ctr"/>
            <a:r>
              <a:rPr lang="en-US" sz="1663"/>
              <a:t>Roles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EFC69-64B2-E44B-9599-4C11B028482D}"/>
              </a:ext>
            </a:extLst>
          </p:cNvPr>
          <p:cNvSpPr txBox="1"/>
          <p:nvPr/>
        </p:nvSpPr>
        <p:spPr>
          <a:xfrm>
            <a:off x="17016350" y="8286506"/>
            <a:ext cx="152656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Specify </a:t>
            </a:r>
          </a:p>
          <a:p>
            <a:pPr algn="ctr"/>
            <a:r>
              <a:rPr lang="en-US" sz="1663"/>
              <a:t>Pre-processing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D39980-2D9B-CE41-AA06-620C34126A2A}"/>
              </a:ext>
            </a:extLst>
          </p:cNvPr>
          <p:cNvSpPr txBox="1"/>
          <p:nvPr/>
        </p:nvSpPr>
        <p:spPr>
          <a:xfrm>
            <a:off x="15182748" y="9530627"/>
            <a:ext cx="759632" cy="34823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pic>
        <p:nvPicPr>
          <p:cNvPr id="39" name="Graphic 38" descr="Checklist RTL">
            <a:extLst>
              <a:ext uri="{FF2B5EF4-FFF2-40B4-BE49-F238E27FC236}">
                <a16:creationId xmlns:a16="http://schemas.microsoft.com/office/drawing/2014/main" id="{AA16FFA4-6F97-5E46-A0A5-C3510E14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7846" y="9265874"/>
            <a:ext cx="845003" cy="84500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22B63FAC-ECE8-0945-B31D-0787359A32A2}"/>
              </a:ext>
            </a:extLst>
          </p:cNvPr>
          <p:cNvSpPr/>
          <p:nvPr/>
        </p:nvSpPr>
        <p:spPr>
          <a:xfrm>
            <a:off x="16154463" y="8375661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0D90856-6E33-4349-8373-44294B19F175}"/>
              </a:ext>
            </a:extLst>
          </p:cNvPr>
          <p:cNvSpPr/>
          <p:nvPr/>
        </p:nvSpPr>
        <p:spPr>
          <a:xfrm>
            <a:off x="15234162" y="4079219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A5C093-26B3-2949-A85F-A08942D8141E}"/>
              </a:ext>
            </a:extLst>
          </p:cNvPr>
          <p:cNvSpPr/>
          <p:nvPr/>
        </p:nvSpPr>
        <p:spPr>
          <a:xfrm>
            <a:off x="15148032" y="6564080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96B087-FC26-9A4D-B8EC-BEA000708CD3}"/>
              </a:ext>
            </a:extLst>
          </p:cNvPr>
          <p:cNvSpPr/>
          <p:nvPr/>
        </p:nvSpPr>
        <p:spPr>
          <a:xfrm>
            <a:off x="16734982" y="656408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DB44CFA-0DE9-F94D-BDC9-EB1233AF3D0A}"/>
              </a:ext>
            </a:extLst>
          </p:cNvPr>
          <p:cNvSpPr/>
          <p:nvPr/>
        </p:nvSpPr>
        <p:spPr>
          <a:xfrm>
            <a:off x="16962990" y="6564081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5EFC23-0A0E-B147-BBE7-F2F9BB1FDC2A}"/>
              </a:ext>
            </a:extLst>
          </p:cNvPr>
          <p:cNvSpPr txBox="1"/>
          <p:nvPr/>
        </p:nvSpPr>
        <p:spPr>
          <a:xfrm>
            <a:off x="8317094" y="3907686"/>
            <a:ext cx="1562031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Making a recipe</a:t>
            </a:r>
          </a:p>
        </p:txBody>
      </p:sp>
    </p:spTree>
    <p:extLst>
      <p:ext uri="{BB962C8B-B14F-4D97-AF65-F5344CB8AC3E}">
        <p14:creationId xmlns:p14="http://schemas.microsoft.com/office/powerpoint/2010/main" val="1953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6123006" y="3835790"/>
            <a:ext cx="5957812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6954039" y="7171122"/>
            <a:ext cx="1313886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recipes::juice()</a:t>
            </a:r>
          </a:p>
          <a:p>
            <a:endParaRPr lang="en-US" sz="1478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174533" y="7852173"/>
            <a:ext cx="260077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93FDA-2EA5-6F4C-AE52-A548BE3574B1}"/>
              </a:ext>
            </a:extLst>
          </p:cNvPr>
          <p:cNvSpPr txBox="1"/>
          <p:nvPr/>
        </p:nvSpPr>
        <p:spPr>
          <a:xfrm>
            <a:off x="7495454" y="3401276"/>
            <a:ext cx="327839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Classic Way to Create Design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B64930-F038-7443-99B3-E5887940A1E2}"/>
              </a:ext>
            </a:extLst>
          </p:cNvPr>
          <p:cNvSpPr/>
          <p:nvPr/>
        </p:nvSpPr>
        <p:spPr>
          <a:xfrm>
            <a:off x="12906943" y="3259384"/>
            <a:ext cx="6290576" cy="72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038FC-B864-F446-A370-219F16DB2E72}"/>
              </a:ext>
            </a:extLst>
          </p:cNvPr>
          <p:cNvSpPr txBox="1"/>
          <p:nvPr/>
        </p:nvSpPr>
        <p:spPr>
          <a:xfrm>
            <a:off x="13737006" y="5847855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34AEB-9126-9F42-BAAF-94660658C0A3}"/>
              </a:ext>
            </a:extLst>
          </p:cNvPr>
          <p:cNvSpPr txBox="1"/>
          <p:nvPr/>
        </p:nvSpPr>
        <p:spPr>
          <a:xfrm>
            <a:off x="17095813" y="569332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1894124F-D023-E84A-9F68-640A041CC097}"/>
              </a:ext>
            </a:extLst>
          </p:cNvPr>
          <p:cNvSpPr/>
          <p:nvPr/>
        </p:nvSpPr>
        <p:spPr>
          <a:xfrm>
            <a:off x="16394109" y="4292493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03DAB-9DF6-B943-8951-2AA50B2A1358}"/>
              </a:ext>
            </a:extLst>
          </p:cNvPr>
          <p:cNvSpPr txBox="1"/>
          <p:nvPr/>
        </p:nvSpPr>
        <p:spPr>
          <a:xfrm>
            <a:off x="16771547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5A1602-26CB-3849-A2C2-0A89DEA5F950}"/>
              </a:ext>
            </a:extLst>
          </p:cNvPr>
          <p:cNvSpPr txBox="1"/>
          <p:nvPr/>
        </p:nvSpPr>
        <p:spPr>
          <a:xfrm>
            <a:off x="17049161" y="7429777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361B33-86B2-0C4C-98F8-847AA037F915}"/>
              </a:ext>
            </a:extLst>
          </p:cNvPr>
          <p:cNvSpPr txBox="1"/>
          <p:nvPr/>
        </p:nvSpPr>
        <p:spPr>
          <a:xfrm>
            <a:off x="13737973" y="7586209"/>
            <a:ext cx="1313886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recipes::juice()</a:t>
            </a:r>
          </a:p>
          <a:p>
            <a:endParaRPr lang="en-US" sz="147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1C3454-E630-B24D-864F-ED4CDB51C948}"/>
              </a:ext>
            </a:extLst>
          </p:cNvPr>
          <p:cNvSpPr txBox="1"/>
          <p:nvPr/>
        </p:nvSpPr>
        <p:spPr>
          <a:xfrm rot="20327572">
            <a:off x="15088029" y="9890795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B858CA-80C3-7746-95A6-8F98F4264982}"/>
              </a:ext>
            </a:extLst>
          </p:cNvPr>
          <p:cNvSpPr txBox="1"/>
          <p:nvPr/>
        </p:nvSpPr>
        <p:spPr>
          <a:xfrm rot="20140164">
            <a:off x="15361278" y="992813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9C49BC-506F-0542-A0D4-CA2BC090D89D}"/>
              </a:ext>
            </a:extLst>
          </p:cNvPr>
          <p:cNvSpPr txBox="1"/>
          <p:nvPr/>
        </p:nvSpPr>
        <p:spPr>
          <a:xfrm>
            <a:off x="13885583" y="8591904"/>
            <a:ext cx="260077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D447CEE1-F6C6-054D-ACE8-4CCC0C4A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8656" y="3995211"/>
            <a:ext cx="845003" cy="845003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FCC7F60A-9B5F-994E-ADD0-C5BBC20A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1470" y="6592856"/>
            <a:ext cx="845003" cy="845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B1BCD5-0DFA-3149-AADA-BA292B796856}"/>
              </a:ext>
            </a:extLst>
          </p:cNvPr>
          <p:cNvSpPr txBox="1"/>
          <p:nvPr/>
        </p:nvSpPr>
        <p:spPr>
          <a:xfrm>
            <a:off x="15317624" y="6646342"/>
            <a:ext cx="1075682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404A4F77-4ED8-1341-AC78-6A1E39BFF00C}"/>
              </a:ext>
            </a:extLst>
          </p:cNvPr>
          <p:cNvSpPr/>
          <p:nvPr/>
        </p:nvSpPr>
        <p:spPr>
          <a:xfrm>
            <a:off x="16304160" y="5617022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6C8D0A-8AB6-8F48-9B36-8415BB70160D}"/>
              </a:ext>
            </a:extLst>
          </p:cNvPr>
          <p:cNvSpPr txBox="1"/>
          <p:nvPr/>
        </p:nvSpPr>
        <p:spPr>
          <a:xfrm rot="20327572">
            <a:off x="14414983" y="4939021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99429D-6745-BF44-972A-DC191638FB92}"/>
              </a:ext>
            </a:extLst>
          </p:cNvPr>
          <p:cNvSpPr txBox="1"/>
          <p:nvPr/>
        </p:nvSpPr>
        <p:spPr>
          <a:xfrm rot="20140164">
            <a:off x="14986237" y="4954541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BCA6CEB-167E-FC47-BD4A-0F6D3D76387E}"/>
              </a:ext>
            </a:extLst>
          </p:cNvPr>
          <p:cNvSpPr/>
          <p:nvPr/>
        </p:nvSpPr>
        <p:spPr>
          <a:xfrm>
            <a:off x="13776999" y="3925297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3F1BBE3-BB30-0543-9F45-0FE80CF5AF89}"/>
              </a:ext>
            </a:extLst>
          </p:cNvPr>
          <p:cNvSpPr/>
          <p:nvPr/>
        </p:nvSpPr>
        <p:spPr>
          <a:xfrm>
            <a:off x="15363947" y="3925298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3866719-5B2F-1140-B002-EA6846E29F9E}"/>
              </a:ext>
            </a:extLst>
          </p:cNvPr>
          <p:cNvSpPr/>
          <p:nvPr/>
        </p:nvSpPr>
        <p:spPr>
          <a:xfrm>
            <a:off x="15591954" y="3925298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C65145A8-50DA-7F4C-952F-1E0E6FBC6296}"/>
              </a:ext>
            </a:extLst>
          </p:cNvPr>
          <p:cNvSpPr/>
          <p:nvPr/>
        </p:nvSpPr>
        <p:spPr>
          <a:xfrm>
            <a:off x="16270564" y="765443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465C1C-317D-AF43-9849-9C144C812A36}"/>
              </a:ext>
            </a:extLst>
          </p:cNvPr>
          <p:cNvSpPr/>
          <p:nvPr/>
        </p:nvSpPr>
        <p:spPr>
          <a:xfrm>
            <a:off x="14146263" y="8939639"/>
            <a:ext cx="1518873" cy="879609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A642E8D-FEC7-7241-8052-0A0F35868CA9}"/>
              </a:ext>
            </a:extLst>
          </p:cNvPr>
          <p:cNvSpPr/>
          <p:nvPr/>
        </p:nvSpPr>
        <p:spPr>
          <a:xfrm>
            <a:off x="15755947" y="893964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8694EE5-DE95-D943-949D-64D53491BB21}"/>
              </a:ext>
            </a:extLst>
          </p:cNvPr>
          <p:cNvSpPr/>
          <p:nvPr/>
        </p:nvSpPr>
        <p:spPr>
          <a:xfrm>
            <a:off x="15981470" y="8939640"/>
            <a:ext cx="158986" cy="87960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5614EA-8754-214B-B3F0-49A20D039974}"/>
              </a:ext>
            </a:extLst>
          </p:cNvPr>
          <p:cNvSpPr txBox="1"/>
          <p:nvPr/>
        </p:nvSpPr>
        <p:spPr>
          <a:xfrm>
            <a:off x="16402173" y="9080803"/>
            <a:ext cx="1998944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E71B4-5E2C-014F-99F2-67D655E91399}"/>
              </a:ext>
            </a:extLst>
          </p:cNvPr>
          <p:cNvSpPr txBox="1"/>
          <p:nvPr/>
        </p:nvSpPr>
        <p:spPr>
          <a:xfrm>
            <a:off x="14718160" y="2867353"/>
            <a:ext cx="2727029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Training </a:t>
            </a:r>
            <a:r>
              <a:rPr lang="en-US" sz="1663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9719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F1D019-B5DE-9544-B043-3BB2B7CD84B7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5AC1A-2A79-8947-997D-7E5247B3AFB5}"/>
              </a:ext>
            </a:extLst>
          </p:cNvPr>
          <p:cNvSpPr/>
          <p:nvPr/>
        </p:nvSpPr>
        <p:spPr>
          <a:xfrm>
            <a:off x="5780728" y="3835790"/>
            <a:ext cx="6300092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F6855E-856F-BC45-A09E-878E9DA6D495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621F89-C63F-564E-B2DF-829AC4AE80D0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49C79-C148-7049-A28C-DC61AD249FB1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043E4-810D-7642-B053-C9B5D9725DEF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A3440B4-B5FA-F84E-B8FE-049B4F55E0E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F1306-728B-4747-822A-3AE7A8064817}"/>
              </a:ext>
            </a:extLst>
          </p:cNvPr>
          <p:cNvSpPr txBox="1"/>
          <p:nvPr/>
        </p:nvSpPr>
        <p:spPr>
          <a:xfrm>
            <a:off x="6729666" y="5442585"/>
            <a:ext cx="1308179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7B4DA-B0AE-B746-ACBB-F779C5036C36}"/>
              </a:ext>
            </a:extLst>
          </p:cNvPr>
          <p:cNvSpPr txBox="1"/>
          <p:nvPr/>
        </p:nvSpPr>
        <p:spPr>
          <a:xfrm>
            <a:off x="10311880" y="527823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805D7D11-169E-264C-82EC-28933B74522A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42173-F5EC-5344-80C6-A6BDE5D9384C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60934BD-8206-3A40-8D79-1BA555ADA03A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C8D63-6B36-174E-9850-F71939CBF3EF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Testing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15AD-195B-3242-AD0B-AAC71ECF469D}"/>
              </a:ext>
            </a:extLst>
          </p:cNvPr>
          <p:cNvSpPr txBox="1"/>
          <p:nvPr/>
        </p:nvSpPr>
        <p:spPr>
          <a:xfrm>
            <a:off x="6049639" y="7155956"/>
            <a:ext cx="3226268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testing_data)</a:t>
            </a:r>
          </a:p>
          <a:p>
            <a:endParaRPr lang="en-US" sz="1478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BFCA2C-AFA1-824F-8B51-921D4AC77D04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75F460E-F103-1A43-ABBA-1B3D12A36272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41EDE-B182-3045-9941-C7FF63FC62CF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2A249-F509-1B4A-BE44-96CC2AFF80A4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1EBE3-4980-3644-9C05-F371F65274D7}"/>
              </a:ext>
            </a:extLst>
          </p:cNvPr>
          <p:cNvSpPr txBox="1"/>
          <p:nvPr/>
        </p:nvSpPr>
        <p:spPr>
          <a:xfrm>
            <a:off x="7286366" y="7853342"/>
            <a:ext cx="2520049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Testing Data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21329FD1-9F3F-014F-B8B8-71C26509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23" name="Graphic 22" descr="Checklist RTL">
            <a:extLst>
              <a:ext uri="{FF2B5EF4-FFF2-40B4-BE49-F238E27FC236}">
                <a16:creationId xmlns:a16="http://schemas.microsoft.com/office/drawing/2014/main" id="{D5C85989-11C7-2946-AF15-9E1B68827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988C62-4DCB-2D47-8325-68A9BAB58587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98311-9ADA-9542-99E3-E2939216300E}"/>
              </a:ext>
            </a:extLst>
          </p:cNvPr>
          <p:cNvSpPr txBox="1"/>
          <p:nvPr/>
        </p:nvSpPr>
        <p:spPr>
          <a:xfrm>
            <a:off x="9700057" y="8131696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037A-B4CB-8D41-8D6B-E749899190DA}"/>
              </a:ext>
            </a:extLst>
          </p:cNvPr>
          <p:cNvSpPr txBox="1"/>
          <p:nvPr/>
        </p:nvSpPr>
        <p:spPr>
          <a:xfrm>
            <a:off x="14831005" y="2855809"/>
            <a:ext cx="2631554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Testing</a:t>
            </a:r>
            <a:r>
              <a:rPr lang="en-US" sz="1663"/>
              <a:t> Data Pre-processing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8E978-E4EA-6E4A-8AAC-39669F698C50}"/>
              </a:ext>
            </a:extLst>
          </p:cNvPr>
          <p:cNvSpPr/>
          <p:nvPr/>
        </p:nvSpPr>
        <p:spPr>
          <a:xfrm>
            <a:off x="7040018" y="3843414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/>
              <a:t>Training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F51F490-BA1A-5E44-BC9B-20552E873CEF}"/>
              </a:ext>
            </a:extLst>
          </p:cNvPr>
          <p:cNvSpPr/>
          <p:nvPr/>
        </p:nvSpPr>
        <p:spPr>
          <a:xfrm>
            <a:off x="8703865" y="8216501"/>
            <a:ext cx="692470" cy="396096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4B87E-A3AF-0946-8790-F0C76C06C246}"/>
              </a:ext>
            </a:extLst>
          </p:cNvPr>
          <p:cNvSpPr txBox="1"/>
          <p:nvPr/>
        </p:nvSpPr>
        <p:spPr>
          <a:xfrm rot="20327572">
            <a:off x="7762432" y="8689224"/>
            <a:ext cx="105939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Predictors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8D1C3-C780-8E4D-BF1F-7D7900AE24BA}"/>
              </a:ext>
            </a:extLst>
          </p:cNvPr>
          <p:cNvSpPr/>
          <p:nvPr/>
        </p:nvSpPr>
        <p:spPr>
          <a:xfrm>
            <a:off x="12906943" y="3259384"/>
            <a:ext cx="6290576" cy="72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2A768-3E41-6B43-BB38-29AB848D4FFB}"/>
              </a:ext>
            </a:extLst>
          </p:cNvPr>
          <p:cNvSpPr txBox="1"/>
          <p:nvPr/>
        </p:nvSpPr>
        <p:spPr>
          <a:xfrm>
            <a:off x="13737006" y="5847855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6D276-9C90-2C49-86D6-61D0442016A1}"/>
              </a:ext>
            </a:extLst>
          </p:cNvPr>
          <p:cNvSpPr txBox="1"/>
          <p:nvPr/>
        </p:nvSpPr>
        <p:spPr>
          <a:xfrm>
            <a:off x="17095813" y="5693321"/>
            <a:ext cx="1655843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 based on training data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F29B82DE-BB63-7B48-AC39-5A54D252C406}"/>
              </a:ext>
            </a:extLst>
          </p:cNvPr>
          <p:cNvSpPr/>
          <p:nvPr/>
        </p:nvSpPr>
        <p:spPr>
          <a:xfrm>
            <a:off x="16394109" y="4287901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056443-3502-D048-9867-0DEDC60066B0}"/>
              </a:ext>
            </a:extLst>
          </p:cNvPr>
          <p:cNvSpPr txBox="1"/>
          <p:nvPr/>
        </p:nvSpPr>
        <p:spPr>
          <a:xfrm>
            <a:off x="1688945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9A979-FBEE-214E-900A-2B0B10DA45F7}"/>
              </a:ext>
            </a:extLst>
          </p:cNvPr>
          <p:cNvSpPr txBox="1"/>
          <p:nvPr/>
        </p:nvSpPr>
        <p:spPr>
          <a:xfrm>
            <a:off x="17118792" y="750917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Testing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C7560-0A52-EE40-AAD6-7F41E670D533}"/>
              </a:ext>
            </a:extLst>
          </p:cNvPr>
          <p:cNvSpPr txBox="1"/>
          <p:nvPr/>
        </p:nvSpPr>
        <p:spPr>
          <a:xfrm rot="20327572">
            <a:off x="15088029" y="9890795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6D191-5FF2-C746-BD97-55D79DEAD335}"/>
              </a:ext>
            </a:extLst>
          </p:cNvPr>
          <p:cNvSpPr txBox="1"/>
          <p:nvPr/>
        </p:nvSpPr>
        <p:spPr>
          <a:xfrm rot="20140164">
            <a:off x="15361278" y="992813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31D5C-6B6F-7A4C-A9C6-E6E171D9B95E}"/>
              </a:ext>
            </a:extLst>
          </p:cNvPr>
          <p:cNvSpPr txBox="1"/>
          <p:nvPr/>
        </p:nvSpPr>
        <p:spPr>
          <a:xfrm>
            <a:off x="13885583" y="8591904"/>
            <a:ext cx="2520049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Testing Data</a:t>
            </a:r>
          </a:p>
        </p:txBody>
      </p:sp>
      <p:pic>
        <p:nvPicPr>
          <p:cNvPr id="40" name="Graphic 39" descr="Checklist RTL">
            <a:extLst>
              <a:ext uri="{FF2B5EF4-FFF2-40B4-BE49-F238E27FC236}">
                <a16:creationId xmlns:a16="http://schemas.microsoft.com/office/drawing/2014/main" id="{6C0FBDAA-9C0F-3E4C-A092-8767DDFB5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6563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A004BBB2-FCDC-4447-ABD2-E97AD995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1470" y="6592856"/>
            <a:ext cx="845003" cy="8450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97C2CB0-CBE6-534C-9FD1-FC15C708F088}"/>
              </a:ext>
            </a:extLst>
          </p:cNvPr>
          <p:cNvSpPr txBox="1"/>
          <p:nvPr/>
        </p:nvSpPr>
        <p:spPr>
          <a:xfrm>
            <a:off x="15317624" y="6646342"/>
            <a:ext cx="1075682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74923663-5612-EF48-ABF5-C82DE371C528}"/>
              </a:ext>
            </a:extLst>
          </p:cNvPr>
          <p:cNvSpPr/>
          <p:nvPr/>
        </p:nvSpPr>
        <p:spPr>
          <a:xfrm>
            <a:off x="16402173" y="564022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0F175-BAD0-0247-976D-33FA2589DE4B}"/>
              </a:ext>
            </a:extLst>
          </p:cNvPr>
          <p:cNvSpPr txBox="1"/>
          <p:nvPr/>
        </p:nvSpPr>
        <p:spPr>
          <a:xfrm rot="20327572">
            <a:off x="14414983" y="4939021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C310D-9637-6E46-A734-6786313E7693}"/>
              </a:ext>
            </a:extLst>
          </p:cNvPr>
          <p:cNvSpPr txBox="1"/>
          <p:nvPr/>
        </p:nvSpPr>
        <p:spPr>
          <a:xfrm rot="20140164">
            <a:off x="14986237" y="4954541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D42AEB7-04E0-E940-B273-9ED49359F3BB}"/>
              </a:ext>
            </a:extLst>
          </p:cNvPr>
          <p:cNvSpPr/>
          <p:nvPr/>
        </p:nvSpPr>
        <p:spPr>
          <a:xfrm>
            <a:off x="13776999" y="3925297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064D74-FE33-AA4A-9698-731FBD371F2A}"/>
              </a:ext>
            </a:extLst>
          </p:cNvPr>
          <p:cNvSpPr/>
          <p:nvPr/>
        </p:nvSpPr>
        <p:spPr>
          <a:xfrm>
            <a:off x="15363947" y="3925298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0A72AF4-9F48-D046-8CFC-75FBC6FD9DE4}"/>
              </a:ext>
            </a:extLst>
          </p:cNvPr>
          <p:cNvSpPr/>
          <p:nvPr/>
        </p:nvSpPr>
        <p:spPr>
          <a:xfrm>
            <a:off x="15591954" y="3925298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4B7AEE5-1C46-5540-B56E-26CEEAFED591}"/>
              </a:ext>
            </a:extLst>
          </p:cNvPr>
          <p:cNvSpPr/>
          <p:nvPr/>
        </p:nvSpPr>
        <p:spPr>
          <a:xfrm>
            <a:off x="16383058" y="7694771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92CAC35-2B42-6D4F-9E9E-BF193552048D}"/>
              </a:ext>
            </a:extLst>
          </p:cNvPr>
          <p:cNvSpPr/>
          <p:nvPr/>
        </p:nvSpPr>
        <p:spPr>
          <a:xfrm>
            <a:off x="14146263" y="8939639"/>
            <a:ext cx="1518873" cy="879609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E0C168C-7073-9C4C-B46C-AD8FE601BD0B}"/>
              </a:ext>
            </a:extLst>
          </p:cNvPr>
          <p:cNvSpPr/>
          <p:nvPr/>
        </p:nvSpPr>
        <p:spPr>
          <a:xfrm>
            <a:off x="15755947" y="893964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98A525-C323-9947-8027-558DF92E1834}"/>
              </a:ext>
            </a:extLst>
          </p:cNvPr>
          <p:cNvSpPr/>
          <p:nvPr/>
        </p:nvSpPr>
        <p:spPr>
          <a:xfrm>
            <a:off x="15981470" y="8939640"/>
            <a:ext cx="158986" cy="87960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DD32CA-F75F-2047-BFCA-54075A37E1B4}"/>
              </a:ext>
            </a:extLst>
          </p:cNvPr>
          <p:cNvSpPr txBox="1"/>
          <p:nvPr/>
        </p:nvSpPr>
        <p:spPr>
          <a:xfrm>
            <a:off x="16402173" y="9080803"/>
            <a:ext cx="1998944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Testing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7BDBFB-B52C-CE49-BC9A-5F963E36710E}"/>
              </a:ext>
            </a:extLst>
          </p:cNvPr>
          <p:cNvSpPr/>
          <p:nvPr/>
        </p:nvSpPr>
        <p:spPr>
          <a:xfrm>
            <a:off x="14064444" y="3527182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/>
              <a:t>Training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4D8F3-CDA7-0942-96F2-43BE5E1B1F46}"/>
              </a:ext>
            </a:extLst>
          </p:cNvPr>
          <p:cNvSpPr txBox="1"/>
          <p:nvPr/>
        </p:nvSpPr>
        <p:spPr>
          <a:xfrm>
            <a:off x="13148790" y="7732144"/>
            <a:ext cx="3226268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testing_data)</a:t>
            </a:r>
          </a:p>
          <a:p>
            <a:endParaRPr lang="en-US" sz="1478"/>
          </a:p>
        </p:txBody>
      </p:sp>
    </p:spTree>
    <p:extLst>
      <p:ext uri="{BB962C8B-B14F-4D97-AF65-F5344CB8AC3E}">
        <p14:creationId xmlns:p14="http://schemas.microsoft.com/office/powerpoint/2010/main" val="42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2405</Words>
  <Application>Microsoft Macintosh PowerPoint</Application>
  <PresentationFormat>Custom</PresentationFormat>
  <Paragraphs>701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Wright</dc:creator>
  <cp:lastModifiedBy>Carrie Wright</cp:lastModifiedBy>
  <cp:revision>4</cp:revision>
  <dcterms:created xsi:type="dcterms:W3CDTF">2020-09-30T20:55:18Z</dcterms:created>
  <dcterms:modified xsi:type="dcterms:W3CDTF">2020-10-06T14:12:11Z</dcterms:modified>
</cp:coreProperties>
</file>