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9" r:id="rId2"/>
    <p:sldId id="291" r:id="rId3"/>
    <p:sldId id="284" r:id="rId4"/>
    <p:sldId id="275" r:id="rId5"/>
    <p:sldId id="290" r:id="rId6"/>
    <p:sldId id="261" r:id="rId7"/>
    <p:sldId id="262" r:id="rId8"/>
    <p:sldId id="266" r:id="rId9"/>
    <p:sldId id="269" r:id="rId10"/>
    <p:sldId id="267" r:id="rId11"/>
    <p:sldId id="263" r:id="rId12"/>
    <p:sldId id="282" r:id="rId13"/>
    <p:sldId id="286" r:id="rId14"/>
    <p:sldId id="279" r:id="rId15"/>
    <p:sldId id="280" r:id="rId16"/>
    <p:sldId id="28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>
        <p:scale>
          <a:sx n="160" d="100"/>
          <a:sy n="160" d="100"/>
        </p:scale>
        <p:origin x="-4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1D3C-D611-C248-B036-FE98BFBD5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E4BB3-9EC4-054A-A278-E77458F97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206D2-88CB-974C-A0F1-07C40D81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AE3D-4322-5943-9BEF-ACE297AA3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E3A98-5FE6-C443-9BAE-9015A805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9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97B3-70F3-6E48-BBE4-60C0EC9C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2A056-1054-4E4D-A549-F3382D6B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DEA9A-28CD-E548-941A-E23084AD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CB92B-ED04-9148-BEC5-7A71269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D265A-E162-7848-AB48-5B4CB875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8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D80ECD-6704-B74A-AF68-B8EB4797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A491A-745F-E847-9059-E2A71E6B0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12C7-64EF-754A-AAB9-A8AC37002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5D36-19D3-1F4C-925D-EA318DD7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43B1E-408A-9F4C-82C5-298D4084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00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8D34-B9C6-C146-A378-897F49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5563-51D9-B04F-848A-1D217C6D2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E4E9-AE94-5349-8257-B73740BE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39B6-42AB-8440-A8B3-D0089227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76A91-F8A3-9A42-862C-CFF29609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1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9A3A-2A48-684E-86E2-B05FA4DF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20E93-36A9-BB46-B6E1-AB22392D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9BCC4-2041-EC44-92D0-B5791315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0C557-A857-854F-8A32-89116EEC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7BA9-805F-7D40-AFCC-EFEEF4D5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A1E8-1D07-7C47-A5D1-21EE3CC1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C42A-A8FE-DA43-839A-77E0B92E7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F4723-B2AC-B64C-843C-0AE8D2B1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CD061-759A-C447-AB2B-0A0AC2FC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6744-DFA6-BE43-A013-3C529989F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1DDE2-2A81-F94D-8D2E-2ECD480BE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418F-0D54-2141-A1E6-1C6D660E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2457D-B69C-2743-9BCE-90C53D65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ED55B-1292-5D4D-BD82-7D2515A3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BFF809-D65E-8845-81D1-F39208AF9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399FC-19F7-204F-9E20-339BAD309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B7DB80-24D2-B144-8AE3-8B69D1BC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A6E4B-4D7D-7C4E-9D13-CB254E11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A4804-368B-FA43-B7EF-1E57B315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090C-B02B-B648-B875-9547CD4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554A6-34F3-D542-B1F1-C972B3F3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BB3A-BF95-5442-A63F-30EFD14FC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99C66-277A-E640-8B6C-143C2C82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595B9-4A54-EF45-95D0-ED9A11E44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FA705C-642F-3547-A981-4E70D119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41631-C329-4142-8259-A808B1A6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7117-BF84-3B45-91DE-0B61D7D8D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DBF0-ED01-AD49-9317-42A038C37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7F05-5442-5E45-95CC-7AE9D39E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C4269-18F8-A040-B44B-E0D71BFB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A802B-CA96-D241-96A1-6116DF81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30F1C-27A3-2F41-9884-DD5383D2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47D2-BED0-2E46-9EB0-BC6F5BABF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35334-D1EC-FE40-B60E-8DF88B2F4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B3B4-2E93-BB4E-87B9-C892828F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C8E6-6720-5240-97EF-F809329D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F4E31-949C-1049-A198-4A49D387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CBECF-E17C-B64A-AAE7-92F1F1045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12FBB5-8CE3-2946-852A-6905F10F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0F450-C092-144A-8F91-477004EAE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0E3AA-8577-6144-8F89-E55A33DD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9C78-18F2-3047-BB1B-5721F2CA4AAE}" type="datetimeFigureOut">
              <a:rPr lang="en-US" smtClean="0"/>
              <a:t>9/30/20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227A-DF8C-314B-8DDB-E01C4E1F7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C20ED-F740-C141-9D6A-E3859DEB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8BEE1-EBBF-C041-980C-6390E6C7D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30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47F7F7-43A0-1D47-A807-3E17DAEBB215}"/>
              </a:ext>
            </a:extLst>
          </p:cNvPr>
          <p:cNvSpPr/>
          <p:nvPr/>
        </p:nvSpPr>
        <p:spPr>
          <a:xfrm>
            <a:off x="4916770" y="161548"/>
            <a:ext cx="3419035" cy="63774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022" y="5410979"/>
            <a:ext cx="803462" cy="931782"/>
          </a:xfrm>
          <a:prstGeom prst="rect">
            <a:avLst/>
          </a:prstGeom>
          <a:ln w="19050">
            <a:noFill/>
          </a:ln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45" y="2608867"/>
            <a:ext cx="844793" cy="979715"/>
          </a:xfrm>
          <a:prstGeom prst="rect">
            <a:avLst/>
          </a:prstGeom>
          <a:ln w="19050">
            <a:noFill/>
          </a:ln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9030" y="2597178"/>
            <a:ext cx="854324" cy="990319"/>
          </a:xfrm>
          <a:prstGeom prst="rect">
            <a:avLst/>
          </a:prstGeom>
          <a:ln w="19050">
            <a:noFill/>
          </a:ln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11" y="2608868"/>
            <a:ext cx="845176" cy="979715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4319" y="5410967"/>
            <a:ext cx="777762" cy="901977"/>
          </a:xfrm>
          <a:prstGeom prst="rect">
            <a:avLst/>
          </a:prstGeom>
          <a:ln w="19050"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821552" y="3853836"/>
            <a:ext cx="1177566" cy="685829"/>
          </a:xfrm>
          <a:prstGeom prst="rect">
            <a:avLst/>
          </a:prstGeom>
          <a:solidFill>
            <a:srgbClr val="126C37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bg1"/>
                </a:solidFill>
              </a:rPr>
              <a:t>testing/training  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       initial_split()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       testing()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       training()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1724715" y="543393"/>
            <a:ext cx="1877551" cy="2021194"/>
          </a:xfrm>
          <a:prstGeom prst="rect">
            <a:avLst/>
          </a:prstGeom>
          <a:solidFill>
            <a:srgbClr val="54BFD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Assigning variable roles</a:t>
            </a:r>
          </a:p>
          <a:p>
            <a:r>
              <a:rPr lang="en-US" sz="964" dirty="0"/>
              <a:t>         update_role()</a:t>
            </a:r>
          </a:p>
          <a:p>
            <a:r>
              <a:rPr lang="en-US" sz="964" dirty="0"/>
              <a:t>         outcome~.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Specifying preprocessing steps </a:t>
            </a:r>
          </a:p>
          <a:p>
            <a:pPr lvl="1"/>
            <a:r>
              <a:rPr lang="en-US" sz="964" dirty="0"/>
              <a:t> step_*()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Preprocess the training data if not using a workflow or just to see it!</a:t>
            </a:r>
          </a:p>
          <a:p>
            <a:pPr lvl="1"/>
            <a:r>
              <a:rPr lang="en-US" sz="964" dirty="0"/>
              <a:t>juice() 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Preprocess the testing data if not using a workflow or just to see it!</a:t>
            </a:r>
          </a:p>
          <a:p>
            <a:pPr lvl="1"/>
            <a:r>
              <a:rPr lang="en-US" sz="964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3515856" y="3821569"/>
            <a:ext cx="1213951" cy="1279325"/>
          </a:xfrm>
          <a:prstGeom prst="rect">
            <a:avLst/>
          </a:prstGeom>
          <a:solidFill>
            <a:srgbClr val="C09F6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 type/mode</a:t>
            </a:r>
          </a:p>
          <a:p>
            <a:r>
              <a:rPr lang="en-US" sz="964" dirty="0"/>
              <a:t>        set_mode() 	class/reg.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 model implementation</a:t>
            </a:r>
          </a:p>
          <a:p>
            <a:r>
              <a:rPr lang="en-US" sz="964" dirty="0"/>
              <a:t>        set_engine() 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5038110" y="464917"/>
            <a:ext cx="1439498" cy="24663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4" b="1" dirty="0"/>
              <a:t>Create a workflow and fit raw data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Make workflow:</a:t>
            </a:r>
          </a:p>
          <a:p>
            <a:r>
              <a:rPr lang="en-US" sz="964" dirty="0"/>
              <a:t>	workflow()</a:t>
            </a:r>
          </a:p>
          <a:p>
            <a:r>
              <a:rPr lang="en-US" sz="964" dirty="0"/>
              <a:t>	add_recipe()</a:t>
            </a:r>
          </a:p>
          <a:p>
            <a:r>
              <a:rPr lang="en-US" sz="964" dirty="0"/>
              <a:t>	add_model()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 and fit model all at once using the raw training data!</a:t>
            </a:r>
          </a:p>
          <a:p>
            <a:r>
              <a:rPr lang="en-US" sz="964" dirty="0"/>
              <a:t>	 parsnip::fit()</a:t>
            </a:r>
          </a:p>
          <a:p>
            <a:r>
              <a:rPr lang="en-US" sz="964" dirty="0"/>
              <a:t>No need to juice()!</a:t>
            </a:r>
          </a:p>
          <a:p>
            <a:r>
              <a:rPr lang="en-US" sz="964" dirty="0"/>
              <a:t>No need to bake()!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5203653" y="3625938"/>
            <a:ext cx="2897088" cy="1872820"/>
          </a:xfrm>
          <a:prstGeom prst="rect">
            <a:avLst/>
          </a:prstGeom>
          <a:solidFill>
            <a:srgbClr val="40DC7A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4" b="1" dirty="0"/>
              <a:t>Advanced : Cross Validation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Fit resamples and get metrics</a:t>
            </a:r>
          </a:p>
          <a:p>
            <a:r>
              <a:rPr lang="en-US" sz="964" dirty="0"/>
              <a:t> tune::</a:t>
            </a:r>
            <a:r>
              <a:rPr lang="en-US" sz="964" dirty="0" err="1"/>
              <a:t>fit_resamples</a:t>
            </a:r>
            <a:r>
              <a:rPr lang="en-US" sz="964" dirty="0"/>
              <a:t>()</a:t>
            </a:r>
          </a:p>
          <a:p>
            <a:r>
              <a:rPr lang="en-US" sz="964" dirty="0"/>
              <a:t> tune::</a:t>
            </a:r>
            <a:r>
              <a:rPr lang="en-US" sz="964" dirty="0" err="1"/>
              <a:t>collect_metrics</a:t>
            </a:r>
            <a:r>
              <a:rPr lang="en-US" sz="964" dirty="0"/>
              <a:t>()</a:t>
            </a:r>
            <a:endParaRPr lang="en-US" sz="964" b="1" dirty="0"/>
          </a:p>
          <a:p>
            <a:r>
              <a:rPr lang="en-US" sz="964" b="1" dirty="0"/>
              <a:t>Advanced : Tuning hyper-parameters / Cross Validation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Perform tuning using tune package</a:t>
            </a:r>
          </a:p>
          <a:p>
            <a:r>
              <a:rPr lang="en-US" sz="964" dirty="0"/>
              <a:t> tune_grid()/</a:t>
            </a:r>
            <a:r>
              <a:rPr lang="en-US" sz="964" dirty="0" err="1"/>
              <a:t>tune_bayes</a:t>
            </a:r>
            <a:r>
              <a:rPr lang="en-US" sz="964" dirty="0"/>
              <a:t>()</a:t>
            </a:r>
          </a:p>
          <a:p>
            <a:r>
              <a:rPr lang="en-US" sz="964" dirty="0"/>
              <a:t>(Use dials::grid*_() for more targeted tuning)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Fit resamples and get metrics</a:t>
            </a:r>
          </a:p>
          <a:p>
            <a:r>
              <a:rPr lang="en-US" sz="964" dirty="0"/>
              <a:t> tune::</a:t>
            </a:r>
            <a:r>
              <a:rPr lang="en-US" sz="964" dirty="0" err="1"/>
              <a:t>fit_resamples</a:t>
            </a:r>
            <a:r>
              <a:rPr lang="en-US" sz="964" dirty="0"/>
              <a:t>()</a:t>
            </a:r>
          </a:p>
          <a:p>
            <a:r>
              <a:rPr lang="en-US" sz="964" dirty="0"/>
              <a:t> tune::</a:t>
            </a:r>
            <a:r>
              <a:rPr lang="en-US" sz="964" dirty="0" err="1"/>
              <a:t>collect_metrics</a:t>
            </a:r>
            <a:r>
              <a:rPr lang="en-US" sz="964" dirty="0"/>
              <a:t>()</a:t>
            </a:r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8592" y="2648851"/>
            <a:ext cx="758453" cy="879585"/>
          </a:xfrm>
          <a:prstGeom prst="rect">
            <a:avLst/>
          </a:prstGeom>
          <a:ln w="19050">
            <a:noFill/>
          </a:ln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5758" y="1579815"/>
            <a:ext cx="811287" cy="940858"/>
          </a:xfrm>
          <a:prstGeom prst="rect">
            <a:avLst/>
          </a:prstGeom>
          <a:ln w="19050">
            <a:noFill/>
          </a:ln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5213" y="3656614"/>
            <a:ext cx="778952" cy="874268"/>
          </a:xfrm>
          <a:prstGeom prst="rect">
            <a:avLst/>
          </a:prstGeom>
          <a:ln w="19050">
            <a:noFill/>
          </a:ln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6F0BD5C-0459-FC49-B86D-13BBAD2BA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74679" y="186219"/>
            <a:ext cx="1315555" cy="1518315"/>
          </a:xfrm>
          <a:prstGeom prst="rect">
            <a:avLst/>
          </a:prstGeom>
          <a:ln w="19050"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8461245" y="4974324"/>
            <a:ext cx="1612713" cy="14276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4" dirty="0"/>
              <a:t>yardstick:: metrics()</a:t>
            </a:r>
          </a:p>
          <a:p>
            <a:r>
              <a:rPr lang="en-US" sz="964" dirty="0"/>
              <a:t>tune::collect_metrics() if using cross validation</a:t>
            </a:r>
          </a:p>
          <a:p>
            <a:r>
              <a:rPr lang="en-US" sz="964" dirty="0"/>
              <a:t>broom::augment for getting fitted values and other stats</a:t>
            </a:r>
          </a:p>
          <a:p>
            <a:endParaRPr lang="en-US" sz="964" dirty="0"/>
          </a:p>
          <a:p>
            <a:r>
              <a:rPr lang="en-US" sz="964" b="1" dirty="0">
                <a:highlight>
                  <a:srgbClr val="FFFF00"/>
                </a:highlight>
              </a:rPr>
              <a:t>possibly return to step 2 or 3</a:t>
            </a:r>
          </a:p>
          <a:p>
            <a:r>
              <a:rPr lang="en-US" sz="964" b="1" dirty="0">
                <a:highlight>
                  <a:srgbClr val="FFFF00"/>
                </a:highlight>
              </a:rPr>
              <a:t>to improve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73FBD-34EE-0E43-A2CA-49678744CF68}"/>
              </a:ext>
            </a:extLst>
          </p:cNvPr>
          <p:cNvSpPr txBox="1"/>
          <p:nvPr/>
        </p:nvSpPr>
        <p:spPr>
          <a:xfrm>
            <a:off x="6827593" y="474955"/>
            <a:ext cx="1320531" cy="2021194"/>
          </a:xfrm>
          <a:prstGeom prst="rect">
            <a:avLst/>
          </a:prstGeom>
          <a:solidFill>
            <a:srgbClr val="C09F6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64" b="1" dirty="0"/>
              <a:t>Fit the model with parsnip (older option but good for getting more detailed information)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Fit the model on the preprocessed training data (from recipes::juice())</a:t>
            </a:r>
          </a:p>
          <a:p>
            <a:pPr lvl="1"/>
            <a:r>
              <a:rPr lang="en-US" sz="964" dirty="0"/>
              <a:t>parsnip::fit() – be careful about id variables!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9952970" y="2459593"/>
            <a:ext cx="1590084" cy="2021194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83692" indent="-183692">
              <a:buFont typeface="Wingdings" pitchFamily="2" charset="2"/>
              <a:buChar char="§"/>
            </a:pPr>
            <a:r>
              <a:rPr lang="en-US" sz="964" dirty="0">
                <a:solidFill>
                  <a:schemeClr val="bg1"/>
                </a:solidFill>
              </a:rPr>
              <a:t>Choose best model based on training performance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 tune::</a:t>
            </a:r>
            <a:r>
              <a:rPr lang="en-US" sz="964" dirty="0" err="1">
                <a:solidFill>
                  <a:schemeClr val="bg1"/>
                </a:solidFill>
              </a:rPr>
              <a:t>finalize_workflow</a:t>
            </a:r>
            <a:r>
              <a:rPr lang="en-US" sz="964" dirty="0">
                <a:solidFill>
                  <a:schemeClr val="bg1"/>
                </a:solidFill>
              </a:rPr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bg1"/>
                </a:solidFill>
              </a:rPr>
              <a:t>Fit the testing data</a:t>
            </a:r>
          </a:p>
          <a:p>
            <a:pPr lvl="1"/>
            <a:r>
              <a:rPr lang="en-US" sz="964" dirty="0">
                <a:solidFill>
                  <a:schemeClr val="bg1"/>
                </a:solidFill>
              </a:rPr>
              <a:t>tune::</a:t>
            </a:r>
            <a:r>
              <a:rPr lang="en-US" sz="964" dirty="0" err="1">
                <a:solidFill>
                  <a:schemeClr val="bg1"/>
                </a:solidFill>
              </a:rPr>
              <a:t>last_fit</a:t>
            </a:r>
            <a:r>
              <a:rPr lang="en-US" sz="964" dirty="0">
                <a:solidFill>
                  <a:schemeClr val="bg1"/>
                </a:solidFill>
              </a:rPr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bg1"/>
                </a:solidFill>
              </a:rPr>
              <a:t> Evaluate performance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   </a:t>
            </a:r>
            <a:r>
              <a:rPr lang="en-US" sz="964" dirty="0" err="1">
                <a:solidFill>
                  <a:schemeClr val="bg1"/>
                </a:solidFill>
              </a:rPr>
              <a:t>tune:collectmetrics</a:t>
            </a:r>
            <a:r>
              <a:rPr lang="en-US" sz="964" dirty="0">
                <a:solidFill>
                  <a:schemeClr val="bg1"/>
                </a:solidFill>
              </a:rPr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bg1"/>
                </a:solidFill>
              </a:rPr>
              <a:t>Get predictions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tune::</a:t>
            </a:r>
            <a:r>
              <a:rPr lang="en-US" sz="964" dirty="0" err="1">
                <a:solidFill>
                  <a:schemeClr val="bg1"/>
                </a:solidFill>
              </a:rPr>
              <a:t>collectpredictions</a:t>
            </a:r>
            <a:r>
              <a:rPr lang="en-US" sz="964" dirty="0">
                <a:solidFill>
                  <a:schemeClr val="bg1"/>
                </a:solidFill>
              </a:rPr>
              <a:t>() or </a:t>
            </a:r>
          </a:p>
          <a:p>
            <a:r>
              <a:rPr lang="en-US" sz="964" dirty="0">
                <a:solidFill>
                  <a:schemeClr val="bg1"/>
                </a:solidFill>
              </a:rPr>
              <a:t>   parsnip::predict() for more     info</a:t>
            </a:r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1812" y="4466828"/>
            <a:ext cx="852497" cy="968798"/>
          </a:xfrm>
          <a:prstGeom prst="rect">
            <a:avLst/>
          </a:prstGeom>
          <a:ln w="19050">
            <a:noFill/>
          </a:ln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314" y="2520674"/>
            <a:ext cx="844793" cy="979715"/>
          </a:xfrm>
          <a:prstGeom prst="rect">
            <a:avLst/>
          </a:prstGeom>
          <a:ln w="19050"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6463022" y="1588669"/>
            <a:ext cx="399468" cy="24070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964" b="1" dirty="0"/>
              <a:t>Or…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5589B9-CF30-5F49-84A6-BE6393F291F8}"/>
              </a:ext>
            </a:extLst>
          </p:cNvPr>
          <p:cNvSpPr/>
          <p:nvPr/>
        </p:nvSpPr>
        <p:spPr>
          <a:xfrm>
            <a:off x="3380839" y="4846383"/>
            <a:ext cx="1419815" cy="83420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64" b="1" dirty="0"/>
              <a:t>Advanced: Specify tuning</a:t>
            </a:r>
            <a:endParaRPr lang="en-US" sz="964" dirty="0"/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 hyper-parameters to tune</a:t>
            </a:r>
          </a:p>
          <a:p>
            <a:pPr lvl="1"/>
            <a:r>
              <a:rPr lang="en-US" sz="964" dirty="0"/>
              <a:t>x = tune()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A9F15-3972-9943-A2EB-E560F1878EE0}"/>
              </a:ext>
            </a:extLst>
          </p:cNvPr>
          <p:cNvSpPr txBox="1"/>
          <p:nvPr/>
        </p:nvSpPr>
        <p:spPr>
          <a:xfrm>
            <a:off x="5844754" y="192644"/>
            <a:ext cx="1447832" cy="25712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071" b="1" dirty="0"/>
              <a:t>4. Fit the training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ED3812-1D55-5D47-A92F-97D15D6ACC6E}"/>
              </a:ext>
            </a:extLst>
          </p:cNvPr>
          <p:cNvSpPr txBox="1"/>
          <p:nvPr/>
        </p:nvSpPr>
        <p:spPr>
          <a:xfrm>
            <a:off x="6383306" y="2949433"/>
            <a:ext cx="399468" cy="24070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964" b="1" dirty="0"/>
              <a:t>Or…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593EE-B460-E643-8416-F5DD305896E1}"/>
              </a:ext>
            </a:extLst>
          </p:cNvPr>
          <p:cNvSpPr/>
          <p:nvPr/>
        </p:nvSpPr>
        <p:spPr>
          <a:xfrm>
            <a:off x="630833" y="4555514"/>
            <a:ext cx="1472224" cy="982577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64" b="1" dirty="0"/>
              <a:t>Advanced: Cross validation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b="1" dirty="0"/>
              <a:t>vfold splits</a:t>
            </a:r>
          </a:p>
          <a:p>
            <a:r>
              <a:rPr lang="en-US" sz="964" dirty="0"/>
              <a:t>          vfold_cv()</a:t>
            </a:r>
          </a:p>
          <a:p>
            <a:r>
              <a:rPr lang="en-US" sz="964" dirty="0"/>
              <a:t>          analysis()</a:t>
            </a:r>
          </a:p>
          <a:p>
            <a:r>
              <a:rPr lang="en-US" sz="964" dirty="0"/>
              <a:t>          assessment()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BA0B8B-F30B-BB4E-A9E9-7032AA3160AD}"/>
              </a:ext>
            </a:extLst>
          </p:cNvPr>
          <p:cNvSpPr/>
          <p:nvPr/>
        </p:nvSpPr>
        <p:spPr>
          <a:xfrm>
            <a:off x="847550" y="3586989"/>
            <a:ext cx="1075936" cy="2571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4" b="1" dirty="0"/>
              <a:t>1</a:t>
            </a:r>
            <a:r>
              <a:rPr lang="en-US" sz="1071" b="1" dirty="0"/>
              <a:t>. Split the 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20B3C6-804C-5549-8B2D-410CBDA02716}"/>
              </a:ext>
            </a:extLst>
          </p:cNvPr>
          <p:cNvSpPr/>
          <p:nvPr/>
        </p:nvSpPr>
        <p:spPr>
          <a:xfrm>
            <a:off x="1806501" y="149160"/>
            <a:ext cx="1699256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692" indent="-183692">
              <a:buAutoNum type="arabicPeriod" startAt="2"/>
            </a:pPr>
            <a:r>
              <a:rPr lang="en-US" sz="1071" b="1" dirty="0"/>
              <a:t>Assign variable roles and </a:t>
            </a:r>
          </a:p>
          <a:p>
            <a:r>
              <a:rPr lang="en-US" sz="1071" b="1" dirty="0"/>
              <a:t>      preprocess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A2F9E2-17C5-B246-9F06-1BFD500A96E0}"/>
              </a:ext>
            </a:extLst>
          </p:cNvPr>
          <p:cNvSpPr/>
          <p:nvPr/>
        </p:nvSpPr>
        <p:spPr>
          <a:xfrm>
            <a:off x="3505757" y="3564695"/>
            <a:ext cx="1080516" cy="42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4" b="1" dirty="0"/>
              <a:t>3. </a:t>
            </a:r>
            <a:r>
              <a:rPr lang="en-US" sz="1071" b="1" dirty="0"/>
              <a:t>Specify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5B5B0D-4CC5-3244-9069-CD9F8BBC5A71}"/>
              </a:ext>
            </a:extLst>
          </p:cNvPr>
          <p:cNvSpPr/>
          <p:nvPr/>
        </p:nvSpPr>
        <p:spPr>
          <a:xfrm>
            <a:off x="8457045" y="4572002"/>
            <a:ext cx="1480370" cy="58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71" b="1" dirty="0"/>
              <a:t>5. Evaluate performance</a:t>
            </a:r>
          </a:p>
          <a:p>
            <a:r>
              <a:rPr lang="en-US" sz="1071" b="1" dirty="0"/>
              <a:t>with training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AA3ED4-CDFC-DF4A-9255-0A0F6B4099FE}"/>
              </a:ext>
            </a:extLst>
          </p:cNvPr>
          <p:cNvSpPr/>
          <p:nvPr/>
        </p:nvSpPr>
        <p:spPr>
          <a:xfrm>
            <a:off x="9981704" y="1975011"/>
            <a:ext cx="1612713" cy="42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692" indent="-183692">
              <a:buAutoNum type="arabicPeriod" startAt="6"/>
            </a:pPr>
            <a:r>
              <a:rPr lang="en-US" sz="1071" b="1" dirty="0"/>
              <a:t>Evaluate final model performance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5C56C5B-1702-F942-8878-9BA9F9D6C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32" y="2510069"/>
            <a:ext cx="854325" cy="9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372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5126533" y="2128745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3059712" y="1942038"/>
            <a:ext cx="3943661" cy="320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3740869" y="2128746"/>
            <a:ext cx="1245056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5028929" y="2131818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4402169" y="2403961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4547733" y="24477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5492103" y="291475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4030766" y="2867822"/>
            <a:ext cx="1443024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5977901" y="277823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5513902" y="219931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5789921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5492103" y="3926840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5950856" y="378487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3315949" y="3378864"/>
            <a:ext cx="1752403" cy="916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/>
              <a:t>recipes::juice()</a:t>
            </a:r>
          </a:p>
          <a:p>
            <a:pPr algn="ctr"/>
            <a:r>
              <a:rPr lang="en-US" sz="750"/>
              <a:t>or </a:t>
            </a:r>
          </a:p>
          <a:p>
            <a:r>
              <a:rPr lang="en-US" sz="750"/>
              <a:t>recipes::bake(new_data = training data)</a:t>
            </a:r>
          </a:p>
          <a:p>
            <a:pPr algn="ctr"/>
            <a:r>
              <a:rPr lang="en-US" sz="750"/>
              <a:t> or </a:t>
            </a:r>
          </a:p>
          <a:p>
            <a:r>
              <a:rPr lang="en-US" sz="750"/>
              <a:t>template of output of prep() </a:t>
            </a:r>
          </a:p>
          <a:p>
            <a:r>
              <a:rPr lang="en-US" sz="750"/>
              <a:t>prepped_rec$template</a:t>
            </a:r>
          </a:p>
          <a:p>
            <a:endParaRPr lang="en-US" sz="857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5597100" y="4483943"/>
            <a:ext cx="62323" cy="229621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4211436" y="4477743"/>
            <a:ext cx="1245056" cy="229621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643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5499497" y="4480815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4872736" y="4752957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5018300" y="479677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4223979" y="4271053"/>
            <a:ext cx="156485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650" y="2034455"/>
            <a:ext cx="489857" cy="489857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1615" y="3299706"/>
            <a:ext cx="489857" cy="489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5013192" y="3371113"/>
            <a:ext cx="56705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5635738" y="4429151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8F1DFF-8FD3-B54E-84AB-BC2CDBE24B9D}"/>
              </a:ext>
            </a:extLst>
          </p:cNvPr>
          <p:cNvSpPr txBox="1"/>
          <p:nvPr/>
        </p:nvSpPr>
        <p:spPr>
          <a:xfrm>
            <a:off x="4345191" y="1690145"/>
            <a:ext cx="1864613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All  ways  to Create Design Matrix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2341F97-1C6A-8C45-8DD3-3BF897B99B8B}"/>
              </a:ext>
            </a:extLst>
          </p:cNvPr>
          <p:cNvSpPr/>
          <p:nvPr/>
        </p:nvSpPr>
        <p:spPr>
          <a:xfrm>
            <a:off x="8606176" y="2128745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D79377-98D1-7045-BAAD-AB828F747F72}"/>
              </a:ext>
            </a:extLst>
          </p:cNvPr>
          <p:cNvSpPr/>
          <p:nvPr/>
        </p:nvSpPr>
        <p:spPr>
          <a:xfrm>
            <a:off x="7069703" y="1942038"/>
            <a:ext cx="3413313" cy="320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82D1709-39F3-F849-A273-02994E351313}"/>
              </a:ext>
            </a:extLst>
          </p:cNvPr>
          <p:cNvSpPr/>
          <p:nvPr/>
        </p:nvSpPr>
        <p:spPr>
          <a:xfrm>
            <a:off x="7220512" y="2128746"/>
            <a:ext cx="1245056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80603E-A6F6-8E44-BEB6-46C33B930FB7}"/>
              </a:ext>
            </a:extLst>
          </p:cNvPr>
          <p:cNvSpPr/>
          <p:nvPr/>
        </p:nvSpPr>
        <p:spPr>
          <a:xfrm>
            <a:off x="8508573" y="2131818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6382A9-3911-0446-AB7C-1473F719E726}"/>
              </a:ext>
            </a:extLst>
          </p:cNvPr>
          <p:cNvSpPr txBox="1"/>
          <p:nvPr/>
        </p:nvSpPr>
        <p:spPr>
          <a:xfrm rot="20327572">
            <a:off x="7881812" y="2403961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7B693-6589-5245-95BD-7571B26DBC6E}"/>
              </a:ext>
            </a:extLst>
          </p:cNvPr>
          <p:cNvSpPr txBox="1"/>
          <p:nvPr/>
        </p:nvSpPr>
        <p:spPr>
          <a:xfrm rot="20140164">
            <a:off x="8027376" y="24477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9BD30E31-2CB4-6341-A502-3795AF682C03}"/>
              </a:ext>
            </a:extLst>
          </p:cNvPr>
          <p:cNvSpPr/>
          <p:nvPr/>
        </p:nvSpPr>
        <p:spPr>
          <a:xfrm>
            <a:off x="8971746" y="291475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CD0CC3-9440-574A-90F4-6E25311FEE6F}"/>
              </a:ext>
            </a:extLst>
          </p:cNvPr>
          <p:cNvSpPr txBox="1"/>
          <p:nvPr/>
        </p:nvSpPr>
        <p:spPr>
          <a:xfrm>
            <a:off x="7510411" y="2867822"/>
            <a:ext cx="1473480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FALSE)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4FB341-91A8-4042-A9D9-E192C2F1C7FD}"/>
              </a:ext>
            </a:extLst>
          </p:cNvPr>
          <p:cNvSpPr txBox="1"/>
          <p:nvPr/>
        </p:nvSpPr>
        <p:spPr>
          <a:xfrm>
            <a:off x="12287830" y="277823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0E57A953-C7A3-D049-905F-CFA66F0B3462}"/>
              </a:ext>
            </a:extLst>
          </p:cNvPr>
          <p:cNvSpPr/>
          <p:nvPr/>
        </p:nvSpPr>
        <p:spPr>
          <a:xfrm>
            <a:off x="8993545" y="219931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04120E-6679-C449-B338-8F622C993DAF}"/>
              </a:ext>
            </a:extLst>
          </p:cNvPr>
          <p:cNvSpPr txBox="1"/>
          <p:nvPr/>
        </p:nvSpPr>
        <p:spPr>
          <a:xfrm>
            <a:off x="9269564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F79B65FC-2D6E-444C-9730-0855B6C1B46F}"/>
              </a:ext>
            </a:extLst>
          </p:cNvPr>
          <p:cNvSpPr/>
          <p:nvPr/>
        </p:nvSpPr>
        <p:spPr>
          <a:xfrm>
            <a:off x="8971746" y="3926840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51C5BF-504C-4449-B9B3-830C39322B8F}"/>
              </a:ext>
            </a:extLst>
          </p:cNvPr>
          <p:cNvSpPr txBox="1"/>
          <p:nvPr/>
        </p:nvSpPr>
        <p:spPr>
          <a:xfrm>
            <a:off x="12260785" y="378487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0A7441-8C85-7A49-8799-92C221FDE7BC}"/>
              </a:ext>
            </a:extLst>
          </p:cNvPr>
          <p:cNvSpPr txBox="1"/>
          <p:nvPr/>
        </p:nvSpPr>
        <p:spPr>
          <a:xfrm>
            <a:off x="7157361" y="3875695"/>
            <a:ext cx="1963999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recipes::bake(new_data = training data)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CE61AC7-DAD2-984F-B71C-D09AC1CF1047}"/>
              </a:ext>
            </a:extLst>
          </p:cNvPr>
          <p:cNvSpPr/>
          <p:nvPr/>
        </p:nvSpPr>
        <p:spPr>
          <a:xfrm>
            <a:off x="12198461" y="4477742"/>
            <a:ext cx="62323" cy="229621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D6A18A4-D499-BD48-AD19-CBB1483877B2}"/>
              </a:ext>
            </a:extLst>
          </p:cNvPr>
          <p:cNvSpPr/>
          <p:nvPr/>
        </p:nvSpPr>
        <p:spPr>
          <a:xfrm>
            <a:off x="7982513" y="4477743"/>
            <a:ext cx="1245056" cy="229621"/>
          </a:xfrm>
          <a:prstGeom prst="roundRect">
            <a:avLst/>
          </a:prstGeom>
          <a:pattFill prst="wdDnDiag">
            <a:fgClr>
              <a:schemeClr val="accent4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380B9B8-A831-BF42-A895-5AE370744DBA}"/>
              </a:ext>
            </a:extLst>
          </p:cNvPr>
          <p:cNvSpPr/>
          <p:nvPr/>
        </p:nvSpPr>
        <p:spPr>
          <a:xfrm>
            <a:off x="9270574" y="4480815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256C15-01BC-A645-A6F3-59A23ED27347}"/>
              </a:ext>
            </a:extLst>
          </p:cNvPr>
          <p:cNvSpPr txBox="1"/>
          <p:nvPr/>
        </p:nvSpPr>
        <p:spPr>
          <a:xfrm rot="20327572">
            <a:off x="8643813" y="4752957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7EB39-358F-0F42-8C07-2F3B4E7CD7F6}"/>
              </a:ext>
            </a:extLst>
          </p:cNvPr>
          <p:cNvSpPr txBox="1"/>
          <p:nvPr/>
        </p:nvSpPr>
        <p:spPr>
          <a:xfrm rot="20140164">
            <a:off x="8789377" y="479677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57813-4590-A04D-91E5-46410BA72FF5}"/>
              </a:ext>
            </a:extLst>
          </p:cNvPr>
          <p:cNvSpPr txBox="1"/>
          <p:nvPr/>
        </p:nvSpPr>
        <p:spPr>
          <a:xfrm>
            <a:off x="7995057" y="4271053"/>
            <a:ext cx="156485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16C79A11-575E-DA47-8FC8-B2EB9AA44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86579" y="2034455"/>
            <a:ext cx="489857" cy="489857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4F61983A-4D5C-714B-9EF5-5B7EFBDFA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1258" y="3299706"/>
            <a:ext cx="489857" cy="4898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8BC9C30-7470-D541-AEA4-F3A625956E4C}"/>
              </a:ext>
            </a:extLst>
          </p:cNvPr>
          <p:cNvSpPr txBox="1"/>
          <p:nvPr/>
        </p:nvSpPr>
        <p:spPr>
          <a:xfrm>
            <a:off x="8492835" y="3371113"/>
            <a:ext cx="56705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8439EE-AD86-5F49-BE69-AC5A628CB3B8}"/>
              </a:ext>
            </a:extLst>
          </p:cNvPr>
          <p:cNvSpPr txBox="1"/>
          <p:nvPr/>
        </p:nvSpPr>
        <p:spPr>
          <a:xfrm>
            <a:off x="12250777" y="442010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pic>
        <p:nvPicPr>
          <p:cNvPr id="61" name="Graphic 60" descr="Checklist RTL">
            <a:extLst>
              <a:ext uri="{FF2B5EF4-FFF2-40B4-BE49-F238E27FC236}">
                <a16:creationId xmlns:a16="http://schemas.microsoft.com/office/drawing/2014/main" id="{2715B160-02DB-F044-82BF-688BB181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0832" y="2068429"/>
            <a:ext cx="489857" cy="48985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057F4F-823F-C442-AC5D-0A9D0D33ABE5}"/>
              </a:ext>
            </a:extLst>
          </p:cNvPr>
          <p:cNvSpPr txBox="1"/>
          <p:nvPr/>
        </p:nvSpPr>
        <p:spPr>
          <a:xfrm>
            <a:off x="9514518" y="2815015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Preprocessing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0370373-780B-7A48-8DA6-5FCD5E1036CD}"/>
              </a:ext>
            </a:extLst>
          </p:cNvPr>
          <p:cNvSpPr txBox="1"/>
          <p:nvPr/>
        </p:nvSpPr>
        <p:spPr>
          <a:xfrm>
            <a:off x="9522396" y="3852701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Preprocessed Training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561E8F-51D3-D344-996F-92476F34D2BD}"/>
              </a:ext>
            </a:extLst>
          </p:cNvPr>
          <p:cNvSpPr txBox="1"/>
          <p:nvPr/>
        </p:nvSpPr>
        <p:spPr>
          <a:xfrm>
            <a:off x="9372914" y="4433712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</p:spTree>
    <p:extLst>
      <p:ext uri="{BB962C8B-B14F-4D97-AF65-F5344CB8AC3E}">
        <p14:creationId xmlns:p14="http://schemas.microsoft.com/office/powerpoint/2010/main" val="1658644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5126533" y="2128745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3590060" y="1942038"/>
            <a:ext cx="3413313" cy="320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3740869" y="2128746"/>
            <a:ext cx="1245056" cy="229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5028929" y="2131818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4402169" y="2403961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4547733" y="24477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5492103" y="291475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4030766" y="2867822"/>
            <a:ext cx="1443024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5977901" y="277823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5513902" y="219931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5789921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5492103" y="3926840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5950856" y="378487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3664934" y="3678348"/>
            <a:ext cx="1963999" cy="6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recipes::juice()</a:t>
            </a:r>
          </a:p>
          <a:p>
            <a:pPr algn="ctr"/>
            <a:r>
              <a:rPr lang="en-US" sz="857"/>
              <a:t>or </a:t>
            </a:r>
          </a:p>
          <a:p>
            <a:r>
              <a:rPr lang="en-US" sz="857"/>
              <a:t>recipes::bake(new_data = training data)</a:t>
            </a:r>
          </a:p>
          <a:p>
            <a:endParaRPr lang="en-US" sz="857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5597100" y="4483943"/>
            <a:ext cx="62323" cy="229621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4211436" y="4477743"/>
            <a:ext cx="1245056" cy="229621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643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5499497" y="4480815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4872736" y="4752957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5018300" y="479677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4223979" y="4271053"/>
            <a:ext cx="156485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650" y="2034455"/>
            <a:ext cx="489857" cy="489857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1615" y="3299706"/>
            <a:ext cx="489857" cy="489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5013192" y="3371113"/>
            <a:ext cx="56705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5635738" y="4429151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3D6B40-67CE-5D44-A749-D28185DD3A06}"/>
              </a:ext>
            </a:extLst>
          </p:cNvPr>
          <p:cNvSpPr txBox="1"/>
          <p:nvPr/>
        </p:nvSpPr>
        <p:spPr>
          <a:xfrm>
            <a:off x="4903555" y="1703649"/>
            <a:ext cx="34496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20654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4159053" y="3825312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other folds (yellow)</a:t>
            </a:r>
          </a:p>
          <a:p>
            <a:endParaRPr lang="en-US" sz="964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5630644" y="6248006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4189856" y="6041301"/>
            <a:ext cx="133619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initial testing set is used for the evaluation of the </a:t>
            </a:r>
            <a:r>
              <a:rPr lang="en-US" sz="964" b="1"/>
              <a:t>final model </a:t>
            </a:r>
            <a:r>
              <a:rPr lang="en-US" sz="964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1526965" y="34889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1894125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2250898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2616006" y="3486257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1524360" y="3879793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2615825" y="3879794"/>
            <a:ext cx="413528" cy="256589"/>
            <a:chOff x="4062141" y="6157765"/>
            <a:chExt cx="771919" cy="47896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3060059" y="3834606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1516945" y="4286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1884105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2240877" y="428413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2605986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1515487" y="4719737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2605459" y="4719737"/>
            <a:ext cx="413528" cy="256589"/>
            <a:chOff x="4062141" y="6157765"/>
            <a:chExt cx="771919" cy="4789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1514826" y="51247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1881986" y="512202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2238759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2603867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1514826" y="5533849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2611829" y="5533850"/>
            <a:ext cx="413528" cy="256589"/>
            <a:chOff x="4062141" y="6157765"/>
            <a:chExt cx="771919" cy="47896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1527580" y="5941152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1894740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2251513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2616621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1527580" y="6350280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2624583" y="6350281"/>
            <a:ext cx="413528" cy="256589"/>
            <a:chOff x="4062141" y="6157765"/>
            <a:chExt cx="771919" cy="47896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4171329" y="4933475"/>
            <a:ext cx="189857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3052685" y="466889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3052685" y="5463014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3086201" y="628776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8751505" y="511191"/>
            <a:ext cx="1122423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1351221" y="128627"/>
            <a:ext cx="4328970" cy="2170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1500390" y="1165588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1517343" y="266163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2929870" y="1165587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2864729" y="784434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1551519" y="700889"/>
            <a:ext cx="130328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97" y="1464822"/>
            <a:ext cx="229621" cy="229621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378" y="1379592"/>
            <a:ext cx="449674" cy="449674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3557713" y="725024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3371810" y="784434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3368806" y="895235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3366141" y="845457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3792150" y="465228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3775708" y="1753844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3839676" y="2019991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3754141" y="2073050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3753394" y="2134801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3757485" y="2193932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1557350" y="1937836"/>
            <a:ext cx="122020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2854805" y="1992652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2632430" y="2723623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2991936" y="272092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3356363" y="272092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3721471" y="272092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2767452" y="2504194"/>
            <a:ext cx="128913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1531493" y="3137203"/>
            <a:ext cx="153279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3197132" y="3157962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3890644" y="3091572"/>
            <a:ext cx="175696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 b="1"/>
              <a:t>Fit model using different combinations of  v-1 folds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C307EE-8055-724E-8EF2-9EDA24468422}"/>
              </a:ext>
            </a:extLst>
          </p:cNvPr>
          <p:cNvSpPr/>
          <p:nvPr/>
        </p:nvSpPr>
        <p:spPr>
          <a:xfrm>
            <a:off x="1351221" y="2462524"/>
            <a:ext cx="4909963" cy="4284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E017127-B72B-3542-A976-04719BB18065}"/>
              </a:ext>
            </a:extLst>
          </p:cNvPr>
          <p:cNvSpPr txBox="1"/>
          <p:nvPr/>
        </p:nvSpPr>
        <p:spPr>
          <a:xfrm>
            <a:off x="9409065" y="2608805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other folds (yellow)</a:t>
            </a:r>
          </a:p>
          <a:p>
            <a:endParaRPr lang="en-US" sz="964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356DB96-20CC-0749-8699-4E6F736FA013}"/>
              </a:ext>
            </a:extLst>
          </p:cNvPr>
          <p:cNvSpPr/>
          <p:nvPr/>
        </p:nvSpPr>
        <p:spPr>
          <a:xfrm>
            <a:off x="10880655" y="5031499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ECC640-03ED-C54E-B2AB-2B06F73FAB1F}"/>
              </a:ext>
            </a:extLst>
          </p:cNvPr>
          <p:cNvSpPr txBox="1"/>
          <p:nvPr/>
        </p:nvSpPr>
        <p:spPr>
          <a:xfrm>
            <a:off x="9439868" y="4824793"/>
            <a:ext cx="133619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initial testing set is used for the evaluation of the </a:t>
            </a:r>
            <a:r>
              <a:rPr lang="en-US" sz="964" b="1"/>
              <a:t>final model </a:t>
            </a:r>
            <a:r>
              <a:rPr lang="en-US" sz="964"/>
              <a:t>performance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BEC2B19C-0DA8-964E-A6D8-70722A0779F2}"/>
              </a:ext>
            </a:extLst>
          </p:cNvPr>
          <p:cNvSpPr/>
          <p:nvPr/>
        </p:nvSpPr>
        <p:spPr>
          <a:xfrm>
            <a:off x="6776977" y="227244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7883B551-5823-CA4C-BE83-3040FE38D417}"/>
              </a:ext>
            </a:extLst>
          </p:cNvPr>
          <p:cNvSpPr/>
          <p:nvPr/>
        </p:nvSpPr>
        <p:spPr>
          <a:xfrm>
            <a:off x="7144137" y="226974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81881FB-0F06-424A-8E62-A59BE48398D8}"/>
              </a:ext>
            </a:extLst>
          </p:cNvPr>
          <p:cNvSpPr/>
          <p:nvPr/>
        </p:nvSpPr>
        <p:spPr>
          <a:xfrm>
            <a:off x="7500910" y="226974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91652D1-6503-1949-90B1-13E248CFE55F}"/>
              </a:ext>
            </a:extLst>
          </p:cNvPr>
          <p:cNvSpPr/>
          <p:nvPr/>
        </p:nvSpPr>
        <p:spPr>
          <a:xfrm>
            <a:off x="7866018" y="2269749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641B299-90BC-E143-9D32-3D7FE101AF6E}"/>
              </a:ext>
            </a:extLst>
          </p:cNvPr>
          <p:cNvSpPr/>
          <p:nvPr/>
        </p:nvSpPr>
        <p:spPr>
          <a:xfrm>
            <a:off x="6774372" y="2663285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3F4332D-4392-C546-87AB-ADCBA573C4FA}"/>
              </a:ext>
            </a:extLst>
          </p:cNvPr>
          <p:cNvGrpSpPr/>
          <p:nvPr/>
        </p:nvGrpSpPr>
        <p:grpSpPr>
          <a:xfrm>
            <a:off x="7865837" y="2663286"/>
            <a:ext cx="413528" cy="256589"/>
            <a:chOff x="4062141" y="6157765"/>
            <a:chExt cx="771919" cy="478965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40D60FBC-20FD-6E4F-89F9-DBA4EB0604C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9AA467-EA8E-1E41-8C54-1EC30E626971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413AB6A0-7F73-F345-9833-C845BE38BC75}"/>
              </a:ext>
            </a:extLst>
          </p:cNvPr>
          <p:cNvSpPr txBox="1"/>
          <p:nvPr/>
        </p:nvSpPr>
        <p:spPr>
          <a:xfrm>
            <a:off x="8310071" y="2618098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20FE538C-6B55-D843-8BAC-6D62440EEEB9}"/>
              </a:ext>
            </a:extLst>
          </p:cNvPr>
          <p:cNvSpPr/>
          <p:nvPr/>
        </p:nvSpPr>
        <p:spPr>
          <a:xfrm>
            <a:off x="6766957" y="30703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BEABF599-E16A-0549-97CF-7D0FB874FF02}"/>
              </a:ext>
            </a:extLst>
          </p:cNvPr>
          <p:cNvSpPr/>
          <p:nvPr/>
        </p:nvSpPr>
        <p:spPr>
          <a:xfrm>
            <a:off x="7134116" y="306762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880A8FCD-C36B-2441-99CF-B452FBD314E6}"/>
              </a:ext>
            </a:extLst>
          </p:cNvPr>
          <p:cNvSpPr/>
          <p:nvPr/>
        </p:nvSpPr>
        <p:spPr>
          <a:xfrm>
            <a:off x="7490889" y="3067626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7B9783E-5D85-D945-908B-3C73A89EE9A5}"/>
              </a:ext>
            </a:extLst>
          </p:cNvPr>
          <p:cNvSpPr/>
          <p:nvPr/>
        </p:nvSpPr>
        <p:spPr>
          <a:xfrm>
            <a:off x="7855997" y="306762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13F582C1-9E2A-2D4D-AFD9-8386FAA6B1E7}"/>
              </a:ext>
            </a:extLst>
          </p:cNvPr>
          <p:cNvSpPr/>
          <p:nvPr/>
        </p:nvSpPr>
        <p:spPr>
          <a:xfrm>
            <a:off x="6765498" y="3503229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D324FE4-BE49-6C42-9B94-B25499CCE417}"/>
              </a:ext>
            </a:extLst>
          </p:cNvPr>
          <p:cNvGrpSpPr/>
          <p:nvPr/>
        </p:nvGrpSpPr>
        <p:grpSpPr>
          <a:xfrm>
            <a:off x="7855471" y="3503230"/>
            <a:ext cx="413528" cy="256589"/>
            <a:chOff x="4062141" y="6157765"/>
            <a:chExt cx="771919" cy="478965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77969004-3EA4-D64E-A461-781BA063DC0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8E16AF-9F49-8F4B-8C38-8E51F43BECD5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98D511-A423-964D-A405-A7A48A332759}"/>
              </a:ext>
            </a:extLst>
          </p:cNvPr>
          <p:cNvSpPr/>
          <p:nvPr/>
        </p:nvSpPr>
        <p:spPr>
          <a:xfrm>
            <a:off x="6764838" y="390821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7AC1460-2024-CA46-B74C-A7CBF8343800}"/>
              </a:ext>
            </a:extLst>
          </p:cNvPr>
          <p:cNvSpPr/>
          <p:nvPr/>
        </p:nvSpPr>
        <p:spPr>
          <a:xfrm>
            <a:off x="7131998" y="3905517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E80B4583-FC56-8148-9F45-D3077BE1AF03}"/>
              </a:ext>
            </a:extLst>
          </p:cNvPr>
          <p:cNvSpPr/>
          <p:nvPr/>
        </p:nvSpPr>
        <p:spPr>
          <a:xfrm>
            <a:off x="7488771" y="390551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139AC48F-C3BC-514E-8272-FBAA50357514}"/>
              </a:ext>
            </a:extLst>
          </p:cNvPr>
          <p:cNvSpPr/>
          <p:nvPr/>
        </p:nvSpPr>
        <p:spPr>
          <a:xfrm>
            <a:off x="7853879" y="390551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2B723962-6ED8-CE40-9FEC-F6741593573D}"/>
              </a:ext>
            </a:extLst>
          </p:cNvPr>
          <p:cNvSpPr/>
          <p:nvPr/>
        </p:nvSpPr>
        <p:spPr>
          <a:xfrm>
            <a:off x="6764837" y="4317342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8BDF02-0C05-6F47-8864-63C705BD6342}"/>
              </a:ext>
            </a:extLst>
          </p:cNvPr>
          <p:cNvGrpSpPr/>
          <p:nvPr/>
        </p:nvGrpSpPr>
        <p:grpSpPr>
          <a:xfrm>
            <a:off x="7861840" y="4317343"/>
            <a:ext cx="413528" cy="256589"/>
            <a:chOff x="4062141" y="6157765"/>
            <a:chExt cx="771919" cy="478965"/>
          </a:xfrm>
        </p:grpSpPr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3171D712-B8AA-6448-8471-A79E6A2A384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FF2C06E-178C-E04B-BC0A-7EDA7E02FC0F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59FB847-DB85-F54C-8D44-8853C53B1335}"/>
              </a:ext>
            </a:extLst>
          </p:cNvPr>
          <p:cNvSpPr/>
          <p:nvPr/>
        </p:nvSpPr>
        <p:spPr>
          <a:xfrm>
            <a:off x="6777592" y="4724645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C86F81C2-94F3-BE47-826E-84B31D6D9EC7}"/>
              </a:ext>
            </a:extLst>
          </p:cNvPr>
          <p:cNvSpPr/>
          <p:nvPr/>
        </p:nvSpPr>
        <p:spPr>
          <a:xfrm>
            <a:off x="7144752" y="472194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025880A-18F3-6E41-B06C-CD5131282AA6}"/>
              </a:ext>
            </a:extLst>
          </p:cNvPr>
          <p:cNvSpPr/>
          <p:nvPr/>
        </p:nvSpPr>
        <p:spPr>
          <a:xfrm>
            <a:off x="7501525" y="472194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5129171-3D81-214A-9021-F6B41D2B1CC4}"/>
              </a:ext>
            </a:extLst>
          </p:cNvPr>
          <p:cNvSpPr/>
          <p:nvPr/>
        </p:nvSpPr>
        <p:spPr>
          <a:xfrm>
            <a:off x="7866633" y="472194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2FB93C6-B0C8-B742-ACCE-E0697C470A2B}"/>
              </a:ext>
            </a:extLst>
          </p:cNvPr>
          <p:cNvSpPr/>
          <p:nvPr/>
        </p:nvSpPr>
        <p:spPr>
          <a:xfrm>
            <a:off x="6777592" y="5133773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061E65C-94DE-1E4E-924E-9BF1A1B8BAB1}"/>
              </a:ext>
            </a:extLst>
          </p:cNvPr>
          <p:cNvGrpSpPr/>
          <p:nvPr/>
        </p:nvGrpSpPr>
        <p:grpSpPr>
          <a:xfrm>
            <a:off x="7874595" y="5133774"/>
            <a:ext cx="413528" cy="256589"/>
            <a:chOff x="4062141" y="6157765"/>
            <a:chExt cx="771919" cy="478965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6DB2353-4226-F44A-92AA-1F5CA853F552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A05B0EA-924F-7E40-999D-9A53AC1A395E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E33A8F4-16B4-434A-B521-C962D90CFD02}"/>
              </a:ext>
            </a:extLst>
          </p:cNvPr>
          <p:cNvSpPr txBox="1"/>
          <p:nvPr/>
        </p:nvSpPr>
        <p:spPr>
          <a:xfrm>
            <a:off x="9421341" y="3716967"/>
            <a:ext cx="189857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4AABACA-AC59-4443-88D1-A903D8436775}"/>
              </a:ext>
            </a:extLst>
          </p:cNvPr>
          <p:cNvSpPr txBox="1"/>
          <p:nvPr/>
        </p:nvSpPr>
        <p:spPr>
          <a:xfrm>
            <a:off x="8302697" y="3452383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69059F-591F-9949-8981-46D4BC16BA44}"/>
              </a:ext>
            </a:extLst>
          </p:cNvPr>
          <p:cNvSpPr txBox="1"/>
          <p:nvPr/>
        </p:nvSpPr>
        <p:spPr>
          <a:xfrm>
            <a:off x="8302697" y="4246507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6CF6B6F-8139-D649-9D29-705AB285D41C}"/>
              </a:ext>
            </a:extLst>
          </p:cNvPr>
          <p:cNvSpPr txBox="1"/>
          <p:nvPr/>
        </p:nvSpPr>
        <p:spPr>
          <a:xfrm>
            <a:off x="8336213" y="5071253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2665CDE1-8963-DE49-86CD-4ADA43EF1C32}"/>
              </a:ext>
            </a:extLst>
          </p:cNvPr>
          <p:cNvSpPr/>
          <p:nvPr/>
        </p:nvSpPr>
        <p:spPr>
          <a:xfrm>
            <a:off x="6897187" y="107266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9000567E-56C7-F443-8B13-5E437A243537}"/>
              </a:ext>
            </a:extLst>
          </p:cNvPr>
          <p:cNvSpPr/>
          <p:nvPr/>
        </p:nvSpPr>
        <p:spPr>
          <a:xfrm>
            <a:off x="7256692" y="106996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41EC844B-8D4C-A049-9A4D-97FB2E039938}"/>
              </a:ext>
            </a:extLst>
          </p:cNvPr>
          <p:cNvSpPr/>
          <p:nvPr/>
        </p:nvSpPr>
        <p:spPr>
          <a:xfrm>
            <a:off x="7621119" y="106996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DF4106CD-5B51-C346-87AE-75BDE6F09D31}"/>
              </a:ext>
            </a:extLst>
          </p:cNvPr>
          <p:cNvSpPr/>
          <p:nvPr/>
        </p:nvSpPr>
        <p:spPr>
          <a:xfrm>
            <a:off x="7986227" y="106996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A3906B3-B0EA-D948-9545-A770B329A503}"/>
              </a:ext>
            </a:extLst>
          </p:cNvPr>
          <p:cNvSpPr txBox="1"/>
          <p:nvPr/>
        </p:nvSpPr>
        <p:spPr>
          <a:xfrm>
            <a:off x="7032209" y="853236"/>
            <a:ext cx="128913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Cross Validation Folds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C3F36E5-205F-524B-A960-23984DF5215E}"/>
              </a:ext>
            </a:extLst>
          </p:cNvPr>
          <p:cNvSpPr txBox="1"/>
          <p:nvPr/>
        </p:nvSpPr>
        <p:spPr>
          <a:xfrm>
            <a:off x="6903454" y="1457749"/>
            <a:ext cx="153279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workflows::fit_resamples()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8B4769-18FE-FC4A-B7F8-4539F89935D4}"/>
              </a:ext>
            </a:extLst>
          </p:cNvPr>
          <p:cNvSpPr txBox="1"/>
          <p:nvPr/>
        </p:nvSpPr>
        <p:spPr>
          <a:xfrm>
            <a:off x="9222396" y="1464823"/>
            <a:ext cx="175696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 b="1"/>
              <a:t>Fit model using different combinations of  v-1 folds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F3D25A8-F348-D04E-BDB8-9EA30CB8131E}"/>
              </a:ext>
            </a:extLst>
          </p:cNvPr>
          <p:cNvSpPr/>
          <p:nvPr/>
        </p:nvSpPr>
        <p:spPr>
          <a:xfrm>
            <a:off x="6601233" y="784434"/>
            <a:ext cx="4909963" cy="474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4F01A793-0EE8-E843-B9DA-F321B3B48FCA}"/>
              </a:ext>
            </a:extLst>
          </p:cNvPr>
          <p:cNvSpPr/>
          <p:nvPr/>
        </p:nvSpPr>
        <p:spPr>
          <a:xfrm>
            <a:off x="7407127" y="1743142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</p:spTree>
    <p:extLst>
      <p:ext uri="{BB962C8B-B14F-4D97-AF65-F5344CB8AC3E}">
        <p14:creationId xmlns:p14="http://schemas.microsoft.com/office/powerpoint/2010/main" val="2621831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A60F323-9038-8149-B60B-CBFDF5156D2F}"/>
              </a:ext>
            </a:extLst>
          </p:cNvPr>
          <p:cNvSpPr/>
          <p:nvPr/>
        </p:nvSpPr>
        <p:spPr>
          <a:xfrm>
            <a:off x="2055890" y="3188629"/>
            <a:ext cx="1163801" cy="5179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1EDF71-7BAD-9F48-AD1B-DDB7CD8F6B02}"/>
              </a:ext>
            </a:extLst>
          </p:cNvPr>
          <p:cNvSpPr/>
          <p:nvPr/>
        </p:nvSpPr>
        <p:spPr>
          <a:xfrm>
            <a:off x="2618051" y="1388522"/>
            <a:ext cx="1287910" cy="734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5ECE552-0186-2C4A-A59D-CCA76F9D4C5B}"/>
              </a:ext>
            </a:extLst>
          </p:cNvPr>
          <p:cNvSpPr/>
          <p:nvPr/>
        </p:nvSpPr>
        <p:spPr>
          <a:xfrm>
            <a:off x="3332108" y="3459457"/>
            <a:ext cx="1163801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24985-0EF6-884B-A4FC-66D121340F4C}"/>
              </a:ext>
            </a:extLst>
          </p:cNvPr>
          <p:cNvSpPr txBox="1"/>
          <p:nvPr/>
        </p:nvSpPr>
        <p:spPr>
          <a:xfrm>
            <a:off x="2637790" y="2227254"/>
            <a:ext cx="1225227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rsample::initial_split()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48170-9147-3942-8711-06398C1A5142}"/>
              </a:ext>
            </a:extLst>
          </p:cNvPr>
          <p:cNvSpPr txBox="1"/>
          <p:nvPr/>
        </p:nvSpPr>
        <p:spPr>
          <a:xfrm>
            <a:off x="2088196" y="3767301"/>
            <a:ext cx="1087259" cy="4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/>
              <a:t>For learning:</a:t>
            </a:r>
          </a:p>
          <a:p>
            <a:pPr algn="ctr"/>
            <a:r>
              <a:rPr lang="en-US" sz="857"/>
              <a:t>to create and optimize the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29FF-8562-4B40-AD95-905A34FD1429}"/>
              </a:ext>
            </a:extLst>
          </p:cNvPr>
          <p:cNvSpPr txBox="1"/>
          <p:nvPr/>
        </p:nvSpPr>
        <p:spPr>
          <a:xfrm>
            <a:off x="3413958" y="3711918"/>
            <a:ext cx="1000102" cy="75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/>
              <a:t>Only for performance evaluation</a:t>
            </a:r>
          </a:p>
          <a:p>
            <a:pPr algn="ctr"/>
            <a:r>
              <a:rPr lang="en-US" sz="857" b="1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5340B-3080-DA4F-A62F-8FCAD2E54A03}"/>
              </a:ext>
            </a:extLst>
          </p:cNvPr>
          <p:cNvSpPr txBox="1"/>
          <p:nvPr/>
        </p:nvSpPr>
        <p:spPr>
          <a:xfrm>
            <a:off x="2290809" y="2451237"/>
            <a:ext cx="203453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Sample rows are assigned at random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DB3376-D863-6A40-AAF7-024A506BA4D1}"/>
              </a:ext>
            </a:extLst>
          </p:cNvPr>
          <p:cNvSpPr txBox="1"/>
          <p:nvPr/>
        </p:nvSpPr>
        <p:spPr>
          <a:xfrm rot="18646773">
            <a:off x="2570865" y="1155849"/>
            <a:ext cx="484428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/>
              <a:t>outcome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E6AE7-2B02-2D43-8A99-A476953E0898}"/>
              </a:ext>
            </a:extLst>
          </p:cNvPr>
          <p:cNvSpPr txBox="1"/>
          <p:nvPr/>
        </p:nvSpPr>
        <p:spPr>
          <a:xfrm rot="18646773">
            <a:off x="2621229" y="1010228"/>
            <a:ext cx="89479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/>
              <a:t>Possible_predictor_1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EA483-1265-384A-B0BC-003CD1C03358}"/>
              </a:ext>
            </a:extLst>
          </p:cNvPr>
          <p:cNvSpPr txBox="1"/>
          <p:nvPr/>
        </p:nvSpPr>
        <p:spPr>
          <a:xfrm rot="18646773">
            <a:off x="2765199" y="1009842"/>
            <a:ext cx="89479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/>
              <a:t>Possible_predictor_2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C39CE-7D10-5144-AD5F-62453B5E7FA2}"/>
              </a:ext>
            </a:extLst>
          </p:cNvPr>
          <p:cNvSpPr txBox="1"/>
          <p:nvPr/>
        </p:nvSpPr>
        <p:spPr>
          <a:xfrm rot="18646773">
            <a:off x="3539058" y="999741"/>
            <a:ext cx="896399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/>
              <a:t>Possible_predictor_n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3AA8D-CBEC-184D-864A-4E1749C218FE}"/>
              </a:ext>
            </a:extLst>
          </p:cNvPr>
          <p:cNvSpPr txBox="1"/>
          <p:nvPr/>
        </p:nvSpPr>
        <p:spPr>
          <a:xfrm>
            <a:off x="3079679" y="1237196"/>
            <a:ext cx="24237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38AFC0-3BC2-6C44-AA10-AF23882B1F1F}"/>
              </a:ext>
            </a:extLst>
          </p:cNvPr>
          <p:cNvSpPr txBox="1"/>
          <p:nvPr/>
        </p:nvSpPr>
        <p:spPr>
          <a:xfrm>
            <a:off x="2178748" y="1405952"/>
            <a:ext cx="518092" cy="93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3"/>
              <a:t>Sample_1</a:t>
            </a:r>
          </a:p>
          <a:p>
            <a:pPr algn="ctr"/>
            <a:r>
              <a:rPr lang="en-US" sz="643"/>
              <a:t>Sample_2</a:t>
            </a:r>
          </a:p>
          <a:p>
            <a:pPr algn="ctr"/>
            <a:r>
              <a:rPr lang="en-US" sz="643"/>
              <a:t>…</a:t>
            </a:r>
          </a:p>
          <a:p>
            <a:pPr algn="ctr"/>
            <a:r>
              <a:rPr lang="en-US" sz="643"/>
              <a:t>…</a:t>
            </a:r>
          </a:p>
          <a:p>
            <a:pPr algn="ctr"/>
            <a:r>
              <a:rPr lang="en-US" sz="643"/>
              <a:t>…</a:t>
            </a:r>
          </a:p>
          <a:p>
            <a:pPr algn="ctr"/>
            <a:r>
              <a:rPr lang="en-US" sz="643"/>
              <a:t>…</a:t>
            </a:r>
          </a:p>
          <a:p>
            <a:pPr algn="ctr"/>
            <a:r>
              <a:rPr lang="en-US" sz="643"/>
              <a:t>Sample_n</a:t>
            </a:r>
          </a:p>
          <a:p>
            <a:endParaRPr lang="en-US" sz="964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75F205-DEBB-1746-B559-B3A441ADEF8B}"/>
              </a:ext>
            </a:extLst>
          </p:cNvPr>
          <p:cNvGrpSpPr/>
          <p:nvPr/>
        </p:nvGrpSpPr>
        <p:grpSpPr>
          <a:xfrm>
            <a:off x="3157482" y="2665238"/>
            <a:ext cx="321853" cy="531117"/>
            <a:chOff x="10282586" y="7786824"/>
            <a:chExt cx="600793" cy="991418"/>
          </a:xfrm>
        </p:grpSpPr>
        <p:sp>
          <p:nvSpPr>
            <p:cNvPr id="17" name="Left-Up Arrow 16">
              <a:extLst>
                <a:ext uri="{FF2B5EF4-FFF2-40B4-BE49-F238E27FC236}">
                  <a16:creationId xmlns:a16="http://schemas.microsoft.com/office/drawing/2014/main" id="{2BDB8C05-2EBE-C746-A4DA-CF101E6CF6A8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4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54CCFC3-F611-D04F-A4FE-0DD6A66DF648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4"/>
            </a:p>
          </p:txBody>
        </p:sp>
      </p:grpSp>
      <p:sp>
        <p:nvSpPr>
          <p:cNvPr id="19" name="Down Arrow 18">
            <a:extLst>
              <a:ext uri="{FF2B5EF4-FFF2-40B4-BE49-F238E27FC236}">
                <a16:creationId xmlns:a16="http://schemas.microsoft.com/office/drawing/2014/main" id="{B6C15BE4-CFBF-264D-AFAA-5C279B8E52D3}"/>
              </a:ext>
            </a:extLst>
          </p:cNvPr>
          <p:cNvSpPr/>
          <p:nvPr/>
        </p:nvSpPr>
        <p:spPr>
          <a:xfrm>
            <a:off x="2502232" y="4791648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21AF57-EB2E-2E4E-B2D2-086A2D93432D}"/>
              </a:ext>
            </a:extLst>
          </p:cNvPr>
          <p:cNvSpPr/>
          <p:nvPr/>
        </p:nvSpPr>
        <p:spPr>
          <a:xfrm>
            <a:off x="8465170" y="1263057"/>
            <a:ext cx="282931" cy="482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4DA0310-7919-634A-88ED-423FD8996D17}"/>
              </a:ext>
            </a:extLst>
          </p:cNvPr>
          <p:cNvSpPr/>
          <p:nvPr/>
        </p:nvSpPr>
        <p:spPr>
          <a:xfrm>
            <a:off x="8824676" y="1260360"/>
            <a:ext cx="282931" cy="482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2D30EB-AD3F-CA45-810C-B3772FFFDD5D}"/>
              </a:ext>
            </a:extLst>
          </p:cNvPr>
          <p:cNvSpPr/>
          <p:nvPr/>
        </p:nvSpPr>
        <p:spPr>
          <a:xfrm>
            <a:off x="9189103" y="1260360"/>
            <a:ext cx="283612" cy="482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A72655C-582D-B240-B631-C72DDDC42242}"/>
              </a:ext>
            </a:extLst>
          </p:cNvPr>
          <p:cNvSpPr/>
          <p:nvPr/>
        </p:nvSpPr>
        <p:spPr>
          <a:xfrm>
            <a:off x="9554211" y="1260360"/>
            <a:ext cx="283612" cy="48289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2D8AC8-4A5F-8544-B931-5877A7AEF264}"/>
              </a:ext>
            </a:extLst>
          </p:cNvPr>
          <p:cNvSpPr txBox="1"/>
          <p:nvPr/>
        </p:nvSpPr>
        <p:spPr>
          <a:xfrm>
            <a:off x="1992052" y="5216151"/>
            <a:ext cx="3108543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 b="1"/>
              <a:t>Cross Validation Folds </a:t>
            </a:r>
            <a:r>
              <a:rPr lang="en-US" sz="964"/>
              <a:t>– equal subsets of the training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84D82A-3375-E449-9D58-5941976C0F36}"/>
              </a:ext>
            </a:extLst>
          </p:cNvPr>
          <p:cNvSpPr txBox="1"/>
          <p:nvPr/>
        </p:nvSpPr>
        <p:spPr>
          <a:xfrm>
            <a:off x="2084873" y="4346944"/>
            <a:ext cx="122020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rsample::vfold(v = 4)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B43694-8AC2-4B44-A03A-68B35F6BB294}"/>
              </a:ext>
            </a:extLst>
          </p:cNvPr>
          <p:cNvSpPr txBox="1"/>
          <p:nvPr/>
        </p:nvSpPr>
        <p:spPr>
          <a:xfrm>
            <a:off x="1679354" y="4563082"/>
            <a:ext cx="203453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Sample rows are assigned at random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184154-0BE6-124C-9671-A2698335A16C}"/>
              </a:ext>
            </a:extLst>
          </p:cNvPr>
          <p:cNvSpPr/>
          <p:nvPr/>
        </p:nvSpPr>
        <p:spPr>
          <a:xfrm>
            <a:off x="7475930" y="2844199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DAE0A02-37B6-EE42-A3CB-D4F790CD5FF0}"/>
              </a:ext>
            </a:extLst>
          </p:cNvPr>
          <p:cNvSpPr/>
          <p:nvPr/>
        </p:nvSpPr>
        <p:spPr>
          <a:xfrm>
            <a:off x="7882240" y="3027064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29A413E-0D0D-E842-AC75-59F54952D36F}"/>
              </a:ext>
            </a:extLst>
          </p:cNvPr>
          <p:cNvSpPr/>
          <p:nvPr/>
        </p:nvSpPr>
        <p:spPr>
          <a:xfrm>
            <a:off x="8360166" y="3214915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53C390-312D-9840-B280-D8139C31ED6B}"/>
              </a:ext>
            </a:extLst>
          </p:cNvPr>
          <p:cNvSpPr/>
          <p:nvPr/>
        </p:nvSpPr>
        <p:spPr>
          <a:xfrm>
            <a:off x="8791186" y="3395374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B1235D-8241-3C49-9021-42C8B2890EDC}"/>
              </a:ext>
            </a:extLst>
          </p:cNvPr>
          <p:cNvSpPr/>
          <p:nvPr/>
        </p:nvSpPr>
        <p:spPr>
          <a:xfrm>
            <a:off x="1238088" y="719371"/>
            <a:ext cx="4081709" cy="5384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95D259D0-5112-674D-BD32-DC6AE2C71DE1}"/>
              </a:ext>
            </a:extLst>
          </p:cNvPr>
          <p:cNvSpPr/>
          <p:nvPr/>
        </p:nvSpPr>
        <p:spPr>
          <a:xfrm>
            <a:off x="1992051" y="5467693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A5FC5D9-68AC-8149-986A-6B7FB569443E}"/>
              </a:ext>
            </a:extLst>
          </p:cNvPr>
          <p:cNvSpPr/>
          <p:nvPr/>
        </p:nvSpPr>
        <p:spPr>
          <a:xfrm>
            <a:off x="1995780" y="5596987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2410F8-F5CA-CB48-9553-501E3B84425C}"/>
              </a:ext>
            </a:extLst>
          </p:cNvPr>
          <p:cNvSpPr/>
          <p:nvPr/>
        </p:nvSpPr>
        <p:spPr>
          <a:xfrm>
            <a:off x="1995780" y="5721630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6EE14D5-5BD2-374D-96D7-3017ADD83942}"/>
              </a:ext>
            </a:extLst>
          </p:cNvPr>
          <p:cNvSpPr/>
          <p:nvPr/>
        </p:nvSpPr>
        <p:spPr>
          <a:xfrm>
            <a:off x="1992051" y="5829875"/>
            <a:ext cx="1165860" cy="12736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A7075E-A670-884F-85AA-9AED85DA0798}"/>
              </a:ext>
            </a:extLst>
          </p:cNvPr>
          <p:cNvSpPr txBox="1"/>
          <p:nvPr/>
        </p:nvSpPr>
        <p:spPr>
          <a:xfrm>
            <a:off x="2309477" y="447304"/>
            <a:ext cx="2230098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Splitting the data for vfold validation</a:t>
            </a:r>
          </a:p>
        </p:txBody>
      </p:sp>
    </p:spTree>
    <p:extLst>
      <p:ext uri="{BB962C8B-B14F-4D97-AF65-F5344CB8AC3E}">
        <p14:creationId xmlns:p14="http://schemas.microsoft.com/office/powerpoint/2010/main" val="344332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4495917" y="3198003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included \ folds (yellow)</a:t>
            </a:r>
          </a:p>
          <a:p>
            <a:endParaRPr lang="en-US" sz="964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4321879" y="5875416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4924994" y="5710406"/>
            <a:ext cx="1091268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actual testing set is used for the evaluation of the </a:t>
            </a:r>
            <a:r>
              <a:rPr lang="en-US" sz="964" b="1"/>
              <a:t>final model </a:t>
            </a:r>
            <a:r>
              <a:rPr lang="en-US" sz="964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1526965" y="311301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1894125" y="31103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2250898" y="31103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2616006" y="3110322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1524360" y="3503858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2615825" y="3503859"/>
            <a:ext cx="413528" cy="256589"/>
            <a:chOff x="4062141" y="6157765"/>
            <a:chExt cx="771919" cy="47896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3060059" y="3458671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1516945" y="391089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1884105" y="390819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2240877" y="3908199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2605986" y="390819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1515487" y="4343802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2605459" y="4343802"/>
            <a:ext cx="413528" cy="256589"/>
            <a:chOff x="4062141" y="6157765"/>
            <a:chExt cx="771919" cy="4789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1514826" y="474878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1881986" y="4746090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2238759" y="474609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2603867" y="474609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1514826" y="5157915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2611829" y="5157916"/>
            <a:ext cx="413528" cy="256589"/>
            <a:chOff x="4062141" y="6157765"/>
            <a:chExt cx="771919" cy="47896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1527580" y="5565218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1894740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2251513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2616621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1527580" y="5974345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2624583" y="5974346"/>
            <a:ext cx="413528" cy="256589"/>
            <a:chOff x="4062141" y="6157765"/>
            <a:chExt cx="771919" cy="47896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4454532" y="4466081"/>
            <a:ext cx="189857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3052685" y="4292956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3052685" y="5087080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3086201" y="5911826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3235322" y="2721484"/>
            <a:ext cx="132081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6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1328437" y="2674705"/>
            <a:ext cx="5126412" cy="38858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</p:spTree>
    <p:extLst>
      <p:ext uri="{BB962C8B-B14F-4D97-AF65-F5344CB8AC3E}">
        <p14:creationId xmlns:p14="http://schemas.microsoft.com/office/powerpoint/2010/main" val="361876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4159053" y="3825312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other folds (yellow)</a:t>
            </a:r>
          </a:p>
          <a:p>
            <a:endParaRPr lang="en-US" sz="964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4321879" y="6251351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4924994" y="6086340"/>
            <a:ext cx="133619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actual testing set is used for the evaluation of the </a:t>
            </a:r>
            <a:r>
              <a:rPr lang="en-US" sz="964" b="1"/>
              <a:t>final model </a:t>
            </a:r>
            <a:r>
              <a:rPr lang="en-US" sz="964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1526965" y="34889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1894125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2250898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2616006" y="3486257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1524360" y="3879793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2615825" y="3879794"/>
            <a:ext cx="413528" cy="256589"/>
            <a:chOff x="4062141" y="6157765"/>
            <a:chExt cx="771919" cy="47896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3060059" y="3834606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1516945" y="4286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1884105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2240877" y="428413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2605986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1515487" y="4719737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2605459" y="4719737"/>
            <a:ext cx="413528" cy="256589"/>
            <a:chOff x="4062141" y="6157765"/>
            <a:chExt cx="771919" cy="4789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1514826" y="51247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1881986" y="512202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2238759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2603867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1514826" y="5533849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2611829" y="5533850"/>
            <a:ext cx="413528" cy="256589"/>
            <a:chOff x="4062141" y="6157765"/>
            <a:chExt cx="771919" cy="47896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1527580" y="5941152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1894740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2251513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2616621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1527580" y="6350280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2624583" y="6350281"/>
            <a:ext cx="413528" cy="256589"/>
            <a:chOff x="4062141" y="6157765"/>
            <a:chExt cx="771919" cy="47896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4171329" y="4933475"/>
            <a:ext cx="189857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3052685" y="466889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3052685" y="5463014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3086201" y="628776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8339333" y="2195147"/>
            <a:ext cx="132081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6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1328437" y="56959"/>
            <a:ext cx="4932747" cy="67200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1500390" y="1313683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1517343" y="231987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2929870" y="1313683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2864729" y="784434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1551519" y="700889"/>
            <a:ext cx="130328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97" y="1612918"/>
            <a:ext cx="229621" cy="229621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378" y="1527688"/>
            <a:ext cx="449674" cy="449674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3557713" y="725024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3360418" y="784434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3368806" y="895235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3366141" y="834065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3792150" y="465228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3775708" y="1822196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3839676" y="2088343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3754141" y="2141402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3753394" y="2203153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3757485" y="2262283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1557350" y="2006188"/>
            <a:ext cx="122020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2878020" y="2050847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1550188" y="268944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1909694" y="268675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2274121" y="268675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2639229" y="268675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1685210" y="2470018"/>
            <a:ext cx="128913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1531493" y="3137203"/>
            <a:ext cx="153279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3197132" y="3157962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4012553" y="2977554"/>
            <a:ext cx="175696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101392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73F6B5-4DAC-6340-8E89-C107F4EA975D}"/>
              </a:ext>
            </a:extLst>
          </p:cNvPr>
          <p:cNvSpPr txBox="1"/>
          <p:nvPr/>
        </p:nvSpPr>
        <p:spPr>
          <a:xfrm>
            <a:off x="4159053" y="3825312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other folds (yellow)</a:t>
            </a:r>
          </a:p>
          <a:p>
            <a:endParaRPr lang="en-US" sz="964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9BED5FB-6EF4-9649-9699-0C4F67A61A6C}"/>
              </a:ext>
            </a:extLst>
          </p:cNvPr>
          <p:cNvSpPr/>
          <p:nvPr/>
        </p:nvSpPr>
        <p:spPr>
          <a:xfrm>
            <a:off x="5630644" y="6248006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6F759-4157-1343-A65D-7CC01543DBBE}"/>
              </a:ext>
            </a:extLst>
          </p:cNvPr>
          <p:cNvSpPr txBox="1"/>
          <p:nvPr/>
        </p:nvSpPr>
        <p:spPr>
          <a:xfrm>
            <a:off x="4189856" y="6041301"/>
            <a:ext cx="133619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initial testing set is used for the evaluation of the </a:t>
            </a:r>
            <a:r>
              <a:rPr lang="en-US" sz="964" b="1"/>
              <a:t>final model </a:t>
            </a:r>
            <a:r>
              <a:rPr lang="en-US" sz="964"/>
              <a:t>performance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5DD17AE-45C4-1443-9F8F-338A63DED2F4}"/>
              </a:ext>
            </a:extLst>
          </p:cNvPr>
          <p:cNvSpPr/>
          <p:nvPr/>
        </p:nvSpPr>
        <p:spPr>
          <a:xfrm>
            <a:off x="1526965" y="34889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2A93BAA-1037-CA48-9F91-213706E0668A}"/>
              </a:ext>
            </a:extLst>
          </p:cNvPr>
          <p:cNvSpPr/>
          <p:nvPr/>
        </p:nvSpPr>
        <p:spPr>
          <a:xfrm>
            <a:off x="1894125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D87A524-6738-AF43-9FBA-855FA7C23DEB}"/>
              </a:ext>
            </a:extLst>
          </p:cNvPr>
          <p:cNvSpPr/>
          <p:nvPr/>
        </p:nvSpPr>
        <p:spPr>
          <a:xfrm>
            <a:off x="2250898" y="348625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E0C49DC-B58B-0346-BFD2-5EFE40294CE8}"/>
              </a:ext>
            </a:extLst>
          </p:cNvPr>
          <p:cNvSpPr/>
          <p:nvPr/>
        </p:nvSpPr>
        <p:spPr>
          <a:xfrm>
            <a:off x="2616006" y="3486257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A222FD-72D1-9848-9145-7C823E78CDB2}"/>
              </a:ext>
            </a:extLst>
          </p:cNvPr>
          <p:cNvSpPr/>
          <p:nvPr/>
        </p:nvSpPr>
        <p:spPr>
          <a:xfrm>
            <a:off x="1524360" y="3879793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BF2B18-C3E9-8C49-816F-1DB86C0BC12E}"/>
              </a:ext>
            </a:extLst>
          </p:cNvPr>
          <p:cNvGrpSpPr/>
          <p:nvPr/>
        </p:nvGrpSpPr>
        <p:grpSpPr>
          <a:xfrm>
            <a:off x="2615825" y="3879794"/>
            <a:ext cx="413528" cy="256589"/>
            <a:chOff x="4062141" y="6157765"/>
            <a:chExt cx="771919" cy="47896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DB333FA-84C9-3548-B09C-93D535B0CC1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F891E7-7F33-BB44-A920-1A6E1C94B88F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F6CFD28-2EBF-9C44-9F1C-B7A3CEAEDF78}"/>
              </a:ext>
            </a:extLst>
          </p:cNvPr>
          <p:cNvSpPr txBox="1"/>
          <p:nvPr/>
        </p:nvSpPr>
        <p:spPr>
          <a:xfrm>
            <a:off x="3060059" y="3834606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C6D2A3-DC12-3349-91DE-22FCBEC32562}"/>
              </a:ext>
            </a:extLst>
          </p:cNvPr>
          <p:cNvSpPr/>
          <p:nvPr/>
        </p:nvSpPr>
        <p:spPr>
          <a:xfrm>
            <a:off x="1516945" y="4286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9D43F9-2F0C-D248-AE7B-B2B6783945AC}"/>
              </a:ext>
            </a:extLst>
          </p:cNvPr>
          <p:cNvSpPr/>
          <p:nvPr/>
        </p:nvSpPr>
        <p:spPr>
          <a:xfrm>
            <a:off x="1884105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BE51FA1-0B1F-5949-8CC9-3F43FBDC5C31}"/>
              </a:ext>
            </a:extLst>
          </p:cNvPr>
          <p:cNvSpPr/>
          <p:nvPr/>
        </p:nvSpPr>
        <p:spPr>
          <a:xfrm>
            <a:off x="2240877" y="428413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4629A3B-A24E-8C4F-A04F-D372FB10FD93}"/>
              </a:ext>
            </a:extLst>
          </p:cNvPr>
          <p:cNvSpPr/>
          <p:nvPr/>
        </p:nvSpPr>
        <p:spPr>
          <a:xfrm>
            <a:off x="2605986" y="428413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7097616-C197-D243-BDD2-C6DC0983AF7D}"/>
              </a:ext>
            </a:extLst>
          </p:cNvPr>
          <p:cNvSpPr/>
          <p:nvPr/>
        </p:nvSpPr>
        <p:spPr>
          <a:xfrm>
            <a:off x="1515487" y="4719737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42CC0F-E6F3-BB4D-AC96-D8EA3DE010C9}"/>
              </a:ext>
            </a:extLst>
          </p:cNvPr>
          <p:cNvGrpSpPr/>
          <p:nvPr/>
        </p:nvGrpSpPr>
        <p:grpSpPr>
          <a:xfrm>
            <a:off x="2605459" y="4719737"/>
            <a:ext cx="413528" cy="256589"/>
            <a:chOff x="4062141" y="6157765"/>
            <a:chExt cx="771919" cy="478965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4C06E1F-209D-654F-B794-EBE3CE6BA16D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DEECE-28BC-F54A-8E47-AC6CDE2B9BC8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43D0B09-E270-E247-88D0-6907C2BA632C}"/>
              </a:ext>
            </a:extLst>
          </p:cNvPr>
          <p:cNvSpPr/>
          <p:nvPr/>
        </p:nvSpPr>
        <p:spPr>
          <a:xfrm>
            <a:off x="1514826" y="51247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2638CA-DFFE-724C-9431-FCA26D3C9A1D}"/>
              </a:ext>
            </a:extLst>
          </p:cNvPr>
          <p:cNvSpPr/>
          <p:nvPr/>
        </p:nvSpPr>
        <p:spPr>
          <a:xfrm>
            <a:off x="1881986" y="5122024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81183B1-1D2D-CA43-B767-9CB5B8E25A58}"/>
              </a:ext>
            </a:extLst>
          </p:cNvPr>
          <p:cNvSpPr/>
          <p:nvPr/>
        </p:nvSpPr>
        <p:spPr>
          <a:xfrm>
            <a:off x="2238759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85BAF50-557C-FB43-BCDD-FDD0FF180546}"/>
              </a:ext>
            </a:extLst>
          </p:cNvPr>
          <p:cNvSpPr/>
          <p:nvPr/>
        </p:nvSpPr>
        <p:spPr>
          <a:xfrm>
            <a:off x="2603867" y="512202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B0CEE52-60EF-5745-ADAB-31BF27568254}"/>
              </a:ext>
            </a:extLst>
          </p:cNvPr>
          <p:cNvSpPr/>
          <p:nvPr/>
        </p:nvSpPr>
        <p:spPr>
          <a:xfrm>
            <a:off x="1514826" y="5533849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E3200F-9A11-5141-8DEC-B3317C46FF6E}"/>
              </a:ext>
            </a:extLst>
          </p:cNvPr>
          <p:cNvGrpSpPr/>
          <p:nvPr/>
        </p:nvGrpSpPr>
        <p:grpSpPr>
          <a:xfrm>
            <a:off x="2611829" y="5533850"/>
            <a:ext cx="413528" cy="256589"/>
            <a:chOff x="4062141" y="6157765"/>
            <a:chExt cx="771919" cy="478965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5035FB6-FA8F-7B45-A721-971084BB9FD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FD7171-C051-5045-9486-C3EB42869849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D94C3E-893B-B84C-923D-C4211F9FC911}"/>
              </a:ext>
            </a:extLst>
          </p:cNvPr>
          <p:cNvSpPr/>
          <p:nvPr/>
        </p:nvSpPr>
        <p:spPr>
          <a:xfrm>
            <a:off x="1527580" y="5941152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797D340-D8E4-BF4C-B9B6-9ABCEA27F54E}"/>
              </a:ext>
            </a:extLst>
          </p:cNvPr>
          <p:cNvSpPr/>
          <p:nvPr/>
        </p:nvSpPr>
        <p:spPr>
          <a:xfrm>
            <a:off x="1894740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F7DB95C-758D-0D4A-AF73-1E5760D75182}"/>
              </a:ext>
            </a:extLst>
          </p:cNvPr>
          <p:cNvSpPr/>
          <p:nvPr/>
        </p:nvSpPr>
        <p:spPr>
          <a:xfrm>
            <a:off x="2251513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57C2E3E-8924-D146-9BF3-6566D4175E23}"/>
              </a:ext>
            </a:extLst>
          </p:cNvPr>
          <p:cNvSpPr/>
          <p:nvPr/>
        </p:nvSpPr>
        <p:spPr>
          <a:xfrm>
            <a:off x="2616621" y="5938455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9BBD6D21-1639-0B49-BB7F-232C55769536}"/>
              </a:ext>
            </a:extLst>
          </p:cNvPr>
          <p:cNvSpPr/>
          <p:nvPr/>
        </p:nvSpPr>
        <p:spPr>
          <a:xfrm>
            <a:off x="1527580" y="6350280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56CB59-C36C-CF45-919B-74C56118A116}"/>
              </a:ext>
            </a:extLst>
          </p:cNvPr>
          <p:cNvGrpSpPr/>
          <p:nvPr/>
        </p:nvGrpSpPr>
        <p:grpSpPr>
          <a:xfrm>
            <a:off x="2624583" y="6350281"/>
            <a:ext cx="413528" cy="256589"/>
            <a:chOff x="4062141" y="6157765"/>
            <a:chExt cx="771919" cy="47896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77B7EEF9-9B9D-EF4C-94B7-FBDAAA90AF67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8002AF-06AC-D646-AC8A-DE95F317B2A2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8E45120-56EA-884C-9C22-0D334A53EED9}"/>
              </a:ext>
            </a:extLst>
          </p:cNvPr>
          <p:cNvSpPr txBox="1"/>
          <p:nvPr/>
        </p:nvSpPr>
        <p:spPr>
          <a:xfrm>
            <a:off x="4171329" y="4933475"/>
            <a:ext cx="1898570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F794DA-9EB7-D64C-BCE5-3CC96CD8AE25}"/>
              </a:ext>
            </a:extLst>
          </p:cNvPr>
          <p:cNvSpPr txBox="1"/>
          <p:nvPr/>
        </p:nvSpPr>
        <p:spPr>
          <a:xfrm>
            <a:off x="3052685" y="466889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8143C8-68EC-C746-B943-F16103B74621}"/>
              </a:ext>
            </a:extLst>
          </p:cNvPr>
          <p:cNvSpPr txBox="1"/>
          <p:nvPr/>
        </p:nvSpPr>
        <p:spPr>
          <a:xfrm>
            <a:off x="3052685" y="5463014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82F2B0-6F6A-4C4F-9F7E-1BD6064B43C5}"/>
              </a:ext>
            </a:extLst>
          </p:cNvPr>
          <p:cNvSpPr txBox="1"/>
          <p:nvPr/>
        </p:nvSpPr>
        <p:spPr>
          <a:xfrm>
            <a:off x="3086201" y="6287761"/>
            <a:ext cx="915635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Fit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5802325-BC09-D446-8B90-BD5D7D1E12F2}"/>
              </a:ext>
            </a:extLst>
          </p:cNvPr>
          <p:cNvSpPr txBox="1"/>
          <p:nvPr/>
        </p:nvSpPr>
        <p:spPr>
          <a:xfrm>
            <a:off x="8339333" y="2195147"/>
            <a:ext cx="1320811" cy="29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6" b="1"/>
              <a:t>V-fold Validation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BFBEF2-2F42-104A-8182-2BF6B30A7FDA}"/>
              </a:ext>
            </a:extLst>
          </p:cNvPr>
          <p:cNvSpPr/>
          <p:nvPr/>
        </p:nvSpPr>
        <p:spPr>
          <a:xfrm>
            <a:off x="1351221" y="121981"/>
            <a:ext cx="4328970" cy="2782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0247DF3B-2277-FB43-AAAC-C1B06B1BC974}"/>
              </a:ext>
            </a:extLst>
          </p:cNvPr>
          <p:cNvSpPr/>
          <p:nvPr/>
        </p:nvSpPr>
        <p:spPr>
          <a:xfrm>
            <a:off x="1500390" y="1165588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FB303E71-2E3A-3F44-A702-7F83F42AA5CB}"/>
              </a:ext>
            </a:extLst>
          </p:cNvPr>
          <p:cNvSpPr/>
          <p:nvPr/>
        </p:nvSpPr>
        <p:spPr>
          <a:xfrm>
            <a:off x="1517343" y="266163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AB427D8-CFA3-EB44-88E7-8A68700AF081}"/>
              </a:ext>
            </a:extLst>
          </p:cNvPr>
          <p:cNvSpPr/>
          <p:nvPr/>
        </p:nvSpPr>
        <p:spPr>
          <a:xfrm>
            <a:off x="2929870" y="1165587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7E347CF-1C0E-E047-8E38-A6CC4234536C}"/>
              </a:ext>
            </a:extLst>
          </p:cNvPr>
          <p:cNvSpPr/>
          <p:nvPr/>
        </p:nvSpPr>
        <p:spPr>
          <a:xfrm>
            <a:off x="2864729" y="784434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719D8E-3616-DA44-A417-C52D42CD33EE}"/>
              </a:ext>
            </a:extLst>
          </p:cNvPr>
          <p:cNvSpPr txBox="1"/>
          <p:nvPr/>
        </p:nvSpPr>
        <p:spPr>
          <a:xfrm>
            <a:off x="1551519" y="700889"/>
            <a:ext cx="1303286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rsample::initial_split()</a:t>
            </a:r>
          </a:p>
        </p:txBody>
      </p:sp>
      <p:pic>
        <p:nvPicPr>
          <p:cNvPr id="51" name="Graphic 50" descr="Raised hand">
            <a:extLst>
              <a:ext uri="{FF2B5EF4-FFF2-40B4-BE49-F238E27FC236}">
                <a16:creationId xmlns:a16="http://schemas.microsoft.com/office/drawing/2014/main" id="{0586010C-19A4-1E41-A9A5-BE79E9BF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797" y="1464822"/>
            <a:ext cx="229621" cy="229621"/>
          </a:xfrm>
          <a:prstGeom prst="rect">
            <a:avLst/>
          </a:prstGeom>
        </p:spPr>
      </p:pic>
      <p:pic>
        <p:nvPicPr>
          <p:cNvPr id="52" name="Graphic 51" descr="No sign">
            <a:extLst>
              <a:ext uri="{FF2B5EF4-FFF2-40B4-BE49-F238E27FC236}">
                <a16:creationId xmlns:a16="http://schemas.microsoft.com/office/drawing/2014/main" id="{B4A0E2B0-01E4-5442-8085-6C8E783190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378" y="1379592"/>
            <a:ext cx="449674" cy="449674"/>
          </a:xfrm>
          <a:prstGeom prst="rect">
            <a:avLst/>
          </a:prstGeom>
        </p:spPr>
      </p:pic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3647047-13D8-AE4C-A5D5-F56AB81225F3}"/>
              </a:ext>
            </a:extLst>
          </p:cNvPr>
          <p:cNvSpPr/>
          <p:nvPr/>
        </p:nvSpPr>
        <p:spPr>
          <a:xfrm>
            <a:off x="3557713" y="725024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0A9A7A0-4546-EA44-84FF-8CD95800C41C}"/>
              </a:ext>
            </a:extLst>
          </p:cNvPr>
          <p:cNvCxnSpPr>
            <a:cxnSpLocks/>
          </p:cNvCxnSpPr>
          <p:nvPr/>
        </p:nvCxnSpPr>
        <p:spPr>
          <a:xfrm flipH="1">
            <a:off x="3371810" y="784434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82833A-CAFD-1F48-9BA3-FD4EA7B30C79}"/>
              </a:ext>
            </a:extLst>
          </p:cNvPr>
          <p:cNvCxnSpPr>
            <a:cxnSpLocks/>
          </p:cNvCxnSpPr>
          <p:nvPr/>
        </p:nvCxnSpPr>
        <p:spPr>
          <a:xfrm flipH="1">
            <a:off x="3368806" y="895235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E54D8A-7853-724E-BC42-82DB09282910}"/>
              </a:ext>
            </a:extLst>
          </p:cNvPr>
          <p:cNvCxnSpPr>
            <a:cxnSpLocks/>
          </p:cNvCxnSpPr>
          <p:nvPr/>
        </p:nvCxnSpPr>
        <p:spPr>
          <a:xfrm flipH="1">
            <a:off x="3366141" y="845457"/>
            <a:ext cx="2202576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13A769-0F12-204A-9024-91806AC2C21A}"/>
              </a:ext>
            </a:extLst>
          </p:cNvPr>
          <p:cNvSpPr txBox="1"/>
          <p:nvPr/>
        </p:nvSpPr>
        <p:spPr>
          <a:xfrm>
            <a:off x="3792150" y="465228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E2DF54-5635-8343-A9A1-059EDD450D47}"/>
              </a:ext>
            </a:extLst>
          </p:cNvPr>
          <p:cNvSpPr txBox="1"/>
          <p:nvPr/>
        </p:nvSpPr>
        <p:spPr>
          <a:xfrm>
            <a:off x="3775708" y="1753844"/>
            <a:ext cx="166103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Rows are assigned at random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2A223F8-40B9-D346-BB0E-259ADE45DA09}"/>
              </a:ext>
            </a:extLst>
          </p:cNvPr>
          <p:cNvSpPr/>
          <p:nvPr/>
        </p:nvSpPr>
        <p:spPr>
          <a:xfrm>
            <a:off x="3839676" y="2019991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 Data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837C570-4BDC-7246-8405-E31064735073}"/>
              </a:ext>
            </a:extLst>
          </p:cNvPr>
          <p:cNvCxnSpPr>
            <a:cxnSpLocks/>
          </p:cNvCxnSpPr>
          <p:nvPr/>
        </p:nvCxnSpPr>
        <p:spPr>
          <a:xfrm flipH="1">
            <a:off x="3754141" y="2073050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9A9C1D-A5D8-2E47-9073-60DBDE484A86}"/>
              </a:ext>
            </a:extLst>
          </p:cNvPr>
          <p:cNvCxnSpPr>
            <a:cxnSpLocks/>
          </p:cNvCxnSpPr>
          <p:nvPr/>
        </p:nvCxnSpPr>
        <p:spPr>
          <a:xfrm flipH="1">
            <a:off x="3753394" y="2134801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FFE7C5F-EFA3-4842-BB4B-A6DAE419F1FD}"/>
              </a:ext>
            </a:extLst>
          </p:cNvPr>
          <p:cNvCxnSpPr>
            <a:cxnSpLocks/>
          </p:cNvCxnSpPr>
          <p:nvPr/>
        </p:nvCxnSpPr>
        <p:spPr>
          <a:xfrm flipH="1">
            <a:off x="3757485" y="2193932"/>
            <a:ext cx="1589743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2FEECCC-8B8D-754B-A703-CB9DED889095}"/>
              </a:ext>
            </a:extLst>
          </p:cNvPr>
          <p:cNvSpPr txBox="1"/>
          <p:nvPr/>
        </p:nvSpPr>
        <p:spPr>
          <a:xfrm>
            <a:off x="1557350" y="1937836"/>
            <a:ext cx="122020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rsample::vfold(v = 4)</a:t>
            </a:r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B5459290-ADBA-BA48-AB24-0450E56EDA4B}"/>
              </a:ext>
            </a:extLst>
          </p:cNvPr>
          <p:cNvSpPr/>
          <p:nvPr/>
        </p:nvSpPr>
        <p:spPr>
          <a:xfrm>
            <a:off x="2854805" y="1992652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1700A2FF-E546-E747-9F8D-8B0DE27E9330}"/>
              </a:ext>
            </a:extLst>
          </p:cNvPr>
          <p:cNvSpPr/>
          <p:nvPr/>
        </p:nvSpPr>
        <p:spPr>
          <a:xfrm>
            <a:off x="1516013" y="2575528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7EFC651-D9E7-6A4F-88E9-657FCB8EC0DF}"/>
              </a:ext>
            </a:extLst>
          </p:cNvPr>
          <p:cNvSpPr/>
          <p:nvPr/>
        </p:nvSpPr>
        <p:spPr>
          <a:xfrm>
            <a:off x="1875518" y="2572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B79240C2-5255-BC4A-97B6-C0D8DAFA8026}"/>
              </a:ext>
            </a:extLst>
          </p:cNvPr>
          <p:cNvSpPr/>
          <p:nvPr/>
        </p:nvSpPr>
        <p:spPr>
          <a:xfrm>
            <a:off x="2239945" y="2572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46AADEB-61BF-C74F-871E-84214063EB57}"/>
              </a:ext>
            </a:extLst>
          </p:cNvPr>
          <p:cNvSpPr/>
          <p:nvPr/>
        </p:nvSpPr>
        <p:spPr>
          <a:xfrm>
            <a:off x="2605053" y="257283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651BB65-8E43-7A47-83AE-A59B4CDAF15C}"/>
              </a:ext>
            </a:extLst>
          </p:cNvPr>
          <p:cNvSpPr txBox="1"/>
          <p:nvPr/>
        </p:nvSpPr>
        <p:spPr>
          <a:xfrm>
            <a:off x="1651035" y="2356098"/>
            <a:ext cx="128913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Cross Validation Folds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782933-FCEC-2B40-A2A8-C9865E6A23F0}"/>
              </a:ext>
            </a:extLst>
          </p:cNvPr>
          <p:cNvSpPr txBox="1"/>
          <p:nvPr/>
        </p:nvSpPr>
        <p:spPr>
          <a:xfrm>
            <a:off x="1531493" y="3137203"/>
            <a:ext cx="1532792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workflows::fit_resamples()</a:t>
            </a:r>
          </a:p>
        </p:txBody>
      </p:sp>
      <p:sp>
        <p:nvSpPr>
          <p:cNvPr id="72" name="Down Arrow 71">
            <a:extLst>
              <a:ext uri="{FF2B5EF4-FFF2-40B4-BE49-F238E27FC236}">
                <a16:creationId xmlns:a16="http://schemas.microsoft.com/office/drawing/2014/main" id="{503CD750-7603-AF4A-80AB-2D3752A5A9F6}"/>
              </a:ext>
            </a:extLst>
          </p:cNvPr>
          <p:cNvSpPr/>
          <p:nvPr/>
        </p:nvSpPr>
        <p:spPr>
          <a:xfrm>
            <a:off x="3197132" y="3157962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C22146-F882-B047-AA48-81650806600D}"/>
              </a:ext>
            </a:extLst>
          </p:cNvPr>
          <p:cNvSpPr txBox="1"/>
          <p:nvPr/>
        </p:nvSpPr>
        <p:spPr>
          <a:xfrm>
            <a:off x="3890644" y="3091572"/>
            <a:ext cx="1756961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 b="1"/>
              <a:t>Fit model using different combinations of  v-1 folds</a:t>
            </a:r>
          </a:p>
        </p:txBody>
      </p:sp>
    </p:spTree>
    <p:extLst>
      <p:ext uri="{BB962C8B-B14F-4D97-AF65-F5344CB8AC3E}">
        <p14:creationId xmlns:p14="http://schemas.microsoft.com/office/powerpoint/2010/main" val="346700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raphic 178" descr="Raised hand">
            <a:extLst>
              <a:ext uri="{FF2B5EF4-FFF2-40B4-BE49-F238E27FC236}">
                <a16:creationId xmlns:a16="http://schemas.microsoft.com/office/drawing/2014/main" id="{340B68CD-C57C-9E48-BEE4-36D2006A5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1211" y="1424568"/>
            <a:ext cx="229621" cy="229621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7F79203-2335-074C-B532-C8E4ACA9E19A}"/>
              </a:ext>
            </a:extLst>
          </p:cNvPr>
          <p:cNvSpPr/>
          <p:nvPr/>
        </p:nvSpPr>
        <p:spPr>
          <a:xfrm>
            <a:off x="1541561" y="1417494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7A67BC4-F0F4-A74D-99F6-9BAAEC0D96C8}"/>
              </a:ext>
            </a:extLst>
          </p:cNvPr>
          <p:cNvSpPr/>
          <p:nvPr/>
        </p:nvSpPr>
        <p:spPr>
          <a:xfrm>
            <a:off x="1535730" y="950964"/>
            <a:ext cx="1918925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2AF8A0-2442-7A46-95AC-E49297DB8EE8}"/>
              </a:ext>
            </a:extLst>
          </p:cNvPr>
          <p:cNvSpPr/>
          <p:nvPr/>
        </p:nvSpPr>
        <p:spPr>
          <a:xfrm>
            <a:off x="2971042" y="1417494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0024159-CFB1-C646-AF10-36AF2FE22C6A}"/>
              </a:ext>
            </a:extLst>
          </p:cNvPr>
          <p:cNvSpPr/>
          <p:nvPr/>
        </p:nvSpPr>
        <p:spPr>
          <a:xfrm>
            <a:off x="2889399" y="1259833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A5BE0-B365-A548-8B43-DDCE5FD020EA}"/>
              </a:ext>
            </a:extLst>
          </p:cNvPr>
          <p:cNvSpPr txBox="1"/>
          <p:nvPr/>
        </p:nvSpPr>
        <p:spPr>
          <a:xfrm>
            <a:off x="1638073" y="1200110"/>
            <a:ext cx="1292511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rsample::initial_split()</a:t>
            </a:r>
          </a:p>
        </p:txBody>
      </p:sp>
      <p:pic>
        <p:nvPicPr>
          <p:cNvPr id="7" name="Graphic 6" descr="Raised hand">
            <a:extLst>
              <a:ext uri="{FF2B5EF4-FFF2-40B4-BE49-F238E27FC236}">
                <a16:creationId xmlns:a16="http://schemas.microsoft.com/office/drawing/2014/main" id="{F67910B1-97E2-F645-8C67-1D94B07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1106" y="5864483"/>
            <a:ext cx="229621" cy="229621"/>
          </a:xfrm>
          <a:prstGeom prst="rect">
            <a:avLst/>
          </a:prstGeom>
        </p:spPr>
      </p:pic>
      <p:pic>
        <p:nvPicPr>
          <p:cNvPr id="8" name="Graphic 7" descr="No sign">
            <a:extLst>
              <a:ext uri="{FF2B5EF4-FFF2-40B4-BE49-F238E27FC236}">
                <a16:creationId xmlns:a16="http://schemas.microsoft.com/office/drawing/2014/main" id="{7332EB4E-67C7-6C4A-B448-FC269D29C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1184" y="1299832"/>
            <a:ext cx="449674" cy="4496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D3ED2D-B6CE-DC43-918A-1AE6EBF1F2EC}"/>
              </a:ext>
            </a:extLst>
          </p:cNvPr>
          <p:cNvSpPr/>
          <p:nvPr/>
        </p:nvSpPr>
        <p:spPr>
          <a:xfrm>
            <a:off x="1312647" y="724576"/>
            <a:ext cx="5814331" cy="58486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D98C50-3912-1044-87FF-77A9E2BEE7CB}"/>
              </a:ext>
            </a:extLst>
          </p:cNvPr>
          <p:cNvSpPr/>
          <p:nvPr/>
        </p:nvSpPr>
        <p:spPr>
          <a:xfrm>
            <a:off x="1541561" y="2031063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04FC0-F724-154D-BB1B-E84DCB3977FD}"/>
              </a:ext>
            </a:extLst>
          </p:cNvPr>
          <p:cNvSpPr/>
          <p:nvPr/>
        </p:nvSpPr>
        <p:spPr>
          <a:xfrm>
            <a:off x="1795889" y="1733502"/>
            <a:ext cx="857928" cy="240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4"/>
              <a:t>Training Data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5CADD1-AB8D-C74F-A989-21F85F44E558}"/>
              </a:ext>
            </a:extLst>
          </p:cNvPr>
          <p:cNvCxnSpPr/>
          <p:nvPr/>
        </p:nvCxnSpPr>
        <p:spPr>
          <a:xfrm>
            <a:off x="1879609" y="1931358"/>
            <a:ext cx="0" cy="4101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5A1D9-F3C6-CB44-8345-3F6264221C69}"/>
              </a:ext>
            </a:extLst>
          </p:cNvPr>
          <p:cNvCxnSpPr/>
          <p:nvPr/>
        </p:nvCxnSpPr>
        <p:spPr>
          <a:xfrm>
            <a:off x="2233779" y="1931358"/>
            <a:ext cx="0" cy="4101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F493E1-8C72-FD4A-872E-D1F2035FAE5A}"/>
              </a:ext>
            </a:extLst>
          </p:cNvPr>
          <p:cNvCxnSpPr/>
          <p:nvPr/>
        </p:nvCxnSpPr>
        <p:spPr>
          <a:xfrm>
            <a:off x="2574232" y="1931358"/>
            <a:ext cx="0" cy="41011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E3CF60-FCB8-0041-B65C-1210F4CFBE3E}"/>
              </a:ext>
            </a:extLst>
          </p:cNvPr>
          <p:cNvSpPr txBox="1"/>
          <p:nvPr/>
        </p:nvSpPr>
        <p:spPr>
          <a:xfrm>
            <a:off x="4454532" y="1928533"/>
            <a:ext cx="2273920" cy="636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Training data is divided by row into folds:</a:t>
            </a:r>
          </a:p>
          <a:p>
            <a:endParaRPr lang="en-US" sz="857"/>
          </a:p>
          <a:p>
            <a:r>
              <a:rPr lang="en-US" sz="857"/>
              <a:t>Each fold contains all outcome and predictor variables but different subsets of samples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6004A4D-8411-A040-96D9-EB55C27F7ED1}"/>
              </a:ext>
            </a:extLst>
          </p:cNvPr>
          <p:cNvSpPr txBox="1"/>
          <p:nvPr/>
        </p:nvSpPr>
        <p:spPr>
          <a:xfrm>
            <a:off x="4541824" y="3211451"/>
            <a:ext cx="1857185" cy="982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One fold is retained  (blue)</a:t>
            </a:r>
          </a:p>
          <a:p>
            <a:r>
              <a:rPr lang="en-US" sz="964"/>
              <a:t>as a “Testing/Assessment set” to evaluate the performance </a:t>
            </a:r>
          </a:p>
          <a:p>
            <a:r>
              <a:rPr lang="en-US" sz="964"/>
              <a:t>of the model built on the </a:t>
            </a:r>
          </a:p>
          <a:p>
            <a:r>
              <a:rPr lang="en-US" sz="964"/>
              <a:t>included \ folds (yellow)</a:t>
            </a:r>
          </a:p>
          <a:p>
            <a:endParaRPr lang="en-US" sz="964"/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28A1B20E-828C-F24C-AC63-5FD064E235BD}"/>
              </a:ext>
            </a:extLst>
          </p:cNvPr>
          <p:cNvSpPr/>
          <p:nvPr/>
        </p:nvSpPr>
        <p:spPr>
          <a:xfrm>
            <a:off x="4663638" y="5875416"/>
            <a:ext cx="481838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88D2C5-3462-7841-B95F-530305ABBE23}"/>
              </a:ext>
            </a:extLst>
          </p:cNvPr>
          <p:cNvSpPr txBox="1"/>
          <p:nvPr/>
        </p:nvSpPr>
        <p:spPr>
          <a:xfrm>
            <a:off x="5266753" y="5710406"/>
            <a:ext cx="1257872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The actual testing set is used for the evaluation of the final model performance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A60E768-3F6B-E14A-841D-A70E4A461D14}"/>
              </a:ext>
            </a:extLst>
          </p:cNvPr>
          <p:cNvSpPr/>
          <p:nvPr/>
        </p:nvSpPr>
        <p:spPr>
          <a:xfrm>
            <a:off x="1531614" y="2554051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97CF9D50-24E5-7C4E-A5C0-EEEE6D43A2A0}"/>
              </a:ext>
            </a:extLst>
          </p:cNvPr>
          <p:cNvSpPr/>
          <p:nvPr/>
        </p:nvSpPr>
        <p:spPr>
          <a:xfrm>
            <a:off x="1891119" y="25513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4180A07-4D7B-B44B-86D0-3F4AAA93AF35}"/>
              </a:ext>
            </a:extLst>
          </p:cNvPr>
          <p:cNvSpPr/>
          <p:nvPr/>
        </p:nvSpPr>
        <p:spPr>
          <a:xfrm>
            <a:off x="2255546" y="25513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3CE5B3C0-3BB9-0E48-BAC1-BCD2B516B306}"/>
              </a:ext>
            </a:extLst>
          </p:cNvPr>
          <p:cNvSpPr/>
          <p:nvPr/>
        </p:nvSpPr>
        <p:spPr>
          <a:xfrm>
            <a:off x="2620654" y="2551354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E877D562-058F-EA45-9FF0-D5FFB2E41964}"/>
              </a:ext>
            </a:extLst>
          </p:cNvPr>
          <p:cNvSpPr/>
          <p:nvPr/>
        </p:nvSpPr>
        <p:spPr>
          <a:xfrm>
            <a:off x="1526965" y="311301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6D8B2B01-D025-DB4A-8F35-09E5B28FA3EA}"/>
              </a:ext>
            </a:extLst>
          </p:cNvPr>
          <p:cNvSpPr/>
          <p:nvPr/>
        </p:nvSpPr>
        <p:spPr>
          <a:xfrm>
            <a:off x="1894125" y="31103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357B988-8E00-D848-9521-D96E6CC5D37C}"/>
              </a:ext>
            </a:extLst>
          </p:cNvPr>
          <p:cNvSpPr/>
          <p:nvPr/>
        </p:nvSpPr>
        <p:spPr>
          <a:xfrm>
            <a:off x="2250898" y="3110322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3F8A740E-78C7-2542-8275-8E6442A3D925}"/>
              </a:ext>
            </a:extLst>
          </p:cNvPr>
          <p:cNvSpPr/>
          <p:nvPr/>
        </p:nvSpPr>
        <p:spPr>
          <a:xfrm>
            <a:off x="2616006" y="3110322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76C1A57-000D-824A-AC2B-CDC49E16B3E9}"/>
              </a:ext>
            </a:extLst>
          </p:cNvPr>
          <p:cNvSpPr/>
          <p:nvPr/>
        </p:nvSpPr>
        <p:spPr>
          <a:xfrm>
            <a:off x="1524360" y="3503858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1,2,3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E976B44-128A-9647-840E-E9597676A9A1}"/>
              </a:ext>
            </a:extLst>
          </p:cNvPr>
          <p:cNvGrpSpPr/>
          <p:nvPr/>
        </p:nvGrpSpPr>
        <p:grpSpPr>
          <a:xfrm>
            <a:off x="2615825" y="3503859"/>
            <a:ext cx="413528" cy="256589"/>
            <a:chOff x="4062141" y="6157765"/>
            <a:chExt cx="771919" cy="478965"/>
          </a:xfrm>
        </p:grpSpPr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B6523D98-4CE2-744C-9ED1-C783721B25F1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6543900-5627-B143-9DA4-65F421ECD44A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3AA5188B-7087-5645-BCB7-C9E07A0BB6B1}"/>
              </a:ext>
            </a:extLst>
          </p:cNvPr>
          <p:cNvSpPr txBox="1"/>
          <p:nvPr/>
        </p:nvSpPr>
        <p:spPr>
          <a:xfrm>
            <a:off x="3060059" y="3458671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1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F3BD69E1-74E1-9548-9792-BD34AB9FB195}"/>
              </a:ext>
            </a:extLst>
          </p:cNvPr>
          <p:cNvSpPr/>
          <p:nvPr/>
        </p:nvSpPr>
        <p:spPr>
          <a:xfrm>
            <a:off x="1516945" y="3910896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539424DC-1847-4F46-B6DF-6EFBC120FDB2}"/>
              </a:ext>
            </a:extLst>
          </p:cNvPr>
          <p:cNvSpPr/>
          <p:nvPr/>
        </p:nvSpPr>
        <p:spPr>
          <a:xfrm>
            <a:off x="1884105" y="390819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1B296B03-1BA0-314A-9382-E2F769B16C78}"/>
              </a:ext>
            </a:extLst>
          </p:cNvPr>
          <p:cNvSpPr/>
          <p:nvPr/>
        </p:nvSpPr>
        <p:spPr>
          <a:xfrm>
            <a:off x="2240877" y="3908199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A32AB9F-3073-D043-BA38-CA32260128A7}"/>
              </a:ext>
            </a:extLst>
          </p:cNvPr>
          <p:cNvSpPr/>
          <p:nvPr/>
        </p:nvSpPr>
        <p:spPr>
          <a:xfrm>
            <a:off x="2605986" y="3908199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216B3790-07FD-8442-AFB1-AA192B5237E6}"/>
              </a:ext>
            </a:extLst>
          </p:cNvPr>
          <p:cNvSpPr/>
          <p:nvPr/>
        </p:nvSpPr>
        <p:spPr>
          <a:xfrm>
            <a:off x="1515487" y="4343802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1,2,4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A09011B-CD04-7E4C-90DA-8C7BE1F271BF}"/>
              </a:ext>
            </a:extLst>
          </p:cNvPr>
          <p:cNvGrpSpPr/>
          <p:nvPr/>
        </p:nvGrpSpPr>
        <p:grpSpPr>
          <a:xfrm>
            <a:off x="2605459" y="4343802"/>
            <a:ext cx="413528" cy="256589"/>
            <a:chOff x="4062141" y="6157765"/>
            <a:chExt cx="771919" cy="478965"/>
          </a:xfrm>
        </p:grpSpPr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B7C6E-8E06-8147-9CA2-DFB76C4C748E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DA94F38-11A8-024E-A99D-39208CE1A1A1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D3A1368C-56B4-5242-A632-97E7DD1E7C91}"/>
              </a:ext>
            </a:extLst>
          </p:cNvPr>
          <p:cNvSpPr/>
          <p:nvPr/>
        </p:nvSpPr>
        <p:spPr>
          <a:xfrm>
            <a:off x="1514826" y="4748787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A4CF3A2D-15C1-7448-8109-190030C17993}"/>
              </a:ext>
            </a:extLst>
          </p:cNvPr>
          <p:cNvSpPr/>
          <p:nvPr/>
        </p:nvSpPr>
        <p:spPr>
          <a:xfrm>
            <a:off x="1881986" y="4746090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79A007B7-F8AC-6B43-999F-8FE3C5F2D7DF}"/>
              </a:ext>
            </a:extLst>
          </p:cNvPr>
          <p:cNvSpPr/>
          <p:nvPr/>
        </p:nvSpPr>
        <p:spPr>
          <a:xfrm>
            <a:off x="2238759" y="474609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F8D4C2D0-8738-9747-9922-15F4A0F600C1}"/>
              </a:ext>
            </a:extLst>
          </p:cNvPr>
          <p:cNvSpPr/>
          <p:nvPr/>
        </p:nvSpPr>
        <p:spPr>
          <a:xfrm>
            <a:off x="2603867" y="474609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8DD94726-2A4F-7149-8CED-2A373C93BB14}"/>
              </a:ext>
            </a:extLst>
          </p:cNvPr>
          <p:cNvSpPr/>
          <p:nvPr/>
        </p:nvSpPr>
        <p:spPr>
          <a:xfrm>
            <a:off x="1514826" y="5157915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1,3,4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1F7EE05-EAB7-8E43-8BF7-31EACDDD6AD9}"/>
              </a:ext>
            </a:extLst>
          </p:cNvPr>
          <p:cNvGrpSpPr/>
          <p:nvPr/>
        </p:nvGrpSpPr>
        <p:grpSpPr>
          <a:xfrm>
            <a:off x="2611829" y="5157916"/>
            <a:ext cx="413528" cy="256589"/>
            <a:chOff x="4062141" y="6157765"/>
            <a:chExt cx="771919" cy="478965"/>
          </a:xfrm>
        </p:grpSpPr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4AC0022F-5028-D74B-A1DD-E5DFB662E32B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04AAB4BE-1CB3-4043-AD17-35729246AD41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49DF5B07-1F17-EF49-81C1-502091861751}"/>
              </a:ext>
            </a:extLst>
          </p:cNvPr>
          <p:cNvSpPr/>
          <p:nvPr/>
        </p:nvSpPr>
        <p:spPr>
          <a:xfrm>
            <a:off x="1527580" y="5565218"/>
            <a:ext cx="340339" cy="22962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CCD7DB6A-AECB-2C4C-9118-3414E8EFBD5D}"/>
              </a:ext>
            </a:extLst>
          </p:cNvPr>
          <p:cNvSpPr/>
          <p:nvPr/>
        </p:nvSpPr>
        <p:spPr>
          <a:xfrm>
            <a:off x="1894740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FCB4618-A31E-A941-A9BE-BDAE170EF728}"/>
              </a:ext>
            </a:extLst>
          </p:cNvPr>
          <p:cNvSpPr/>
          <p:nvPr/>
        </p:nvSpPr>
        <p:spPr>
          <a:xfrm>
            <a:off x="2251513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51C9C2A2-7812-1145-BD59-8858B5AA5195}"/>
              </a:ext>
            </a:extLst>
          </p:cNvPr>
          <p:cNvSpPr/>
          <p:nvPr/>
        </p:nvSpPr>
        <p:spPr>
          <a:xfrm>
            <a:off x="2616621" y="5562520"/>
            <a:ext cx="340339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7DF29C1C-BEC5-494F-BA1A-74FACFA8DE51}"/>
              </a:ext>
            </a:extLst>
          </p:cNvPr>
          <p:cNvSpPr/>
          <p:nvPr/>
        </p:nvSpPr>
        <p:spPr>
          <a:xfrm>
            <a:off x="1527580" y="5974345"/>
            <a:ext cx="1064272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2,3,4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D50A46A-5D0F-DB44-A70B-F4B7F688A2FA}"/>
              </a:ext>
            </a:extLst>
          </p:cNvPr>
          <p:cNvGrpSpPr/>
          <p:nvPr/>
        </p:nvGrpSpPr>
        <p:grpSpPr>
          <a:xfrm>
            <a:off x="2624583" y="5974346"/>
            <a:ext cx="413528" cy="256589"/>
            <a:chOff x="4062141" y="6157765"/>
            <a:chExt cx="771919" cy="478965"/>
          </a:xfrm>
        </p:grpSpPr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31DC01F1-B119-F941-BE4C-8CBE3A4456A3}"/>
                </a:ext>
              </a:extLst>
            </p:cNvPr>
            <p:cNvSpPr/>
            <p:nvPr/>
          </p:nvSpPr>
          <p:spPr>
            <a:xfrm>
              <a:off x="4062141" y="6157765"/>
              <a:ext cx="635299" cy="42862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64">
                <a:solidFill>
                  <a:schemeClr val="tx1"/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1F308AB-FF20-9747-9026-96C5C9AC4B45}"/>
                </a:ext>
              </a:extLst>
            </p:cNvPr>
            <p:cNvSpPr txBox="1"/>
            <p:nvPr/>
          </p:nvSpPr>
          <p:spPr>
            <a:xfrm>
              <a:off x="4094371" y="6187411"/>
              <a:ext cx="739689" cy="449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64"/>
                <a:t>Test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88D99825-FEBB-804D-BDE5-BC05DEC71FFB}"/>
              </a:ext>
            </a:extLst>
          </p:cNvPr>
          <p:cNvSpPr txBox="1"/>
          <p:nvPr/>
        </p:nvSpPr>
        <p:spPr>
          <a:xfrm>
            <a:off x="4454532" y="4466081"/>
            <a:ext cx="2051701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/>
              <a:t>Performance </a:t>
            </a:r>
            <a:r>
              <a:rPr lang="en-US" sz="964" b="1"/>
              <a:t>across iterations </a:t>
            </a:r>
            <a:r>
              <a:rPr lang="en-US" sz="964"/>
              <a:t>is used to tuned parameters for optimal performance  </a:t>
            </a:r>
            <a:r>
              <a:rPr lang="en-US" sz="964">
                <a:sym typeface="Wingdings" pitchFamily="2" charset="2"/>
              </a:rPr>
              <a:t> </a:t>
            </a:r>
            <a:r>
              <a:rPr lang="en-US" sz="964" b="1">
                <a:sym typeface="Wingdings" pitchFamily="2" charset="2"/>
              </a:rPr>
              <a:t>Final Model</a:t>
            </a:r>
            <a:endParaRPr lang="en-US" sz="964" b="1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8FFC9D0-40E6-6A4F-BF45-6856B1A44F2A}"/>
              </a:ext>
            </a:extLst>
          </p:cNvPr>
          <p:cNvSpPr txBox="1"/>
          <p:nvPr/>
        </p:nvSpPr>
        <p:spPr>
          <a:xfrm>
            <a:off x="3052685" y="4292956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97FDA9E-6D98-8543-AACB-70041932EDBE}"/>
              </a:ext>
            </a:extLst>
          </p:cNvPr>
          <p:cNvSpPr txBox="1"/>
          <p:nvPr/>
        </p:nvSpPr>
        <p:spPr>
          <a:xfrm>
            <a:off x="3052685" y="5087080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3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22FFA84-5DDF-CE48-9237-04FC021FBB28}"/>
              </a:ext>
            </a:extLst>
          </p:cNvPr>
          <p:cNvSpPr txBox="1"/>
          <p:nvPr/>
        </p:nvSpPr>
        <p:spPr>
          <a:xfrm>
            <a:off x="3086201" y="5911826"/>
            <a:ext cx="1180131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Analyze and Assess:</a:t>
            </a:r>
          </a:p>
          <a:p>
            <a:r>
              <a:rPr lang="en-US" sz="964"/>
              <a:t>Iteration 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40269A3-8782-CB4C-B32A-51EBBD41C5B8}"/>
              </a:ext>
            </a:extLst>
          </p:cNvPr>
          <p:cNvSpPr txBox="1"/>
          <p:nvPr/>
        </p:nvSpPr>
        <p:spPr>
          <a:xfrm>
            <a:off x="3211961" y="2312717"/>
            <a:ext cx="122020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rsample::vfold(v = 4)</a:t>
            </a:r>
          </a:p>
        </p:txBody>
      </p:sp>
      <p:sp>
        <p:nvSpPr>
          <p:cNvPr id="181" name="Down Arrow 180">
            <a:extLst>
              <a:ext uri="{FF2B5EF4-FFF2-40B4-BE49-F238E27FC236}">
                <a16:creationId xmlns:a16="http://schemas.microsoft.com/office/drawing/2014/main" id="{93FAF311-AC6F-8F41-BD6F-5EA7C2C4F6F2}"/>
              </a:ext>
            </a:extLst>
          </p:cNvPr>
          <p:cNvSpPr/>
          <p:nvPr/>
        </p:nvSpPr>
        <p:spPr>
          <a:xfrm>
            <a:off x="3004558" y="239780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</p:spTree>
    <p:extLst>
      <p:ext uri="{BB962C8B-B14F-4D97-AF65-F5344CB8AC3E}">
        <p14:creationId xmlns:p14="http://schemas.microsoft.com/office/powerpoint/2010/main" val="341952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F19078A-9205-0C40-9942-B8E81E30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969" y="4145621"/>
            <a:ext cx="845176" cy="948595"/>
          </a:xfrm>
          <a:prstGeom prst="rect">
            <a:avLst/>
          </a:prstGeo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101731E7-BB0F-A54B-92AF-A6D0DB14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629" y="4154877"/>
            <a:ext cx="853937" cy="9903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07F63655-5A38-BD4B-93C1-E93726AE0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037" y="2954890"/>
            <a:ext cx="844793" cy="979715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0CA50F2-6284-AD49-8D26-E92133277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0911" y="2944286"/>
            <a:ext cx="854324" cy="99031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D705F32-944B-2B41-A47D-D1AA6CF7D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69" y="2944286"/>
            <a:ext cx="845176" cy="979715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E8DC8EC7-058B-9E49-BBCA-75E095097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735" y="1583442"/>
            <a:ext cx="1081013" cy="1247624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9D30BFE-9DDA-054C-9BBA-FBE0D5643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94652" y="4145621"/>
            <a:ext cx="845176" cy="980158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73CB305D-831C-A74B-99B8-DE1F023234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9631" y="2979647"/>
            <a:ext cx="853937" cy="99031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185735-FFC3-5A48-8670-61B2CEB17289}"/>
              </a:ext>
            </a:extLst>
          </p:cNvPr>
          <p:cNvSpPr txBox="1"/>
          <p:nvPr/>
        </p:nvSpPr>
        <p:spPr>
          <a:xfrm>
            <a:off x="3058252" y="3934605"/>
            <a:ext cx="853119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Splitting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EB654-C0E9-1D48-A7E8-417D392C7FB9}"/>
              </a:ext>
            </a:extLst>
          </p:cNvPr>
          <p:cNvSpPr txBox="1"/>
          <p:nvPr/>
        </p:nvSpPr>
        <p:spPr>
          <a:xfrm>
            <a:off x="4297611" y="3924001"/>
            <a:ext cx="88998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Preprocessing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2C22F1-A1D6-DF46-80F1-E50C8AC1EB83}"/>
              </a:ext>
            </a:extLst>
          </p:cNvPr>
          <p:cNvSpPr txBox="1"/>
          <p:nvPr/>
        </p:nvSpPr>
        <p:spPr>
          <a:xfrm>
            <a:off x="5392865" y="3946328"/>
            <a:ext cx="122501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Model specifications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DE272-9064-0645-A874-8F28CC59FD39}"/>
              </a:ext>
            </a:extLst>
          </p:cNvPr>
          <p:cNvSpPr txBox="1"/>
          <p:nvPr/>
        </p:nvSpPr>
        <p:spPr>
          <a:xfrm>
            <a:off x="6668417" y="3948313"/>
            <a:ext cx="1194558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Model performance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B25CFC-A42B-C943-89E5-39FFF3510677}"/>
              </a:ext>
            </a:extLst>
          </p:cNvPr>
          <p:cNvSpPr txBox="1"/>
          <p:nvPr/>
        </p:nvSpPr>
        <p:spPr>
          <a:xfrm>
            <a:off x="2930720" y="5126799"/>
            <a:ext cx="1181141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View models and metrics in a tidy way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7B76E-6A58-5442-BDA9-D07A6D545F79}"/>
              </a:ext>
            </a:extLst>
          </p:cNvPr>
          <p:cNvSpPr txBox="1"/>
          <p:nvPr/>
        </p:nvSpPr>
        <p:spPr>
          <a:xfrm>
            <a:off x="4230467" y="5140274"/>
            <a:ext cx="1004570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Make  modeling</a:t>
            </a:r>
          </a:p>
          <a:p>
            <a:pPr algn="ctr"/>
            <a:r>
              <a:rPr lang="en-US" sz="964"/>
              <a:t>workflow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ED0CE-7946-644B-99BD-A9F3C9E56596}"/>
              </a:ext>
            </a:extLst>
          </p:cNvPr>
          <p:cNvSpPr txBox="1"/>
          <p:nvPr/>
        </p:nvSpPr>
        <p:spPr>
          <a:xfrm>
            <a:off x="5283411" y="5134141"/>
            <a:ext cx="1279746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dirty="0"/>
              <a:t>Tune hyperparameters and get performance metrics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6004C-CE88-6644-A4A5-AA9D0FA804E9}"/>
              </a:ext>
            </a:extLst>
          </p:cNvPr>
          <p:cNvSpPr txBox="1"/>
          <p:nvPr/>
        </p:nvSpPr>
        <p:spPr>
          <a:xfrm>
            <a:off x="6563157" y="5153559"/>
            <a:ext cx="1338828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 dirty="0"/>
              <a:t>Tune hyperparameters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ED5FB-06F4-6745-BDFD-E8198623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684" y="4149954"/>
            <a:ext cx="854325" cy="9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77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433D0AAC-5EFF-AA40-AEAD-1E52E9A87D21}"/>
              </a:ext>
            </a:extLst>
          </p:cNvPr>
          <p:cNvSpPr/>
          <p:nvPr/>
        </p:nvSpPr>
        <p:spPr>
          <a:xfrm>
            <a:off x="3357092" y="1079120"/>
            <a:ext cx="6176210" cy="1846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FFEFD-D791-184D-939F-69CDFCB6928A}"/>
              </a:ext>
            </a:extLst>
          </p:cNvPr>
          <p:cNvSpPr/>
          <p:nvPr/>
        </p:nvSpPr>
        <p:spPr>
          <a:xfrm>
            <a:off x="3508378" y="1474058"/>
            <a:ext cx="3652152" cy="1309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58BDB-C7B7-A043-9E1F-2227330D476C}"/>
              </a:ext>
            </a:extLst>
          </p:cNvPr>
          <p:cNvSpPr txBox="1"/>
          <p:nvPr/>
        </p:nvSpPr>
        <p:spPr>
          <a:xfrm>
            <a:off x="912766" y="755281"/>
            <a:ext cx="14779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Data Exploration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9C415A-EF2A-7740-B9DC-CDBAE10509F9}"/>
              </a:ext>
            </a:extLst>
          </p:cNvPr>
          <p:cNvCxnSpPr>
            <a:cxnSpLocks/>
          </p:cNvCxnSpPr>
          <p:nvPr/>
        </p:nvCxnSpPr>
        <p:spPr>
          <a:xfrm>
            <a:off x="1475014" y="1035578"/>
            <a:ext cx="0" cy="7459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921429-2B60-3B4F-862A-19FCE58624CA}"/>
              </a:ext>
            </a:extLst>
          </p:cNvPr>
          <p:cNvSpPr txBox="1"/>
          <p:nvPr/>
        </p:nvSpPr>
        <p:spPr>
          <a:xfrm>
            <a:off x="3730821" y="2503715"/>
            <a:ext cx="15432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Feature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8AE91-0668-9246-9DDD-F173C730CAC5}"/>
              </a:ext>
            </a:extLst>
          </p:cNvPr>
          <p:cNvSpPr txBox="1"/>
          <p:nvPr/>
        </p:nvSpPr>
        <p:spPr>
          <a:xfrm>
            <a:off x="4637586" y="1982509"/>
            <a:ext cx="17735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Variable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7FB9E-DB2F-5F4D-B74D-375A9202E1FA}"/>
              </a:ext>
            </a:extLst>
          </p:cNvPr>
          <p:cNvSpPr txBox="1"/>
          <p:nvPr/>
        </p:nvSpPr>
        <p:spPr>
          <a:xfrm>
            <a:off x="5764184" y="2503715"/>
            <a:ext cx="13347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Pre-processing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3BE5E1-A47B-3D4E-934B-D31CCFFD29ED}"/>
              </a:ext>
            </a:extLst>
          </p:cNvPr>
          <p:cNvCxnSpPr/>
          <p:nvPr/>
        </p:nvCxnSpPr>
        <p:spPr>
          <a:xfrm>
            <a:off x="5274327" y="2643863"/>
            <a:ext cx="413657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2B7C10-AB6D-EE4B-AAF0-4AED2400AFE6}"/>
              </a:ext>
            </a:extLst>
          </p:cNvPr>
          <p:cNvCxnSpPr>
            <a:cxnSpLocks/>
          </p:cNvCxnSpPr>
          <p:nvPr/>
        </p:nvCxnSpPr>
        <p:spPr>
          <a:xfrm flipV="1">
            <a:off x="1475014" y="2133726"/>
            <a:ext cx="0" cy="5641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ADCE55-722A-6548-8CA0-4D20A88D7BF4}"/>
              </a:ext>
            </a:extLst>
          </p:cNvPr>
          <p:cNvCxnSpPr/>
          <p:nvPr/>
        </p:nvCxnSpPr>
        <p:spPr>
          <a:xfrm>
            <a:off x="7202815" y="2652940"/>
            <a:ext cx="5878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BF9DFF-2F09-4840-BEA4-3147296610F9}"/>
              </a:ext>
            </a:extLst>
          </p:cNvPr>
          <p:cNvSpPr txBox="1"/>
          <p:nvPr/>
        </p:nvSpPr>
        <p:spPr>
          <a:xfrm>
            <a:off x="7734115" y="2431817"/>
            <a:ext cx="18067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Model Specification/</a:t>
            </a:r>
          </a:p>
          <a:p>
            <a:pPr algn="ctr"/>
            <a:r>
              <a:rPr lang="en-US" sz="1500" dirty="0"/>
              <a:t>Model Fitting/</a:t>
            </a:r>
          </a:p>
          <a:p>
            <a:pPr algn="ctr"/>
            <a:r>
              <a:rPr lang="en-US" sz="1500" dirty="0"/>
              <a:t>Model Tuning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34DFF2-7A8E-CE43-BAEA-62EFAA16902E}"/>
              </a:ext>
            </a:extLst>
          </p:cNvPr>
          <p:cNvCxnSpPr/>
          <p:nvPr/>
        </p:nvCxnSpPr>
        <p:spPr>
          <a:xfrm>
            <a:off x="9598622" y="2652940"/>
            <a:ext cx="58782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2979A0-AC2D-0047-87F7-BD1D1A8CA443}"/>
              </a:ext>
            </a:extLst>
          </p:cNvPr>
          <p:cNvSpPr txBox="1"/>
          <p:nvPr/>
        </p:nvSpPr>
        <p:spPr>
          <a:xfrm>
            <a:off x="10110059" y="2453191"/>
            <a:ext cx="123476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Model</a:t>
            </a:r>
          </a:p>
          <a:p>
            <a:pPr algn="ctr"/>
            <a:r>
              <a:rPr lang="en-US" sz="1500" dirty="0"/>
              <a:t>Performance </a:t>
            </a:r>
          </a:p>
          <a:p>
            <a:pPr algn="ctr"/>
            <a:r>
              <a:rPr lang="en-US" sz="1500" dirty="0"/>
              <a:t>Evaluation</a:t>
            </a:r>
          </a:p>
        </p:txBody>
      </p:sp>
      <p:pic>
        <p:nvPicPr>
          <p:cNvPr id="24" name="Picture 23" descr="A close up of a sign&#10;&#10;Description automatically generated">
            <a:extLst>
              <a:ext uri="{FF2B5EF4-FFF2-40B4-BE49-F238E27FC236}">
                <a16:creationId xmlns:a16="http://schemas.microsoft.com/office/drawing/2014/main" id="{370057BF-0E22-504C-A5E7-083A15756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21" y="1575832"/>
            <a:ext cx="520033" cy="602814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1B599520-D81F-0444-85A3-CA3ED8767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26" y="1708408"/>
            <a:ext cx="507105" cy="58782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8FFD251-FEDF-DC46-8DD0-85DFBF5FB5C5}"/>
              </a:ext>
            </a:extLst>
          </p:cNvPr>
          <p:cNvSpPr txBox="1"/>
          <p:nvPr/>
        </p:nvSpPr>
        <p:spPr>
          <a:xfrm>
            <a:off x="912766" y="1853430"/>
            <a:ext cx="12293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Data Splitting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889481-3FD3-2943-A821-0E599CDC53B0}"/>
              </a:ext>
            </a:extLst>
          </p:cNvPr>
          <p:cNvCxnSpPr>
            <a:cxnSpLocks/>
          </p:cNvCxnSpPr>
          <p:nvPr/>
        </p:nvCxnSpPr>
        <p:spPr>
          <a:xfrm flipV="1">
            <a:off x="1464563" y="2664075"/>
            <a:ext cx="1860306" cy="229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D8C6D6B1-7723-9941-B9E1-F0D36A71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033" y="1816490"/>
            <a:ext cx="506877" cy="587829"/>
          </a:xfrm>
          <a:prstGeom prst="rect">
            <a:avLst/>
          </a:prstGeom>
        </p:spPr>
      </p:pic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0CBBA565-46BD-0D40-8EAB-56C781CB0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4033" y="3227614"/>
            <a:ext cx="506877" cy="587829"/>
          </a:xfrm>
          <a:prstGeom prst="rect">
            <a:avLst/>
          </a:prstGeom>
        </p:spPr>
      </p:pic>
      <p:pic>
        <p:nvPicPr>
          <p:cNvPr id="48" name="Picture 47" descr="A close up of a sign&#10;&#10;Description automatically generated">
            <a:extLst>
              <a:ext uri="{FF2B5EF4-FFF2-40B4-BE49-F238E27FC236}">
                <a16:creationId xmlns:a16="http://schemas.microsoft.com/office/drawing/2014/main" id="{F0715591-20F0-8B4E-9680-CAB529296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6136" y="4043432"/>
            <a:ext cx="380157" cy="440871"/>
          </a:xfrm>
          <a:prstGeom prst="rect">
            <a:avLst/>
          </a:prstGeom>
        </p:spPr>
      </p:pic>
      <p:pic>
        <p:nvPicPr>
          <p:cNvPr id="49" name="Picture 48" descr="A close up of a sign&#10;&#10;Description automatically generated">
            <a:extLst>
              <a:ext uri="{FF2B5EF4-FFF2-40B4-BE49-F238E27FC236}">
                <a16:creationId xmlns:a16="http://schemas.microsoft.com/office/drawing/2014/main" id="{1759E0CF-8BC0-1749-81CE-27CD9CD3F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6293" y="4034608"/>
            <a:ext cx="380158" cy="440871"/>
          </a:xfrm>
          <a:prstGeom prst="rect">
            <a:avLst/>
          </a:prstGeom>
        </p:spPr>
      </p:pic>
      <p:pic>
        <p:nvPicPr>
          <p:cNvPr id="50" name="Picture 49" descr="A close up of a sign&#10;&#10;Description automatically generated">
            <a:extLst>
              <a:ext uri="{FF2B5EF4-FFF2-40B4-BE49-F238E27FC236}">
                <a16:creationId xmlns:a16="http://schemas.microsoft.com/office/drawing/2014/main" id="{CA4D6AFB-4850-ED45-8905-DB29E7ABC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823" y="3232397"/>
            <a:ext cx="506877" cy="587829"/>
          </a:xfrm>
          <a:prstGeom prst="rect">
            <a:avLst/>
          </a:prstGeom>
        </p:spPr>
      </p:pic>
      <p:pic>
        <p:nvPicPr>
          <p:cNvPr id="51" name="Picture 50" descr="A close up of a sign&#10;&#10;Description automatically generated">
            <a:extLst>
              <a:ext uri="{FF2B5EF4-FFF2-40B4-BE49-F238E27FC236}">
                <a16:creationId xmlns:a16="http://schemas.microsoft.com/office/drawing/2014/main" id="{1C5235D1-019D-4C46-BD21-6CEF9AD46A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7282" y="4043432"/>
            <a:ext cx="380158" cy="440871"/>
          </a:xfrm>
          <a:prstGeom prst="rect">
            <a:avLst/>
          </a:prstGeom>
        </p:spPr>
      </p:pic>
      <p:pic>
        <p:nvPicPr>
          <p:cNvPr id="52" name="Picture 51" descr="A close up of a sign&#10;&#10;Description automatically generated">
            <a:extLst>
              <a:ext uri="{FF2B5EF4-FFF2-40B4-BE49-F238E27FC236}">
                <a16:creationId xmlns:a16="http://schemas.microsoft.com/office/drawing/2014/main" id="{65CD3895-12C5-1E44-873E-EBFEE1ECE2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19262" y="4043432"/>
            <a:ext cx="392806" cy="440871"/>
          </a:xfrm>
          <a:prstGeom prst="rect">
            <a:avLst/>
          </a:prstGeom>
        </p:spPr>
      </p:pic>
      <p:pic>
        <p:nvPicPr>
          <p:cNvPr id="61" name="Picture 60" descr="A close up of a sign&#10;&#10;Description automatically generated">
            <a:extLst>
              <a:ext uri="{FF2B5EF4-FFF2-40B4-BE49-F238E27FC236}">
                <a16:creationId xmlns:a16="http://schemas.microsoft.com/office/drawing/2014/main" id="{6A20DFA7-5F92-5146-A01E-6293DB338A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9654" y="4043432"/>
            <a:ext cx="392806" cy="440871"/>
          </a:xfrm>
          <a:prstGeom prst="rect">
            <a:avLst/>
          </a:prstGeom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71931BB-6708-1743-8D5F-ABEA196DA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84" y="1151185"/>
            <a:ext cx="520033" cy="60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1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30E7D39-49DD-F544-A37D-C0139E80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78" y="4186350"/>
            <a:ext cx="609443" cy="706776"/>
          </a:xfrm>
          <a:prstGeom prst="rect">
            <a:avLst/>
          </a:prstGeom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65C03E25-0A38-B94D-8683-F33C050E3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800" y="2551558"/>
            <a:ext cx="844793" cy="979715"/>
          </a:xfrm>
          <a:prstGeom prst="rect">
            <a:avLst/>
          </a:prstGeom>
        </p:spPr>
      </p:pic>
      <p:pic>
        <p:nvPicPr>
          <p:cNvPr id="5" name="Picture 4" descr="Preprocessing&#10;">
            <a:extLst>
              <a:ext uri="{FF2B5EF4-FFF2-40B4-BE49-F238E27FC236}">
                <a16:creationId xmlns:a16="http://schemas.microsoft.com/office/drawing/2014/main" id="{738C951E-00C1-2C46-A374-660FA1C920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4225" y="2564335"/>
            <a:ext cx="854324" cy="990319"/>
          </a:xfrm>
          <a:prstGeom prst="rect">
            <a:avLst/>
          </a:prstGeom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132277C-496D-7842-8247-5ECFC8176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43" y="2564335"/>
            <a:ext cx="845176" cy="979715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93C0046-647D-F940-91B1-AA26194BE6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396" y="4186350"/>
            <a:ext cx="609444" cy="7067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F30A9D-5482-7C49-8445-A46CB6E18695}"/>
              </a:ext>
            </a:extLst>
          </p:cNvPr>
          <p:cNvSpPr txBox="1"/>
          <p:nvPr/>
        </p:nvSpPr>
        <p:spPr>
          <a:xfrm>
            <a:off x="810566" y="1144483"/>
            <a:ext cx="1177566" cy="1427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 b="1"/>
              <a:t>1. Split the data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/>
              <a:t>testing/training  </a:t>
            </a:r>
          </a:p>
          <a:p>
            <a:r>
              <a:rPr lang="en-US" sz="964"/>
              <a:t>          </a:t>
            </a:r>
            <a:r>
              <a:rPr lang="en-US" sz="964" err="1"/>
              <a:t>initial_split</a:t>
            </a:r>
            <a:r>
              <a:rPr lang="en-US" sz="964"/>
              <a:t>()</a:t>
            </a:r>
          </a:p>
          <a:p>
            <a:r>
              <a:rPr lang="en-US" sz="964"/>
              <a:t>          testing()</a:t>
            </a:r>
          </a:p>
          <a:p>
            <a:r>
              <a:rPr lang="en-US" sz="964"/>
              <a:t>          training()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/>
              <a:t>cross validation</a:t>
            </a:r>
          </a:p>
          <a:p>
            <a:r>
              <a:rPr lang="en-US" sz="964"/>
              <a:t>          </a:t>
            </a:r>
            <a:r>
              <a:rPr lang="en-US" sz="964" err="1"/>
              <a:t>vfold_cv</a:t>
            </a:r>
            <a:r>
              <a:rPr lang="en-US" sz="964"/>
              <a:t>()</a:t>
            </a:r>
          </a:p>
          <a:p>
            <a:r>
              <a:rPr lang="en-US" sz="964"/>
              <a:t>          analysis()</a:t>
            </a:r>
          </a:p>
          <a:p>
            <a:r>
              <a:rPr lang="en-US" sz="964"/>
              <a:t>          assessment()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7999F-ACBD-3146-88BA-260AD3A9C6AE}"/>
              </a:ext>
            </a:extLst>
          </p:cNvPr>
          <p:cNvSpPr txBox="1"/>
          <p:nvPr/>
        </p:nvSpPr>
        <p:spPr>
          <a:xfrm>
            <a:off x="1902121" y="177997"/>
            <a:ext cx="1577289" cy="2317942"/>
          </a:xfrm>
          <a:prstGeom prst="rect">
            <a:avLst/>
          </a:prstGeom>
          <a:solidFill>
            <a:srgbClr val="54BFD3"/>
          </a:solidFill>
        </p:spPr>
        <p:txBody>
          <a:bodyPr wrap="square" rtlCol="0">
            <a:spAutoFit/>
          </a:bodyPr>
          <a:lstStyle/>
          <a:p>
            <a:pPr marL="183692" indent="-183692" algn="ctr">
              <a:buAutoNum type="arabicPeriod" startAt="2"/>
            </a:pPr>
            <a:r>
              <a:rPr lang="en-US" sz="964" b="1" dirty="0"/>
              <a:t>Assign variable roles and </a:t>
            </a:r>
          </a:p>
          <a:p>
            <a:pPr algn="ctr"/>
            <a:r>
              <a:rPr lang="en-US" sz="964" b="1" dirty="0"/>
              <a:t>      preprocess data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Assigning variable roles</a:t>
            </a:r>
          </a:p>
          <a:p>
            <a:r>
              <a:rPr lang="en-US" sz="964" dirty="0"/>
              <a:t>         </a:t>
            </a:r>
            <a:r>
              <a:rPr lang="en-US" sz="964" dirty="0" err="1"/>
              <a:t>update_role</a:t>
            </a:r>
            <a:r>
              <a:rPr lang="en-US" sz="964" dirty="0"/>
              <a:t>()</a:t>
            </a:r>
          </a:p>
          <a:p>
            <a:r>
              <a:rPr lang="en-US" sz="964" dirty="0"/>
              <a:t>         outcome~.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Specifying preprocessing steps </a:t>
            </a:r>
          </a:p>
          <a:p>
            <a:pPr lvl="1"/>
            <a:r>
              <a:rPr lang="en-US" sz="964" dirty="0"/>
              <a:t> step_*()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Preprocess the training data </a:t>
            </a:r>
          </a:p>
          <a:p>
            <a:pPr lvl="1"/>
            <a:r>
              <a:rPr lang="en-US" sz="964" dirty="0"/>
              <a:t>juice()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Preprocess the testing data</a:t>
            </a:r>
          </a:p>
          <a:p>
            <a:pPr lvl="1"/>
            <a:r>
              <a:rPr lang="en-US" sz="964" dirty="0"/>
              <a:t>bake()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938C36-21E3-E345-BE2D-E84908A74A9F}"/>
              </a:ext>
            </a:extLst>
          </p:cNvPr>
          <p:cNvSpPr txBox="1"/>
          <p:nvPr/>
        </p:nvSpPr>
        <p:spPr>
          <a:xfrm>
            <a:off x="3540545" y="675762"/>
            <a:ext cx="1460895" cy="1872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/>
              <a:t>3. Specify model</a:t>
            </a:r>
          </a:p>
          <a:p>
            <a:r>
              <a:rPr lang="en-US" sz="964" b="1" dirty="0"/>
              <a:t>     </a:t>
            </a:r>
            <a:r>
              <a:rPr lang="en-US" sz="964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(and tuning)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 type/mode</a:t>
            </a:r>
          </a:p>
          <a:p>
            <a:r>
              <a:rPr lang="en-US" sz="964" dirty="0"/>
              <a:t>        </a:t>
            </a:r>
            <a:r>
              <a:rPr lang="en-US" sz="964" dirty="0" err="1"/>
              <a:t>set_mode</a:t>
            </a:r>
            <a:r>
              <a:rPr lang="en-US" sz="964" dirty="0"/>
              <a:t>() classification/regression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Specify model implementation</a:t>
            </a:r>
          </a:p>
          <a:p>
            <a:r>
              <a:rPr lang="en-US" sz="964" dirty="0"/>
              <a:t>        </a:t>
            </a:r>
            <a:r>
              <a:rPr lang="en-US" sz="964" dirty="0" err="1"/>
              <a:t>set_engine</a:t>
            </a:r>
            <a:r>
              <a:rPr lang="en-US" sz="964" dirty="0"/>
              <a:t>() 	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Specify hyper-parameters to tune</a:t>
            </a:r>
          </a:p>
          <a:p>
            <a:pPr lvl="1"/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set_args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 – tune())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FB2BA5-F140-5745-BE1F-38E8CCAD2102}"/>
              </a:ext>
            </a:extLst>
          </p:cNvPr>
          <p:cNvSpPr txBox="1"/>
          <p:nvPr/>
        </p:nvSpPr>
        <p:spPr>
          <a:xfrm>
            <a:off x="1884755" y="5145624"/>
            <a:ext cx="1453384" cy="172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/>
              <a:t>4. Put it together and fit the model! (Optional!)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Make workflow</a:t>
            </a:r>
          </a:p>
          <a:p>
            <a:r>
              <a:rPr lang="en-US" sz="964" dirty="0"/>
              <a:t>workflow()</a:t>
            </a:r>
          </a:p>
          <a:p>
            <a:r>
              <a:rPr lang="en-US" sz="964" dirty="0" err="1"/>
              <a:t>add_recipe</a:t>
            </a:r>
            <a:r>
              <a:rPr lang="en-US" sz="964" dirty="0"/>
              <a:t>()</a:t>
            </a:r>
          </a:p>
          <a:p>
            <a:r>
              <a:rPr lang="en-US" sz="964" dirty="0" err="1"/>
              <a:t>add_model</a:t>
            </a:r>
            <a:r>
              <a:rPr lang="en-US" sz="964" dirty="0"/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Prep and fit model all at once using the raw training data! </a:t>
            </a:r>
            <a:r>
              <a:rPr lang="en-US" sz="964" dirty="0" err="1"/>
              <a:t>parsip</a:t>
            </a:r>
            <a:r>
              <a:rPr lang="en-US" sz="964" dirty="0"/>
              <a:t>::fit()</a:t>
            </a:r>
          </a:p>
          <a:p>
            <a:endParaRPr lang="en-US" sz="964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EF0D3E-7310-4646-A4E0-4195E30980EC}"/>
              </a:ext>
            </a:extLst>
          </p:cNvPr>
          <p:cNvCxnSpPr/>
          <p:nvPr/>
        </p:nvCxnSpPr>
        <p:spPr>
          <a:xfrm>
            <a:off x="1413734" y="3585263"/>
            <a:ext cx="0" cy="237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65B7814-ACF0-D041-9548-C06D2EB0CCED}"/>
              </a:ext>
            </a:extLst>
          </p:cNvPr>
          <p:cNvCxnSpPr/>
          <p:nvPr/>
        </p:nvCxnSpPr>
        <p:spPr>
          <a:xfrm>
            <a:off x="3946198" y="3589815"/>
            <a:ext cx="0" cy="237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DAAAE2E-D41E-9A40-835E-416318636F89}"/>
              </a:ext>
            </a:extLst>
          </p:cNvPr>
          <p:cNvCxnSpPr>
            <a:cxnSpLocks/>
          </p:cNvCxnSpPr>
          <p:nvPr/>
        </p:nvCxnSpPr>
        <p:spPr>
          <a:xfrm flipH="1">
            <a:off x="1413734" y="3820956"/>
            <a:ext cx="2539409" cy="22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AF6F233-8D8E-B947-9D55-4013AC1B95F6}"/>
              </a:ext>
            </a:extLst>
          </p:cNvPr>
          <p:cNvSpPr txBox="1"/>
          <p:nvPr/>
        </p:nvSpPr>
        <p:spPr>
          <a:xfrm>
            <a:off x="4941114" y="2063522"/>
            <a:ext cx="1892828" cy="2317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4b. Tuning hyper-parameters  and cross validation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Perform tuning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tune_grid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()/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tune_bayes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 dials::grid*_() for  more control)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tuning metrics 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Get performance  metrics for cross validation sets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fit_resamples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tune::</a:t>
            </a:r>
            <a:r>
              <a:rPr lang="en-US" sz="964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collect_metrics</a:t>
            </a:r>
            <a:r>
              <a:rPr lang="en-US" sz="964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endParaRPr lang="en-US" sz="964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53076" indent="-153076">
              <a:buFont typeface="Wingdings" pitchFamily="2" charset="2"/>
              <a:buChar char="§"/>
            </a:pPr>
            <a:endParaRPr lang="en-US" sz="964" dirty="0"/>
          </a:p>
        </p:txBody>
      </p:sp>
      <p:pic>
        <p:nvPicPr>
          <p:cNvPr id="39" name="Picture 38" descr="A close up of a sign&#10;&#10;Description automatically generated">
            <a:extLst>
              <a:ext uri="{FF2B5EF4-FFF2-40B4-BE49-F238E27FC236}">
                <a16:creationId xmlns:a16="http://schemas.microsoft.com/office/drawing/2014/main" id="{B30E45DC-7CF1-4F44-A43A-3AA1DEF8F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0746" y="2170889"/>
            <a:ext cx="577808" cy="670089"/>
          </a:xfrm>
          <a:prstGeom prst="rect">
            <a:avLst/>
          </a:prstGeom>
        </p:spPr>
      </p:pic>
      <p:pic>
        <p:nvPicPr>
          <p:cNvPr id="40" name="Picture 39" descr="A close up of a sign&#10;&#10;Description automatically generated">
            <a:extLst>
              <a:ext uri="{FF2B5EF4-FFF2-40B4-BE49-F238E27FC236}">
                <a16:creationId xmlns:a16="http://schemas.microsoft.com/office/drawing/2014/main" id="{4B8A8118-3A8D-6B46-B3FA-EF37C8DA25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0746" y="1394906"/>
            <a:ext cx="577808" cy="670089"/>
          </a:xfrm>
          <a:prstGeom prst="rect">
            <a:avLst/>
          </a:prstGeom>
        </p:spPr>
      </p:pic>
      <p:pic>
        <p:nvPicPr>
          <p:cNvPr id="43" name="Picture 42" descr="A close up of a sign&#10;&#10;Description automatically generated">
            <a:extLst>
              <a:ext uri="{FF2B5EF4-FFF2-40B4-BE49-F238E27FC236}">
                <a16:creationId xmlns:a16="http://schemas.microsoft.com/office/drawing/2014/main" id="{A476C62D-03A7-4346-BDE1-9D3C2BBF9F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1662" y="2911982"/>
            <a:ext cx="599877" cy="67328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D1A053A-0DED-414C-B842-CAB0F1758D42}"/>
              </a:ext>
            </a:extLst>
          </p:cNvPr>
          <p:cNvSpPr txBox="1"/>
          <p:nvPr/>
        </p:nvSpPr>
        <p:spPr>
          <a:xfrm>
            <a:off x="5338221" y="1858332"/>
            <a:ext cx="1152470" cy="240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(Optional)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B75001-651D-5449-9282-CC313F622B6D}"/>
              </a:ext>
            </a:extLst>
          </p:cNvPr>
          <p:cNvCxnSpPr/>
          <p:nvPr/>
        </p:nvCxnSpPr>
        <p:spPr>
          <a:xfrm>
            <a:off x="2690766" y="3822084"/>
            <a:ext cx="0" cy="2334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7A4F393-6E09-BF40-ADC4-9FE46F557EBF}"/>
              </a:ext>
            </a:extLst>
          </p:cNvPr>
          <p:cNvSpPr txBox="1"/>
          <p:nvPr/>
        </p:nvSpPr>
        <p:spPr>
          <a:xfrm>
            <a:off x="6825667" y="3738648"/>
            <a:ext cx="1811440" cy="1724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/>
              <a:t>5. Evaluate performance</a:t>
            </a:r>
          </a:p>
          <a:p>
            <a:r>
              <a:rPr lang="en-US" sz="964" b="1" dirty="0"/>
              <a:t>with training data</a:t>
            </a:r>
          </a:p>
          <a:p>
            <a:r>
              <a:rPr lang="en-US" sz="964" dirty="0"/>
              <a:t>yardstick:: metrics()</a:t>
            </a:r>
          </a:p>
          <a:p>
            <a:r>
              <a:rPr lang="en-US" sz="964" dirty="0"/>
              <a:t>tune::</a:t>
            </a:r>
            <a:r>
              <a:rPr lang="en-US" sz="964" dirty="0" err="1"/>
              <a:t>collect_metrics</a:t>
            </a:r>
            <a:r>
              <a:rPr lang="en-US" sz="964" dirty="0"/>
              <a:t>() if using cross validation</a:t>
            </a:r>
          </a:p>
          <a:p>
            <a:r>
              <a:rPr lang="en-US" sz="964" dirty="0"/>
              <a:t>broom::tidy() for getting additional stats</a:t>
            </a:r>
          </a:p>
          <a:p>
            <a:endParaRPr lang="en-US" sz="964" dirty="0">
              <a:highlight>
                <a:srgbClr val="FFFF00"/>
              </a:highlight>
            </a:endParaRPr>
          </a:p>
          <a:p>
            <a:r>
              <a:rPr lang="en-US" sz="964" b="1" dirty="0">
                <a:highlight>
                  <a:srgbClr val="FFFF00"/>
                </a:highlight>
              </a:rPr>
              <a:t>possibly return to step 2 or 3</a:t>
            </a:r>
          </a:p>
          <a:p>
            <a:endParaRPr lang="en-US" sz="964" dirty="0"/>
          </a:p>
          <a:p>
            <a:endParaRPr lang="en-US" sz="964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A73FBD-34EE-0E43-A2CA-49678744CF68}"/>
              </a:ext>
            </a:extLst>
          </p:cNvPr>
          <p:cNvSpPr txBox="1"/>
          <p:nvPr/>
        </p:nvSpPr>
        <p:spPr>
          <a:xfrm>
            <a:off x="3389540" y="5170382"/>
            <a:ext cx="1520008" cy="1576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b="1" dirty="0"/>
              <a:t>4.(older option) Fit the model with parsnip!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Fit the model on the preprocessed training data (from juice())</a:t>
            </a:r>
          </a:p>
          <a:p>
            <a:pPr lvl="1"/>
            <a:r>
              <a:rPr lang="en-US" sz="964" dirty="0"/>
              <a:t>fit() – be careful about id variables!</a:t>
            </a:r>
          </a:p>
          <a:p>
            <a:pPr lvl="1"/>
            <a:endParaRPr lang="en-US" sz="964" dirty="0"/>
          </a:p>
          <a:p>
            <a:endParaRPr lang="en-US" sz="964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96D1AA-DEC5-024F-B5B3-6AD648E3959A}"/>
              </a:ext>
            </a:extLst>
          </p:cNvPr>
          <p:cNvSpPr/>
          <p:nvPr/>
        </p:nvSpPr>
        <p:spPr>
          <a:xfrm>
            <a:off x="8601989" y="1829449"/>
            <a:ext cx="1811440" cy="2763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3692" indent="-183692">
              <a:buAutoNum type="arabicPeriod" startAt="6"/>
            </a:pPr>
            <a:r>
              <a:rPr lang="en-US" sz="964" b="1" dirty="0"/>
              <a:t>Evaluate final performance with testing data</a:t>
            </a:r>
          </a:p>
          <a:p>
            <a:pPr marL="183692" indent="-183692">
              <a:buFont typeface="Wingdings" pitchFamily="2" charset="2"/>
              <a:buChar char="§"/>
            </a:pPr>
            <a:r>
              <a:rPr lang="en-US" sz="964" dirty="0"/>
              <a:t>Choose best model based on training performance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 When ready with final model fit the testing data</a:t>
            </a:r>
          </a:p>
          <a:p>
            <a:pPr lvl="1"/>
            <a:r>
              <a:rPr lang="en-US" sz="964" dirty="0" err="1"/>
              <a:t>last_fit</a:t>
            </a:r>
            <a:r>
              <a:rPr lang="en-US" sz="964" dirty="0"/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 Evaluate performance</a:t>
            </a:r>
          </a:p>
          <a:p>
            <a:r>
              <a:rPr lang="en-US" sz="964" dirty="0"/>
              <a:t>yardstick::metrics() or</a:t>
            </a:r>
          </a:p>
          <a:p>
            <a:r>
              <a:rPr lang="en-US" sz="964" dirty="0"/>
              <a:t>tune::</a:t>
            </a:r>
            <a:r>
              <a:rPr lang="en-US" sz="964" dirty="0" err="1"/>
              <a:t>collect_metrics</a:t>
            </a:r>
            <a:r>
              <a:rPr lang="en-US" sz="964" dirty="0"/>
              <a:t>()</a:t>
            </a:r>
          </a:p>
          <a:p>
            <a:pPr marL="153076" indent="-153076">
              <a:buFont typeface="Wingdings" pitchFamily="2" charset="2"/>
              <a:buChar char="§"/>
            </a:pPr>
            <a:r>
              <a:rPr lang="en-US" sz="964" dirty="0"/>
              <a:t>Get predictions</a:t>
            </a:r>
          </a:p>
          <a:p>
            <a:r>
              <a:rPr lang="en-US" sz="964" dirty="0"/>
              <a:t>tune::</a:t>
            </a:r>
            <a:r>
              <a:rPr lang="en-US" sz="964" dirty="0" err="1"/>
              <a:t>collect_predictions</a:t>
            </a:r>
            <a:r>
              <a:rPr lang="en-US" sz="964" dirty="0"/>
              <a:t>()</a:t>
            </a:r>
          </a:p>
          <a:p>
            <a:r>
              <a:rPr lang="en-US" sz="964" dirty="0"/>
              <a:t>parsnip::predict() </a:t>
            </a:r>
          </a:p>
          <a:p>
            <a:r>
              <a:rPr lang="en-US" sz="964" dirty="0"/>
              <a:t>(for more details)</a:t>
            </a:r>
          </a:p>
          <a:p>
            <a:pPr marL="153076" indent="-153076">
              <a:buFont typeface="Wingdings" pitchFamily="2" charset="2"/>
              <a:buChar char="§"/>
            </a:pPr>
            <a:endParaRPr lang="en-US" sz="964" dirty="0"/>
          </a:p>
          <a:p>
            <a:pPr lvl="1"/>
            <a:endParaRPr lang="en-US" sz="964" dirty="0"/>
          </a:p>
          <a:p>
            <a:pPr lvl="1"/>
            <a:endParaRPr lang="en-US" sz="964" dirty="0"/>
          </a:p>
          <a:p>
            <a:pPr lvl="1"/>
            <a:endParaRPr lang="en-US" sz="964" dirty="0"/>
          </a:p>
        </p:txBody>
      </p:sp>
      <p:pic>
        <p:nvPicPr>
          <p:cNvPr id="41" name="Picture 40" descr="A close up of a sign&#10;&#10;Description automatically generated">
            <a:extLst>
              <a:ext uri="{FF2B5EF4-FFF2-40B4-BE49-F238E27FC236}">
                <a16:creationId xmlns:a16="http://schemas.microsoft.com/office/drawing/2014/main" id="{AED448AC-E5BF-2B45-BE42-ADC82B3F4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293" y="4066505"/>
            <a:ext cx="852497" cy="968798"/>
          </a:xfrm>
          <a:prstGeom prst="rect">
            <a:avLst/>
          </a:prstGeom>
        </p:spPr>
      </p:pic>
      <p:pic>
        <p:nvPicPr>
          <p:cNvPr id="46" name="Picture 45" descr="A close up of a sign&#10;&#10;Description automatically generated">
            <a:extLst>
              <a:ext uri="{FF2B5EF4-FFF2-40B4-BE49-F238E27FC236}">
                <a16:creationId xmlns:a16="http://schemas.microsoft.com/office/drawing/2014/main" id="{A6F34A95-443A-004F-82D4-A78C9B060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66" y="4171769"/>
            <a:ext cx="844793" cy="9797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63DF74-DA20-9143-ADD4-FF0CE708EF39}"/>
              </a:ext>
            </a:extLst>
          </p:cNvPr>
          <p:cNvSpPr txBox="1"/>
          <p:nvPr/>
        </p:nvSpPr>
        <p:spPr>
          <a:xfrm>
            <a:off x="3196336" y="4539739"/>
            <a:ext cx="399468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 b="1">
                <a:highlight>
                  <a:srgbClr val="FFFF00"/>
                </a:highlight>
              </a:rPr>
              <a:t>Or…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24903059-050B-2549-96AF-226E9E32F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475" y="4155304"/>
            <a:ext cx="854325" cy="99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close up of a sign&#10;&#10;Description automatically generated">
            <a:extLst>
              <a:ext uri="{FF2B5EF4-FFF2-40B4-BE49-F238E27FC236}">
                <a16:creationId xmlns:a16="http://schemas.microsoft.com/office/drawing/2014/main" id="{EC8E1BDC-87A6-0A40-9B7F-C11DE000C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0556" y="775252"/>
            <a:ext cx="820629" cy="95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9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72B226-5FC8-0A4A-8342-7D313B3C4875}"/>
              </a:ext>
            </a:extLst>
          </p:cNvPr>
          <p:cNvSpPr/>
          <p:nvPr/>
        </p:nvSpPr>
        <p:spPr>
          <a:xfrm>
            <a:off x="7352314" y="2478873"/>
            <a:ext cx="1163801" cy="5179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 dirty="0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086D12-0B19-514D-BFD0-6FAA20BA88E2}"/>
              </a:ext>
            </a:extLst>
          </p:cNvPr>
          <p:cNvSpPr/>
          <p:nvPr/>
        </p:nvSpPr>
        <p:spPr>
          <a:xfrm>
            <a:off x="5169865" y="2874874"/>
            <a:ext cx="1287910" cy="7344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 dirty="0">
                <a:solidFill>
                  <a:schemeClr val="tx1"/>
                </a:solidFill>
              </a:rPr>
              <a:t>Initial Data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05AA3E-E0EC-2A40-A177-A85D1143F5C4}"/>
              </a:ext>
            </a:extLst>
          </p:cNvPr>
          <p:cNvSpPr/>
          <p:nvPr/>
        </p:nvSpPr>
        <p:spPr>
          <a:xfrm>
            <a:off x="7352314" y="3275136"/>
            <a:ext cx="1163801" cy="2296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35DE81-423A-8D40-94D3-BFE627EC7352}"/>
              </a:ext>
            </a:extLst>
          </p:cNvPr>
          <p:cNvSpPr txBox="1"/>
          <p:nvPr/>
        </p:nvSpPr>
        <p:spPr>
          <a:xfrm>
            <a:off x="5189604" y="3713607"/>
            <a:ext cx="1225227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4" dirty="0"/>
              <a:t>rsample::initial_split()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A965A-05A2-6C48-8ED7-22C692DF4651}"/>
              </a:ext>
            </a:extLst>
          </p:cNvPr>
          <p:cNvSpPr/>
          <p:nvPr/>
        </p:nvSpPr>
        <p:spPr>
          <a:xfrm>
            <a:off x="4407282" y="1847707"/>
            <a:ext cx="5309706" cy="24664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D43997-810D-D846-998E-E1D6017706E4}"/>
              </a:ext>
            </a:extLst>
          </p:cNvPr>
          <p:cNvSpPr txBox="1"/>
          <p:nvPr/>
        </p:nvSpPr>
        <p:spPr>
          <a:xfrm>
            <a:off x="8553186" y="2500959"/>
            <a:ext cx="1087259" cy="4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dirty="0"/>
              <a:t>For learning:</a:t>
            </a:r>
          </a:p>
          <a:p>
            <a:pPr algn="ctr"/>
            <a:r>
              <a:rPr lang="en-US" sz="857" dirty="0"/>
              <a:t>to create and optimize the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7D0C4-ACF8-924F-86FF-46193ED4649A}"/>
              </a:ext>
            </a:extLst>
          </p:cNvPr>
          <p:cNvSpPr txBox="1"/>
          <p:nvPr/>
        </p:nvSpPr>
        <p:spPr>
          <a:xfrm>
            <a:off x="8553187" y="3215561"/>
            <a:ext cx="1163801" cy="4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7" dirty="0"/>
              <a:t>Only for performance evaluation</a:t>
            </a:r>
          </a:p>
          <a:p>
            <a:pPr algn="ctr"/>
            <a:r>
              <a:rPr lang="en-US" sz="857" b="1" dirty="0">
                <a:solidFill>
                  <a:srgbClr val="FF0000"/>
                </a:solidFill>
              </a:rPr>
              <a:t>Not for Training!!!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77C16-771B-A142-AD68-D2CF4DC6CC4D}"/>
              </a:ext>
            </a:extLst>
          </p:cNvPr>
          <p:cNvSpPr txBox="1"/>
          <p:nvPr/>
        </p:nvSpPr>
        <p:spPr>
          <a:xfrm>
            <a:off x="4730954" y="3945448"/>
            <a:ext cx="2281394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 dirty="0"/>
              <a:t>Observation rows are assigned at random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02456-22C1-F44B-B58D-3D2A19FACCD5}"/>
              </a:ext>
            </a:extLst>
          </p:cNvPr>
          <p:cNvSpPr txBox="1"/>
          <p:nvPr/>
        </p:nvSpPr>
        <p:spPr>
          <a:xfrm rot="18646773">
            <a:off x="5122680" y="2642201"/>
            <a:ext cx="484428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outcome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DE42A2-319C-2547-8B00-2527D080F35D}"/>
              </a:ext>
            </a:extLst>
          </p:cNvPr>
          <p:cNvSpPr txBox="1"/>
          <p:nvPr/>
        </p:nvSpPr>
        <p:spPr>
          <a:xfrm rot="18646773">
            <a:off x="5173044" y="2496580"/>
            <a:ext cx="89479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Possible_predictor_1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F90D2-E39C-AC4F-ACCA-8DDEE13206DF}"/>
              </a:ext>
            </a:extLst>
          </p:cNvPr>
          <p:cNvSpPr txBox="1"/>
          <p:nvPr/>
        </p:nvSpPr>
        <p:spPr>
          <a:xfrm rot="18646773">
            <a:off x="5317014" y="2496194"/>
            <a:ext cx="89479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Possible_predictor_2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1772E7-ABC9-C442-A83D-8E60F6881593}"/>
              </a:ext>
            </a:extLst>
          </p:cNvPr>
          <p:cNvSpPr txBox="1"/>
          <p:nvPr/>
        </p:nvSpPr>
        <p:spPr>
          <a:xfrm rot="18646773">
            <a:off x="6090872" y="2486093"/>
            <a:ext cx="896399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Possible_predictor_n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77F49C-C21E-254D-B152-38C52AB2101E}"/>
              </a:ext>
            </a:extLst>
          </p:cNvPr>
          <p:cNvSpPr txBox="1"/>
          <p:nvPr/>
        </p:nvSpPr>
        <p:spPr>
          <a:xfrm>
            <a:off x="5665869" y="2723548"/>
            <a:ext cx="24237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FD7273-4E24-174A-BBEB-CE1E8384E0B9}"/>
              </a:ext>
            </a:extLst>
          </p:cNvPr>
          <p:cNvSpPr txBox="1"/>
          <p:nvPr/>
        </p:nvSpPr>
        <p:spPr>
          <a:xfrm>
            <a:off x="4518298" y="2880534"/>
            <a:ext cx="679994" cy="93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43" dirty="0"/>
              <a:t>Observation_1</a:t>
            </a:r>
          </a:p>
          <a:p>
            <a:pPr algn="ctr"/>
            <a:r>
              <a:rPr lang="en-US" sz="643" dirty="0"/>
              <a:t>Observation_2</a:t>
            </a:r>
          </a:p>
          <a:p>
            <a:pPr algn="ctr"/>
            <a:r>
              <a:rPr lang="en-US" sz="643" dirty="0"/>
              <a:t>…</a:t>
            </a:r>
          </a:p>
          <a:p>
            <a:pPr algn="ctr"/>
            <a:r>
              <a:rPr lang="en-US" sz="643" dirty="0"/>
              <a:t>…</a:t>
            </a:r>
          </a:p>
          <a:p>
            <a:pPr algn="ctr"/>
            <a:r>
              <a:rPr lang="en-US" sz="643" dirty="0"/>
              <a:t>…</a:t>
            </a:r>
          </a:p>
          <a:p>
            <a:pPr algn="ctr"/>
            <a:r>
              <a:rPr lang="en-US" sz="643" dirty="0"/>
              <a:t>…</a:t>
            </a:r>
          </a:p>
          <a:p>
            <a:pPr algn="ctr"/>
            <a:r>
              <a:rPr lang="en-US" sz="643" dirty="0"/>
              <a:t>Observation_n</a:t>
            </a:r>
          </a:p>
          <a:p>
            <a:endParaRPr lang="en-US" sz="964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9AD869-B1DD-5240-9F0B-24EBF056C3A4}"/>
              </a:ext>
            </a:extLst>
          </p:cNvPr>
          <p:cNvGrpSpPr/>
          <p:nvPr/>
        </p:nvGrpSpPr>
        <p:grpSpPr>
          <a:xfrm rot="16200000">
            <a:off x="6735543" y="2946892"/>
            <a:ext cx="321853" cy="531117"/>
            <a:chOff x="10282586" y="7786824"/>
            <a:chExt cx="600793" cy="991418"/>
          </a:xfrm>
        </p:grpSpPr>
        <p:sp>
          <p:nvSpPr>
            <p:cNvPr id="5" name="Left-Up Arrow 4">
              <a:extLst>
                <a:ext uri="{FF2B5EF4-FFF2-40B4-BE49-F238E27FC236}">
                  <a16:creationId xmlns:a16="http://schemas.microsoft.com/office/drawing/2014/main" id="{68D40D1E-5731-F14E-B583-3DCBAA971561}"/>
                </a:ext>
              </a:extLst>
            </p:cNvPr>
            <p:cNvSpPr/>
            <p:nvPr/>
          </p:nvSpPr>
          <p:spPr>
            <a:xfrm rot="13550645">
              <a:off x="10287576" y="8182439"/>
              <a:ext cx="590813" cy="600793"/>
            </a:xfrm>
            <a:prstGeom prst="left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4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3EC960-EDB4-ED46-AE7A-5C51A5DAD607}"/>
                </a:ext>
              </a:extLst>
            </p:cNvPr>
            <p:cNvSpPr/>
            <p:nvPr/>
          </p:nvSpPr>
          <p:spPr>
            <a:xfrm>
              <a:off x="10509314" y="7786824"/>
              <a:ext cx="155448" cy="5525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4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6B35861-FEB9-AE44-A798-C9B2D1157BCC}"/>
              </a:ext>
            </a:extLst>
          </p:cNvPr>
          <p:cNvSpPr txBox="1"/>
          <p:nvPr/>
        </p:nvSpPr>
        <p:spPr>
          <a:xfrm>
            <a:off x="6539070" y="1931139"/>
            <a:ext cx="1143262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 dirty="0"/>
              <a:t>Splitting the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DFE68E-0D1E-2048-88AF-06BC14FF2641}"/>
              </a:ext>
            </a:extLst>
          </p:cNvPr>
          <p:cNvSpPr txBox="1"/>
          <p:nvPr/>
        </p:nvSpPr>
        <p:spPr>
          <a:xfrm>
            <a:off x="5804160" y="2726481"/>
            <a:ext cx="24237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3EB94B-877A-3D40-B89F-FD760C25A42C}"/>
              </a:ext>
            </a:extLst>
          </p:cNvPr>
          <p:cNvSpPr txBox="1"/>
          <p:nvPr/>
        </p:nvSpPr>
        <p:spPr>
          <a:xfrm>
            <a:off x="5939262" y="2731396"/>
            <a:ext cx="24237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C8BB3-08F5-0940-ABF0-1D84DE584D44}"/>
              </a:ext>
            </a:extLst>
          </p:cNvPr>
          <p:cNvSpPr txBox="1"/>
          <p:nvPr/>
        </p:nvSpPr>
        <p:spPr>
          <a:xfrm>
            <a:off x="6079525" y="2736311"/>
            <a:ext cx="24237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3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987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A0EDF8-457B-C347-AA80-A66AF52904C7}"/>
              </a:ext>
            </a:extLst>
          </p:cNvPr>
          <p:cNvSpPr/>
          <p:nvPr/>
        </p:nvSpPr>
        <p:spPr>
          <a:xfrm>
            <a:off x="3699753" y="2786510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66B50C2-A14E-3848-8BD1-7D3C5D1B7F5F}"/>
              </a:ext>
            </a:extLst>
          </p:cNvPr>
          <p:cNvSpPr/>
          <p:nvPr/>
        </p:nvSpPr>
        <p:spPr>
          <a:xfrm>
            <a:off x="5067571" y="3601422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C7AF18-E833-F74C-A433-A16DF74455B5}"/>
              </a:ext>
            </a:extLst>
          </p:cNvPr>
          <p:cNvSpPr txBox="1"/>
          <p:nvPr/>
        </p:nvSpPr>
        <p:spPr>
          <a:xfrm>
            <a:off x="3381700" y="3079827"/>
            <a:ext cx="1523174" cy="48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recipes::recipe(y ~ x</a:t>
            </a:r>
            <a:r>
              <a:rPr lang="en-US" sz="857" baseline="-25000"/>
              <a:t>1</a:t>
            </a:r>
            <a:r>
              <a:rPr lang="en-US" sz="857"/>
              <a:t> + x</a:t>
            </a:r>
            <a:r>
              <a:rPr lang="en-US" sz="857" baseline="-25000"/>
              <a:t>2</a:t>
            </a:r>
            <a:r>
              <a:rPr lang="en-US" sz="857"/>
              <a:t>)</a:t>
            </a:r>
          </a:p>
          <a:p>
            <a:pPr algn="ctr"/>
            <a:r>
              <a:rPr lang="en-US" sz="857"/>
              <a:t>and/or</a:t>
            </a:r>
          </a:p>
          <a:p>
            <a:r>
              <a:rPr lang="en-US" sz="857"/>
              <a:t>recipes::recipe(update_role())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609240-D1D2-4B4F-A297-DDD2F3AF7477}"/>
              </a:ext>
            </a:extLst>
          </p:cNvPr>
          <p:cNvSpPr/>
          <p:nvPr/>
        </p:nvSpPr>
        <p:spPr>
          <a:xfrm>
            <a:off x="3254418" y="2634567"/>
            <a:ext cx="2154464" cy="1647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18A4453-4CDB-7849-922F-805FDAF41D66}"/>
              </a:ext>
            </a:extLst>
          </p:cNvPr>
          <p:cNvSpPr/>
          <p:nvPr/>
        </p:nvSpPr>
        <p:spPr>
          <a:xfrm>
            <a:off x="3681907" y="3601422"/>
            <a:ext cx="1245056" cy="229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3C1AE17-E135-D743-B931-730C2ED5B0B4}"/>
              </a:ext>
            </a:extLst>
          </p:cNvPr>
          <p:cNvSpPr/>
          <p:nvPr/>
        </p:nvSpPr>
        <p:spPr>
          <a:xfrm>
            <a:off x="4969968" y="3604494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A55606-6906-FE4D-88BF-ED28DBC3F2F9}"/>
              </a:ext>
            </a:extLst>
          </p:cNvPr>
          <p:cNvSpPr txBox="1"/>
          <p:nvPr/>
        </p:nvSpPr>
        <p:spPr>
          <a:xfrm rot="20327572">
            <a:off x="4343207" y="3863028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EC8AE8-68E0-2D40-94A1-19D75CDCF9D7}"/>
              </a:ext>
            </a:extLst>
          </p:cNvPr>
          <p:cNvSpPr txBox="1"/>
          <p:nvPr/>
        </p:nvSpPr>
        <p:spPr>
          <a:xfrm rot="20140164">
            <a:off x="4488771" y="3906841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339670-C423-5045-8165-39AA541F2C92}"/>
              </a:ext>
            </a:extLst>
          </p:cNvPr>
          <p:cNvSpPr txBox="1"/>
          <p:nvPr/>
        </p:nvSpPr>
        <p:spPr>
          <a:xfrm>
            <a:off x="3105862" y="2271948"/>
            <a:ext cx="2670924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First step of making a recipe: assign variable roles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6801607B-3012-054E-A336-C902D44BEA38}"/>
              </a:ext>
            </a:extLst>
          </p:cNvPr>
          <p:cNvSpPr/>
          <p:nvPr/>
        </p:nvSpPr>
        <p:spPr>
          <a:xfrm>
            <a:off x="4812552" y="3130271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FD7F0B-09E4-674F-A5C4-3D21B364113E}"/>
              </a:ext>
            </a:extLst>
          </p:cNvPr>
          <p:cNvSpPr/>
          <p:nvPr/>
        </p:nvSpPr>
        <p:spPr>
          <a:xfrm>
            <a:off x="6662383" y="2612345"/>
            <a:ext cx="1163801" cy="5179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7EBB00E-DD16-9747-B04A-89B83D410B4B}"/>
              </a:ext>
            </a:extLst>
          </p:cNvPr>
          <p:cNvSpPr/>
          <p:nvPr/>
        </p:nvSpPr>
        <p:spPr>
          <a:xfrm>
            <a:off x="7162640" y="3703324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C73DEE-03C2-1A4F-BD5C-D1AB116D44BD}"/>
              </a:ext>
            </a:extLst>
          </p:cNvPr>
          <p:cNvSpPr txBox="1"/>
          <p:nvPr/>
        </p:nvSpPr>
        <p:spPr>
          <a:xfrm>
            <a:off x="6603774" y="3192776"/>
            <a:ext cx="1523174" cy="48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recipes::recipe(y ~ x</a:t>
            </a:r>
            <a:r>
              <a:rPr lang="en-US" sz="857" baseline="-25000"/>
              <a:t>1</a:t>
            </a:r>
            <a:r>
              <a:rPr lang="en-US" sz="857"/>
              <a:t> + x</a:t>
            </a:r>
            <a:r>
              <a:rPr lang="en-US" sz="857" baseline="-25000"/>
              <a:t>2</a:t>
            </a:r>
            <a:r>
              <a:rPr lang="en-US" sz="857"/>
              <a:t>)</a:t>
            </a:r>
          </a:p>
          <a:p>
            <a:pPr algn="ctr"/>
            <a:r>
              <a:rPr lang="en-US" sz="857"/>
              <a:t>and/or</a:t>
            </a:r>
          </a:p>
          <a:p>
            <a:r>
              <a:rPr lang="en-US" sz="857"/>
              <a:t>recipes::recipe(update_role())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F3533DB-773C-2840-ABF7-9E6CFB812EE8}"/>
              </a:ext>
            </a:extLst>
          </p:cNvPr>
          <p:cNvSpPr/>
          <p:nvPr/>
        </p:nvSpPr>
        <p:spPr>
          <a:xfrm>
            <a:off x="6730757" y="4129863"/>
            <a:ext cx="880506" cy="5099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11B6C62-5A4C-F44D-BD65-6714B5BD31CD}"/>
              </a:ext>
            </a:extLst>
          </p:cNvPr>
          <p:cNvSpPr/>
          <p:nvPr/>
        </p:nvSpPr>
        <p:spPr>
          <a:xfrm>
            <a:off x="7649841" y="4129863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5125BA-F377-6A42-AAA5-69B02B98F2DD}"/>
              </a:ext>
            </a:extLst>
          </p:cNvPr>
          <p:cNvSpPr txBox="1"/>
          <p:nvPr/>
        </p:nvSpPr>
        <p:spPr>
          <a:xfrm rot="20327572">
            <a:off x="7044672" y="4684887"/>
            <a:ext cx="768159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2FF5B-2B0D-D942-A736-18CDA91E1820}"/>
              </a:ext>
            </a:extLst>
          </p:cNvPr>
          <p:cNvSpPr txBox="1"/>
          <p:nvPr/>
        </p:nvSpPr>
        <p:spPr>
          <a:xfrm rot="20140164">
            <a:off x="7395121" y="470994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B5A7EBD-C39B-FB42-A7D2-F1213C7E4FAD}"/>
              </a:ext>
            </a:extLst>
          </p:cNvPr>
          <p:cNvSpPr/>
          <p:nvPr/>
        </p:nvSpPr>
        <p:spPr>
          <a:xfrm>
            <a:off x="7782406" y="4129863"/>
            <a:ext cx="92166" cy="50991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11691C-5464-1F4F-9E12-CA2D97314260}"/>
              </a:ext>
            </a:extLst>
          </p:cNvPr>
          <p:cNvSpPr/>
          <p:nvPr/>
        </p:nvSpPr>
        <p:spPr>
          <a:xfrm>
            <a:off x="6190537" y="2469696"/>
            <a:ext cx="2171052" cy="26957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6C7E7-1C03-9B43-B75B-966942803FDE}"/>
              </a:ext>
            </a:extLst>
          </p:cNvPr>
          <p:cNvSpPr txBox="1"/>
          <p:nvPr/>
        </p:nvSpPr>
        <p:spPr>
          <a:xfrm>
            <a:off x="6761822" y="2250062"/>
            <a:ext cx="1096775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Starting a recipe</a:t>
            </a:r>
          </a:p>
        </p:txBody>
      </p:sp>
    </p:spTree>
    <p:extLst>
      <p:ext uri="{BB962C8B-B14F-4D97-AF65-F5344CB8AC3E}">
        <p14:creationId xmlns:p14="http://schemas.microsoft.com/office/powerpoint/2010/main" val="212697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2F0A648-1181-5740-9FA7-9060D857FCBE}"/>
              </a:ext>
            </a:extLst>
          </p:cNvPr>
          <p:cNvSpPr/>
          <p:nvPr/>
        </p:nvSpPr>
        <p:spPr>
          <a:xfrm>
            <a:off x="3940146" y="2310260"/>
            <a:ext cx="1389023" cy="22962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3FC741C-BC67-E54E-B870-346C94B8CBFB}"/>
              </a:ext>
            </a:extLst>
          </p:cNvPr>
          <p:cNvSpPr/>
          <p:nvPr/>
        </p:nvSpPr>
        <p:spPr>
          <a:xfrm>
            <a:off x="5338969" y="3148768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AD85BC1-0E7A-B74D-9B8B-4C0340037519}"/>
              </a:ext>
            </a:extLst>
          </p:cNvPr>
          <p:cNvSpPr/>
          <p:nvPr/>
        </p:nvSpPr>
        <p:spPr>
          <a:xfrm>
            <a:off x="5149473" y="2820777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D98BF-D17B-4347-91CE-02B0B4A953DB}"/>
              </a:ext>
            </a:extLst>
          </p:cNvPr>
          <p:cNvSpPr txBox="1"/>
          <p:nvPr/>
        </p:nvSpPr>
        <p:spPr>
          <a:xfrm>
            <a:off x="3739910" y="2634582"/>
            <a:ext cx="1523174" cy="48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recipes::recipe(y ~ x</a:t>
            </a:r>
            <a:r>
              <a:rPr lang="en-US" sz="857" baseline="-25000"/>
              <a:t>1</a:t>
            </a:r>
            <a:r>
              <a:rPr lang="en-US" sz="857"/>
              <a:t> + x</a:t>
            </a:r>
            <a:r>
              <a:rPr lang="en-US" sz="857" baseline="-25000"/>
              <a:t>2</a:t>
            </a:r>
            <a:r>
              <a:rPr lang="en-US" sz="857"/>
              <a:t>)</a:t>
            </a:r>
          </a:p>
          <a:p>
            <a:pPr algn="ctr"/>
            <a:r>
              <a:rPr lang="en-US" sz="857"/>
              <a:t>and/or</a:t>
            </a:r>
          </a:p>
          <a:p>
            <a:r>
              <a:rPr lang="en-US" sz="857"/>
              <a:t>recipes::recipe(update_role())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8B0F3-5052-9541-8CE9-73ABCC5F7DBA}"/>
              </a:ext>
            </a:extLst>
          </p:cNvPr>
          <p:cNvSpPr/>
          <p:nvPr/>
        </p:nvSpPr>
        <p:spPr>
          <a:xfrm>
            <a:off x="3590061" y="2190067"/>
            <a:ext cx="3072273" cy="25643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A2A265B-D7D9-9244-996E-112F7125A4D0}"/>
              </a:ext>
            </a:extLst>
          </p:cNvPr>
          <p:cNvSpPr/>
          <p:nvPr/>
        </p:nvSpPr>
        <p:spPr>
          <a:xfrm>
            <a:off x="3953305" y="3148769"/>
            <a:ext cx="1245056" cy="229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3E42320-E388-E044-976A-91FC0B765797}"/>
              </a:ext>
            </a:extLst>
          </p:cNvPr>
          <p:cNvSpPr/>
          <p:nvPr/>
        </p:nvSpPr>
        <p:spPr>
          <a:xfrm>
            <a:off x="5241365" y="3151841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7105C-9423-814C-9EF2-39D53A96E2D7}"/>
              </a:ext>
            </a:extLst>
          </p:cNvPr>
          <p:cNvSpPr txBox="1"/>
          <p:nvPr/>
        </p:nvSpPr>
        <p:spPr>
          <a:xfrm rot="20327572">
            <a:off x="4614605" y="3423984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0B802C-6E80-974A-855D-BC459207F1E7}"/>
              </a:ext>
            </a:extLst>
          </p:cNvPr>
          <p:cNvSpPr txBox="1"/>
          <p:nvPr/>
        </p:nvSpPr>
        <p:spPr>
          <a:xfrm rot="20140164">
            <a:off x="4760169" y="3467796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ECD46880-8187-EF42-949D-CCD1FFAC5265}"/>
              </a:ext>
            </a:extLst>
          </p:cNvPr>
          <p:cNvSpPr/>
          <p:nvPr/>
        </p:nvSpPr>
        <p:spPr>
          <a:xfrm>
            <a:off x="5149473" y="3790627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A9C2A8-EDD3-CB40-851A-567268069A58}"/>
              </a:ext>
            </a:extLst>
          </p:cNvPr>
          <p:cNvSpPr txBox="1"/>
          <p:nvPr/>
        </p:nvSpPr>
        <p:spPr>
          <a:xfrm>
            <a:off x="3912947" y="3764351"/>
            <a:ext cx="1093736" cy="75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"/>
              <a:t>recipes::step_*() %&gt;%</a:t>
            </a:r>
          </a:p>
          <a:p>
            <a:r>
              <a:rPr lang="en-US" sz="857"/>
              <a:t>               step_*() %&gt;%</a:t>
            </a:r>
          </a:p>
          <a:p>
            <a:r>
              <a:rPr lang="en-US" sz="857"/>
              <a:t>               step_*()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998F71-0E7E-CE42-A1E1-D51D65CA0583}"/>
              </a:ext>
            </a:extLst>
          </p:cNvPr>
          <p:cNvSpPr txBox="1"/>
          <p:nvPr/>
        </p:nvSpPr>
        <p:spPr>
          <a:xfrm>
            <a:off x="5524051" y="2748196"/>
            <a:ext cx="949299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4"/>
              <a:t>Assign Variable</a:t>
            </a:r>
          </a:p>
          <a:p>
            <a:pPr algn="ctr"/>
            <a:r>
              <a:rPr lang="en-US" sz="964"/>
              <a:t>Roles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919236-C2E4-0646-AD08-B1062BEF32A9}"/>
              </a:ext>
            </a:extLst>
          </p:cNvPr>
          <p:cNvSpPr txBox="1"/>
          <p:nvPr/>
        </p:nvSpPr>
        <p:spPr>
          <a:xfrm>
            <a:off x="5570956" y="3677500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Specify Pre-processing Steps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75B10F-18C0-AD49-97C8-EAE3982FBCB2}"/>
              </a:ext>
            </a:extLst>
          </p:cNvPr>
          <p:cNvSpPr txBox="1"/>
          <p:nvPr/>
        </p:nvSpPr>
        <p:spPr>
          <a:xfrm>
            <a:off x="4739861" y="4327864"/>
            <a:ext cx="521297" cy="2407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BD182CE5-CC23-594F-8034-9F04615F3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4409" y="4167580"/>
            <a:ext cx="489857" cy="48985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3B877F-9189-DA40-99D0-3B7AC60800AA}"/>
              </a:ext>
            </a:extLst>
          </p:cNvPr>
          <p:cNvSpPr txBox="1"/>
          <p:nvPr/>
        </p:nvSpPr>
        <p:spPr>
          <a:xfrm>
            <a:off x="8971468" y="1660080"/>
            <a:ext cx="1072730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Making a recipe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7C0C55FC-8ACA-5D4D-B5BD-A847E251024B}"/>
              </a:ext>
            </a:extLst>
          </p:cNvPr>
          <p:cNvSpPr/>
          <p:nvPr/>
        </p:nvSpPr>
        <p:spPr>
          <a:xfrm>
            <a:off x="9364906" y="2853692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FABBF-12A7-5849-9756-68182373AEDA}"/>
              </a:ext>
            </a:extLst>
          </p:cNvPr>
          <p:cNvSpPr txBox="1"/>
          <p:nvPr/>
        </p:nvSpPr>
        <p:spPr>
          <a:xfrm>
            <a:off x="7842463" y="2788110"/>
            <a:ext cx="1523174" cy="488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recipes::recipe(y ~ x</a:t>
            </a:r>
            <a:r>
              <a:rPr lang="en-US" sz="857" baseline="-25000"/>
              <a:t>1</a:t>
            </a:r>
            <a:r>
              <a:rPr lang="en-US" sz="857"/>
              <a:t> + x</a:t>
            </a:r>
            <a:r>
              <a:rPr lang="en-US" sz="857" baseline="-25000"/>
              <a:t>2</a:t>
            </a:r>
            <a:r>
              <a:rPr lang="en-US" sz="857"/>
              <a:t>)</a:t>
            </a:r>
          </a:p>
          <a:p>
            <a:pPr algn="ctr"/>
            <a:r>
              <a:rPr lang="en-US" sz="857"/>
              <a:t>and/or</a:t>
            </a:r>
          </a:p>
          <a:p>
            <a:r>
              <a:rPr lang="en-US" sz="857"/>
              <a:t>recipes::recipe(update_role())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B85881-21F7-6D48-91CA-76B8B55BA561}"/>
              </a:ext>
            </a:extLst>
          </p:cNvPr>
          <p:cNvSpPr/>
          <p:nvPr/>
        </p:nvSpPr>
        <p:spPr>
          <a:xfrm>
            <a:off x="7694840" y="1902073"/>
            <a:ext cx="3422196" cy="37925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4039AF-98F9-DF46-9B42-0233D204B352}"/>
              </a:ext>
            </a:extLst>
          </p:cNvPr>
          <p:cNvSpPr txBox="1"/>
          <p:nvPr/>
        </p:nvSpPr>
        <p:spPr>
          <a:xfrm rot="20327572">
            <a:off x="9112573" y="4091906"/>
            <a:ext cx="768159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C01224-9CD1-3E43-ACB2-7F0458D2AD16}"/>
              </a:ext>
            </a:extLst>
          </p:cNvPr>
          <p:cNvSpPr txBox="1"/>
          <p:nvPr/>
        </p:nvSpPr>
        <p:spPr>
          <a:xfrm rot="20140164">
            <a:off x="9432654" y="4096738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A6339E-6478-A04F-9A37-85E340E2A328}"/>
              </a:ext>
            </a:extLst>
          </p:cNvPr>
          <p:cNvSpPr txBox="1"/>
          <p:nvPr/>
        </p:nvSpPr>
        <p:spPr>
          <a:xfrm>
            <a:off x="8011021" y="4528611"/>
            <a:ext cx="1093736" cy="751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7"/>
              <a:t>recipes::step_*() %&gt;%</a:t>
            </a:r>
          </a:p>
          <a:p>
            <a:r>
              <a:rPr lang="en-US" sz="857"/>
              <a:t>               step_*() %&gt;%</a:t>
            </a:r>
          </a:p>
          <a:p>
            <a:r>
              <a:rPr lang="en-US" sz="857"/>
              <a:t>               step_*()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1F0368-E5EA-8542-A5F4-3ADF5174F273}"/>
              </a:ext>
            </a:extLst>
          </p:cNvPr>
          <p:cNvSpPr txBox="1"/>
          <p:nvPr/>
        </p:nvSpPr>
        <p:spPr>
          <a:xfrm>
            <a:off x="9797740" y="2853693"/>
            <a:ext cx="949299" cy="389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4"/>
              <a:t>Assign Variable</a:t>
            </a:r>
          </a:p>
          <a:p>
            <a:pPr algn="ctr"/>
            <a:r>
              <a:rPr lang="en-US" sz="964"/>
              <a:t>Roles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BEFC69-64B2-E44B-9599-4C11B028482D}"/>
              </a:ext>
            </a:extLst>
          </p:cNvPr>
          <p:cNvSpPr txBox="1"/>
          <p:nvPr/>
        </p:nvSpPr>
        <p:spPr>
          <a:xfrm>
            <a:off x="9864551" y="4522163"/>
            <a:ext cx="884964" cy="685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Specify </a:t>
            </a:r>
          </a:p>
          <a:p>
            <a:pPr algn="ctr"/>
            <a:r>
              <a:rPr lang="en-US" sz="964"/>
              <a:t>Pre-processing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D39980-2D9B-CE41-AA06-620C34126A2A}"/>
              </a:ext>
            </a:extLst>
          </p:cNvPr>
          <p:cNvSpPr txBox="1"/>
          <p:nvPr/>
        </p:nvSpPr>
        <p:spPr>
          <a:xfrm>
            <a:off x="8801593" y="5243392"/>
            <a:ext cx="521297" cy="2407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pic>
        <p:nvPicPr>
          <p:cNvPr id="39" name="Graphic 38" descr="Checklist RTL">
            <a:extLst>
              <a:ext uri="{FF2B5EF4-FFF2-40B4-BE49-F238E27FC236}">
                <a16:creationId xmlns:a16="http://schemas.microsoft.com/office/drawing/2014/main" id="{AA16FFA4-6F97-5E46-A0A5-C3510E14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16142" y="5089912"/>
            <a:ext cx="489857" cy="489857"/>
          </a:xfrm>
          <a:prstGeom prst="rect">
            <a:avLst/>
          </a:prstGeom>
        </p:spPr>
      </p:pic>
      <p:sp>
        <p:nvSpPr>
          <p:cNvPr id="40" name="Down Arrow 39">
            <a:extLst>
              <a:ext uri="{FF2B5EF4-FFF2-40B4-BE49-F238E27FC236}">
                <a16:creationId xmlns:a16="http://schemas.microsoft.com/office/drawing/2014/main" id="{22B63FAC-ECE8-0945-B31D-0787359A32A2}"/>
              </a:ext>
            </a:extLst>
          </p:cNvPr>
          <p:cNvSpPr/>
          <p:nvPr/>
        </p:nvSpPr>
        <p:spPr>
          <a:xfrm>
            <a:off x="9364906" y="4573847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0D90856-6E33-4349-8373-44294B19F175}"/>
              </a:ext>
            </a:extLst>
          </p:cNvPr>
          <p:cNvSpPr/>
          <p:nvPr/>
        </p:nvSpPr>
        <p:spPr>
          <a:xfrm>
            <a:off x="8831398" y="2083156"/>
            <a:ext cx="1163801" cy="5179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Training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9A5C093-26B3-2949-A85F-A08942D8141E}"/>
              </a:ext>
            </a:extLst>
          </p:cNvPr>
          <p:cNvSpPr/>
          <p:nvPr/>
        </p:nvSpPr>
        <p:spPr>
          <a:xfrm>
            <a:off x="8781468" y="3523655"/>
            <a:ext cx="880506" cy="5099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96B087-FC26-9A4D-B8EC-BEA000708CD3}"/>
              </a:ext>
            </a:extLst>
          </p:cNvPr>
          <p:cNvSpPr/>
          <p:nvPr/>
        </p:nvSpPr>
        <p:spPr>
          <a:xfrm>
            <a:off x="9701439" y="3523656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DB44CFA-0DE9-F94D-BDC9-EB1233AF3D0A}"/>
              </a:ext>
            </a:extLst>
          </p:cNvPr>
          <p:cNvSpPr/>
          <p:nvPr/>
        </p:nvSpPr>
        <p:spPr>
          <a:xfrm>
            <a:off x="9833617" y="3523655"/>
            <a:ext cx="92166" cy="50991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5EFC23-0A0E-B147-BBE7-F2F9BB1FDC2A}"/>
              </a:ext>
            </a:extLst>
          </p:cNvPr>
          <p:cNvSpPr txBox="1"/>
          <p:nvPr/>
        </p:nvSpPr>
        <p:spPr>
          <a:xfrm>
            <a:off x="4821503" y="1983716"/>
            <a:ext cx="984565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Making a recipe</a:t>
            </a:r>
          </a:p>
        </p:txBody>
      </p:sp>
    </p:spTree>
    <p:extLst>
      <p:ext uri="{BB962C8B-B14F-4D97-AF65-F5344CB8AC3E}">
        <p14:creationId xmlns:p14="http://schemas.microsoft.com/office/powerpoint/2010/main" val="19538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775B3F-A092-8D49-A294-2EF0D697B6E5}"/>
              </a:ext>
            </a:extLst>
          </p:cNvPr>
          <p:cNvSpPr/>
          <p:nvPr/>
        </p:nvSpPr>
        <p:spPr>
          <a:xfrm>
            <a:off x="5126533" y="2128745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B19A5-506D-134D-A276-9BF5C54C6289}"/>
              </a:ext>
            </a:extLst>
          </p:cNvPr>
          <p:cNvSpPr/>
          <p:nvPr/>
        </p:nvSpPr>
        <p:spPr>
          <a:xfrm>
            <a:off x="3549569" y="1942038"/>
            <a:ext cx="3453804" cy="320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AC2526-AFEA-6549-9EE4-01DCFA730998}"/>
              </a:ext>
            </a:extLst>
          </p:cNvPr>
          <p:cNvSpPr/>
          <p:nvPr/>
        </p:nvSpPr>
        <p:spPr>
          <a:xfrm>
            <a:off x="3740869" y="2128746"/>
            <a:ext cx="1245056" cy="229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CCBBF27-8E5E-7149-80A4-8655FB18025B}"/>
              </a:ext>
            </a:extLst>
          </p:cNvPr>
          <p:cNvSpPr/>
          <p:nvPr/>
        </p:nvSpPr>
        <p:spPr>
          <a:xfrm>
            <a:off x="5028929" y="2131818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CE1D6-0F88-004D-95E1-6885D5890E34}"/>
              </a:ext>
            </a:extLst>
          </p:cNvPr>
          <p:cNvSpPr txBox="1"/>
          <p:nvPr/>
        </p:nvSpPr>
        <p:spPr>
          <a:xfrm rot="20327572">
            <a:off x="4402169" y="2403961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1E55FD-FBE8-264A-A3D0-3BF4D8B48508}"/>
              </a:ext>
            </a:extLst>
          </p:cNvPr>
          <p:cNvSpPr txBox="1"/>
          <p:nvPr/>
        </p:nvSpPr>
        <p:spPr>
          <a:xfrm rot="20140164">
            <a:off x="4547733" y="24477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81BC7F3C-2687-624D-A277-74D4DC47C82C}"/>
              </a:ext>
            </a:extLst>
          </p:cNvPr>
          <p:cNvSpPr/>
          <p:nvPr/>
        </p:nvSpPr>
        <p:spPr>
          <a:xfrm>
            <a:off x="5492103" y="291475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9125F-630F-C243-BB53-74B6322E0050}"/>
              </a:ext>
            </a:extLst>
          </p:cNvPr>
          <p:cNvSpPr txBox="1"/>
          <p:nvPr/>
        </p:nvSpPr>
        <p:spPr>
          <a:xfrm>
            <a:off x="4030766" y="2867822"/>
            <a:ext cx="1443024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TRUE)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A8DA5-0DCD-784A-9811-29CBA27469B3}"/>
              </a:ext>
            </a:extLst>
          </p:cNvPr>
          <p:cNvSpPr txBox="1"/>
          <p:nvPr/>
        </p:nvSpPr>
        <p:spPr>
          <a:xfrm>
            <a:off x="5977901" y="277823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Pre-processing</a:t>
            </a:r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404104A1-B60D-774B-BAA2-4F7F121D9105}"/>
              </a:ext>
            </a:extLst>
          </p:cNvPr>
          <p:cNvSpPr/>
          <p:nvPr/>
        </p:nvSpPr>
        <p:spPr>
          <a:xfrm>
            <a:off x="5513902" y="219931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E0526-74C9-044C-A2FF-A8333DCCF7FF}"/>
              </a:ext>
            </a:extLst>
          </p:cNvPr>
          <p:cNvSpPr txBox="1"/>
          <p:nvPr/>
        </p:nvSpPr>
        <p:spPr>
          <a:xfrm>
            <a:off x="5789921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81876089-F0F8-DE4E-BE6E-4E457C665958}"/>
              </a:ext>
            </a:extLst>
          </p:cNvPr>
          <p:cNvSpPr/>
          <p:nvPr/>
        </p:nvSpPr>
        <p:spPr>
          <a:xfrm>
            <a:off x="5492103" y="3926840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82F196-51CC-CB42-A10C-65C05E9E9A54}"/>
              </a:ext>
            </a:extLst>
          </p:cNvPr>
          <p:cNvSpPr txBox="1"/>
          <p:nvPr/>
        </p:nvSpPr>
        <p:spPr>
          <a:xfrm>
            <a:off x="5950856" y="378487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Pre-processed Training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B9072E-CC52-F54C-AE7E-BFC6F7BF1FA5}"/>
              </a:ext>
            </a:extLst>
          </p:cNvPr>
          <p:cNvSpPr txBox="1"/>
          <p:nvPr/>
        </p:nvSpPr>
        <p:spPr>
          <a:xfrm>
            <a:off x="4031327" y="3875563"/>
            <a:ext cx="840295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recipes::juice()</a:t>
            </a:r>
          </a:p>
          <a:p>
            <a:endParaRPr lang="en-US" sz="857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70215-5761-F649-A122-5F369BCCF72D}"/>
              </a:ext>
            </a:extLst>
          </p:cNvPr>
          <p:cNvSpPr/>
          <p:nvPr/>
        </p:nvSpPr>
        <p:spPr>
          <a:xfrm>
            <a:off x="5597100" y="4483943"/>
            <a:ext cx="62323" cy="229621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D190BE7-0AB9-244F-8DA4-82820E602E0E}"/>
              </a:ext>
            </a:extLst>
          </p:cNvPr>
          <p:cNvSpPr/>
          <p:nvPr/>
        </p:nvSpPr>
        <p:spPr>
          <a:xfrm>
            <a:off x="4211436" y="4477743"/>
            <a:ext cx="1245056" cy="229621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 </a:t>
            </a:r>
          </a:p>
          <a:p>
            <a:pPr algn="ctr"/>
            <a:r>
              <a:rPr lang="en-US" sz="643">
                <a:solidFill>
                  <a:schemeClr val="tx1"/>
                </a:solidFill>
              </a:rPr>
              <a:t>(Likely fewer)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579EB5D-D583-2E49-9F28-3F3A182E1FE5}"/>
              </a:ext>
            </a:extLst>
          </p:cNvPr>
          <p:cNvSpPr/>
          <p:nvPr/>
        </p:nvSpPr>
        <p:spPr>
          <a:xfrm>
            <a:off x="5499497" y="4480815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0714AD-39BE-DD4B-BAFF-0078C2221367}"/>
              </a:ext>
            </a:extLst>
          </p:cNvPr>
          <p:cNvSpPr txBox="1"/>
          <p:nvPr/>
        </p:nvSpPr>
        <p:spPr>
          <a:xfrm rot="20327572">
            <a:off x="4872736" y="4752957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F6FD8F-3E87-A745-B36C-C73E913A1419}"/>
              </a:ext>
            </a:extLst>
          </p:cNvPr>
          <p:cNvSpPr txBox="1"/>
          <p:nvPr/>
        </p:nvSpPr>
        <p:spPr>
          <a:xfrm rot="20140164">
            <a:off x="5018300" y="479677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F93EE3-A91A-C44A-BD84-CC555AD06F18}"/>
              </a:ext>
            </a:extLst>
          </p:cNvPr>
          <p:cNvSpPr txBox="1"/>
          <p:nvPr/>
        </p:nvSpPr>
        <p:spPr>
          <a:xfrm>
            <a:off x="4159149" y="4270375"/>
            <a:ext cx="1603324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Pre-processed Training Data</a:t>
            </a:r>
          </a:p>
        </p:txBody>
      </p:sp>
      <p:pic>
        <p:nvPicPr>
          <p:cNvPr id="35" name="Graphic 34" descr="Checklist RTL">
            <a:extLst>
              <a:ext uri="{FF2B5EF4-FFF2-40B4-BE49-F238E27FC236}">
                <a16:creationId xmlns:a16="http://schemas.microsoft.com/office/drawing/2014/main" id="{08C59C53-3952-9841-805A-D490EECB8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650" y="2034455"/>
            <a:ext cx="489857" cy="489857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64F8561A-45A7-D64B-A598-CA1663B4A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1615" y="3299706"/>
            <a:ext cx="489857" cy="489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69F97F-92F1-F14D-A6F4-59DA607DA64D}"/>
              </a:ext>
            </a:extLst>
          </p:cNvPr>
          <p:cNvSpPr txBox="1"/>
          <p:nvPr/>
        </p:nvSpPr>
        <p:spPr>
          <a:xfrm>
            <a:off x="5013192" y="3371113"/>
            <a:ext cx="56705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59897-CB62-254F-8EA1-B496FF50DA3D}"/>
              </a:ext>
            </a:extLst>
          </p:cNvPr>
          <p:cNvSpPr txBox="1"/>
          <p:nvPr/>
        </p:nvSpPr>
        <p:spPr>
          <a:xfrm>
            <a:off x="5635738" y="4429151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B93FDA-2EA5-6F4C-AE52-A548BE3574B1}"/>
              </a:ext>
            </a:extLst>
          </p:cNvPr>
          <p:cNvSpPr txBox="1"/>
          <p:nvPr/>
        </p:nvSpPr>
        <p:spPr>
          <a:xfrm>
            <a:off x="4345191" y="1690145"/>
            <a:ext cx="19864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Classic Way to Create Design Matrix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B64930-F038-7443-99B3-E5887940A1E2}"/>
              </a:ext>
            </a:extLst>
          </p:cNvPr>
          <p:cNvSpPr/>
          <p:nvPr/>
        </p:nvSpPr>
        <p:spPr>
          <a:xfrm>
            <a:off x="7482285" y="1607889"/>
            <a:ext cx="3646711" cy="41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6038FC-B864-F446-A370-219F16DB2E72}"/>
              </a:ext>
            </a:extLst>
          </p:cNvPr>
          <p:cNvSpPr txBox="1"/>
          <p:nvPr/>
        </p:nvSpPr>
        <p:spPr>
          <a:xfrm>
            <a:off x="7963481" y="3108452"/>
            <a:ext cx="1443024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TRUE)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034AEB-9126-9F42-BAAF-94660658C0A3}"/>
              </a:ext>
            </a:extLst>
          </p:cNvPr>
          <p:cNvSpPr txBox="1"/>
          <p:nvPr/>
        </p:nvSpPr>
        <p:spPr>
          <a:xfrm>
            <a:off x="9910616" y="301886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Pre-processing</a:t>
            </a:r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1894124F-D023-E84A-9F68-640A041CC097}"/>
              </a:ext>
            </a:extLst>
          </p:cNvPr>
          <p:cNvSpPr/>
          <p:nvPr/>
        </p:nvSpPr>
        <p:spPr>
          <a:xfrm>
            <a:off x="9503831" y="220679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AB03DAB-9DF6-B943-8951-2AA50B2A1358}"/>
              </a:ext>
            </a:extLst>
          </p:cNvPr>
          <p:cNvSpPr txBox="1"/>
          <p:nvPr/>
        </p:nvSpPr>
        <p:spPr>
          <a:xfrm>
            <a:off x="9722636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5A1602-26CB-3849-A2C2-0A89DEA5F950}"/>
              </a:ext>
            </a:extLst>
          </p:cNvPr>
          <p:cNvSpPr txBox="1"/>
          <p:nvPr/>
        </p:nvSpPr>
        <p:spPr>
          <a:xfrm>
            <a:off x="9883571" y="402550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Pre-processed 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361B33-86B2-0C4C-98F8-847AA037F915}"/>
              </a:ext>
            </a:extLst>
          </p:cNvPr>
          <p:cNvSpPr txBox="1"/>
          <p:nvPr/>
        </p:nvSpPr>
        <p:spPr>
          <a:xfrm>
            <a:off x="7964042" y="4116193"/>
            <a:ext cx="840295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recipes::juice()</a:t>
            </a:r>
          </a:p>
          <a:p>
            <a:endParaRPr lang="en-US" sz="857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1C3454-E630-B24D-864F-ED4CDB51C948}"/>
              </a:ext>
            </a:extLst>
          </p:cNvPr>
          <p:cNvSpPr txBox="1"/>
          <p:nvPr/>
        </p:nvSpPr>
        <p:spPr>
          <a:xfrm rot="20327572">
            <a:off x="8707175" y="5432770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B858CA-80C3-7746-95A6-8F98F4264982}"/>
              </a:ext>
            </a:extLst>
          </p:cNvPr>
          <p:cNvSpPr txBox="1"/>
          <p:nvPr/>
        </p:nvSpPr>
        <p:spPr>
          <a:xfrm rot="20140164">
            <a:off x="8864163" y="5454418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9C49BC-506F-0542-A0D4-CA2BC090D89D}"/>
              </a:ext>
            </a:extLst>
          </p:cNvPr>
          <p:cNvSpPr txBox="1"/>
          <p:nvPr/>
        </p:nvSpPr>
        <p:spPr>
          <a:xfrm>
            <a:off x="8049613" y="4699205"/>
            <a:ext cx="1603324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Pre-processed Training Data</a:t>
            </a:r>
          </a:p>
        </p:txBody>
      </p:sp>
      <p:pic>
        <p:nvPicPr>
          <p:cNvPr id="57" name="Graphic 56" descr="Checklist RTL">
            <a:extLst>
              <a:ext uri="{FF2B5EF4-FFF2-40B4-BE49-F238E27FC236}">
                <a16:creationId xmlns:a16="http://schemas.microsoft.com/office/drawing/2014/main" id="{D447CEE1-F6C6-054D-ACE8-4CCC0C4A2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9365" y="2034455"/>
            <a:ext cx="489857" cy="489857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FCC7F60A-9B5F-994E-ADD0-C5BBC20A1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4330" y="3540336"/>
            <a:ext cx="489857" cy="489857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1B1BCD5-0DFA-3149-AADA-BA292B796856}"/>
              </a:ext>
            </a:extLst>
          </p:cNvPr>
          <p:cNvSpPr txBox="1"/>
          <p:nvPr/>
        </p:nvSpPr>
        <p:spPr>
          <a:xfrm>
            <a:off x="8879782" y="3571343"/>
            <a:ext cx="623584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404A4F77-4ED8-1341-AC78-6A1E39BFF00C}"/>
              </a:ext>
            </a:extLst>
          </p:cNvPr>
          <p:cNvSpPr/>
          <p:nvPr/>
        </p:nvSpPr>
        <p:spPr>
          <a:xfrm>
            <a:off x="9451687" y="2974636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6C8D0A-8AB6-8F48-9B36-8415BB70160D}"/>
              </a:ext>
            </a:extLst>
          </p:cNvPr>
          <p:cNvSpPr txBox="1"/>
          <p:nvPr/>
        </p:nvSpPr>
        <p:spPr>
          <a:xfrm rot="20327572">
            <a:off x="8317770" y="2562176"/>
            <a:ext cx="768159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99429D-6745-BF44-972A-DC191638FB92}"/>
              </a:ext>
            </a:extLst>
          </p:cNvPr>
          <p:cNvSpPr txBox="1"/>
          <p:nvPr/>
        </p:nvSpPr>
        <p:spPr>
          <a:xfrm rot="20140164">
            <a:off x="8646748" y="25711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BCA6CEB-167E-FC47-BD4A-0F6D3D76387E}"/>
              </a:ext>
            </a:extLst>
          </p:cNvPr>
          <p:cNvSpPr/>
          <p:nvPr/>
        </p:nvSpPr>
        <p:spPr>
          <a:xfrm>
            <a:off x="7986666" y="1993926"/>
            <a:ext cx="880506" cy="5099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3F1BBE3-BB30-0543-9F45-0FE80CF5AF89}"/>
              </a:ext>
            </a:extLst>
          </p:cNvPr>
          <p:cNvSpPr/>
          <p:nvPr/>
        </p:nvSpPr>
        <p:spPr>
          <a:xfrm>
            <a:off x="8906636" y="1993926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3866719-5B2F-1140-B002-EA6846E29F9E}"/>
              </a:ext>
            </a:extLst>
          </p:cNvPr>
          <p:cNvSpPr/>
          <p:nvPr/>
        </p:nvSpPr>
        <p:spPr>
          <a:xfrm>
            <a:off x="9038814" y="1993926"/>
            <a:ext cx="92166" cy="50991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66" name="Down Arrow 65">
            <a:extLst>
              <a:ext uri="{FF2B5EF4-FFF2-40B4-BE49-F238E27FC236}">
                <a16:creationId xmlns:a16="http://schemas.microsoft.com/office/drawing/2014/main" id="{C65145A8-50DA-7F4C-952F-1E0E6FBC6296}"/>
              </a:ext>
            </a:extLst>
          </p:cNvPr>
          <p:cNvSpPr/>
          <p:nvPr/>
        </p:nvSpPr>
        <p:spPr>
          <a:xfrm>
            <a:off x="9432211" y="4155745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08465C1C-317D-AF43-9849-9C144C812A36}"/>
              </a:ext>
            </a:extLst>
          </p:cNvPr>
          <p:cNvSpPr/>
          <p:nvPr/>
        </p:nvSpPr>
        <p:spPr>
          <a:xfrm>
            <a:off x="8200732" y="4900791"/>
            <a:ext cx="880506" cy="509918"/>
          </a:xfrm>
          <a:prstGeom prst="roundRect">
            <a:avLst/>
          </a:prstGeom>
          <a:pattFill prst="wdDnDiag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9A642E8D-FEC7-7241-8052-0A0F35868CA9}"/>
              </a:ext>
            </a:extLst>
          </p:cNvPr>
          <p:cNvSpPr/>
          <p:nvPr/>
        </p:nvSpPr>
        <p:spPr>
          <a:xfrm>
            <a:off x="9133882" y="4900792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8694EE5-DE95-D943-949D-64D53491BB21}"/>
              </a:ext>
            </a:extLst>
          </p:cNvPr>
          <p:cNvSpPr/>
          <p:nvPr/>
        </p:nvSpPr>
        <p:spPr>
          <a:xfrm>
            <a:off x="9264620" y="4900791"/>
            <a:ext cx="92166" cy="50991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5614EA-8754-214B-B3F0-49A20D039974}"/>
              </a:ext>
            </a:extLst>
          </p:cNvPr>
          <p:cNvSpPr txBox="1"/>
          <p:nvPr/>
        </p:nvSpPr>
        <p:spPr>
          <a:xfrm>
            <a:off x="9508506" y="4982625"/>
            <a:ext cx="1158808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9E71B4-5E2C-014F-99F2-67D655E91399}"/>
              </a:ext>
            </a:extLst>
          </p:cNvPr>
          <p:cNvSpPr txBox="1"/>
          <p:nvPr/>
        </p:nvSpPr>
        <p:spPr>
          <a:xfrm>
            <a:off x="8532266" y="1380625"/>
            <a:ext cx="1675459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Training </a:t>
            </a:r>
            <a:r>
              <a:rPr lang="en-US" sz="964"/>
              <a:t>Data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97198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CF1D019-B5DE-9544-B043-3BB2B7CD84B7}"/>
              </a:ext>
            </a:extLst>
          </p:cNvPr>
          <p:cNvSpPr/>
          <p:nvPr/>
        </p:nvSpPr>
        <p:spPr>
          <a:xfrm>
            <a:off x="5126533" y="2128745"/>
            <a:ext cx="62323" cy="229621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5AC1A-2A79-8947-997D-7E5247B3AFB5}"/>
              </a:ext>
            </a:extLst>
          </p:cNvPr>
          <p:cNvSpPr/>
          <p:nvPr/>
        </p:nvSpPr>
        <p:spPr>
          <a:xfrm>
            <a:off x="3351146" y="1942038"/>
            <a:ext cx="3652227" cy="3206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F6855E-856F-BC45-A09E-878E9DA6D495}"/>
              </a:ext>
            </a:extLst>
          </p:cNvPr>
          <p:cNvSpPr/>
          <p:nvPr/>
        </p:nvSpPr>
        <p:spPr>
          <a:xfrm>
            <a:off x="3740869" y="2128746"/>
            <a:ext cx="1245056" cy="22962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F621F89-C63F-564E-B2DF-829AC4AE80D0}"/>
              </a:ext>
            </a:extLst>
          </p:cNvPr>
          <p:cNvSpPr/>
          <p:nvPr/>
        </p:nvSpPr>
        <p:spPr>
          <a:xfrm>
            <a:off x="5028929" y="2131818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49C79-C148-7049-A28C-DC61AD249FB1}"/>
              </a:ext>
            </a:extLst>
          </p:cNvPr>
          <p:cNvSpPr txBox="1"/>
          <p:nvPr/>
        </p:nvSpPr>
        <p:spPr>
          <a:xfrm rot="20327572">
            <a:off x="4402169" y="2403961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043E4-810D-7642-B053-C9B5D9725DEF}"/>
              </a:ext>
            </a:extLst>
          </p:cNvPr>
          <p:cNvSpPr txBox="1"/>
          <p:nvPr/>
        </p:nvSpPr>
        <p:spPr>
          <a:xfrm rot="20140164">
            <a:off x="4547733" y="24477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0A3440B4-B5FA-F84E-B8FE-049B4F55E0EC}"/>
              </a:ext>
            </a:extLst>
          </p:cNvPr>
          <p:cNvSpPr/>
          <p:nvPr/>
        </p:nvSpPr>
        <p:spPr>
          <a:xfrm>
            <a:off x="5492103" y="2914755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EF1306-728B-4747-822A-3AE7A8064817}"/>
              </a:ext>
            </a:extLst>
          </p:cNvPr>
          <p:cNvSpPr txBox="1"/>
          <p:nvPr/>
        </p:nvSpPr>
        <p:spPr>
          <a:xfrm>
            <a:off x="3901255" y="2873513"/>
            <a:ext cx="838691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7B4DA-B0AE-B746-ACBB-F779C5036C36}"/>
              </a:ext>
            </a:extLst>
          </p:cNvPr>
          <p:cNvSpPr txBox="1"/>
          <p:nvPr/>
        </p:nvSpPr>
        <p:spPr>
          <a:xfrm>
            <a:off x="5977901" y="2778237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Pre-processing</a:t>
            </a:r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805D7D11-169E-264C-82EC-28933B74522A}"/>
              </a:ext>
            </a:extLst>
          </p:cNvPr>
          <p:cNvSpPr/>
          <p:nvPr/>
        </p:nvSpPr>
        <p:spPr>
          <a:xfrm>
            <a:off x="5513902" y="2199313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142173-F5EC-5344-80C6-A6BDE5D9384C}"/>
              </a:ext>
            </a:extLst>
          </p:cNvPr>
          <p:cNvSpPr txBox="1"/>
          <p:nvPr/>
        </p:nvSpPr>
        <p:spPr>
          <a:xfrm>
            <a:off x="5789921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60934BD-8206-3A40-8D79-1BA555ADA03A}"/>
              </a:ext>
            </a:extLst>
          </p:cNvPr>
          <p:cNvSpPr/>
          <p:nvPr/>
        </p:nvSpPr>
        <p:spPr>
          <a:xfrm>
            <a:off x="5492103" y="3926840"/>
            <a:ext cx="163286" cy="11080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6C8D63-6B36-174E-9850-F71939CBF3EF}"/>
              </a:ext>
            </a:extLst>
          </p:cNvPr>
          <p:cNvSpPr txBox="1"/>
          <p:nvPr/>
        </p:nvSpPr>
        <p:spPr>
          <a:xfrm>
            <a:off x="5950856" y="378487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Pre-processed Testing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E15AD-195B-3242-AD0B-AAC71ECF469D}"/>
              </a:ext>
            </a:extLst>
          </p:cNvPr>
          <p:cNvSpPr txBox="1"/>
          <p:nvPr/>
        </p:nvSpPr>
        <p:spPr>
          <a:xfrm>
            <a:off x="3507037" y="3866771"/>
            <a:ext cx="1954381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recipes::bake(new_data = testing_data)</a:t>
            </a:r>
          </a:p>
          <a:p>
            <a:endParaRPr lang="en-US" sz="857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CBFCA2C-AFA1-824F-8B51-921D4AC77D04}"/>
              </a:ext>
            </a:extLst>
          </p:cNvPr>
          <p:cNvSpPr/>
          <p:nvPr/>
        </p:nvSpPr>
        <p:spPr>
          <a:xfrm>
            <a:off x="5597100" y="4483943"/>
            <a:ext cx="62323" cy="229621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75F460E-F103-1A43-ABBA-1B3D12A36272}"/>
              </a:ext>
            </a:extLst>
          </p:cNvPr>
          <p:cNvSpPr/>
          <p:nvPr/>
        </p:nvSpPr>
        <p:spPr>
          <a:xfrm>
            <a:off x="5499497" y="4480815"/>
            <a:ext cx="62323" cy="22962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41EDE-B182-3045-9941-C7FF63FC62CF}"/>
              </a:ext>
            </a:extLst>
          </p:cNvPr>
          <p:cNvSpPr txBox="1"/>
          <p:nvPr/>
        </p:nvSpPr>
        <p:spPr>
          <a:xfrm rot="20327572">
            <a:off x="4872736" y="4752957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52A249-F509-1B4A-BE44-96CC2AFF80A4}"/>
              </a:ext>
            </a:extLst>
          </p:cNvPr>
          <p:cNvSpPr txBox="1"/>
          <p:nvPr/>
        </p:nvSpPr>
        <p:spPr>
          <a:xfrm rot="20140164">
            <a:off x="5018300" y="4796770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1EBE3-4980-3644-9C05-F371F65274D7}"/>
              </a:ext>
            </a:extLst>
          </p:cNvPr>
          <p:cNvSpPr txBox="1"/>
          <p:nvPr/>
        </p:nvSpPr>
        <p:spPr>
          <a:xfrm>
            <a:off x="4223980" y="4271053"/>
            <a:ext cx="155683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Pre-processed Testing Data</a:t>
            </a:r>
          </a:p>
        </p:txBody>
      </p:sp>
      <p:pic>
        <p:nvPicPr>
          <p:cNvPr id="22" name="Graphic 21" descr="Checklist RTL">
            <a:extLst>
              <a:ext uri="{FF2B5EF4-FFF2-40B4-BE49-F238E27FC236}">
                <a16:creationId xmlns:a16="http://schemas.microsoft.com/office/drawing/2014/main" id="{21329FD1-9F3F-014F-B8B8-71C265095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6650" y="2034455"/>
            <a:ext cx="489857" cy="489857"/>
          </a:xfrm>
          <a:prstGeom prst="rect">
            <a:avLst/>
          </a:prstGeom>
        </p:spPr>
      </p:pic>
      <p:pic>
        <p:nvPicPr>
          <p:cNvPr id="23" name="Graphic 22" descr="Checklist RTL">
            <a:extLst>
              <a:ext uri="{FF2B5EF4-FFF2-40B4-BE49-F238E27FC236}">
                <a16:creationId xmlns:a16="http://schemas.microsoft.com/office/drawing/2014/main" id="{D5C85989-11C7-2946-AF15-9E1B68827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1615" y="3299706"/>
            <a:ext cx="489857" cy="4898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988C62-4DCB-2D47-8325-68A9BAB58587}"/>
              </a:ext>
            </a:extLst>
          </p:cNvPr>
          <p:cNvSpPr txBox="1"/>
          <p:nvPr/>
        </p:nvSpPr>
        <p:spPr>
          <a:xfrm>
            <a:off x="5013192" y="3371113"/>
            <a:ext cx="567052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698311-9ADA-9542-99E3-E2939216300E}"/>
              </a:ext>
            </a:extLst>
          </p:cNvPr>
          <p:cNvSpPr txBox="1"/>
          <p:nvPr/>
        </p:nvSpPr>
        <p:spPr>
          <a:xfrm>
            <a:off x="5623221" y="4432418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Training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33037A-B4CB-8D41-8D6B-E749899190DA}"/>
              </a:ext>
            </a:extLst>
          </p:cNvPr>
          <p:cNvSpPr txBox="1"/>
          <p:nvPr/>
        </p:nvSpPr>
        <p:spPr>
          <a:xfrm>
            <a:off x="8597684" y="1373933"/>
            <a:ext cx="1624163" cy="2571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71"/>
              <a:t>Testing</a:t>
            </a:r>
            <a:r>
              <a:rPr lang="en-US" sz="964"/>
              <a:t> Data Pre-processing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68E978-E4EA-6E4A-8AAC-39669F698C50}"/>
              </a:ext>
            </a:extLst>
          </p:cNvPr>
          <p:cNvSpPr/>
          <p:nvPr/>
        </p:nvSpPr>
        <p:spPr>
          <a:xfrm>
            <a:off x="4081170" y="1946457"/>
            <a:ext cx="857927" cy="240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4"/>
              <a:t>Training Data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F51F490-BA1A-5E44-BC9B-20552E873CEF}"/>
              </a:ext>
            </a:extLst>
          </p:cNvPr>
          <p:cNvSpPr/>
          <p:nvPr/>
        </p:nvSpPr>
        <p:spPr>
          <a:xfrm>
            <a:off x="5045719" y="4481580"/>
            <a:ext cx="401432" cy="229621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14B87E-A3AF-0946-8790-F0C76C06C246}"/>
              </a:ext>
            </a:extLst>
          </p:cNvPr>
          <p:cNvSpPr txBox="1"/>
          <p:nvPr/>
        </p:nvSpPr>
        <p:spPr>
          <a:xfrm rot="20327572">
            <a:off x="4457415" y="4736207"/>
            <a:ext cx="699230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Predictors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B8D1C3-C780-8E4D-BF1F-7D7900AE24BA}"/>
              </a:ext>
            </a:extLst>
          </p:cNvPr>
          <p:cNvSpPr/>
          <p:nvPr/>
        </p:nvSpPr>
        <p:spPr>
          <a:xfrm>
            <a:off x="7482285" y="1607889"/>
            <a:ext cx="3646711" cy="41920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2A768-3E41-6B43-BB38-29AB848D4FFB}"/>
              </a:ext>
            </a:extLst>
          </p:cNvPr>
          <p:cNvSpPr txBox="1"/>
          <p:nvPr/>
        </p:nvSpPr>
        <p:spPr>
          <a:xfrm>
            <a:off x="7963481" y="3108452"/>
            <a:ext cx="1443024" cy="224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recipes::prep(retain = TRUE)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56D276-9C90-2C49-86D6-61D0442016A1}"/>
              </a:ext>
            </a:extLst>
          </p:cNvPr>
          <p:cNvSpPr txBox="1"/>
          <p:nvPr/>
        </p:nvSpPr>
        <p:spPr>
          <a:xfrm>
            <a:off x="9910616" y="3018867"/>
            <a:ext cx="959909" cy="83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Estimate Parameters for Pre-processing based on training data</a:t>
            </a:r>
          </a:p>
        </p:txBody>
      </p:sp>
      <p:sp>
        <p:nvSpPr>
          <p:cNvPr id="33" name="Cross 32">
            <a:extLst>
              <a:ext uri="{FF2B5EF4-FFF2-40B4-BE49-F238E27FC236}">
                <a16:creationId xmlns:a16="http://schemas.microsoft.com/office/drawing/2014/main" id="{F29B82DE-BB63-7B48-AC39-5A54D252C406}"/>
              </a:ext>
            </a:extLst>
          </p:cNvPr>
          <p:cNvSpPr/>
          <p:nvPr/>
        </p:nvSpPr>
        <p:spPr>
          <a:xfrm>
            <a:off x="9503831" y="2204131"/>
            <a:ext cx="113241" cy="114044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056443-3502-D048-9867-0DEDC60066B0}"/>
              </a:ext>
            </a:extLst>
          </p:cNvPr>
          <p:cNvSpPr txBox="1"/>
          <p:nvPr/>
        </p:nvSpPr>
        <p:spPr>
          <a:xfrm>
            <a:off x="9790988" y="2157408"/>
            <a:ext cx="521297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Recipe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99A979-FBEE-214E-900A-2B0B10DA45F7}"/>
              </a:ext>
            </a:extLst>
          </p:cNvPr>
          <p:cNvSpPr txBox="1"/>
          <p:nvPr/>
        </p:nvSpPr>
        <p:spPr>
          <a:xfrm>
            <a:off x="9923937" y="4071536"/>
            <a:ext cx="959909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Extract Pre-processed Testing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C5C7560-0A52-EE40-AAD6-7F41E670D533}"/>
              </a:ext>
            </a:extLst>
          </p:cNvPr>
          <p:cNvSpPr txBox="1"/>
          <p:nvPr/>
        </p:nvSpPr>
        <p:spPr>
          <a:xfrm rot="20327572">
            <a:off x="8707175" y="5432770"/>
            <a:ext cx="75854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C6D191-5FF2-C746-BD97-55D79DEAD335}"/>
              </a:ext>
            </a:extLst>
          </p:cNvPr>
          <p:cNvSpPr txBox="1"/>
          <p:nvPr/>
        </p:nvSpPr>
        <p:spPr>
          <a:xfrm rot="20140164">
            <a:off x="8864163" y="5454418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31D5C-6B6F-7A4C-A9C6-E6E171D9B95E}"/>
              </a:ext>
            </a:extLst>
          </p:cNvPr>
          <p:cNvSpPr txBox="1"/>
          <p:nvPr/>
        </p:nvSpPr>
        <p:spPr>
          <a:xfrm>
            <a:off x="8049613" y="4699205"/>
            <a:ext cx="1556836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Pre-processed Testing Data</a:t>
            </a:r>
          </a:p>
        </p:txBody>
      </p:sp>
      <p:pic>
        <p:nvPicPr>
          <p:cNvPr id="40" name="Graphic 39" descr="Checklist RTL">
            <a:extLst>
              <a:ext uri="{FF2B5EF4-FFF2-40B4-BE49-F238E27FC236}">
                <a16:creationId xmlns:a16="http://schemas.microsoft.com/office/drawing/2014/main" id="{6C0FBDAA-9C0F-3E4C-A092-8767DDFB5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7717" y="2034455"/>
            <a:ext cx="489857" cy="489857"/>
          </a:xfrm>
          <a:prstGeom prst="rect">
            <a:avLst/>
          </a:prstGeom>
        </p:spPr>
      </p:pic>
      <p:pic>
        <p:nvPicPr>
          <p:cNvPr id="41" name="Graphic 40" descr="Checklist RTL">
            <a:extLst>
              <a:ext uri="{FF2B5EF4-FFF2-40B4-BE49-F238E27FC236}">
                <a16:creationId xmlns:a16="http://schemas.microsoft.com/office/drawing/2014/main" id="{A004BBB2-FCDC-4447-ABD2-E97AD995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4330" y="3540336"/>
            <a:ext cx="489857" cy="4898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97C2CB0-CBE6-534C-9FD1-FC15C708F088}"/>
              </a:ext>
            </a:extLst>
          </p:cNvPr>
          <p:cNvSpPr txBox="1"/>
          <p:nvPr/>
        </p:nvSpPr>
        <p:spPr>
          <a:xfrm>
            <a:off x="8879782" y="3571343"/>
            <a:ext cx="623584" cy="389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Updated Recipe</a:t>
            </a:r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74923663-5612-EF48-ABF5-C82DE371C528}"/>
              </a:ext>
            </a:extLst>
          </p:cNvPr>
          <p:cNvSpPr/>
          <p:nvPr/>
        </p:nvSpPr>
        <p:spPr>
          <a:xfrm>
            <a:off x="9508506" y="2988087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90F175-BAD0-0247-976D-33FA2589DE4B}"/>
              </a:ext>
            </a:extLst>
          </p:cNvPr>
          <p:cNvSpPr txBox="1"/>
          <p:nvPr/>
        </p:nvSpPr>
        <p:spPr>
          <a:xfrm rot="20327572">
            <a:off x="8317770" y="2562176"/>
            <a:ext cx="768159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ID variables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C310D-9637-6E46-A734-6786313E7693}"/>
              </a:ext>
            </a:extLst>
          </p:cNvPr>
          <p:cNvSpPr txBox="1"/>
          <p:nvPr/>
        </p:nvSpPr>
        <p:spPr>
          <a:xfrm rot="20140164">
            <a:off x="8646748" y="2571173"/>
            <a:ext cx="774571" cy="240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4"/>
              <a:t>Outcome(s)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D42AEB7-04E0-E940-B273-9ED49359F3BB}"/>
              </a:ext>
            </a:extLst>
          </p:cNvPr>
          <p:cNvSpPr/>
          <p:nvPr/>
        </p:nvSpPr>
        <p:spPr>
          <a:xfrm>
            <a:off x="7986666" y="1993926"/>
            <a:ext cx="880506" cy="50991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064D74-FE33-AA4A-9698-731FBD371F2A}"/>
              </a:ext>
            </a:extLst>
          </p:cNvPr>
          <p:cNvSpPr/>
          <p:nvPr/>
        </p:nvSpPr>
        <p:spPr>
          <a:xfrm>
            <a:off x="8906636" y="1993926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0A72AF4-9F48-D046-8CFC-75FBC6FD9DE4}"/>
              </a:ext>
            </a:extLst>
          </p:cNvPr>
          <p:cNvSpPr/>
          <p:nvPr/>
        </p:nvSpPr>
        <p:spPr>
          <a:xfrm>
            <a:off x="9038814" y="1993926"/>
            <a:ext cx="92166" cy="509917"/>
          </a:xfrm>
          <a:prstGeom prst="roundRect">
            <a:avLst/>
          </a:prstGeom>
          <a:solidFill>
            <a:srgbClr val="F2AC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34B7AEE5-1C46-5540-B56E-26CEEAFED591}"/>
              </a:ext>
            </a:extLst>
          </p:cNvPr>
          <p:cNvSpPr/>
          <p:nvPr/>
        </p:nvSpPr>
        <p:spPr>
          <a:xfrm>
            <a:off x="9497425" y="4179128"/>
            <a:ext cx="163286" cy="35394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92CAC35-2B42-6D4F-9E9E-BF193552048D}"/>
              </a:ext>
            </a:extLst>
          </p:cNvPr>
          <p:cNvSpPr/>
          <p:nvPr/>
        </p:nvSpPr>
        <p:spPr>
          <a:xfrm>
            <a:off x="8200732" y="4900791"/>
            <a:ext cx="880506" cy="509918"/>
          </a:xfrm>
          <a:prstGeom prst="round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64">
                <a:solidFill>
                  <a:schemeClr val="tx1"/>
                </a:solidFill>
              </a:rPr>
              <a:t>Predictors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6E0C168C-7073-9C4C-B46C-AD8FE601BD0B}"/>
              </a:ext>
            </a:extLst>
          </p:cNvPr>
          <p:cNvSpPr/>
          <p:nvPr/>
        </p:nvSpPr>
        <p:spPr>
          <a:xfrm>
            <a:off x="9133882" y="4900792"/>
            <a:ext cx="92166" cy="5099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098A525-C323-9947-8027-558DF92E1834}"/>
              </a:ext>
            </a:extLst>
          </p:cNvPr>
          <p:cNvSpPr/>
          <p:nvPr/>
        </p:nvSpPr>
        <p:spPr>
          <a:xfrm>
            <a:off x="9264620" y="4900791"/>
            <a:ext cx="92166" cy="509917"/>
          </a:xfrm>
          <a:prstGeom prst="roundRect">
            <a:avLst/>
          </a:prstGeom>
          <a:pattFill prst="solidDmnd">
            <a:fgClr>
              <a:srgbClr val="F2ACFD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8986" tIns="24493" rIns="48986" bIns="244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4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DD32CA-F75F-2047-BFCA-54075A37E1B4}"/>
              </a:ext>
            </a:extLst>
          </p:cNvPr>
          <p:cNvSpPr txBox="1"/>
          <p:nvPr/>
        </p:nvSpPr>
        <p:spPr>
          <a:xfrm>
            <a:off x="9508506" y="4982625"/>
            <a:ext cx="1158808" cy="537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4"/>
              <a:t>Testing Data</a:t>
            </a:r>
          </a:p>
          <a:p>
            <a:pPr algn="ctr"/>
            <a:r>
              <a:rPr lang="en-US" sz="964"/>
              <a:t>Based Design Matrix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7BDBFB-B52C-CE49-BC9A-5F963E36710E}"/>
              </a:ext>
            </a:extLst>
          </p:cNvPr>
          <p:cNvSpPr/>
          <p:nvPr/>
        </p:nvSpPr>
        <p:spPr>
          <a:xfrm>
            <a:off x="8153301" y="1763134"/>
            <a:ext cx="857927" cy="2407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4"/>
              <a:t>Training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74D8F3-CDA7-0942-96F2-43BE5E1B1F46}"/>
              </a:ext>
            </a:extLst>
          </p:cNvPr>
          <p:cNvSpPr txBox="1"/>
          <p:nvPr/>
        </p:nvSpPr>
        <p:spPr>
          <a:xfrm>
            <a:off x="7622487" y="4200793"/>
            <a:ext cx="1954381" cy="356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7"/>
              <a:t>recipes::bake(new_data = testing_data)</a:t>
            </a:r>
          </a:p>
          <a:p>
            <a:endParaRPr lang="en-US" sz="857"/>
          </a:p>
        </p:txBody>
      </p:sp>
    </p:spTree>
    <p:extLst>
      <p:ext uri="{BB962C8B-B14F-4D97-AF65-F5344CB8AC3E}">
        <p14:creationId xmlns:p14="http://schemas.microsoft.com/office/powerpoint/2010/main" val="42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2446</Words>
  <Application>Microsoft Macintosh PowerPoint</Application>
  <PresentationFormat>Widescreen</PresentationFormat>
  <Paragraphs>703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Wright</dc:creator>
  <cp:lastModifiedBy>Carrie Wright</cp:lastModifiedBy>
  <cp:revision>3</cp:revision>
  <dcterms:created xsi:type="dcterms:W3CDTF">2020-09-30T20:55:18Z</dcterms:created>
  <dcterms:modified xsi:type="dcterms:W3CDTF">2020-09-30T21:14:45Z</dcterms:modified>
</cp:coreProperties>
</file>