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01" r:id="rId1"/>
  </p:sldMasterIdLst>
  <p:notesMasterIdLst>
    <p:notesMasterId r:id="rId9"/>
  </p:notesMasterIdLst>
  <p:handoutMasterIdLst>
    <p:handoutMasterId r:id="rId10"/>
  </p:handoutMasterIdLst>
  <p:sldIdLst>
    <p:sldId id="324" r:id="rId2"/>
    <p:sldId id="336" r:id="rId3"/>
    <p:sldId id="327" r:id="rId4"/>
    <p:sldId id="331" r:id="rId5"/>
    <p:sldId id="332" r:id="rId6"/>
    <p:sldId id="337" r:id="rId7"/>
    <p:sldId id="338" r:id="rId8"/>
  </p:sldIdLst>
  <p:sldSz cx="12192000" cy="6858000"/>
  <p:notesSz cx="6858000" cy="9144000"/>
  <p:defaultTextStyle>
    <a:defPPr>
      <a:defRPr lang="en-US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2219">
          <p15:clr>
            <a:srgbClr val="A4A3A4"/>
          </p15:clr>
        </p15:guide>
        <p15:guide id="4" orient="horz" pos="233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BBB"/>
    <a:srgbClr val="1D4F91"/>
    <a:srgbClr val="666666"/>
    <a:srgbClr val="828383"/>
    <a:srgbClr val="4DC3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5" autoAdjust="0"/>
    <p:restoredTop sz="95781"/>
  </p:normalViewPr>
  <p:slideViewPr>
    <p:cSldViewPr snapToGrid="0" snapToObjects="1">
      <p:cViewPr varScale="1">
        <p:scale>
          <a:sx n="106" d="100"/>
          <a:sy n="106" d="100"/>
        </p:scale>
        <p:origin x="1312" y="168"/>
      </p:cViewPr>
      <p:guideLst>
        <p:guide orient="horz" pos="2160"/>
        <p:guide pos="3840"/>
        <p:guide orient="horz" pos="2219"/>
        <p:guide orient="horz" pos="2332"/>
      </p:guideLst>
    </p:cSldViewPr>
  </p:slideViewPr>
  <p:outlineViewPr>
    <p:cViewPr>
      <p:scale>
        <a:sx n="33" d="100"/>
        <a:sy n="33" d="100"/>
      </p:scale>
      <p:origin x="0" y="-6064"/>
    </p:cViewPr>
  </p:outlineViewPr>
  <p:notesTextViewPr>
    <p:cViewPr>
      <p:scale>
        <a:sx n="40" d="100"/>
        <a:sy n="4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9" d="100"/>
          <a:sy n="99" d="100"/>
        </p:scale>
        <p:origin x="3064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1D33A1-6D17-2C4C-B4C2-C83DB37352CC}" type="datetimeFigureOut">
              <a:rPr lang="en-US" smtClean="0">
                <a:latin typeface="Arial" charset="0"/>
              </a:rPr>
              <a:t>10/10/20</a:t>
            </a:fld>
            <a:endParaRPr lang="en-US" dirty="0">
              <a:latin typeface="Arial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59171E-5108-1245-8B63-E8B205C9AF87}" type="slidenum">
              <a:rPr lang="en-US" smtClean="0">
                <a:latin typeface="Arial" charset="0"/>
              </a:rPr>
              <a:t>‹#›</a:t>
            </a:fld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75423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fld id="{5B96CA4F-2197-CC40-B4FC-798A937A9DC6}" type="datetimeFigureOut">
              <a:rPr lang="en-US" smtClean="0"/>
              <a:pPr/>
              <a:t>10/10/20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fld id="{02322656-8894-1544-92AA-01B3CF5E618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750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17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609585" algn="l" defTabSz="121917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1219170" algn="l" defTabSz="121917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1828754" algn="l" defTabSz="121917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2438339" algn="l" defTabSz="121917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G_9717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2356"/>
          </a:xfrm>
          <a:prstGeom prst="rect">
            <a:avLst/>
          </a:prstGeom>
        </p:spPr>
      </p:pic>
      <p:sp>
        <p:nvSpPr>
          <p:cNvPr id="17" name="Rectangle 16"/>
          <p:cNvSpPr/>
          <p:nvPr userDrawn="1"/>
        </p:nvSpPr>
        <p:spPr>
          <a:xfrm>
            <a:off x="0" y="3702050"/>
            <a:ext cx="12192000" cy="2529524"/>
          </a:xfrm>
          <a:prstGeom prst="rect">
            <a:avLst/>
          </a:prstGeom>
          <a:solidFill>
            <a:srgbClr val="000000">
              <a:alpha val="6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0" y="6231575"/>
            <a:ext cx="12192000" cy="631426"/>
          </a:xfrm>
          <a:prstGeom prst="rect">
            <a:avLst/>
          </a:prstGeom>
          <a:gradFill flip="none" rotWithShape="1">
            <a:gsLst>
              <a:gs pos="65000">
                <a:schemeClr val="tx2"/>
              </a:gs>
              <a:gs pos="35000">
                <a:schemeClr val="accent1"/>
              </a:gs>
              <a:gs pos="90000">
                <a:schemeClr val="accent1"/>
              </a:gs>
            </a:gsLst>
            <a:lin ang="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54BD41D-5BD8-064A-BBA4-EB7C7E7528C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58369" y="6373782"/>
            <a:ext cx="2542032" cy="347175"/>
          </a:xfrm>
          <a:prstGeom prst="rect">
            <a:avLst/>
          </a:prstGeom>
        </p:spPr>
      </p:pic>
      <p:sp>
        <p:nvSpPr>
          <p:cNvPr id="10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58368" y="3852961"/>
            <a:ext cx="6638544" cy="982602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200" b="0" i="0">
                <a:solidFill>
                  <a:schemeClr val="bg1"/>
                </a:solidFill>
                <a:latin typeface="+mj-lt"/>
                <a:ea typeface="Gotham Light" panose="02000504020000020004" pitchFamily="2" charset="0"/>
                <a:cs typeface="Gotham Light" panose="02000504020000020004" pitchFamily="2" charset="0"/>
              </a:defRPr>
            </a:lvl1pPr>
          </a:lstStyle>
          <a:p>
            <a:pPr lvl="0"/>
            <a:r>
              <a:rPr lang="en-US" dirty="0"/>
              <a:t>Sub-topic Line One</a:t>
            </a:r>
          </a:p>
          <a:p>
            <a:pPr lvl="0"/>
            <a:r>
              <a:rPr lang="en-US" dirty="0"/>
              <a:t>Line Two</a:t>
            </a:r>
          </a:p>
        </p:txBody>
      </p:sp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658368" y="1362840"/>
            <a:ext cx="10884488" cy="2386584"/>
          </a:xfrm>
          <a:prstGeom prst="rect">
            <a:avLst/>
          </a:prstGeom>
          <a:ln>
            <a:noFill/>
          </a:ln>
        </p:spPr>
        <p:txBody>
          <a:bodyPr lIns="0" anchor="b"/>
          <a:lstStyle>
            <a:lvl1pPr algn="l">
              <a:lnSpc>
                <a:spcPts val="6000"/>
              </a:lnSpc>
              <a:defRPr sz="6000" b="0" i="0" cap="all" baseline="0">
                <a:solidFill>
                  <a:schemeClr val="bg1"/>
                </a:solidFill>
                <a:latin typeface="+mj-lt"/>
                <a:ea typeface="Gotham Medium" panose="02000604040000020004" pitchFamily="2" charset="0"/>
                <a:cs typeface="Gotham Medium" panose="02000604040000020004" pitchFamily="2" charset="0"/>
              </a:defRPr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658369" y="4952999"/>
            <a:ext cx="6638544" cy="651933"/>
          </a:xfrm>
          <a:noFill/>
          <a:ln>
            <a:noFill/>
          </a:ln>
        </p:spPr>
        <p:txBody>
          <a:bodyPr lIns="0" anchor="t" anchorCtr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i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</p:spTree>
    <p:extLst>
      <p:ext uri="{BB962C8B-B14F-4D97-AF65-F5344CB8AC3E}">
        <p14:creationId xmlns:p14="http://schemas.microsoft.com/office/powerpoint/2010/main" val="1896649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-fram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0" y="0"/>
            <a:ext cx="12192000" cy="622587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anchor="t">
            <a:norm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519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828" y="835953"/>
            <a:ext cx="10515600" cy="4854016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29818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01123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3714750"/>
            <a:ext cx="12192000" cy="3143250"/>
          </a:xfrm>
          <a:prstGeom prst="rect">
            <a:avLst/>
          </a:prstGeom>
          <a:gradFill flip="none" rotWithShape="1">
            <a:gsLst>
              <a:gs pos="35000">
                <a:schemeClr val="accent1"/>
              </a:gs>
              <a:gs pos="65000">
                <a:schemeClr val="tx2"/>
              </a:gs>
              <a:gs pos="90000">
                <a:schemeClr val="accent1"/>
              </a:gs>
            </a:gsLst>
            <a:lin ang="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58368" y="3852961"/>
            <a:ext cx="6638544" cy="982602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200" b="0" i="0">
                <a:solidFill>
                  <a:schemeClr val="bg1"/>
                </a:solidFill>
                <a:latin typeface="+mj-lt"/>
                <a:ea typeface="Gotham Light" panose="02000504020000020004" pitchFamily="2" charset="0"/>
                <a:cs typeface="Gotham Light" panose="02000504020000020004" pitchFamily="2" charset="0"/>
              </a:defRPr>
            </a:lvl1pPr>
          </a:lstStyle>
          <a:p>
            <a:pPr lvl="0"/>
            <a:r>
              <a:rPr lang="en-US" dirty="0"/>
              <a:t>Sub-topic Line One</a:t>
            </a:r>
          </a:p>
          <a:p>
            <a:pPr lvl="0"/>
            <a:r>
              <a:rPr lang="en-US" dirty="0"/>
              <a:t>Line Two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658369" y="4952999"/>
            <a:ext cx="6638544" cy="651933"/>
          </a:xfrm>
          <a:noFill/>
          <a:ln>
            <a:noFill/>
          </a:ln>
        </p:spPr>
        <p:txBody>
          <a:bodyPr lIns="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i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54BD41D-5BD8-064A-BBA4-EB7C7E7528C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8369" y="6373782"/>
            <a:ext cx="2542032" cy="347175"/>
          </a:xfrm>
          <a:prstGeom prst="rect">
            <a:avLst/>
          </a:prstGeom>
        </p:spPr>
      </p:pic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F5CF6DF3-1D8C-5344-ADCF-77E38E760C4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8367" y="1333948"/>
            <a:ext cx="10884489" cy="2432095"/>
          </a:xfrm>
        </p:spPr>
        <p:txBody>
          <a:bodyPr anchor="b">
            <a:noAutofit/>
          </a:bodyPr>
          <a:lstStyle>
            <a:lvl1pPr>
              <a:lnSpc>
                <a:spcPts val="6000"/>
              </a:lnSpc>
              <a:spcBef>
                <a:spcPts val="0"/>
              </a:spcBef>
              <a:defRPr sz="6000">
                <a:solidFill>
                  <a:srgbClr val="1D4F91"/>
                </a:solidFill>
              </a:defRPr>
            </a:lvl1pPr>
          </a:lstStyle>
          <a:p>
            <a:pPr lvl="0"/>
            <a:r>
              <a:rPr lang="en-US" dirty="0"/>
              <a:t>DIVIDER </a:t>
            </a:r>
          </a:p>
          <a:p>
            <a:pPr lvl="0"/>
            <a:r>
              <a:rPr lang="en-US" dirty="0"/>
              <a:t>SLIDE</a:t>
            </a:r>
          </a:p>
        </p:txBody>
      </p:sp>
    </p:spTree>
    <p:extLst>
      <p:ext uri="{BB962C8B-B14F-4D97-AF65-F5344CB8AC3E}">
        <p14:creationId xmlns:p14="http://schemas.microsoft.com/office/powerpoint/2010/main" val="1807209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5CF6DF3-1D8C-5344-ADCF-77E38E760C4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58367" y="1333948"/>
            <a:ext cx="10907167" cy="2432095"/>
          </a:xfrm>
        </p:spPr>
        <p:txBody>
          <a:bodyPr anchor="b">
            <a:noAutofit/>
          </a:bodyPr>
          <a:lstStyle>
            <a:lvl1pPr>
              <a:lnSpc>
                <a:spcPts val="6000"/>
              </a:lnSpc>
              <a:spcBef>
                <a:spcPts val="0"/>
              </a:spcBef>
              <a:defRPr sz="6000">
                <a:solidFill>
                  <a:srgbClr val="1D4F91"/>
                </a:solidFill>
              </a:defRPr>
            </a:lvl1pPr>
          </a:lstStyle>
          <a:p>
            <a:pPr lvl="0"/>
            <a:r>
              <a:rPr lang="en-US" dirty="0"/>
              <a:t>DIVIDER </a:t>
            </a:r>
          </a:p>
          <a:p>
            <a:pPr lvl="0"/>
            <a:r>
              <a:rPr lang="en-US" dirty="0"/>
              <a:t>SLIDE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41EB074-08A6-8943-84E9-24761F5FF96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8367" y="3860145"/>
            <a:ext cx="6343650" cy="1387475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rgbClr val="1D4F91"/>
                </a:solidFill>
              </a:defRPr>
            </a:lvl1pPr>
          </a:lstStyle>
          <a:p>
            <a:pPr lvl="0"/>
            <a:r>
              <a:rPr lang="en-US" dirty="0"/>
              <a:t>Section Title</a:t>
            </a:r>
          </a:p>
          <a:p>
            <a:pPr lvl="0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54BD41D-5BD8-064A-BBA4-EB7C7E7528C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8369" y="6373782"/>
            <a:ext cx="2542032" cy="34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46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58367" y="1833658"/>
            <a:ext cx="7727865" cy="410147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ts val="2600"/>
              </a:lnSpc>
              <a:buNone/>
              <a:defRPr sz="1800" b="0" i="0" spc="-5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vehicula</a:t>
            </a:r>
            <a:r>
              <a:rPr lang="en-US" dirty="0"/>
              <a:t> dui in </a:t>
            </a:r>
            <a:r>
              <a:rPr lang="en-US" dirty="0" err="1"/>
              <a:t>neque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, in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a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magna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libero </a:t>
            </a:r>
            <a:r>
              <a:rPr lang="en-US" dirty="0" err="1"/>
              <a:t>placerat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. Integer a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ante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Class </a:t>
            </a:r>
            <a:r>
              <a:rPr lang="en-US" dirty="0" err="1"/>
              <a:t>aptent</a:t>
            </a:r>
            <a:r>
              <a:rPr lang="en-US" dirty="0"/>
              <a:t> </a:t>
            </a:r>
            <a:r>
              <a:rPr lang="en-US" dirty="0" err="1"/>
              <a:t>taciti</a:t>
            </a:r>
            <a:r>
              <a:rPr lang="en-US" dirty="0"/>
              <a:t> </a:t>
            </a:r>
            <a:r>
              <a:rPr lang="en-US" dirty="0" err="1"/>
              <a:t>sociosqu</a:t>
            </a:r>
            <a:r>
              <a:rPr lang="en-US" dirty="0"/>
              <a:t> ad </a:t>
            </a:r>
            <a:r>
              <a:rPr lang="en-US" dirty="0" err="1"/>
              <a:t>litora</a:t>
            </a:r>
            <a:r>
              <a:rPr lang="en-US" dirty="0"/>
              <a:t> </a:t>
            </a:r>
            <a:r>
              <a:rPr lang="en-US" dirty="0" err="1"/>
              <a:t>torquent</a:t>
            </a:r>
            <a:r>
              <a:rPr lang="en-US" dirty="0"/>
              <a:t>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658368" y="984446"/>
            <a:ext cx="10515600" cy="716084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lnSpc>
                <a:spcPct val="80000"/>
              </a:lnSpc>
              <a:defRPr sz="3600" b="0" i="0">
                <a:solidFill>
                  <a:srgbClr val="1D4F9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366897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655828" y="1833660"/>
            <a:ext cx="3581739" cy="410147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ts val="2600"/>
              </a:lnSpc>
              <a:buNone/>
              <a:defRPr sz="1800" b="0" i="0" spc="-5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vehicula</a:t>
            </a:r>
            <a:r>
              <a:rPr lang="en-US" dirty="0"/>
              <a:t> dui in </a:t>
            </a:r>
            <a:r>
              <a:rPr lang="en-US" dirty="0" err="1"/>
              <a:t>neque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, in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a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magna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libero </a:t>
            </a:r>
            <a:r>
              <a:rPr lang="en-US" dirty="0" err="1"/>
              <a:t>placerat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. Integer a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ante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4503662" y="1833660"/>
            <a:ext cx="6670306" cy="410147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ts val="2600"/>
              </a:lnSpc>
              <a:buNone/>
              <a:defRPr sz="1800" b="0" i="0" spc="-5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vitae dolor </a:t>
            </a:r>
            <a:r>
              <a:rPr lang="en-US" dirty="0" err="1"/>
              <a:t>euismod</a:t>
            </a:r>
            <a:r>
              <a:rPr lang="en-US" dirty="0"/>
              <a:t>,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. In </a:t>
            </a:r>
            <a:r>
              <a:rPr lang="en-US" dirty="0" err="1"/>
              <a:t>ornare</a:t>
            </a:r>
            <a:r>
              <a:rPr lang="en-US" dirty="0"/>
              <a:t> convallis </a:t>
            </a:r>
            <a:r>
              <a:rPr lang="en-US" dirty="0" err="1"/>
              <a:t>velit</a:t>
            </a:r>
            <a:r>
              <a:rPr lang="en-US" dirty="0"/>
              <a:t> vitae cursus. Integer </a:t>
            </a:r>
            <a:r>
              <a:rPr lang="en-US" dirty="0" err="1"/>
              <a:t>egestas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mi </a:t>
            </a:r>
            <a:r>
              <a:rPr lang="en-US" dirty="0" err="1"/>
              <a:t>vehicula</a:t>
            </a:r>
            <a:r>
              <a:rPr lang="en-US" dirty="0"/>
              <a:t> </a:t>
            </a:r>
            <a:r>
              <a:rPr lang="en-US" dirty="0" err="1"/>
              <a:t>sollicitudin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5" name="Title 3"/>
          <p:cNvSpPr>
            <a:spLocks noGrp="1"/>
          </p:cNvSpPr>
          <p:nvPr>
            <p:ph type="title" hasCustomPrompt="1"/>
          </p:nvPr>
        </p:nvSpPr>
        <p:spPr>
          <a:xfrm>
            <a:off x="658368" y="986620"/>
            <a:ext cx="10515600" cy="716084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lnSpc>
                <a:spcPct val="80000"/>
              </a:lnSpc>
              <a:defRPr sz="3600" b="0" i="0">
                <a:solidFill>
                  <a:srgbClr val="1D4F9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61855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655828" y="1833660"/>
            <a:ext cx="7735824" cy="4101472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310896" marR="0" indent="-310896" algn="l" defTabSz="914400" rtl="0" eaLnBrk="1" fontAlgn="auto" latinLnBrk="0" hangingPunct="1">
              <a:lnSpc>
                <a:spcPts val="2600"/>
              </a:lnSpc>
              <a:spcBef>
                <a:spcPts val="600"/>
              </a:spcBef>
              <a:spcAft>
                <a:spcPts val="0"/>
              </a:spcAft>
              <a:buClr>
                <a:srgbClr val="1D4F91"/>
              </a:buClr>
              <a:buSzPct val="100000"/>
              <a:buFont typeface="Arial" charset="0"/>
              <a:buChar char="•"/>
              <a:tabLst/>
              <a:defRPr sz="2000" b="0" i="0" spc="-5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  <a:p>
            <a:r>
              <a:rPr lang="en-US" dirty="0" err="1"/>
              <a:t>Quisque</a:t>
            </a:r>
            <a:r>
              <a:rPr lang="en-US" dirty="0"/>
              <a:t> ac </a:t>
            </a:r>
            <a:r>
              <a:rPr lang="en-US" dirty="0" err="1"/>
              <a:t>orci</a:t>
            </a:r>
            <a:r>
              <a:rPr lang="en-US" dirty="0"/>
              <a:t> in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</a:t>
            </a:r>
            <a:r>
              <a:rPr lang="en-US" dirty="0" err="1"/>
              <a:t>sagittis</a:t>
            </a:r>
            <a:r>
              <a:rPr lang="en-US" dirty="0"/>
              <a:t>.</a:t>
            </a:r>
          </a:p>
          <a:p>
            <a:r>
              <a:rPr lang="en-US" dirty="0" err="1"/>
              <a:t>Donec</a:t>
            </a:r>
            <a:r>
              <a:rPr lang="en-US" dirty="0"/>
              <a:t> vitae </a:t>
            </a:r>
            <a:r>
              <a:rPr lang="en-US" dirty="0" err="1"/>
              <a:t>justo</a:t>
            </a:r>
            <a:r>
              <a:rPr lang="en-US" dirty="0"/>
              <a:t> et </a:t>
            </a:r>
            <a:r>
              <a:rPr lang="en-US" dirty="0" err="1"/>
              <a:t>neque</a:t>
            </a:r>
            <a:r>
              <a:rPr lang="en-US" dirty="0"/>
              <a:t> </a:t>
            </a:r>
            <a:r>
              <a:rPr lang="en-US" dirty="0" err="1"/>
              <a:t>mollis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.</a:t>
            </a:r>
          </a:p>
          <a:p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 ex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</a:t>
            </a:r>
          </a:p>
          <a:p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ac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</a:t>
            </a:r>
          </a:p>
          <a:p>
            <a:r>
              <a:rPr lang="en-US" dirty="0" err="1"/>
              <a:t>Duis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odio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</a:t>
            </a:r>
          </a:p>
          <a:p>
            <a:r>
              <a:rPr lang="en-US" dirty="0"/>
              <a:t>Justo et neque odio facilisis turpis </a:t>
            </a:r>
            <a:r>
              <a:rPr lang="en-US" dirty="0" err="1"/>
              <a:t>sodales</a:t>
            </a:r>
            <a:r>
              <a:rPr lang="en-US" dirty="0"/>
              <a:t> placerat.</a:t>
            </a:r>
          </a:p>
        </p:txBody>
      </p:sp>
      <p:sp>
        <p:nvSpPr>
          <p:cNvPr id="7" name="Title 3"/>
          <p:cNvSpPr>
            <a:spLocks noGrp="1"/>
          </p:cNvSpPr>
          <p:nvPr>
            <p:ph type="title" hasCustomPrompt="1"/>
          </p:nvPr>
        </p:nvSpPr>
        <p:spPr>
          <a:xfrm>
            <a:off x="658368" y="986619"/>
            <a:ext cx="10515600" cy="716084"/>
          </a:xfrm>
          <a:prstGeom prst="rect">
            <a:avLst/>
          </a:prstGeom>
        </p:spPr>
        <p:txBody>
          <a:bodyPr rIns="0" anchor="b">
            <a:noAutofit/>
          </a:bodyPr>
          <a:lstStyle>
            <a:lvl1pPr>
              <a:lnSpc>
                <a:spcPct val="80000"/>
              </a:lnSpc>
              <a:defRPr sz="3600" b="0" i="0">
                <a:solidFill>
                  <a:srgbClr val="1D4F9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30740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it-level 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655828" y="1833659"/>
            <a:ext cx="7735824" cy="410147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ts val="2300"/>
              </a:lnSpc>
              <a:buClr>
                <a:srgbClr val="005BBB"/>
              </a:buClr>
              <a:buFontTx/>
              <a:buNone/>
              <a:defRPr sz="1800" b="0" i="0">
                <a:solidFill>
                  <a:srgbClr val="1D4F9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548640" indent="-279400">
              <a:lnSpc>
                <a:spcPts val="2300"/>
              </a:lnSpc>
              <a:buClr>
                <a:srgbClr val="1D4F91"/>
              </a:buClr>
              <a:buFont typeface="Arial" charset="0"/>
              <a:buChar char="•"/>
              <a:tabLst/>
              <a:defRPr sz="1800" b="0" i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marR="0" indent="-228600" algn="l" defTabSz="914400" rtl="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>
                <a:srgbClr val="005BBB"/>
              </a:buClr>
              <a:buSzTx/>
              <a:buFont typeface="LucidaGrande" charset="0"/>
              <a:buChar char="-"/>
              <a:tabLst>
                <a:tab pos="1143000" algn="l"/>
              </a:tabLst>
              <a:defRPr sz="1800" b="0" i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>
              <a:buClr>
                <a:srgbClr val="005BBB"/>
              </a:buClr>
              <a:defRPr>
                <a:solidFill>
                  <a:srgbClr val="666666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buClr>
                <a:srgbClr val="005BBB"/>
              </a:buClr>
              <a:defRPr>
                <a:solidFill>
                  <a:srgbClr val="666666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 text</a:t>
            </a:r>
          </a:p>
          <a:p>
            <a:pPr lvl="2"/>
            <a:r>
              <a:rPr lang="en-US" dirty="0"/>
              <a:t>Third level</a:t>
            </a:r>
          </a:p>
          <a:p>
            <a:pPr lvl="1"/>
            <a:r>
              <a:rPr lang="en-US" dirty="0"/>
              <a:t>Second level text</a:t>
            </a:r>
          </a:p>
          <a:p>
            <a:pPr marL="1143000" marR="0" lvl="2" indent="-228600" algn="l" defTabSz="914400" rtl="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>
                <a:srgbClr val="005BBB"/>
              </a:buClr>
              <a:buSzTx/>
              <a:buFont typeface="LucidaGrande" charset="0"/>
              <a:buChar char="-"/>
              <a:tabLst/>
              <a:defRPr/>
            </a:pPr>
            <a:r>
              <a:rPr lang="en-US" dirty="0"/>
              <a:t>Third level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 text </a:t>
            </a:r>
          </a:p>
          <a:p>
            <a:pPr lvl="2"/>
            <a:r>
              <a:rPr lang="en-US" dirty="0"/>
              <a:t>Third level</a:t>
            </a:r>
          </a:p>
          <a:p>
            <a:pPr marL="1143000" marR="0" lvl="2" indent="-228600" algn="l" defTabSz="914400" rtl="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>
                <a:srgbClr val="005BBB"/>
              </a:buClr>
              <a:buSzTx/>
              <a:buFont typeface="LucidaGrande" charset="0"/>
              <a:buChar char="-"/>
              <a:tabLst/>
              <a:defRPr/>
            </a:pPr>
            <a:r>
              <a:rPr lang="en-US" dirty="0"/>
              <a:t>Third level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658368" y="986620"/>
            <a:ext cx="10515600" cy="716084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3600" b="0" i="0">
                <a:solidFill>
                  <a:srgbClr val="1D4F9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549412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>
            <a:spLocks noGrp="1"/>
          </p:cNvSpPr>
          <p:nvPr>
            <p:ph type="title" hasCustomPrompt="1"/>
          </p:nvPr>
        </p:nvSpPr>
        <p:spPr>
          <a:xfrm>
            <a:off x="658368" y="984447"/>
            <a:ext cx="4268653" cy="716084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lnSpc>
                <a:spcPct val="80000"/>
              </a:lnSpc>
              <a:defRPr sz="3600" b="0" i="0">
                <a:solidFill>
                  <a:srgbClr val="1D4F9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58369" y="1833658"/>
            <a:ext cx="4268652" cy="410147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ts val="2600"/>
              </a:lnSpc>
              <a:buNone/>
              <a:defRPr sz="1800" b="0" i="0" spc="-5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vehicula</a:t>
            </a:r>
            <a:r>
              <a:rPr lang="en-US" dirty="0"/>
              <a:t> dui in </a:t>
            </a:r>
            <a:r>
              <a:rPr lang="en-US" dirty="0" err="1"/>
              <a:t>neque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, in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a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magna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and libero </a:t>
            </a:r>
            <a:r>
              <a:rPr lang="en-US" dirty="0" err="1"/>
              <a:t>placerat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. Integer a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ante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Class </a:t>
            </a:r>
            <a:r>
              <a:rPr lang="en-US" dirty="0" err="1"/>
              <a:t>aptent</a:t>
            </a:r>
            <a:r>
              <a:rPr lang="en-US" dirty="0"/>
              <a:t> </a:t>
            </a:r>
            <a:r>
              <a:rPr lang="en-US" dirty="0" err="1"/>
              <a:t>taciti</a:t>
            </a:r>
            <a:r>
              <a:rPr lang="en-US" dirty="0"/>
              <a:t> </a:t>
            </a:r>
            <a:r>
              <a:rPr lang="en-US" dirty="0" err="1"/>
              <a:t>sociosqu</a:t>
            </a:r>
            <a:r>
              <a:rPr lang="en-US" dirty="0"/>
              <a:t> ad </a:t>
            </a:r>
            <a:r>
              <a:rPr lang="en-US" dirty="0" err="1"/>
              <a:t>litora</a:t>
            </a:r>
            <a:r>
              <a:rPr lang="en-US" dirty="0"/>
              <a:t> </a:t>
            </a:r>
            <a:r>
              <a:rPr lang="en-US" dirty="0" err="1"/>
              <a:t>torquent</a:t>
            </a:r>
            <a:r>
              <a:rPr lang="en-US" dirty="0"/>
              <a:t>.</a:t>
            </a:r>
          </a:p>
        </p:txBody>
      </p:sp>
      <p:sp>
        <p:nvSpPr>
          <p:cNvPr id="5" name="Picture Placeholder 2"/>
          <p:cNvSpPr>
            <a:spLocks noGrp="1" noChangeAspect="1"/>
          </p:cNvSpPr>
          <p:nvPr>
            <p:ph type="pic" idx="14"/>
          </p:nvPr>
        </p:nvSpPr>
        <p:spPr>
          <a:xfrm>
            <a:off x="5113005" y="-7952"/>
            <a:ext cx="7078995" cy="623382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anchor="t">
            <a:norm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0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3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113004" y="965197"/>
            <a:ext cx="7078995" cy="49699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anchor="t">
            <a:norm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6" name="Title 3"/>
          <p:cNvSpPr>
            <a:spLocks noGrp="1"/>
          </p:cNvSpPr>
          <p:nvPr>
            <p:ph type="title" hasCustomPrompt="1"/>
          </p:nvPr>
        </p:nvSpPr>
        <p:spPr>
          <a:xfrm>
            <a:off x="658368" y="985165"/>
            <a:ext cx="4268653" cy="716084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lnSpc>
                <a:spcPct val="80000"/>
              </a:lnSpc>
              <a:defRPr sz="3600" b="0" i="0">
                <a:solidFill>
                  <a:srgbClr val="1D4F9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58369" y="1834652"/>
            <a:ext cx="4268652" cy="410047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ts val="2600"/>
              </a:lnSpc>
              <a:buNone/>
              <a:defRPr sz="1800" b="0" i="0" spc="-5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vehicula</a:t>
            </a:r>
            <a:r>
              <a:rPr lang="en-US" dirty="0"/>
              <a:t> dui in </a:t>
            </a:r>
            <a:r>
              <a:rPr lang="en-US" dirty="0" err="1"/>
              <a:t>neque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, in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a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magna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and </a:t>
            </a:r>
            <a:r>
              <a:rPr lang="en-US" dirty="0" err="1"/>
              <a:t>libero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. Integer a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ante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Class </a:t>
            </a:r>
            <a:r>
              <a:rPr lang="en-US" dirty="0" err="1"/>
              <a:t>aptent</a:t>
            </a:r>
            <a:r>
              <a:rPr lang="en-US" dirty="0"/>
              <a:t> </a:t>
            </a:r>
            <a:r>
              <a:rPr lang="en-US" dirty="0" err="1"/>
              <a:t>taciti</a:t>
            </a:r>
            <a:r>
              <a:rPr lang="en-US" dirty="0"/>
              <a:t> </a:t>
            </a:r>
            <a:r>
              <a:rPr lang="en-US" dirty="0" err="1"/>
              <a:t>sociosqu</a:t>
            </a:r>
            <a:r>
              <a:rPr lang="en-US" dirty="0"/>
              <a:t> ad </a:t>
            </a:r>
            <a:r>
              <a:rPr lang="en-US" dirty="0" err="1"/>
              <a:t>litora</a:t>
            </a:r>
            <a:r>
              <a:rPr lang="en-US" dirty="0"/>
              <a:t> </a:t>
            </a:r>
            <a:r>
              <a:rPr lang="en-US" dirty="0" err="1"/>
              <a:t>torquent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87271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" y="6229369"/>
            <a:ext cx="12192000" cy="631426"/>
          </a:xfrm>
          <a:prstGeom prst="rect">
            <a:avLst/>
          </a:prstGeom>
          <a:gradFill flip="none" rotWithShape="1">
            <a:gsLst>
              <a:gs pos="65000">
                <a:schemeClr val="tx2"/>
              </a:gs>
              <a:gs pos="35000">
                <a:schemeClr val="accent1"/>
              </a:gs>
              <a:gs pos="90000">
                <a:schemeClr val="accent1"/>
              </a:gs>
            </a:gsLst>
            <a:lin ang="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54BD41D-5BD8-064A-BBA4-EB7C7E7528CC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58370" y="6371576"/>
            <a:ext cx="2542032" cy="347175"/>
          </a:xfrm>
          <a:prstGeom prst="rect">
            <a:avLst/>
          </a:prstGeom>
        </p:spPr>
      </p:pic>
      <p:sp>
        <p:nvSpPr>
          <p:cNvPr id="12" name="Text Placeholder 11"/>
          <p:cNvSpPr>
            <a:spLocks noGrp="1"/>
          </p:cNvSpPr>
          <p:nvPr>
            <p:ph type="body" idx="1"/>
          </p:nvPr>
        </p:nvSpPr>
        <p:spPr>
          <a:xfrm>
            <a:off x="655828" y="1839327"/>
            <a:ext cx="10515600" cy="4086551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655828" y="835953"/>
            <a:ext cx="10515600" cy="868430"/>
          </a:xfrm>
          <a:prstGeom prst="rect">
            <a:avLst/>
          </a:prstGeom>
        </p:spPr>
        <p:txBody>
          <a:bodyPr vert="horz" lIns="0" tIns="45720" rIns="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lide Number Placeholder 6"/>
          <p:cNvSpPr txBox="1">
            <a:spLocks/>
          </p:cNvSpPr>
          <p:nvPr/>
        </p:nvSpPr>
        <p:spPr>
          <a:xfrm>
            <a:off x="10859516" y="6326279"/>
            <a:ext cx="725424" cy="534516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r" defTabSz="685800" rtl="0" eaLnBrk="1" latinLnBrk="0" hangingPunct="1">
              <a:defRPr sz="1000" b="1" i="0" kern="1200">
                <a:solidFill>
                  <a:srgbClr val="828383"/>
                </a:solidFill>
                <a:latin typeface="Museo Slab 900" charset="0"/>
                <a:ea typeface="Museo Slab 900" charset="0"/>
                <a:cs typeface="Museo Slab 900" charset="0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915D2C3-7EB9-F849-9C19-1CC92E2870ED}" type="slidenum">
              <a:rPr lang="en-US" sz="1000" b="0" i="0" smtClean="0">
                <a:solidFill>
                  <a:schemeClr val="bg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pPr/>
              <a:t>‹#›</a:t>
            </a:fld>
            <a:endParaRPr lang="en-US" sz="1000" b="0" i="0" dirty="0">
              <a:solidFill>
                <a:schemeClr val="bg1"/>
              </a:solidFill>
              <a:latin typeface="Arial" panose="020B0604020202020204" pitchFamily="34" charset="0"/>
              <a:ea typeface="Arial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54BD41D-5BD8-064A-BBA4-EB7C7E7528CC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58369" y="6373782"/>
            <a:ext cx="2542032" cy="34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035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0" r:id="rId1"/>
    <p:sldLayoutId id="2147483908" r:id="rId2"/>
    <p:sldLayoutId id="2147483894" r:id="rId3"/>
    <p:sldLayoutId id="2147483895" r:id="rId4"/>
    <p:sldLayoutId id="2147483897" r:id="rId5"/>
    <p:sldLayoutId id="2147483907" r:id="rId6"/>
    <p:sldLayoutId id="2147483898" r:id="rId7"/>
    <p:sldLayoutId id="2147483900" r:id="rId8"/>
    <p:sldLayoutId id="2147483906" r:id="rId9"/>
    <p:sldLayoutId id="2147483902" r:id="rId10"/>
    <p:sldLayoutId id="2147483912" r:id="rId11"/>
    <p:sldLayoutId id="2147483911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i="0" kern="1200">
          <a:solidFill>
            <a:srgbClr val="1D4F91"/>
          </a:solidFill>
          <a:latin typeface="+mj-lt"/>
          <a:ea typeface="Arial" panose="020B0604020202020204" pitchFamily="34" charset="0"/>
          <a:cs typeface="Arial" panose="020B0604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Clr>
          <a:srgbClr val="005BBB"/>
        </a:buClr>
        <a:buFont typeface="Arial" panose="020B0604020202020204" pitchFamily="34" charset="0"/>
        <a:buNone/>
        <a:defRPr sz="2000" b="0" i="0" kern="1200" baseline="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5BBB"/>
        </a:buClr>
        <a:buFont typeface="Arial" panose="020B0604020202020204" pitchFamily="34" charset="0"/>
        <a:buChar char="•"/>
        <a:defRPr sz="2000" b="0" i="0" kern="1200" baseline="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2pPr>
      <a:lvl3pPr marL="1200150" indent="-285750" algn="l" defTabSz="914400" rtl="0" eaLnBrk="1" latinLnBrk="0" hangingPunct="1">
        <a:lnSpc>
          <a:spcPct val="90000"/>
        </a:lnSpc>
        <a:spcBef>
          <a:spcPts val="600"/>
        </a:spcBef>
        <a:buClr>
          <a:srgbClr val="1D4F91"/>
        </a:buClr>
        <a:buFont typeface="Lucida Grande"/>
        <a:buChar char="-"/>
        <a:defRPr sz="1800" b="0" i="0" kern="1200" baseline="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5BBB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5BBB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880">
          <p15:clr>
            <a:srgbClr val="F26B43"/>
          </p15:clr>
        </p15:guide>
        <p15:guide id="2" pos="416">
          <p15:clr>
            <a:srgbClr val="F26B43"/>
          </p15:clr>
        </p15:guide>
        <p15:guide id="3" orient="horz" pos="4016">
          <p15:clr>
            <a:srgbClr val="F26B43"/>
          </p15:clr>
        </p15:guide>
        <p15:guide id="4" pos="7392">
          <p15:clr>
            <a:srgbClr val="F26B43"/>
          </p15:clr>
        </p15:guide>
        <p15:guide id="5" pos="288">
          <p15:clr>
            <a:srgbClr val="F26B43"/>
          </p15:clr>
        </p15:guide>
        <p15:guide id="6" pos="4464">
          <p15:clr>
            <a:srgbClr val="F26B43"/>
          </p15:clr>
        </p15:guide>
        <p15:guide id="7" pos="4704">
          <p15:clr>
            <a:srgbClr val="F26B43"/>
          </p15:clr>
        </p15:guide>
        <p15:guide id="8" pos="4512">
          <p15:clr>
            <a:srgbClr val="F26B43"/>
          </p15:clr>
        </p15:guide>
        <p15:guide id="9" orient="horz" pos="1848">
          <p15:clr>
            <a:srgbClr val="F26B43"/>
          </p15:clr>
        </p15:guide>
        <p15:guide id="10" orient="horz" pos="1896">
          <p15:clr>
            <a:srgbClr val="F26B43"/>
          </p15:clr>
        </p15:guide>
        <p15:guide id="11" orient="horz" pos="2880">
          <p15:clr>
            <a:srgbClr val="F26B43"/>
          </p15:clr>
        </p15:guide>
        <p15:guide id="12" orient="horz" pos="283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BB1B156-C6A5-0841-89D5-496A6C6EDA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What Can Job Postings and an Employer Survey Tell Us?</a:t>
            </a:r>
            <a:br>
              <a:rPr lang="en-US" dirty="0"/>
            </a:b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A033149-A223-3847-A4C9-E59D2DACB9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Future of Careers at the Intersection of Climate Change and Public Health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C91EDF-6EB6-1E4C-950D-58D4A8EEF75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Heather Krasna, MS, Columbia University Mailman School of Public Health/ Maastricht University, the Netherlands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5539D6-2D86-4C90-A79B-56B4089F68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8293" y="6226138"/>
            <a:ext cx="4821457" cy="642135"/>
          </a:xfrm>
          <a:prstGeom prst="rect">
            <a:avLst/>
          </a:prstGeom>
        </p:spPr>
      </p:pic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CDFA4C96-E6C2-42CB-8C1F-BE20A3762EF2}"/>
              </a:ext>
            </a:extLst>
          </p:cNvPr>
          <p:cNvSpPr txBox="1">
            <a:spLocks/>
          </p:cNvSpPr>
          <p:nvPr/>
        </p:nvSpPr>
        <p:spPr>
          <a:xfrm>
            <a:off x="8023227" y="4944773"/>
            <a:ext cx="4727002" cy="651933"/>
          </a:xfrm>
          <a:prstGeom prst="rect">
            <a:avLst/>
          </a:prstGeom>
          <a:noFill/>
          <a:ln>
            <a:noFill/>
          </a:ln>
        </p:spPr>
        <p:txBody>
          <a:bodyPr vert="horz" lIns="0" tIns="45720" rIns="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005BBB"/>
              </a:buClr>
              <a:buFont typeface="Arial" panose="020B0604020202020204" pitchFamily="34" charset="0"/>
              <a:buNone/>
              <a:defRPr sz="2000" b="0" i="0" kern="1200" baseline="0">
                <a:solidFill>
                  <a:schemeClr val="bg1"/>
                </a:solidFill>
                <a:latin typeface="+mj-lt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5BBB"/>
              </a:buClr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rgbClr val="1D4F91"/>
              </a:buClr>
              <a:buFont typeface="Lucida Grande"/>
              <a:buChar char="-"/>
              <a:defRPr sz="1800" b="0" i="0" kern="120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5BBB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5BBB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APHA Session #: </a:t>
            </a:r>
            <a:r>
              <a:rPr lang="en-US" b="1" i="0" dirty="0">
                <a:effectLst/>
                <a:latin typeface="Lato"/>
              </a:rPr>
              <a:t>3065.0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711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8890586-8BF9-4F3A-AC00-A4710C9F21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8813" y="1408734"/>
            <a:ext cx="10098676" cy="4101473"/>
          </a:xfrm>
        </p:spPr>
        <p:txBody>
          <a:bodyPr/>
          <a:lstStyle/>
          <a:p>
            <a:r>
              <a:rPr lang="en-US" sz="2200" b="1" dirty="0"/>
              <a:t>Introduction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Climate change has well-documented public health impacts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Climate change is now a </a:t>
            </a:r>
            <a:r>
              <a:rPr lang="en-US" sz="2000" b="1" dirty="0"/>
              <a:t>required competency </a:t>
            </a:r>
            <a:r>
              <a:rPr lang="en-US" sz="2000" dirty="0"/>
              <a:t>for public health degree programs in Europe and Australia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Little research exists on </a:t>
            </a:r>
            <a:r>
              <a:rPr lang="en-US" sz="2000" b="1" dirty="0"/>
              <a:t>employer perspectives </a:t>
            </a:r>
            <a:r>
              <a:rPr lang="en-US" sz="2000" dirty="0"/>
              <a:t>on need for public health graduates with climate change training</a:t>
            </a:r>
          </a:p>
          <a:p>
            <a:r>
              <a:rPr lang="en-US" sz="2200" b="1" dirty="0"/>
              <a:t>Main findings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Skills/competencies required by surveyed employers align with climate and health competencies from ASPHER, CAPHIA, and the Global Consortium on Climate and Health Education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Job market is small but growing</a:t>
            </a: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9538F721-5E27-4A43-AC54-A5E44DA20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813" y="984250"/>
            <a:ext cx="10515600" cy="715963"/>
          </a:xfrm>
        </p:spPr>
        <p:txBody>
          <a:bodyPr/>
          <a:lstStyle/>
          <a:p>
            <a:r>
              <a:rPr lang="en-US" dirty="0"/>
              <a:t>Is there a demand for graduates with training in both climate change and public health?</a:t>
            </a:r>
            <a:br>
              <a:rPr lang="en-US" sz="36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723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7A029AB0-56CE-4A24-B6C0-CD62179E36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8812" y="1568869"/>
            <a:ext cx="10766051" cy="4102100"/>
          </a:xfrm>
        </p:spPr>
        <p:txBody>
          <a:bodyPr>
            <a:normAutofit fontScale="925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Survey of 450 relevant employers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87 respondents; 91.7% expect need for graduates to grow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000000"/>
                </a:solidFill>
                <a:cs typeface="Calibri" panose="020F0502020204030204" pitchFamily="34" charset="0"/>
              </a:rPr>
              <a:t> Analysis of 32,093 jobs posted on </a:t>
            </a:r>
            <a:r>
              <a:rPr lang="en-US" sz="2600" dirty="0" err="1">
                <a:solidFill>
                  <a:srgbClr val="005BBB"/>
                </a:solidFill>
                <a:cs typeface="Calibri" panose="020F0502020204030204" pitchFamily="34" charset="0"/>
              </a:rPr>
              <a:t>publichealthjobs.org</a:t>
            </a:r>
            <a:r>
              <a:rPr lang="en-US" sz="2600" dirty="0">
                <a:solidFill>
                  <a:srgbClr val="005BBB"/>
                </a:solidFill>
                <a:cs typeface="Calibri" panose="020F0502020204030204" pitchFamily="34" charset="0"/>
              </a:rPr>
              <a:t> </a:t>
            </a:r>
            <a:r>
              <a:rPr lang="en-US" sz="2600" dirty="0">
                <a:solidFill>
                  <a:srgbClr val="000000"/>
                </a:solidFill>
                <a:cs typeface="Calibri" panose="020F0502020204030204" pitchFamily="34" charset="0"/>
              </a:rPr>
              <a:t>over 16 years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000000"/>
                </a:solidFill>
                <a:cs typeface="Calibri" panose="020F0502020204030204" pitchFamily="34" charset="0"/>
              </a:rPr>
              <a:t> Significant increase in postings mentioning “</a:t>
            </a:r>
            <a:r>
              <a:rPr lang="en-US" sz="2600" dirty="0">
                <a:solidFill>
                  <a:srgbClr val="005BBB"/>
                </a:solidFill>
                <a:cs typeface="Calibri" panose="020F0502020204030204" pitchFamily="34" charset="0"/>
              </a:rPr>
              <a:t>climate change</a:t>
            </a:r>
            <a:r>
              <a:rPr lang="en-US" sz="2600" dirty="0">
                <a:solidFill>
                  <a:srgbClr val="000000"/>
                </a:solidFill>
                <a:cs typeface="Calibri" panose="020F0502020204030204" pitchFamily="34" charset="0"/>
              </a:rPr>
              <a:t>” or “</a:t>
            </a:r>
            <a:r>
              <a:rPr lang="en-US" sz="2600" dirty="0">
                <a:solidFill>
                  <a:srgbClr val="005BBB"/>
                </a:solidFill>
                <a:cs typeface="Calibri" panose="020F0502020204030204" pitchFamily="34" charset="0"/>
              </a:rPr>
              <a:t>global health</a:t>
            </a:r>
            <a:r>
              <a:rPr lang="en-US" sz="2600" dirty="0">
                <a:solidFill>
                  <a:srgbClr val="000000"/>
                </a:solidFill>
                <a:cs typeface="Calibri" panose="020F0502020204030204" pitchFamily="34" charset="0"/>
              </a:rPr>
              <a:t>” (p &lt; 0.0001, Poisson regression)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000000"/>
                </a:solidFill>
                <a:cs typeface="Calibri" panose="020F0502020204030204" pitchFamily="34" charset="0"/>
              </a:rPr>
              <a:t> Analysis of 159 job postings on </a:t>
            </a:r>
            <a:r>
              <a:rPr lang="en-US" sz="2600" dirty="0">
                <a:solidFill>
                  <a:srgbClr val="005BBB"/>
                </a:solidFill>
                <a:cs typeface="Calibri" panose="020F0502020204030204" pitchFamily="34" charset="0"/>
              </a:rPr>
              <a:t>Indeed.com </a:t>
            </a:r>
            <a:r>
              <a:rPr lang="en-US" sz="17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(“climate change” OR “global warming”) AND (“public health” OR “environmental health” OR epidemiology OR “health policy”)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Top occupations: community organizers 23%, professors 11%, environmental health 9%, lawyers 6%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Sectors: non-profit 48%, corporate 20%, government 11%, academia 21% 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03905EC-538A-4647-AF3E-9A72EF179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812" y="564295"/>
            <a:ext cx="10515600" cy="716084"/>
          </a:xfrm>
        </p:spPr>
        <p:txBody>
          <a:bodyPr/>
          <a:lstStyle/>
          <a:p>
            <a:r>
              <a:rPr lang="en-US" dirty="0"/>
              <a:t>Methods and Key Results</a:t>
            </a:r>
          </a:p>
        </p:txBody>
      </p:sp>
    </p:spTree>
    <p:extLst>
      <p:ext uri="{BB962C8B-B14F-4D97-AF65-F5344CB8AC3E}">
        <p14:creationId xmlns:p14="http://schemas.microsoft.com/office/powerpoint/2010/main" val="1216290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Chart, bar chart&#10;&#10;Description automatically generated">
            <a:extLst>
              <a:ext uri="{FF2B5EF4-FFF2-40B4-BE49-F238E27FC236}">
                <a16:creationId xmlns:a16="http://schemas.microsoft.com/office/drawing/2014/main" id="{D7AD266B-9783-4575-A76F-F17B5FD7E5FD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120650" y="1053181"/>
            <a:ext cx="11950700" cy="4122989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0DB74DB-D99C-4370-9999-C3C109571DE5}"/>
              </a:ext>
            </a:extLst>
          </p:cNvPr>
          <p:cNvSpPr txBox="1"/>
          <p:nvPr/>
        </p:nvSpPr>
        <p:spPr>
          <a:xfrm>
            <a:off x="1448656" y="297951"/>
            <a:ext cx="3708971" cy="410966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A4C01E-48A4-4C17-B2EF-9AC8F9A8317C}"/>
              </a:ext>
            </a:extLst>
          </p:cNvPr>
          <p:cNvSpPr txBox="1"/>
          <p:nvPr/>
        </p:nvSpPr>
        <p:spPr>
          <a:xfrm>
            <a:off x="2321960" y="205483"/>
            <a:ext cx="7099442" cy="698643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r>
              <a:rPr lang="en-US" sz="3600" dirty="0">
                <a:solidFill>
                  <a:srgbClr val="1D4F9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Findings: Employer Survey</a:t>
            </a:r>
          </a:p>
        </p:txBody>
      </p:sp>
    </p:spTree>
    <p:extLst>
      <p:ext uri="{BB962C8B-B14F-4D97-AF65-F5344CB8AC3E}">
        <p14:creationId xmlns:p14="http://schemas.microsoft.com/office/powerpoint/2010/main" val="1184254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Chart, line chart&#10;&#10;Description automatically generated">
            <a:extLst>
              <a:ext uri="{FF2B5EF4-FFF2-40B4-BE49-F238E27FC236}">
                <a16:creationId xmlns:a16="http://schemas.microsoft.com/office/drawing/2014/main" id="{3D27C856-E35A-4BA7-9F6C-4E36DE88EC15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680155" y="68263"/>
            <a:ext cx="10831690" cy="60928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445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C2A6934-099D-422F-9290-A52164D8361C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55827" y="721588"/>
            <a:ext cx="11138906" cy="4101472"/>
          </a:xfrm>
        </p:spPr>
        <p:txBody>
          <a:bodyPr numCol="2"/>
          <a:lstStyle/>
          <a:p>
            <a:pPr marL="0" indent="0">
              <a:buNone/>
            </a:pPr>
            <a:r>
              <a:rPr lang="en-US" sz="2600" b="1" dirty="0"/>
              <a:t>Population Health Exposure:</a:t>
            </a:r>
          </a:p>
          <a:p>
            <a:r>
              <a:rPr lang="en-US" sz="2600" dirty="0"/>
              <a:t>Health impact assessment</a:t>
            </a:r>
          </a:p>
          <a:p>
            <a:r>
              <a:rPr lang="en-US" sz="2600" dirty="0"/>
              <a:t>GIS Mapping</a:t>
            </a:r>
          </a:p>
          <a:p>
            <a:r>
              <a:rPr lang="en-US" sz="2600" dirty="0"/>
              <a:t>Risk assessment</a:t>
            </a:r>
          </a:p>
          <a:p>
            <a:r>
              <a:rPr lang="en-US" sz="2600" dirty="0"/>
              <a:t>Pollution-health consequences, causes and sources</a:t>
            </a:r>
          </a:p>
          <a:p>
            <a:r>
              <a:rPr lang="en-US" sz="2600" dirty="0"/>
              <a:t>Scientific methods</a:t>
            </a:r>
          </a:p>
          <a:p>
            <a:r>
              <a:rPr lang="en-US" sz="2600" dirty="0"/>
              <a:t>Epidemiological methods</a:t>
            </a:r>
          </a:p>
          <a:p>
            <a:pPr marL="0" indent="0">
              <a:buNone/>
            </a:pPr>
            <a:r>
              <a:rPr lang="en-US" sz="2600" b="1" dirty="0"/>
              <a:t>Climate-Related Knowledge</a:t>
            </a:r>
          </a:p>
          <a:p>
            <a:r>
              <a:rPr lang="en-US" sz="2600" dirty="0"/>
              <a:t>Knowledge of climate, carbon and water cycles</a:t>
            </a:r>
          </a:p>
          <a:p>
            <a:r>
              <a:rPr lang="en-US" sz="2600" dirty="0"/>
              <a:t>Climate modeling</a:t>
            </a:r>
          </a:p>
          <a:p>
            <a:r>
              <a:rPr lang="en-US" sz="2600" dirty="0"/>
              <a:t>Climate change mitigation/adaptation</a:t>
            </a:r>
          </a:p>
          <a:p>
            <a:pPr marL="0" indent="0">
              <a:buNone/>
            </a:pPr>
            <a:endParaRPr lang="en-US" sz="2600" b="1" dirty="0"/>
          </a:p>
          <a:p>
            <a:pPr marL="0" indent="0">
              <a:buNone/>
            </a:pPr>
            <a:r>
              <a:rPr lang="en-US" sz="2600" b="1" dirty="0"/>
              <a:t>Statistics</a:t>
            </a:r>
          </a:p>
          <a:p>
            <a:r>
              <a:rPr lang="en-US" sz="2600" dirty="0"/>
              <a:t>Statistical &amp; epidemiological analysis/software (SAS, R)</a:t>
            </a:r>
          </a:p>
          <a:p>
            <a:pPr marL="0" indent="0">
              <a:buNone/>
            </a:pPr>
            <a:r>
              <a:rPr lang="en-US" sz="2600" b="1" dirty="0"/>
              <a:t>Other</a:t>
            </a:r>
          </a:p>
          <a:p>
            <a:r>
              <a:rPr lang="en-US" sz="2600" dirty="0"/>
              <a:t>Communications/writing</a:t>
            </a:r>
          </a:p>
          <a:p>
            <a:r>
              <a:rPr lang="en-US" sz="2600" dirty="0"/>
              <a:t>Climate justice/equity</a:t>
            </a:r>
          </a:p>
          <a:p>
            <a:r>
              <a:rPr lang="en-US" sz="2600" dirty="0"/>
              <a:t>Financing/Budgeting/Economic analysis</a:t>
            </a:r>
          </a:p>
          <a:p>
            <a:r>
              <a:rPr lang="en-US" sz="2600" dirty="0"/>
              <a:t>Policy analysis</a:t>
            </a:r>
          </a:p>
          <a:p>
            <a:r>
              <a:rPr lang="en-US" sz="2600" dirty="0"/>
              <a:t>Systems thinking/critical thinking</a:t>
            </a:r>
          </a:p>
          <a:p>
            <a:r>
              <a:rPr lang="en-US" sz="2600" dirty="0"/>
              <a:t>Ecological/Agricultural/Geological/ Environmental knowledge</a:t>
            </a:r>
          </a:p>
          <a:p>
            <a:r>
              <a:rPr lang="en-US" sz="2600" dirty="0"/>
              <a:t>Interdisciplinary understanding</a:t>
            </a:r>
          </a:p>
          <a:p>
            <a:r>
              <a:rPr lang="en-US" sz="2600" dirty="0"/>
              <a:t>Marketing; advocacy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0B2BB27-C7F5-4A7A-A4E2-8E390284D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827" y="5504"/>
            <a:ext cx="10515600" cy="716084"/>
          </a:xfrm>
        </p:spPr>
        <p:txBody>
          <a:bodyPr/>
          <a:lstStyle/>
          <a:p>
            <a:r>
              <a:rPr lang="en-US" dirty="0"/>
              <a:t>Key Skills Requested by Employers</a:t>
            </a:r>
          </a:p>
        </p:txBody>
      </p:sp>
    </p:spTree>
    <p:extLst>
      <p:ext uri="{BB962C8B-B14F-4D97-AF65-F5344CB8AC3E}">
        <p14:creationId xmlns:p14="http://schemas.microsoft.com/office/powerpoint/2010/main" val="871419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0B9EF9B-5CD7-4CC6-97C9-7BCBF891B303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Citation: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Krasna H, Czabanowska K, Jiang S, Khadka S, Morita H, Kornfeld J and Shaman J, The Future of Careers at the Intersection of Climate Change and Public Health: What Can Job Postings and an Employer Survey Tell Us?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International Journal of Environmental Research and Public Health (Feb. 2020)</a:t>
            </a:r>
            <a:endParaRPr lang="en-US" sz="20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19DDD97-FBC2-45A5-86FD-6C4B8561C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Contact: hk2778@cumc.columbia.edu</a:t>
            </a:r>
          </a:p>
        </p:txBody>
      </p:sp>
    </p:spTree>
    <p:extLst>
      <p:ext uri="{BB962C8B-B14F-4D97-AF65-F5344CB8AC3E}">
        <p14:creationId xmlns:p14="http://schemas.microsoft.com/office/powerpoint/2010/main" val="4243029897"/>
      </p:ext>
    </p:extLst>
  </p:cSld>
  <p:clrMapOvr>
    <a:masterClrMapping/>
  </p:clrMapOvr>
</p:sld>
</file>

<file path=ppt/theme/theme1.xml><?xml version="1.0" encoding="utf-8"?>
<a:theme xmlns:a="http://schemas.openxmlformats.org/drawingml/2006/main" name="ColumbiaMailman_Wide-9x6">
  <a:themeElements>
    <a:clrScheme name="CM2019">
      <a:dk1>
        <a:srgbClr val="53565A"/>
      </a:dk1>
      <a:lt1>
        <a:srgbClr val="FFFFFF"/>
      </a:lt1>
      <a:dk2>
        <a:srgbClr val="0077C8"/>
      </a:dk2>
      <a:lt2>
        <a:srgbClr val="FFFFFF"/>
      </a:lt2>
      <a:accent1>
        <a:srgbClr val="1D4F91"/>
      </a:accent1>
      <a:accent2>
        <a:srgbClr val="AE2573"/>
      </a:accent2>
      <a:accent3>
        <a:srgbClr val="FFA300"/>
      </a:accent3>
      <a:accent4>
        <a:srgbClr val="FC4C02"/>
      </a:accent4>
      <a:accent5>
        <a:srgbClr val="B7BF10"/>
      </a:accent5>
      <a:accent6>
        <a:srgbClr val="71B2C9"/>
      </a:accent6>
      <a:hlink>
        <a:srgbClr val="AE2573"/>
      </a:hlink>
      <a:folHlink>
        <a:srgbClr val="D0D0CE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4"/>
          </a:solidFill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rIns="0" rtlCol="0">
        <a:no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owerpoint_Template_WIDE" id="{320877F5-9057-5044-9670-55C377C33490}" vid="{043CC7DF-15AC-0F49-A0D1-304573C219B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7611</TotalTime>
  <Words>429</Words>
  <Application>Microsoft Macintosh PowerPoint</Application>
  <PresentationFormat>Widescreen</PresentationFormat>
  <Paragraphs>49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Lato</vt:lpstr>
      <vt:lpstr>Arial</vt:lpstr>
      <vt:lpstr>Calibri</vt:lpstr>
      <vt:lpstr>Lucida Grande</vt:lpstr>
      <vt:lpstr>LucidaGrande</vt:lpstr>
      <vt:lpstr>Times New Roman</vt:lpstr>
      <vt:lpstr>ColumbiaMailman_Wide-9x6</vt:lpstr>
      <vt:lpstr>The Future of Careers at the Intersection of Climate Change and Public Health</vt:lpstr>
      <vt:lpstr>Is there a demand for graduates with training in both climate change and public health? </vt:lpstr>
      <vt:lpstr>Methods and Key Results</vt:lpstr>
      <vt:lpstr>PowerPoint Presentation</vt:lpstr>
      <vt:lpstr>PowerPoint Presentation</vt:lpstr>
      <vt:lpstr>Key Skills Requested by Employers</vt:lpstr>
      <vt:lpstr>Contact: hk2778@cumc.columbia.edu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Future of Careers at the Intersection of Climate Change and Public Health</dc:title>
  <dc:creator>Krasna, Heather</dc:creator>
  <cp:lastModifiedBy>Jiang, Shan</cp:lastModifiedBy>
  <cp:revision>13</cp:revision>
  <dcterms:created xsi:type="dcterms:W3CDTF">2020-10-03T18:13:01Z</dcterms:created>
  <dcterms:modified xsi:type="dcterms:W3CDTF">2020-10-10T05:25:24Z</dcterms:modified>
</cp:coreProperties>
</file>