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7"/>
  </p:notesMasterIdLst>
  <p:handoutMasterIdLst>
    <p:handoutMasterId r:id="rId48"/>
  </p:handoutMasterIdLst>
  <p:sldIdLst>
    <p:sldId id="256" r:id="rId2"/>
    <p:sldId id="257" r:id="rId3"/>
    <p:sldId id="260" r:id="rId4"/>
    <p:sldId id="265" r:id="rId5"/>
    <p:sldId id="267" r:id="rId6"/>
    <p:sldId id="266" r:id="rId7"/>
    <p:sldId id="261" r:id="rId8"/>
    <p:sldId id="258" r:id="rId9"/>
    <p:sldId id="324" r:id="rId10"/>
    <p:sldId id="272" r:id="rId11"/>
    <p:sldId id="273" r:id="rId12"/>
    <p:sldId id="274" r:id="rId13"/>
    <p:sldId id="316" r:id="rId14"/>
    <p:sldId id="317" r:id="rId15"/>
    <p:sldId id="275" r:id="rId16"/>
    <p:sldId id="276" r:id="rId17"/>
    <p:sldId id="308" r:id="rId18"/>
    <p:sldId id="309" r:id="rId19"/>
    <p:sldId id="327" r:id="rId20"/>
    <p:sldId id="277" r:id="rId21"/>
    <p:sldId id="278" r:id="rId22"/>
    <p:sldId id="279" r:id="rId23"/>
    <p:sldId id="326" r:id="rId24"/>
    <p:sldId id="282" r:id="rId25"/>
    <p:sldId id="283" r:id="rId26"/>
    <p:sldId id="284" r:id="rId27"/>
    <p:sldId id="285" r:id="rId28"/>
    <p:sldId id="286" r:id="rId29"/>
    <p:sldId id="287" r:id="rId30"/>
    <p:sldId id="288" r:id="rId31"/>
    <p:sldId id="321" r:id="rId32"/>
    <p:sldId id="289" r:id="rId33"/>
    <p:sldId id="290" r:id="rId34"/>
    <p:sldId id="292" r:id="rId35"/>
    <p:sldId id="313" r:id="rId36"/>
    <p:sldId id="293" r:id="rId37"/>
    <p:sldId id="294" r:id="rId38"/>
    <p:sldId id="295" r:id="rId39"/>
    <p:sldId id="291" r:id="rId40"/>
    <p:sldId id="306" r:id="rId41"/>
    <p:sldId id="299" r:id="rId42"/>
    <p:sldId id="300" r:id="rId43"/>
    <p:sldId id="322" r:id="rId44"/>
    <p:sldId id="325" r:id="rId45"/>
    <p:sldId id="319" r:id="rId4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6"/>
    <p:restoredTop sz="92845"/>
  </p:normalViewPr>
  <p:slideViewPr>
    <p:cSldViewPr>
      <p:cViewPr>
        <p:scale>
          <a:sx n="112" d="100"/>
          <a:sy n="112" d="100"/>
        </p:scale>
        <p:origin x="1472" y="-5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54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NZ"/>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52649CFD-1548-4396-A8ED-ADCDE1EDAB91}" type="datetimeFigureOut">
              <a:rPr lang="en-US" smtClean="0"/>
              <a:pPr/>
              <a:t>4/28/19</a:t>
            </a:fld>
            <a:endParaRPr lang="en-NZ"/>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endParaRPr lang="en-NZ"/>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14D718CA-B174-4857-932B-56B257D11EDB}" type="slidenum">
              <a:rPr lang="en-NZ" smtClean="0"/>
              <a:pPr/>
              <a:t>‹#›</a:t>
            </a:fld>
            <a:endParaRPr lang="en-NZ"/>
          </a:p>
        </p:txBody>
      </p:sp>
    </p:spTree>
    <p:extLst>
      <p:ext uri="{BB962C8B-B14F-4D97-AF65-F5344CB8AC3E}">
        <p14:creationId xmlns:p14="http://schemas.microsoft.com/office/powerpoint/2010/main" val="346834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NZ"/>
          </a:p>
        </p:txBody>
      </p:sp>
      <p:sp>
        <p:nvSpPr>
          <p:cNvPr id="3" name="Date Placeholder 2"/>
          <p:cNvSpPr>
            <a:spLocks noGrp="1"/>
          </p:cNvSpPr>
          <p:nvPr>
            <p:ph type="dt" idx="1"/>
          </p:nvPr>
        </p:nvSpPr>
        <p:spPr>
          <a:xfrm>
            <a:off x="4143588" y="1"/>
            <a:ext cx="3169920" cy="480060"/>
          </a:xfrm>
          <a:prstGeom prst="rect">
            <a:avLst/>
          </a:prstGeom>
        </p:spPr>
        <p:txBody>
          <a:bodyPr vert="horz" lIns="99048" tIns="49524" rIns="99048" bIns="49524" rtlCol="0"/>
          <a:lstStyle>
            <a:lvl1pPr algn="r">
              <a:defRPr sz="1300"/>
            </a:lvl1pPr>
          </a:lstStyle>
          <a:p>
            <a:fld id="{88545198-7AF0-488C-83F7-11659B7AF9F4}" type="datetimeFigureOut">
              <a:rPr lang="en-US" smtClean="0"/>
              <a:pPr/>
              <a:t>4/28/19</a:t>
            </a:fld>
            <a:endParaRPr lang="en-NZ"/>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9048" tIns="49524" rIns="99048" bIns="49524" rtlCol="0" anchor="ctr"/>
          <a:lstStyle/>
          <a:p>
            <a:endParaRPr lang="en-NZ"/>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119474"/>
            <a:ext cx="3169920" cy="480060"/>
          </a:xfrm>
          <a:prstGeom prst="rect">
            <a:avLst/>
          </a:prstGeom>
        </p:spPr>
        <p:txBody>
          <a:bodyPr vert="horz" lIns="99048" tIns="49524" rIns="99048" bIns="49524" rtlCol="0" anchor="b"/>
          <a:lstStyle>
            <a:lvl1pPr algn="l">
              <a:defRPr sz="1300"/>
            </a:lvl1pPr>
          </a:lstStyle>
          <a:p>
            <a:endParaRPr lang="en-NZ"/>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9048" tIns="49524" rIns="99048" bIns="49524" rtlCol="0" anchor="b"/>
          <a:lstStyle>
            <a:lvl1pPr algn="r">
              <a:defRPr sz="1300"/>
            </a:lvl1pPr>
          </a:lstStyle>
          <a:p>
            <a:fld id="{630BED8C-7914-43C6-A50E-E7BB2CA4120C}" type="slidenum">
              <a:rPr lang="en-NZ" smtClean="0"/>
              <a:pPr/>
              <a:t>‹#›</a:t>
            </a:fld>
            <a:endParaRPr lang="en-NZ"/>
          </a:p>
        </p:txBody>
      </p:sp>
    </p:spTree>
    <p:extLst>
      <p:ext uri="{BB962C8B-B14F-4D97-AF65-F5344CB8AC3E}">
        <p14:creationId xmlns:p14="http://schemas.microsoft.com/office/powerpoint/2010/main" val="345794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fld id="{630BED8C-7914-43C6-A50E-E7BB2CA4120C}" type="slidenum">
              <a:rPr lang="en-NZ" smtClean="0"/>
              <a:pPr/>
              <a:t>1</a:t>
            </a:fld>
            <a:endParaRPr lang="en-NZ"/>
          </a:p>
        </p:txBody>
      </p:sp>
    </p:spTree>
    <p:extLst>
      <p:ext uri="{BB962C8B-B14F-4D97-AF65-F5344CB8AC3E}">
        <p14:creationId xmlns:p14="http://schemas.microsoft.com/office/powerpoint/2010/main" val="2336270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743534C-7C55-4B69-A37B-5CC74A816C5E}" type="slidenum">
              <a:rPr lang="en-AU"/>
              <a:pPr/>
              <a:t>11</a:t>
            </a:fld>
            <a:endParaRPr lang="en-AU"/>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7725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4774E4F-0431-4470-9EF2-C9142D20C586}" type="slidenum">
              <a:rPr lang="en-AU"/>
              <a:pPr/>
              <a:t>12</a:t>
            </a:fld>
            <a:endParaRPr lang="en-AU"/>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673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5429EAD-6240-43F9-B4DB-1C03EE885B14}" type="slidenum">
              <a:rPr lang="en-AU"/>
              <a:pPr/>
              <a:t>13</a:t>
            </a:fld>
            <a:endParaRPr lang="en-AU"/>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766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C274276-50DF-43BF-860A-04CCE501D054}" type="slidenum">
              <a:rPr lang="en-AU"/>
              <a:pPr/>
              <a:t>14</a:t>
            </a:fld>
            <a:endParaRPr lang="en-AU"/>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83297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ECF2AC4-D7E9-445C-B3A8-C83774DB2951}" type="slidenum">
              <a:rPr lang="en-AU"/>
              <a:pPr/>
              <a:t>15</a:t>
            </a:fld>
            <a:endParaRPr lang="en-AU"/>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75766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90C4DD8-E233-43A6-8127-13CC09026EAB}" type="slidenum">
              <a:rPr lang="en-AU"/>
              <a:pPr/>
              <a:t>16</a:t>
            </a:fld>
            <a:endParaRPr lang="en-AU"/>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094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6DE10F7-A58C-4F7C-926F-8B8E00A1A20E}" type="slidenum">
              <a:rPr lang="en-AU"/>
              <a:pPr/>
              <a:t>17</a:t>
            </a:fld>
            <a:endParaRPr lang="en-AU"/>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2161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D998318-8916-4B17-8DA8-61F8325377F5}" type="slidenum">
              <a:rPr lang="en-AU"/>
              <a:pPr/>
              <a:t>18</a:t>
            </a:fld>
            <a:endParaRPr lang="en-AU"/>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7140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98CA00F-852A-416C-A555-94ECCF677ECF}" type="slidenum">
              <a:rPr lang="en-AU"/>
              <a:pPr/>
              <a:t>20</a:t>
            </a:fld>
            <a:endParaRPr lang="en-AU"/>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7735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EA412A6-C8CF-48ED-A17F-0CB1E66F31F4}" type="slidenum">
              <a:rPr lang="en-AU"/>
              <a:pPr/>
              <a:t>21</a:t>
            </a:fld>
            <a:endParaRPr lang="en-AU"/>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776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fld id="{630BED8C-7914-43C6-A50E-E7BB2CA4120C}" type="slidenum">
              <a:rPr lang="en-NZ" smtClean="0"/>
              <a:pPr/>
              <a:t>2</a:t>
            </a:fld>
            <a:endParaRPr lang="en-NZ"/>
          </a:p>
        </p:txBody>
      </p:sp>
    </p:spTree>
    <p:extLst>
      <p:ext uri="{BB962C8B-B14F-4D97-AF65-F5344CB8AC3E}">
        <p14:creationId xmlns:p14="http://schemas.microsoft.com/office/powerpoint/2010/main" val="1952548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01BB67A-9024-4B3A-B0F2-E93A5B1E3FE9}" type="slidenum">
              <a:rPr lang="en-AU"/>
              <a:pPr/>
              <a:t>22</a:t>
            </a:fld>
            <a:endParaRPr lang="en-AU"/>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8764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7CF6C46-BE97-4C3B-A632-1F9006657D98}" type="slidenum">
              <a:rPr lang="en-AU"/>
              <a:pPr/>
              <a:t>24</a:t>
            </a:fld>
            <a:endParaRPr lang="en-AU"/>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5998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4AED8D9-BFBA-4FFF-A497-DFF15A0C02D4}" type="slidenum">
              <a:rPr lang="en-AU"/>
              <a:pPr/>
              <a:t>25</a:t>
            </a:fld>
            <a:endParaRPr lang="en-AU"/>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594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3D3AC6E-AC13-4C87-818A-BF28C000880F}" type="slidenum">
              <a:rPr lang="en-AU"/>
              <a:pPr/>
              <a:t>26</a:t>
            </a:fld>
            <a:endParaRPr lang="en-AU"/>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0830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6BEDFBB-96FD-491B-8B87-ED9F8CAA508E}" type="slidenum">
              <a:rPr lang="en-AU"/>
              <a:pPr/>
              <a:t>27</a:t>
            </a:fld>
            <a:endParaRPr lang="en-AU"/>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1391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B062E26-6909-42F6-8347-1A1CC7EB7C60}" type="slidenum">
              <a:rPr lang="en-AU"/>
              <a:pPr/>
              <a:t>28</a:t>
            </a:fld>
            <a:endParaRPr lang="en-AU"/>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8985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C6DD9B1-BCEB-4AF1-8804-25DC8A2EC3A0}" type="slidenum">
              <a:rPr lang="en-AU"/>
              <a:pPr/>
              <a:t>29</a:t>
            </a:fld>
            <a:endParaRPr lang="en-AU"/>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82928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EDFF9CB-5831-4CD3-B817-E0E29DFBF434}" type="slidenum">
              <a:rPr lang="en-AU"/>
              <a:pPr/>
              <a:t>30</a:t>
            </a:fld>
            <a:endParaRPr lang="en-AU"/>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1132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2278534-BA5E-4D32-9DA4-287FBCF92F59}" type="slidenum">
              <a:rPr lang="en-AU"/>
              <a:pPr/>
              <a:t>32</a:t>
            </a:fld>
            <a:endParaRPr lang="en-AU"/>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NZ"/>
          </a:p>
        </p:txBody>
      </p:sp>
    </p:spTree>
    <p:extLst>
      <p:ext uri="{BB962C8B-B14F-4D97-AF65-F5344CB8AC3E}">
        <p14:creationId xmlns:p14="http://schemas.microsoft.com/office/powerpoint/2010/main" val="1457854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90A484A-9C4D-4001-869D-707EEF3FDCA9}" type="slidenum">
              <a:rPr lang="en-AU"/>
              <a:pPr/>
              <a:t>33</a:t>
            </a:fld>
            <a:endParaRPr lang="en-AU"/>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851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A2A77-BA9B-4E84-97DC-F0040F135223}" type="slidenum">
              <a:rPr lang="en-US"/>
              <a:pPr/>
              <a:t>3</a:t>
            </a:fld>
            <a:endParaRPr lang="en-US"/>
          </a:p>
        </p:txBody>
      </p:sp>
      <p:sp>
        <p:nvSpPr>
          <p:cNvPr id="111618" name="Rectangle 2"/>
          <p:cNvSpPr>
            <a:spLocks noGrp="1" noRot="1" noChangeAspect="1" noChangeArrowheads="1" noTextEdit="1"/>
          </p:cNvSpPr>
          <p:nvPr>
            <p:ph type="sldImg"/>
          </p:nvPr>
        </p:nvSpPr>
        <p:spPr>
          <a:xfrm>
            <a:off x="1217613" y="700088"/>
            <a:ext cx="4879975" cy="3659187"/>
          </a:xfrm>
          <a:ln/>
        </p:spPr>
      </p:sp>
      <p:sp>
        <p:nvSpPr>
          <p:cNvPr id="111619" name="Rectangle 3"/>
          <p:cNvSpPr>
            <a:spLocks noGrp="1" noChangeArrowheads="1"/>
          </p:cNvSpPr>
          <p:nvPr>
            <p:ph type="body" idx="1"/>
          </p:nvPr>
        </p:nvSpPr>
        <p:spPr>
          <a:xfrm>
            <a:off x="965200" y="4592242"/>
            <a:ext cx="5384800" cy="4282201"/>
          </a:xfrm>
        </p:spPr>
        <p:txBody>
          <a:bodyPr/>
          <a:lstStyle/>
          <a:p>
            <a:endParaRPr lang="en-US"/>
          </a:p>
        </p:txBody>
      </p:sp>
    </p:spTree>
    <p:extLst>
      <p:ext uri="{BB962C8B-B14F-4D97-AF65-F5344CB8AC3E}">
        <p14:creationId xmlns:p14="http://schemas.microsoft.com/office/powerpoint/2010/main" val="801433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B6A9C99-F17D-472E-8F22-BB6EF5C9B9FD}" type="slidenum">
              <a:rPr lang="en-AU"/>
              <a:pPr/>
              <a:t>34</a:t>
            </a:fld>
            <a:endParaRPr lang="en-AU"/>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457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1BCD914B-187E-46FF-BAF6-EAC15C478818}" type="slidenum">
              <a:rPr lang="en-GB"/>
              <a:pPr/>
              <a:t>35</a:t>
            </a:fld>
            <a:endParaRPr lang="en-GB"/>
          </a:p>
        </p:txBody>
      </p:sp>
      <p:sp>
        <p:nvSpPr>
          <p:cNvPr id="398338" name="Rectangle 2050"/>
          <p:cNvSpPr>
            <a:spLocks noGrp="1" noRot="1" noChangeAspect="1" noChangeArrowheads="1" noTextEdit="1"/>
          </p:cNvSpPr>
          <p:nvPr>
            <p:ph type="sldImg"/>
          </p:nvPr>
        </p:nvSpPr>
        <p:spPr>
          <a:ln/>
        </p:spPr>
      </p:sp>
      <p:sp>
        <p:nvSpPr>
          <p:cNvPr id="398339" name="Rectangle 2051"/>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019929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DE3ABC1-5F09-45B9-AB64-EE55F09AC09C}" type="slidenum">
              <a:rPr lang="en-AU"/>
              <a:pPr/>
              <a:t>36</a:t>
            </a:fld>
            <a:endParaRPr lang="en-AU"/>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3395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94F5A30-096D-40F4-9B38-D1CF50FA3C53}" type="slidenum">
              <a:rPr lang="en-AU"/>
              <a:pPr/>
              <a:t>37</a:t>
            </a:fld>
            <a:endParaRPr lang="en-AU"/>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9456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7163B7B-5327-47F1-B174-4706CE31244A}" type="slidenum">
              <a:rPr lang="en-AU"/>
              <a:pPr/>
              <a:t>38</a:t>
            </a:fld>
            <a:endParaRPr lang="en-AU"/>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3911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E23FF26-E9E3-4614-AADD-9C4B7842FF61}" type="slidenum">
              <a:rPr lang="en-AU"/>
              <a:pPr/>
              <a:t>39</a:t>
            </a:fld>
            <a:endParaRPr lang="en-AU"/>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1901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BEE568A-71AF-401C-B1A1-795CA724D88D}" type="slidenum">
              <a:rPr lang="en-AU"/>
              <a:pPr/>
              <a:t>40</a:t>
            </a:fld>
            <a:endParaRPr lang="en-AU"/>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7914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9F25D16-C8A3-4D26-B6D1-576582D00087}" type="slidenum">
              <a:rPr lang="en-AU"/>
              <a:pPr/>
              <a:t>41</a:t>
            </a:fld>
            <a:endParaRPr lang="en-AU"/>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92385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79E623D-C6D0-46E2-876F-D053742F1455}" type="slidenum">
              <a:rPr lang="en-AU"/>
              <a:pPr/>
              <a:t>42</a:t>
            </a:fld>
            <a:endParaRPr lang="en-AU"/>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293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2878B-EB92-4B58-8756-DB8E1BB7C14A}" type="slidenum">
              <a:rPr lang="en-US"/>
              <a:pPr/>
              <a:t>4</a:t>
            </a:fld>
            <a:endParaRPr lang="en-US"/>
          </a:p>
        </p:txBody>
      </p:sp>
      <p:sp>
        <p:nvSpPr>
          <p:cNvPr id="113666" name="Rectangle 2"/>
          <p:cNvSpPr>
            <a:spLocks noGrp="1" noRot="1" noChangeAspect="1" noChangeArrowheads="1" noTextEdit="1"/>
          </p:cNvSpPr>
          <p:nvPr>
            <p:ph type="sldImg"/>
          </p:nvPr>
        </p:nvSpPr>
        <p:spPr>
          <a:xfrm>
            <a:off x="1217613" y="700088"/>
            <a:ext cx="4879975" cy="3659187"/>
          </a:xfrm>
          <a:ln/>
        </p:spPr>
      </p:sp>
      <p:sp>
        <p:nvSpPr>
          <p:cNvPr id="113667" name="Rectangle 3"/>
          <p:cNvSpPr>
            <a:spLocks noGrp="1" noChangeArrowheads="1"/>
          </p:cNvSpPr>
          <p:nvPr>
            <p:ph type="body" idx="1"/>
          </p:nvPr>
        </p:nvSpPr>
        <p:spPr>
          <a:xfrm>
            <a:off x="965200" y="4592242"/>
            <a:ext cx="5384800" cy="4282201"/>
          </a:xfrm>
        </p:spPr>
        <p:txBody>
          <a:bodyPr/>
          <a:lstStyle/>
          <a:p>
            <a:endParaRPr lang="en-US"/>
          </a:p>
        </p:txBody>
      </p:sp>
    </p:spTree>
    <p:extLst>
      <p:ext uri="{BB962C8B-B14F-4D97-AF65-F5344CB8AC3E}">
        <p14:creationId xmlns:p14="http://schemas.microsoft.com/office/powerpoint/2010/main" val="364327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88F6AB-5FCE-46DD-8B8C-0C0ABBAFAF2F}" type="slidenum">
              <a:rPr lang="en-US"/>
              <a:pPr/>
              <a:t>5</a:t>
            </a:fld>
            <a:endParaRPr lang="en-US"/>
          </a:p>
        </p:txBody>
      </p:sp>
      <p:sp>
        <p:nvSpPr>
          <p:cNvPr id="117762" name="Rectangle 2"/>
          <p:cNvSpPr>
            <a:spLocks noGrp="1" noRot="1" noChangeAspect="1" noChangeArrowheads="1" noTextEdit="1"/>
          </p:cNvSpPr>
          <p:nvPr>
            <p:ph type="sldImg"/>
          </p:nvPr>
        </p:nvSpPr>
        <p:spPr>
          <a:xfrm>
            <a:off x="1217613" y="700088"/>
            <a:ext cx="4879975" cy="3659187"/>
          </a:xfrm>
          <a:ln/>
        </p:spPr>
      </p:sp>
      <p:sp>
        <p:nvSpPr>
          <p:cNvPr id="117763" name="Rectangle 3"/>
          <p:cNvSpPr>
            <a:spLocks noGrp="1" noChangeArrowheads="1"/>
          </p:cNvSpPr>
          <p:nvPr>
            <p:ph type="body" idx="1"/>
          </p:nvPr>
        </p:nvSpPr>
        <p:spPr>
          <a:xfrm>
            <a:off x="965200" y="4592242"/>
            <a:ext cx="5384800" cy="4282201"/>
          </a:xfrm>
        </p:spPr>
        <p:txBody>
          <a:bodyPr/>
          <a:lstStyle/>
          <a:p>
            <a:endParaRPr lang="en-US"/>
          </a:p>
        </p:txBody>
      </p:sp>
    </p:spTree>
    <p:extLst>
      <p:ext uri="{BB962C8B-B14F-4D97-AF65-F5344CB8AC3E}">
        <p14:creationId xmlns:p14="http://schemas.microsoft.com/office/powerpoint/2010/main" val="3876380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10CC52-F185-45CA-942A-27288B53DA0C}" type="slidenum">
              <a:rPr lang="en-US"/>
              <a:pPr/>
              <a:t>6</a:t>
            </a:fld>
            <a:endParaRPr lang="en-US"/>
          </a:p>
        </p:txBody>
      </p:sp>
      <p:sp>
        <p:nvSpPr>
          <p:cNvPr id="115714" name="Rectangle 2"/>
          <p:cNvSpPr>
            <a:spLocks noGrp="1" noRot="1" noChangeAspect="1" noChangeArrowheads="1" noTextEdit="1"/>
          </p:cNvSpPr>
          <p:nvPr>
            <p:ph type="sldImg"/>
          </p:nvPr>
        </p:nvSpPr>
        <p:spPr>
          <a:xfrm>
            <a:off x="1217613" y="700088"/>
            <a:ext cx="4879975" cy="3659187"/>
          </a:xfrm>
          <a:ln/>
        </p:spPr>
      </p:sp>
      <p:sp>
        <p:nvSpPr>
          <p:cNvPr id="115715" name="Rectangle 3"/>
          <p:cNvSpPr>
            <a:spLocks noGrp="1" noChangeArrowheads="1"/>
          </p:cNvSpPr>
          <p:nvPr>
            <p:ph type="body" idx="1"/>
          </p:nvPr>
        </p:nvSpPr>
        <p:spPr>
          <a:xfrm>
            <a:off x="965200" y="4592242"/>
            <a:ext cx="5384800" cy="4282201"/>
          </a:xfrm>
        </p:spPr>
        <p:txBody>
          <a:bodyPr/>
          <a:lstStyle/>
          <a:p>
            <a:endParaRPr lang="en-US"/>
          </a:p>
        </p:txBody>
      </p:sp>
    </p:spTree>
    <p:extLst>
      <p:ext uri="{BB962C8B-B14F-4D97-AF65-F5344CB8AC3E}">
        <p14:creationId xmlns:p14="http://schemas.microsoft.com/office/powerpoint/2010/main" val="197483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fld id="{630BED8C-7914-43C6-A50E-E7BB2CA4120C}" type="slidenum">
              <a:rPr lang="en-NZ" smtClean="0"/>
              <a:pPr/>
              <a:t>7</a:t>
            </a:fld>
            <a:endParaRPr lang="en-NZ"/>
          </a:p>
        </p:txBody>
      </p:sp>
    </p:spTree>
    <p:extLst>
      <p:ext uri="{BB962C8B-B14F-4D97-AF65-F5344CB8AC3E}">
        <p14:creationId xmlns:p14="http://schemas.microsoft.com/office/powerpoint/2010/main" val="405141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fld id="{630BED8C-7914-43C6-A50E-E7BB2CA4120C}" type="slidenum">
              <a:rPr lang="en-NZ" smtClean="0"/>
              <a:pPr/>
              <a:t>8</a:t>
            </a:fld>
            <a:endParaRPr lang="en-NZ"/>
          </a:p>
        </p:txBody>
      </p:sp>
    </p:spTree>
    <p:extLst>
      <p:ext uri="{BB962C8B-B14F-4D97-AF65-F5344CB8AC3E}">
        <p14:creationId xmlns:p14="http://schemas.microsoft.com/office/powerpoint/2010/main" val="198144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BACEDAB-5BEE-4811-B9B2-A2637DD6F8A0}" type="slidenum">
              <a:rPr lang="en-AU"/>
              <a:pPr/>
              <a:t>10</a:t>
            </a:fld>
            <a:endParaRPr lang="en-AU"/>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5415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0">
              <a:srgbClr val="92D050"/>
            </a:gs>
            <a:gs pos="40000">
              <a:srgbClr val="8BD070"/>
            </a:gs>
            <a:gs pos="100000">
              <a:srgbClr val="00CC00"/>
            </a:gs>
          </a:gsLst>
          <a:path path="circle">
            <a:fillToRect l="65000" b="98000"/>
          </a:path>
        </a:gradFill>
        <a:effectLst/>
      </p:bgPr>
    </p:bg>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66" y="5801285"/>
            <a:ext cx="4680840" cy="713271"/>
          </a:xfrm>
          <a:prstGeom prst="rect">
            <a:avLst/>
          </a:prstGeom>
        </p:spPr>
      </p:pic>
    </p:spTree>
    <p:extLst>
      <p:ext uri="{BB962C8B-B14F-4D97-AF65-F5344CB8AC3E}">
        <p14:creationId xmlns:p14="http://schemas.microsoft.com/office/powerpoint/2010/main" val="424869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0399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1052736"/>
            <a:ext cx="1777470" cy="4814665"/>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p:nvPr>
        </p:nvSpPr>
        <p:spPr>
          <a:xfrm>
            <a:off x="457200" y="1052735"/>
            <a:ext cx="6324600" cy="481466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44827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NZ"/>
          </a:p>
        </p:txBody>
      </p:sp>
      <p:sp>
        <p:nvSpPr>
          <p:cNvPr id="3" name="Table Placeholder 2"/>
          <p:cNvSpPr>
            <a:spLocks noGrp="1"/>
          </p:cNvSpPr>
          <p:nvPr>
            <p:ph type="tbl" idx="1"/>
          </p:nvPr>
        </p:nvSpPr>
        <p:spPr>
          <a:xfrm>
            <a:off x="457200" y="1719263"/>
            <a:ext cx="8229600" cy="4411662"/>
          </a:xfrm>
        </p:spPr>
        <p:txBody>
          <a:bodyPr/>
          <a:lstStyle/>
          <a:p>
            <a:endParaRPr lang="en-NZ"/>
          </a:p>
        </p:txBody>
      </p:sp>
      <p:sp>
        <p:nvSpPr>
          <p:cNvPr id="4" name="Date Placeholder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8400"/>
            <a:ext cx="2133600" cy="457200"/>
          </a:xfrm>
          <a:prstGeom prst="rect">
            <a:avLst/>
          </a:prstGeom>
        </p:spPr>
        <p:txBody>
          <a:bodyPr/>
          <a:lstStyle>
            <a:lvl1pPr>
              <a:defRPr/>
            </a:lvl1pPr>
          </a:lstStyle>
          <a:p>
            <a:fld id="{72EB39BA-F78E-4FEC-9AE5-4A3CCC3E511F}" type="slidenum">
              <a:rPr lang="en-US" altLang="en-US"/>
              <a:pPr/>
              <a:t>‹#›</a:t>
            </a:fld>
            <a:endParaRPr lang="en-US" altLang="en-US"/>
          </a:p>
        </p:txBody>
      </p:sp>
    </p:spTree>
    <p:extLst>
      <p:ext uri="{BB962C8B-B14F-4D97-AF65-F5344CB8AC3E}">
        <p14:creationId xmlns:p14="http://schemas.microsoft.com/office/powerpoint/2010/main" val="2205044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685800"/>
          </a:xfrm>
        </p:spPr>
        <p:txBody>
          <a:bodyPr/>
          <a:lstStyle/>
          <a:p>
            <a:r>
              <a:rPr lang="en-US"/>
              <a:t>Click to edit Master title style</a:t>
            </a:r>
            <a:endParaRPr lang="en-NZ"/>
          </a:p>
        </p:txBody>
      </p:sp>
      <p:sp>
        <p:nvSpPr>
          <p:cNvPr id="3" name="Text Placeholder 2"/>
          <p:cNvSpPr>
            <a:spLocks noGrp="1"/>
          </p:cNvSpPr>
          <p:nvPr>
            <p:ph type="body" sz="half" idx="1"/>
          </p:nvPr>
        </p:nvSpPr>
        <p:spPr>
          <a:xfrm>
            <a:off x="685800" y="2057400"/>
            <a:ext cx="38100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2057400"/>
            <a:ext cx="38100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389699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10733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a:gsLst>
            <a:gs pos="0">
              <a:srgbClr val="92D050"/>
            </a:gs>
            <a:gs pos="40000">
              <a:srgbClr val="8BD070"/>
            </a:gs>
            <a:gs pos="100000">
              <a:srgbClr val="00CC00"/>
            </a:gs>
          </a:gsLst>
          <a:path path="circle">
            <a:fillToRect l="65000" b="98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extLst>
      <p:ext uri="{BB962C8B-B14F-4D97-AF65-F5344CB8AC3E}">
        <p14:creationId xmlns:p14="http://schemas.microsoft.com/office/powerpoint/2010/main" val="26396292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rotWithShape="1">
          <a:gsLst>
            <a:gs pos="0">
              <a:srgbClr val="00CC00"/>
            </a:gs>
            <a:gs pos="40000">
              <a:srgbClr val="92D050"/>
            </a:gs>
            <a:gs pos="100000">
              <a:srgbClr val="00B050"/>
            </a:gs>
          </a:gsLst>
          <a:path path="circle">
            <a:fillToRect l="65000" b="98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Title 7"/>
          <p:cNvSpPr>
            <a:spLocks noGrp="1"/>
          </p:cNvSpPr>
          <p:nvPr>
            <p:ph type="title"/>
          </p:nvPr>
        </p:nvSpPr>
        <p:spPr/>
        <p:txBody>
          <a:bodyPr rtlCol="0"/>
          <a:lstStyle/>
          <a:p>
            <a:r>
              <a:rPr kumimoji="0" lang="en-US"/>
              <a:t>Click to edit Master title style</a:t>
            </a:r>
            <a:endParaRPr kumimoji="0" lang="en-US" dirty="0"/>
          </a:p>
        </p:txBody>
      </p:sp>
    </p:spTree>
    <p:extLst>
      <p:ext uri="{BB962C8B-B14F-4D97-AF65-F5344CB8AC3E}">
        <p14:creationId xmlns:p14="http://schemas.microsoft.com/office/powerpoint/2010/main" val="260925274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933068"/>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67544" y="606092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31965" y="60960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67544" y="2132856"/>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3209" y="2132856"/>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863" y="345637"/>
            <a:ext cx="4012425" cy="612000"/>
          </a:xfrm>
          <a:prstGeom prst="rect">
            <a:avLst/>
          </a:prstGeom>
        </p:spPr>
      </p:pic>
    </p:spTree>
    <p:extLst>
      <p:ext uri="{BB962C8B-B14F-4D97-AF65-F5344CB8AC3E}">
        <p14:creationId xmlns:p14="http://schemas.microsoft.com/office/powerpoint/2010/main" val="394392401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rotWithShape="1">
          <a:gsLst>
            <a:gs pos="0">
              <a:srgbClr val="8BD070"/>
            </a:gs>
            <a:gs pos="40000">
              <a:srgbClr val="8BD070"/>
            </a:gs>
            <a:gs pos="100000">
              <a:srgbClr val="00CC00"/>
            </a:gs>
          </a:gsLst>
          <a:path path="circle">
            <a:fillToRect l="65000" b="98000"/>
          </a:path>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58310044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17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5589240"/>
            <a:ext cx="4012425" cy="612000"/>
          </a:xfrm>
          <a:prstGeom prst="rect">
            <a:avLst/>
          </a:prstGeom>
        </p:spPr>
      </p:pic>
    </p:spTree>
    <p:extLst>
      <p:ext uri="{BB962C8B-B14F-4D97-AF65-F5344CB8AC3E}">
        <p14:creationId xmlns:p14="http://schemas.microsoft.com/office/powerpoint/2010/main" val="356757402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92D050"/>
            </a:gs>
            <a:gs pos="40000">
              <a:srgbClr val="8BD070"/>
            </a:gs>
            <a:gs pos="100000">
              <a:srgbClr val="00CC00"/>
            </a:gs>
          </a:gsLst>
          <a:path path="circle">
            <a:fillToRect l="65000" b="98000"/>
          </a:path>
        </a:gra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100105"/>
            <a:ext cx="4680840" cy="713271"/>
          </a:xfrm>
          <a:prstGeom prst="rect">
            <a:avLst/>
          </a:prstGeom>
        </p:spPr>
      </p:pic>
    </p:spTree>
    <p:extLst>
      <p:ext uri="{BB962C8B-B14F-4D97-AF65-F5344CB8AC3E}">
        <p14:creationId xmlns:p14="http://schemas.microsoft.com/office/powerpoint/2010/main" val="207689038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957636"/>
            <a:ext cx="8229600" cy="887188"/>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2060848"/>
            <a:ext cx="8229600" cy="394644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pic>
        <p:nvPicPr>
          <p:cNvPr id="11" name="Pictur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764863" y="345637"/>
            <a:ext cx="4012425" cy="612000"/>
          </a:xfrm>
          <a:prstGeom prst="rect">
            <a:avLst/>
          </a:prstGeom>
        </p:spPr>
      </p:pic>
    </p:spTree>
    <p:extLst>
      <p:ext uri="{BB962C8B-B14F-4D97-AF65-F5344CB8AC3E}">
        <p14:creationId xmlns:p14="http://schemas.microsoft.com/office/powerpoint/2010/main" val="17078129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Word_Document.docx"/></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eric.ed.gov/?id=ED45821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i="1" dirty="0"/>
              <a:t>Test Theory – Classical &amp; Modern (How</a:t>
            </a:r>
            <a:br>
              <a:rPr lang="en-NZ" i="1" dirty="0"/>
            </a:br>
            <a:r>
              <a:rPr lang="en-NZ" i="1" dirty="0"/>
              <a:t>we get scores for our tests)</a:t>
            </a:r>
            <a:endParaRPr lang="en-NZ" dirty="0"/>
          </a:p>
        </p:txBody>
      </p:sp>
      <p:sp>
        <p:nvSpPr>
          <p:cNvPr id="3" name="Subtitle 2"/>
          <p:cNvSpPr>
            <a:spLocks noGrp="1"/>
          </p:cNvSpPr>
          <p:nvPr>
            <p:ph type="subTitle" idx="1"/>
          </p:nvPr>
        </p:nvSpPr>
        <p:spPr/>
        <p:txBody>
          <a:bodyPr>
            <a:normAutofit fontScale="92500" lnSpcReduction="10000"/>
          </a:bodyPr>
          <a:lstStyle/>
          <a:p>
            <a:r>
              <a:rPr lang="en-NZ" dirty="0"/>
              <a:t>Gavin T L Brown, PhD</a:t>
            </a:r>
          </a:p>
          <a:p>
            <a:r>
              <a:rPr lang="en-NZ" dirty="0"/>
              <a:t>Seminar at EARLI SIG 1 Summer School, August 2018, Helsinki, Finland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357158" y="1857364"/>
            <a:ext cx="8507413" cy="4692650"/>
          </a:xfrm>
        </p:spPr>
        <p:txBody>
          <a:bodyPr/>
          <a:lstStyle/>
          <a:p>
            <a:pPr lvl="1"/>
            <a:r>
              <a:rPr lang="en-US" sz="2500" i="1" dirty="0"/>
              <a:t>Observed</a:t>
            </a:r>
            <a:r>
              <a:rPr lang="en-US" sz="2500" dirty="0"/>
              <a:t>—What you actually get on a test </a:t>
            </a:r>
          </a:p>
          <a:p>
            <a:pPr lvl="1"/>
            <a:r>
              <a:rPr lang="en-US" sz="2500" i="1" dirty="0"/>
              <a:t>True</a:t>
            </a:r>
            <a:r>
              <a:rPr lang="en-US" sz="2500" dirty="0"/>
              <a:t>—The score you are likely to get taking into account uncertainty and error in our estimation. </a:t>
            </a:r>
          </a:p>
          <a:p>
            <a:pPr lvl="1"/>
            <a:r>
              <a:rPr lang="en-US" sz="2500" i="1" dirty="0"/>
              <a:t>Ability</a:t>
            </a:r>
            <a:r>
              <a:rPr lang="en-US" sz="2500" dirty="0"/>
              <a:t>—What you really are able to do or know of a domain independent of what’s in any one test</a:t>
            </a:r>
          </a:p>
        </p:txBody>
      </p:sp>
      <p:sp>
        <p:nvSpPr>
          <p:cNvPr id="3074" name="Rectangle 2"/>
          <p:cNvSpPr>
            <a:spLocks noGrp="1" noChangeArrowheads="1"/>
          </p:cNvSpPr>
          <p:nvPr>
            <p:ph type="title"/>
          </p:nvPr>
        </p:nvSpPr>
        <p:spPr>
          <a:xfrm>
            <a:off x="683568" y="908720"/>
            <a:ext cx="7772400" cy="685800"/>
          </a:xfrm>
        </p:spPr>
        <p:txBody>
          <a:bodyPr>
            <a:noAutofit/>
          </a:bodyPr>
          <a:lstStyle/>
          <a:p>
            <a:r>
              <a:rPr lang="en-US" sz="3200" dirty="0"/>
              <a:t>The multiple meanings of test scores</a:t>
            </a:r>
            <a:endParaRPr lang="en-AU" sz="3200" dirty="0"/>
          </a:p>
        </p:txBody>
      </p:sp>
      <p:sp>
        <p:nvSpPr>
          <p:cNvPr id="3076" name="Line 4"/>
          <p:cNvSpPr>
            <a:spLocks noChangeShapeType="1"/>
          </p:cNvSpPr>
          <p:nvPr/>
        </p:nvSpPr>
        <p:spPr bwMode="auto">
          <a:xfrm>
            <a:off x="827088" y="5661025"/>
            <a:ext cx="5184775" cy="0"/>
          </a:xfrm>
          <a:prstGeom prst="line">
            <a:avLst/>
          </a:prstGeom>
          <a:noFill/>
          <a:ln w="12700" cap="sq">
            <a:solidFill>
              <a:schemeClr val="tx1"/>
            </a:solidFill>
            <a:miter lim="800000"/>
            <a:headEnd type="none" w="sm" len="sm"/>
            <a:tailEnd type="triangle" w="med" len="med"/>
          </a:ln>
          <a:effectLst/>
        </p:spPr>
        <p:txBody>
          <a:bodyPr wrap="none"/>
          <a:lstStyle/>
          <a:p>
            <a:endParaRPr lang="en-NZ"/>
          </a:p>
        </p:txBody>
      </p:sp>
      <p:sp>
        <p:nvSpPr>
          <p:cNvPr id="3077" name="AutoShape 5"/>
          <p:cNvSpPr>
            <a:spLocks/>
          </p:cNvSpPr>
          <p:nvPr/>
        </p:nvSpPr>
        <p:spPr bwMode="auto">
          <a:xfrm rot="16200000">
            <a:off x="3816350" y="4257675"/>
            <a:ext cx="574675" cy="2232025"/>
          </a:xfrm>
          <a:prstGeom prst="rightBrace">
            <a:avLst>
              <a:gd name="adj1" fmla="val 32366"/>
              <a:gd name="adj2" fmla="val 50000"/>
            </a:avLst>
          </a:prstGeom>
          <a:noFill/>
          <a:ln w="12700" cap="sq">
            <a:solidFill>
              <a:schemeClr val="tx1"/>
            </a:solidFill>
            <a:miter lim="800000"/>
            <a:headEnd type="none" w="sm" len="sm"/>
            <a:tailEnd type="none" w="sm" len="sm"/>
          </a:ln>
          <a:effectLst/>
        </p:spPr>
        <p:txBody>
          <a:bodyPr wrap="none" anchor="ctr"/>
          <a:lstStyle/>
          <a:p>
            <a:endParaRPr lang="en-NZ"/>
          </a:p>
        </p:txBody>
      </p:sp>
      <p:sp>
        <p:nvSpPr>
          <p:cNvPr id="3078" name="Text Box 6"/>
          <p:cNvSpPr txBox="1">
            <a:spLocks noChangeArrowheads="1"/>
          </p:cNvSpPr>
          <p:nvPr/>
        </p:nvSpPr>
        <p:spPr bwMode="auto">
          <a:xfrm>
            <a:off x="3706813" y="4797425"/>
            <a:ext cx="2520950" cy="366713"/>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Ability</a:t>
            </a:r>
          </a:p>
        </p:txBody>
      </p:sp>
      <p:sp>
        <p:nvSpPr>
          <p:cNvPr id="3079" name="AutoShape 7"/>
          <p:cNvSpPr>
            <a:spLocks noChangeArrowheads="1"/>
          </p:cNvSpPr>
          <p:nvPr/>
        </p:nvSpPr>
        <p:spPr bwMode="auto">
          <a:xfrm>
            <a:off x="3419475" y="5518150"/>
            <a:ext cx="215900" cy="287338"/>
          </a:xfrm>
          <a:prstGeom prst="star4">
            <a:avLst>
              <a:gd name="adj" fmla="val 12500"/>
            </a:avLst>
          </a:prstGeom>
          <a:solidFill>
            <a:schemeClr val="accent1"/>
          </a:solidFill>
          <a:ln w="12700" cap="sq">
            <a:solidFill>
              <a:schemeClr val="tx1"/>
            </a:solidFill>
            <a:miter lim="800000"/>
            <a:headEnd type="none" w="sm" len="sm"/>
            <a:tailEnd type="none" w="sm" len="sm"/>
          </a:ln>
          <a:effectLst/>
        </p:spPr>
        <p:txBody>
          <a:bodyPr wrap="none" anchor="ctr"/>
          <a:lstStyle/>
          <a:p>
            <a:endParaRPr lang="en-NZ"/>
          </a:p>
        </p:txBody>
      </p:sp>
      <p:sp>
        <p:nvSpPr>
          <p:cNvPr id="3080" name="WordArt 8"/>
          <p:cNvSpPr>
            <a:spLocks noChangeArrowheads="1" noChangeShapeType="1" noTextEdit="1"/>
          </p:cNvSpPr>
          <p:nvPr/>
        </p:nvSpPr>
        <p:spPr bwMode="auto">
          <a:xfrm>
            <a:off x="3490913" y="5254625"/>
            <a:ext cx="144462" cy="334963"/>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r>
              <a:rPr lang="en-NZ" sz="3600" kern="10">
                <a:ln w="9525" cap="sq">
                  <a:miter lim="800000"/>
                  <a:headEnd type="none" w="sm" len="sm"/>
                  <a:tailEnd type="none" w="sm" len="sm"/>
                </a:ln>
                <a:gradFill rotWithShape="0">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Times New Roman"/>
                <a:cs typeface="Times New Roman"/>
              </a:rPr>
              <a:t>O</a:t>
            </a:r>
          </a:p>
        </p:txBody>
      </p:sp>
      <p:sp>
        <p:nvSpPr>
          <p:cNvPr id="3081" name="Rectangle 9"/>
          <p:cNvSpPr>
            <a:spLocks noChangeArrowheads="1"/>
          </p:cNvSpPr>
          <p:nvPr/>
        </p:nvSpPr>
        <p:spPr bwMode="auto">
          <a:xfrm>
            <a:off x="3203575" y="5734050"/>
            <a:ext cx="720725" cy="431800"/>
          </a:xfrm>
          <a:prstGeom prst="rect">
            <a:avLst/>
          </a:prstGeom>
          <a:gradFill rotWithShape="1">
            <a:gsLst>
              <a:gs pos="0">
                <a:srgbClr val="FF0000">
                  <a:gamma/>
                  <a:tint val="0"/>
                  <a:invGamma/>
                </a:srgbClr>
              </a:gs>
              <a:gs pos="100000">
                <a:srgbClr val="FF0000"/>
              </a:gs>
            </a:gsLst>
            <a:lin ang="18900000" scaled="1"/>
          </a:gradFill>
          <a:ln w="38100" cap="sq">
            <a:solidFill>
              <a:srgbClr val="FF0000"/>
            </a:solidFill>
            <a:miter lim="800000"/>
            <a:headEnd type="none" w="sm" len="sm"/>
            <a:tailEnd type="none" w="sm" len="sm"/>
          </a:ln>
          <a:effectLst/>
        </p:spPr>
        <p:txBody>
          <a:bodyPr wrap="none" anchor="ctr"/>
          <a:lstStyle/>
          <a:p>
            <a:endParaRPr lang="en-NZ"/>
          </a:p>
        </p:txBody>
      </p:sp>
      <p:sp>
        <p:nvSpPr>
          <p:cNvPr id="3082" name="AutoShape 10"/>
          <p:cNvSpPr>
            <a:spLocks/>
          </p:cNvSpPr>
          <p:nvPr/>
        </p:nvSpPr>
        <p:spPr bwMode="auto">
          <a:xfrm rot="5400000">
            <a:off x="3383756" y="5912644"/>
            <a:ext cx="360363" cy="720725"/>
          </a:xfrm>
          <a:prstGeom prst="rightBrace">
            <a:avLst>
              <a:gd name="adj1" fmla="val 16667"/>
              <a:gd name="adj2" fmla="val 50000"/>
            </a:avLst>
          </a:prstGeom>
          <a:noFill/>
          <a:ln w="12700" cap="sq">
            <a:solidFill>
              <a:srgbClr val="FF0000"/>
            </a:solidFill>
            <a:miter lim="800000"/>
            <a:headEnd type="none" w="sm" len="sm"/>
            <a:tailEnd type="none" w="sm" len="sm"/>
          </a:ln>
          <a:effectLst/>
        </p:spPr>
        <p:txBody>
          <a:bodyPr wrap="none" anchor="ctr"/>
          <a:lstStyle/>
          <a:p>
            <a:endParaRPr lang="en-NZ"/>
          </a:p>
        </p:txBody>
      </p:sp>
      <p:sp>
        <p:nvSpPr>
          <p:cNvPr id="3083" name="Text Box 11"/>
          <p:cNvSpPr txBox="1">
            <a:spLocks noChangeArrowheads="1"/>
          </p:cNvSpPr>
          <p:nvPr/>
        </p:nvSpPr>
        <p:spPr bwMode="auto">
          <a:xfrm>
            <a:off x="2628900" y="6375400"/>
            <a:ext cx="2951163" cy="366713"/>
          </a:xfrm>
          <a:prstGeom prst="rect">
            <a:avLst/>
          </a:prstGeom>
          <a:noFill/>
          <a:ln w="12700" cap="sq">
            <a:noFill/>
            <a:miter lim="800000"/>
            <a:headEnd type="none" w="sm" len="sm"/>
            <a:tailEnd type="none" w="sm" len="sm"/>
          </a:ln>
          <a:effectLst/>
        </p:spPr>
        <p:txBody>
          <a:bodyPr>
            <a:spAutoFit/>
          </a:bodyPr>
          <a:lstStyle/>
          <a:p>
            <a:pPr>
              <a:spcBef>
                <a:spcPct val="50000"/>
              </a:spcBef>
            </a:pPr>
            <a:r>
              <a:rPr lang="en-US">
                <a:solidFill>
                  <a:srgbClr val="FF0000"/>
                </a:solidFill>
              </a:rPr>
              <a:t>True Score 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68313" y="1905000"/>
            <a:ext cx="8362950" cy="4792663"/>
          </a:xfrm>
        </p:spPr>
        <p:txBody>
          <a:bodyPr/>
          <a:lstStyle/>
          <a:p>
            <a:r>
              <a:rPr lang="en-US" sz="2600" b="1"/>
              <a:t>Ability</a:t>
            </a:r>
            <a:r>
              <a:rPr lang="en-US" sz="2600"/>
              <a:t> is relatively constant or invariant; only changes gradually with learning &amp; teaching (test independent)	</a:t>
            </a:r>
          </a:p>
          <a:p>
            <a:r>
              <a:rPr lang="en-US" sz="2600" b="1"/>
              <a:t>True</a:t>
            </a:r>
            <a:r>
              <a:rPr lang="en-US" sz="2600"/>
              <a:t> Score varies depending on difficulty of items selected in test (test dependent)</a:t>
            </a:r>
          </a:p>
          <a:p>
            <a:r>
              <a:rPr lang="en-US" sz="2600" b="1"/>
              <a:t>Observed</a:t>
            </a:r>
            <a:r>
              <a:rPr lang="en-US" sz="2600"/>
              <a:t> scores vary dependent on quality of items and their accuracy in measuring the construct (test dependent)	</a:t>
            </a:r>
          </a:p>
          <a:p>
            <a:r>
              <a:rPr lang="en-US" sz="2600"/>
              <a:t>What we know about items depends on the sample of </a:t>
            </a:r>
            <a:r>
              <a:rPr lang="en-US" sz="2600" b="1"/>
              <a:t>examinees</a:t>
            </a:r>
            <a:r>
              <a:rPr lang="en-US" sz="2600"/>
              <a:t> they are tested on</a:t>
            </a:r>
            <a:endParaRPr lang="en-AU" sz="2600"/>
          </a:p>
        </p:txBody>
      </p:sp>
      <p:sp>
        <p:nvSpPr>
          <p:cNvPr id="4098" name="Rectangle 2"/>
          <p:cNvSpPr>
            <a:spLocks noGrp="1" noChangeArrowheads="1"/>
          </p:cNvSpPr>
          <p:nvPr>
            <p:ph type="title"/>
          </p:nvPr>
        </p:nvSpPr>
        <p:spPr/>
        <p:txBody>
          <a:bodyPr/>
          <a:lstStyle/>
          <a:p>
            <a:r>
              <a:rPr lang="en-US"/>
              <a:t>How Tests &amp; Scores Relate</a:t>
            </a:r>
            <a:endParaRPr lang="en-A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sz="half" idx="1"/>
          </p:nvPr>
        </p:nvSpPr>
        <p:spPr>
          <a:xfrm>
            <a:off x="539552" y="1556792"/>
            <a:ext cx="4459288" cy="4114800"/>
          </a:xfrm>
        </p:spPr>
        <p:txBody>
          <a:bodyPr/>
          <a:lstStyle/>
          <a:p>
            <a:pPr>
              <a:lnSpc>
                <a:spcPct val="90000"/>
              </a:lnSpc>
            </a:pPr>
            <a:r>
              <a:rPr lang="en-US" sz="2400" b="1" dirty="0"/>
              <a:t>Classical Test Theory </a:t>
            </a:r>
            <a:br>
              <a:rPr lang="en-US" sz="2400" b="1" dirty="0"/>
            </a:br>
            <a:r>
              <a:rPr lang="en-US" sz="2400" b="1" dirty="0"/>
              <a:t>(CTT)</a:t>
            </a:r>
          </a:p>
          <a:p>
            <a:pPr lvl="1">
              <a:lnSpc>
                <a:spcPct val="90000"/>
              </a:lnSpc>
            </a:pPr>
            <a:r>
              <a:rPr lang="en-US" dirty="0"/>
              <a:t>Served test industry well for most of 20</a:t>
            </a:r>
            <a:r>
              <a:rPr lang="en-US" baseline="30000" dirty="0"/>
              <a:t>th</a:t>
            </a:r>
            <a:r>
              <a:rPr lang="en-US" dirty="0"/>
              <a:t> century</a:t>
            </a:r>
          </a:p>
          <a:p>
            <a:pPr lvl="1">
              <a:lnSpc>
                <a:spcPct val="90000"/>
              </a:lnSpc>
            </a:pPr>
            <a:r>
              <a:rPr lang="en-US" dirty="0"/>
              <a:t>Relatively weak theoretical assumptions – easy to meet</a:t>
            </a:r>
          </a:p>
          <a:p>
            <a:pPr lvl="1">
              <a:lnSpc>
                <a:spcPct val="90000"/>
              </a:lnSpc>
            </a:pPr>
            <a:r>
              <a:rPr lang="en-US" dirty="0"/>
              <a:t>Easy to apply – hand calculated statistics, but</a:t>
            </a:r>
          </a:p>
          <a:p>
            <a:pPr lvl="1">
              <a:lnSpc>
                <a:spcPct val="90000"/>
              </a:lnSpc>
            </a:pPr>
            <a:r>
              <a:rPr lang="en-US" dirty="0"/>
              <a:t>Major limitations</a:t>
            </a:r>
          </a:p>
          <a:p>
            <a:pPr lvl="1">
              <a:lnSpc>
                <a:spcPct val="90000"/>
              </a:lnSpc>
            </a:pPr>
            <a:r>
              <a:rPr lang="en-US" dirty="0"/>
              <a:t>Focus at TEST level</a:t>
            </a:r>
            <a:endParaRPr lang="en-AU" sz="2200" dirty="0"/>
          </a:p>
        </p:txBody>
      </p:sp>
      <p:sp>
        <p:nvSpPr>
          <p:cNvPr id="135172" name="Rectangle 4"/>
          <p:cNvSpPr>
            <a:spLocks noGrp="1" noChangeArrowheads="1"/>
          </p:cNvSpPr>
          <p:nvPr>
            <p:ph sz="half" idx="2"/>
          </p:nvPr>
        </p:nvSpPr>
        <p:spPr>
          <a:xfrm>
            <a:off x="4644008" y="1628800"/>
            <a:ext cx="4033837" cy="4411662"/>
          </a:xfrm>
        </p:spPr>
        <p:txBody>
          <a:bodyPr/>
          <a:lstStyle/>
          <a:p>
            <a:pPr>
              <a:lnSpc>
                <a:spcPct val="90000"/>
              </a:lnSpc>
            </a:pPr>
            <a:r>
              <a:rPr lang="en-US" sz="2400" b="1" dirty="0"/>
              <a:t>Item Response Theory (IRT)</a:t>
            </a:r>
          </a:p>
          <a:p>
            <a:pPr lvl="1">
              <a:lnSpc>
                <a:spcPct val="90000"/>
              </a:lnSpc>
            </a:pPr>
            <a:r>
              <a:rPr lang="en-US" dirty="0"/>
              <a:t>‘Modern’ test theory</a:t>
            </a:r>
          </a:p>
          <a:p>
            <a:pPr lvl="1">
              <a:lnSpc>
                <a:spcPct val="90000"/>
              </a:lnSpc>
            </a:pPr>
            <a:r>
              <a:rPr lang="en-US" dirty="0"/>
              <a:t>Strong theoretical assumptions … but may not always be met!</a:t>
            </a:r>
          </a:p>
          <a:p>
            <a:pPr lvl="1">
              <a:lnSpc>
                <a:spcPct val="90000"/>
              </a:lnSpc>
            </a:pPr>
            <a:r>
              <a:rPr lang="en-US" dirty="0"/>
              <a:t>Requires computers to apply</a:t>
            </a:r>
          </a:p>
          <a:p>
            <a:pPr lvl="1">
              <a:lnSpc>
                <a:spcPct val="90000"/>
              </a:lnSpc>
            </a:pPr>
            <a:r>
              <a:rPr lang="en-US" dirty="0"/>
              <a:t>Focus at ITEM level</a:t>
            </a:r>
            <a:endParaRPr lang="en-AU" dirty="0"/>
          </a:p>
        </p:txBody>
      </p:sp>
      <p:sp>
        <p:nvSpPr>
          <p:cNvPr id="135170" name="Rectangle 2"/>
          <p:cNvSpPr>
            <a:spLocks noGrp="1" noChangeArrowheads="1"/>
          </p:cNvSpPr>
          <p:nvPr>
            <p:ph type="title"/>
          </p:nvPr>
        </p:nvSpPr>
        <p:spPr>
          <a:xfrm>
            <a:off x="683568" y="836712"/>
            <a:ext cx="7772400" cy="685800"/>
          </a:xfrm>
        </p:spPr>
        <p:txBody>
          <a:bodyPr>
            <a:normAutofit fontScale="90000"/>
          </a:bodyPr>
          <a:lstStyle/>
          <a:p>
            <a:r>
              <a:rPr lang="en-US"/>
              <a:t>Two Major Models</a:t>
            </a:r>
            <a:endParaRPr lang="en-A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idx="1"/>
          </p:nvPr>
        </p:nvSpPr>
        <p:spPr>
          <a:xfrm>
            <a:off x="323850" y="1844675"/>
            <a:ext cx="8208963" cy="3889375"/>
          </a:xfrm>
        </p:spPr>
        <p:txBody>
          <a:bodyPr/>
          <a:lstStyle/>
          <a:p>
            <a:r>
              <a:rPr lang="en-NZ" dirty="0"/>
              <a:t>Students A, B and C all sit the same test</a:t>
            </a:r>
          </a:p>
          <a:p>
            <a:r>
              <a:rPr lang="en-NZ" dirty="0"/>
              <a:t>Test has ten items</a:t>
            </a:r>
          </a:p>
          <a:p>
            <a:r>
              <a:rPr lang="en-NZ" dirty="0"/>
              <a:t>All items are dichotomous (score 0 or 1)</a:t>
            </a:r>
          </a:p>
          <a:p>
            <a:r>
              <a:rPr lang="en-NZ" dirty="0"/>
              <a:t>All three students score 6 out of 10</a:t>
            </a:r>
          </a:p>
          <a:p>
            <a:r>
              <a:rPr lang="en-NZ" dirty="0"/>
              <a:t>What can we say about the ability of these three students?</a:t>
            </a:r>
            <a:endParaRPr lang="en-AU" dirty="0"/>
          </a:p>
        </p:txBody>
      </p:sp>
      <p:sp>
        <p:nvSpPr>
          <p:cNvPr id="257026" name="Rectangle 2"/>
          <p:cNvSpPr>
            <a:spLocks noGrp="1" noChangeArrowheads="1"/>
          </p:cNvSpPr>
          <p:nvPr>
            <p:ph type="title"/>
          </p:nvPr>
        </p:nvSpPr>
        <p:spPr>
          <a:xfrm>
            <a:off x="395536" y="908720"/>
            <a:ext cx="7532687" cy="1031900"/>
          </a:xfrm>
        </p:spPr>
        <p:txBody>
          <a:bodyPr/>
          <a:lstStyle/>
          <a:p>
            <a:r>
              <a:rPr lang="en-NZ" dirty="0"/>
              <a:t>Test Scores: The problem</a:t>
            </a:r>
            <a:endParaRPr lang="en-AU" dirty="0"/>
          </a:p>
        </p:txBody>
      </p:sp>
    </p:spTree>
    <p:extLst>
      <p:ext uri="{BB962C8B-B14F-4D97-AF65-F5344CB8AC3E}">
        <p14:creationId xmlns:p14="http://schemas.microsoft.com/office/powerpoint/2010/main" val="80668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28596" y="714356"/>
            <a:ext cx="7543800" cy="1295400"/>
          </a:xfrm>
        </p:spPr>
        <p:txBody>
          <a:bodyPr/>
          <a:lstStyle/>
          <a:p>
            <a:r>
              <a:rPr lang="en-NZ" dirty="0"/>
              <a:t>CTT Scores</a:t>
            </a:r>
            <a:endParaRPr lang="en-AU" dirty="0"/>
          </a:p>
        </p:txBody>
      </p:sp>
      <p:graphicFrame>
        <p:nvGraphicFramePr>
          <p:cNvPr id="259075" name="Object 3"/>
          <p:cNvGraphicFramePr>
            <a:graphicFrameLocks noGrp="1" noChangeAspect="1"/>
          </p:cNvGraphicFramePr>
          <p:nvPr>
            <p:ph type="tbl" idx="1"/>
            <p:extLst>
              <p:ext uri="{D42A27DB-BD31-4B8C-83A1-F6EECF244321}">
                <p14:modId xmlns:p14="http://schemas.microsoft.com/office/powerpoint/2010/main" val="951868355"/>
              </p:ext>
            </p:extLst>
          </p:nvPr>
        </p:nvGraphicFramePr>
        <p:xfrm>
          <a:off x="460375" y="1773238"/>
          <a:ext cx="8269288" cy="1873250"/>
        </p:xfrm>
        <a:graphic>
          <a:graphicData uri="http://schemas.openxmlformats.org/presentationml/2006/ole">
            <mc:AlternateContent xmlns:mc="http://schemas.openxmlformats.org/markup-compatibility/2006">
              <mc:Choice xmlns:v="urn:schemas-microsoft-com:vml" Requires="v">
                <p:oleObj spid="_x0000_s132122" name="Worksheet" r:id="rId4" imgW="6609600" imgH="1497600" progId="Excel.Sheet.8">
                  <p:embed/>
                </p:oleObj>
              </mc:Choice>
              <mc:Fallback>
                <p:oleObj name="Worksheet" r:id="rId4" imgW="6609600" imgH="14976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773238"/>
                        <a:ext cx="8269288"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9076" name="Text Box 4"/>
          <p:cNvSpPr txBox="1">
            <a:spLocks noChangeArrowheads="1"/>
          </p:cNvSpPr>
          <p:nvPr/>
        </p:nvSpPr>
        <p:spPr bwMode="auto">
          <a:xfrm>
            <a:off x="428596" y="3717032"/>
            <a:ext cx="8207375" cy="2677656"/>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400" b="1" dirty="0"/>
              <a:t>Assumptions</a:t>
            </a:r>
            <a:r>
              <a:rPr lang="en-US" sz="2400" dirty="0"/>
              <a:t>: Each item is equally difficult and has equal weight towards total score. Total score based on sum of items correct is a good estimate of true ability</a:t>
            </a:r>
          </a:p>
          <a:p>
            <a:pPr>
              <a:spcBef>
                <a:spcPct val="50000"/>
              </a:spcBef>
            </a:pPr>
            <a:r>
              <a:rPr lang="en-US" sz="2400" b="1" dirty="0"/>
              <a:t>Inference</a:t>
            </a:r>
            <a:r>
              <a:rPr lang="en-US" sz="2400" dirty="0"/>
              <a:t>: these students are equally able.</a:t>
            </a:r>
          </a:p>
          <a:p>
            <a:pPr>
              <a:spcBef>
                <a:spcPct val="50000"/>
              </a:spcBef>
            </a:pPr>
            <a:r>
              <a:rPr lang="en-US" sz="2400" i="1" dirty="0"/>
              <a:t>But what if the items aren’t equally difficult?</a:t>
            </a:r>
          </a:p>
        </p:txBody>
      </p:sp>
    </p:spTree>
    <p:extLst>
      <p:ext uri="{BB962C8B-B14F-4D97-AF65-F5344CB8AC3E}">
        <p14:creationId xmlns:p14="http://schemas.microsoft.com/office/powerpoint/2010/main" val="181207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364163" y="2205038"/>
            <a:ext cx="3276600" cy="3937000"/>
          </a:xfrm>
        </p:spPr>
        <p:txBody>
          <a:bodyPr>
            <a:normAutofit lnSpcReduction="10000"/>
          </a:bodyPr>
          <a:lstStyle/>
          <a:p>
            <a:pPr>
              <a:lnSpc>
                <a:spcPct val="90000"/>
              </a:lnSpc>
            </a:pPr>
            <a:r>
              <a:rPr lang="en-US" sz="2600"/>
              <a:t>All items in test are like bricks in a wall held together by mortar of the total impact of the test </a:t>
            </a:r>
          </a:p>
          <a:p>
            <a:pPr>
              <a:lnSpc>
                <a:spcPct val="90000"/>
              </a:lnSpc>
            </a:pPr>
            <a:r>
              <a:rPr lang="en-US" sz="2600"/>
              <a:t>Items only mean something in context of the test they’re in</a:t>
            </a:r>
          </a:p>
        </p:txBody>
      </p:sp>
      <p:sp>
        <p:nvSpPr>
          <p:cNvPr id="68610" name="Rectangle 2"/>
          <p:cNvSpPr>
            <a:spLocks noGrp="1" noChangeArrowheads="1"/>
          </p:cNvSpPr>
          <p:nvPr>
            <p:ph type="title"/>
          </p:nvPr>
        </p:nvSpPr>
        <p:spPr>
          <a:xfrm>
            <a:off x="741338" y="685788"/>
            <a:ext cx="6858000" cy="1100138"/>
          </a:xfrm>
        </p:spPr>
        <p:txBody>
          <a:bodyPr/>
          <a:lstStyle/>
          <a:p>
            <a:r>
              <a:rPr lang="en-US" sz="4400" dirty="0"/>
              <a:t>Classical Approach</a:t>
            </a:r>
            <a:endParaRPr lang="en-AU" sz="4400" dirty="0"/>
          </a:p>
        </p:txBody>
      </p:sp>
      <p:grpSp>
        <p:nvGrpSpPr>
          <p:cNvPr id="2" name="Group 4"/>
          <p:cNvGrpSpPr>
            <a:grpSpLocks/>
          </p:cNvGrpSpPr>
          <p:nvPr/>
        </p:nvGrpSpPr>
        <p:grpSpPr bwMode="auto">
          <a:xfrm>
            <a:off x="928662" y="1785926"/>
            <a:ext cx="4105275" cy="2895600"/>
            <a:chOff x="1882" y="2704"/>
            <a:chExt cx="2586" cy="1543"/>
          </a:xfrm>
        </p:grpSpPr>
        <p:sp>
          <p:nvSpPr>
            <p:cNvPr id="68613" name="Firewall"/>
            <p:cNvSpPr>
              <a:spLocks noEditPoints="1" noChangeArrowheads="1"/>
            </p:cNvSpPr>
            <p:nvPr/>
          </p:nvSpPr>
          <p:spPr bwMode="auto">
            <a:xfrm>
              <a:off x="1882" y="2704"/>
              <a:ext cx="2586" cy="1543"/>
            </a:xfrm>
            <a:custGeom>
              <a:avLst/>
              <a:gdLst>
                <a:gd name="T0" fmla="*/ 0 w 21600"/>
                <a:gd name="T1" fmla="*/ 0 h 21600"/>
                <a:gd name="T2" fmla="*/ 10800 w 21600"/>
                <a:gd name="T3" fmla="*/ 0 h 21600"/>
                <a:gd name="T4" fmla="*/ 21600 w 21600"/>
                <a:gd name="T5" fmla="*/ 0 h 21600"/>
                <a:gd name="T6" fmla="*/ 21060 w 21600"/>
                <a:gd name="T7" fmla="*/ 10800 h 21600"/>
                <a:gd name="T8" fmla="*/ 21060 w 21600"/>
                <a:gd name="T9" fmla="*/ 21600 h 21600"/>
                <a:gd name="T10" fmla="*/ 10800 w 21600"/>
                <a:gd name="T11" fmla="*/ 21600 h 21600"/>
                <a:gd name="T12" fmla="*/ 540 w 21600"/>
                <a:gd name="T13" fmla="*/ 21600 h 21600"/>
                <a:gd name="T14" fmla="*/ 540 w 21600"/>
                <a:gd name="T15" fmla="*/ 10800 h 21600"/>
                <a:gd name="T16" fmla="*/ 761 w 21600"/>
                <a:gd name="T17" fmla="*/ 22454 h 21600"/>
                <a:gd name="T18" fmla="*/ 21069 w 21600"/>
                <a:gd name="T19" fmla="*/ 32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extrusionOk="0">
                  <a:moveTo>
                    <a:pt x="540" y="4628"/>
                  </a:moveTo>
                  <a:lnTo>
                    <a:pt x="540" y="6171"/>
                  </a:lnTo>
                  <a:lnTo>
                    <a:pt x="2700" y="6171"/>
                  </a:lnTo>
                  <a:lnTo>
                    <a:pt x="2700" y="4628"/>
                  </a:lnTo>
                  <a:lnTo>
                    <a:pt x="540" y="4628"/>
                  </a:lnTo>
                  <a:close/>
                </a:path>
                <a:path w="21600" h="21600" extrusionOk="0">
                  <a:moveTo>
                    <a:pt x="2700" y="4628"/>
                  </a:moveTo>
                  <a:lnTo>
                    <a:pt x="2700" y="6171"/>
                  </a:lnTo>
                  <a:lnTo>
                    <a:pt x="4860" y="6171"/>
                  </a:lnTo>
                  <a:lnTo>
                    <a:pt x="4860" y="4628"/>
                  </a:lnTo>
                  <a:lnTo>
                    <a:pt x="2700" y="4628"/>
                  </a:lnTo>
                  <a:close/>
                </a:path>
                <a:path w="21600" h="21600" extrusionOk="0">
                  <a:moveTo>
                    <a:pt x="4860" y="4628"/>
                  </a:moveTo>
                  <a:lnTo>
                    <a:pt x="4860" y="6171"/>
                  </a:lnTo>
                  <a:lnTo>
                    <a:pt x="7020" y="6171"/>
                  </a:lnTo>
                  <a:lnTo>
                    <a:pt x="7020" y="4628"/>
                  </a:lnTo>
                  <a:lnTo>
                    <a:pt x="4860" y="4628"/>
                  </a:lnTo>
                  <a:close/>
                </a:path>
                <a:path w="21600" h="21600" extrusionOk="0">
                  <a:moveTo>
                    <a:pt x="7020" y="4628"/>
                  </a:moveTo>
                  <a:lnTo>
                    <a:pt x="7020" y="6171"/>
                  </a:lnTo>
                  <a:lnTo>
                    <a:pt x="9180" y="6171"/>
                  </a:lnTo>
                  <a:lnTo>
                    <a:pt x="9180" y="4628"/>
                  </a:lnTo>
                  <a:lnTo>
                    <a:pt x="7020" y="4628"/>
                  </a:lnTo>
                  <a:close/>
                </a:path>
                <a:path w="21600" h="21600" extrusionOk="0">
                  <a:moveTo>
                    <a:pt x="9180" y="4628"/>
                  </a:moveTo>
                  <a:lnTo>
                    <a:pt x="9180" y="6171"/>
                  </a:lnTo>
                  <a:lnTo>
                    <a:pt x="11340" y="6171"/>
                  </a:lnTo>
                  <a:lnTo>
                    <a:pt x="11340" y="4628"/>
                  </a:lnTo>
                  <a:lnTo>
                    <a:pt x="9180" y="4628"/>
                  </a:lnTo>
                  <a:close/>
                </a:path>
                <a:path w="21600" h="21600" extrusionOk="0">
                  <a:moveTo>
                    <a:pt x="11340" y="4628"/>
                  </a:moveTo>
                  <a:lnTo>
                    <a:pt x="11340" y="6171"/>
                  </a:lnTo>
                  <a:lnTo>
                    <a:pt x="13500" y="6171"/>
                  </a:lnTo>
                  <a:lnTo>
                    <a:pt x="13500" y="4628"/>
                  </a:lnTo>
                  <a:lnTo>
                    <a:pt x="11340" y="4628"/>
                  </a:lnTo>
                  <a:close/>
                </a:path>
                <a:path w="21600" h="21600" extrusionOk="0">
                  <a:moveTo>
                    <a:pt x="13500" y="4628"/>
                  </a:moveTo>
                  <a:lnTo>
                    <a:pt x="13500" y="6171"/>
                  </a:lnTo>
                  <a:lnTo>
                    <a:pt x="15660" y="6171"/>
                  </a:lnTo>
                  <a:lnTo>
                    <a:pt x="15660" y="4628"/>
                  </a:lnTo>
                  <a:lnTo>
                    <a:pt x="13500" y="4628"/>
                  </a:lnTo>
                  <a:close/>
                </a:path>
                <a:path w="21600" h="21600" extrusionOk="0">
                  <a:moveTo>
                    <a:pt x="15660" y="4628"/>
                  </a:moveTo>
                  <a:lnTo>
                    <a:pt x="15660" y="6171"/>
                  </a:lnTo>
                  <a:lnTo>
                    <a:pt x="17820" y="6171"/>
                  </a:lnTo>
                  <a:lnTo>
                    <a:pt x="17820" y="4628"/>
                  </a:lnTo>
                  <a:lnTo>
                    <a:pt x="15660" y="4628"/>
                  </a:lnTo>
                  <a:close/>
                </a:path>
                <a:path w="21600" h="21600" extrusionOk="0">
                  <a:moveTo>
                    <a:pt x="17820" y="4628"/>
                  </a:moveTo>
                  <a:lnTo>
                    <a:pt x="17820" y="6171"/>
                  </a:lnTo>
                  <a:lnTo>
                    <a:pt x="19980" y="6171"/>
                  </a:lnTo>
                  <a:lnTo>
                    <a:pt x="19980" y="4628"/>
                  </a:lnTo>
                  <a:lnTo>
                    <a:pt x="17820" y="4628"/>
                  </a:lnTo>
                  <a:close/>
                </a:path>
                <a:path w="21600" h="21600" extrusionOk="0">
                  <a:moveTo>
                    <a:pt x="1620" y="6171"/>
                  </a:moveTo>
                  <a:lnTo>
                    <a:pt x="1620" y="7714"/>
                  </a:lnTo>
                  <a:lnTo>
                    <a:pt x="3779" y="7714"/>
                  </a:lnTo>
                  <a:lnTo>
                    <a:pt x="3779" y="6171"/>
                  </a:lnTo>
                  <a:lnTo>
                    <a:pt x="1620" y="6171"/>
                  </a:lnTo>
                  <a:close/>
                </a:path>
                <a:path w="21600" h="21600" extrusionOk="0">
                  <a:moveTo>
                    <a:pt x="3779" y="6171"/>
                  </a:moveTo>
                  <a:lnTo>
                    <a:pt x="3779" y="7714"/>
                  </a:lnTo>
                  <a:lnTo>
                    <a:pt x="5940" y="7714"/>
                  </a:lnTo>
                  <a:lnTo>
                    <a:pt x="5940" y="6171"/>
                  </a:lnTo>
                  <a:lnTo>
                    <a:pt x="3779" y="6171"/>
                  </a:lnTo>
                  <a:close/>
                </a:path>
                <a:path w="21600" h="21600" extrusionOk="0">
                  <a:moveTo>
                    <a:pt x="5940" y="6171"/>
                  </a:moveTo>
                  <a:lnTo>
                    <a:pt x="5940" y="7714"/>
                  </a:lnTo>
                  <a:lnTo>
                    <a:pt x="8100" y="7714"/>
                  </a:lnTo>
                  <a:lnTo>
                    <a:pt x="8100" y="6171"/>
                  </a:lnTo>
                  <a:lnTo>
                    <a:pt x="5940" y="6171"/>
                  </a:lnTo>
                  <a:close/>
                </a:path>
                <a:path w="21600" h="21600" extrusionOk="0">
                  <a:moveTo>
                    <a:pt x="8100" y="6171"/>
                  </a:moveTo>
                  <a:lnTo>
                    <a:pt x="8100" y="7714"/>
                  </a:lnTo>
                  <a:lnTo>
                    <a:pt x="10260" y="7714"/>
                  </a:lnTo>
                  <a:lnTo>
                    <a:pt x="10260" y="6171"/>
                  </a:lnTo>
                  <a:lnTo>
                    <a:pt x="8100" y="6171"/>
                  </a:lnTo>
                  <a:close/>
                </a:path>
                <a:path w="21600" h="21600" extrusionOk="0">
                  <a:moveTo>
                    <a:pt x="10260" y="6171"/>
                  </a:moveTo>
                  <a:lnTo>
                    <a:pt x="10260" y="7714"/>
                  </a:lnTo>
                  <a:lnTo>
                    <a:pt x="12419" y="7714"/>
                  </a:lnTo>
                  <a:lnTo>
                    <a:pt x="12419" y="6171"/>
                  </a:lnTo>
                  <a:lnTo>
                    <a:pt x="10260" y="6171"/>
                  </a:lnTo>
                  <a:close/>
                </a:path>
                <a:path w="21600" h="21600" extrusionOk="0">
                  <a:moveTo>
                    <a:pt x="12419" y="6171"/>
                  </a:moveTo>
                  <a:lnTo>
                    <a:pt x="12419" y="7714"/>
                  </a:lnTo>
                  <a:lnTo>
                    <a:pt x="14580" y="7714"/>
                  </a:lnTo>
                  <a:lnTo>
                    <a:pt x="14580" y="6171"/>
                  </a:lnTo>
                  <a:lnTo>
                    <a:pt x="12419" y="6171"/>
                  </a:lnTo>
                  <a:close/>
                </a:path>
                <a:path w="21600" h="21600" extrusionOk="0">
                  <a:moveTo>
                    <a:pt x="14580" y="6171"/>
                  </a:moveTo>
                  <a:lnTo>
                    <a:pt x="14580" y="7714"/>
                  </a:lnTo>
                  <a:lnTo>
                    <a:pt x="16740" y="7714"/>
                  </a:lnTo>
                  <a:lnTo>
                    <a:pt x="16740" y="6171"/>
                  </a:lnTo>
                  <a:lnTo>
                    <a:pt x="14580" y="6171"/>
                  </a:lnTo>
                  <a:close/>
                </a:path>
                <a:path w="21600" h="21600" extrusionOk="0">
                  <a:moveTo>
                    <a:pt x="16740" y="6171"/>
                  </a:moveTo>
                  <a:lnTo>
                    <a:pt x="16740" y="7714"/>
                  </a:lnTo>
                  <a:lnTo>
                    <a:pt x="18900" y="7714"/>
                  </a:lnTo>
                  <a:lnTo>
                    <a:pt x="18900" y="6171"/>
                  </a:lnTo>
                  <a:lnTo>
                    <a:pt x="16740" y="6171"/>
                  </a:lnTo>
                  <a:close/>
                </a:path>
                <a:path w="21600" h="21600" extrusionOk="0">
                  <a:moveTo>
                    <a:pt x="18900" y="6171"/>
                  </a:moveTo>
                  <a:lnTo>
                    <a:pt x="18900" y="7714"/>
                  </a:lnTo>
                  <a:lnTo>
                    <a:pt x="21060" y="7714"/>
                  </a:lnTo>
                  <a:lnTo>
                    <a:pt x="21060" y="6171"/>
                  </a:lnTo>
                  <a:lnTo>
                    <a:pt x="18900" y="6171"/>
                  </a:lnTo>
                  <a:close/>
                </a:path>
                <a:path w="21600" h="21600" extrusionOk="0">
                  <a:moveTo>
                    <a:pt x="540" y="7714"/>
                  </a:moveTo>
                  <a:lnTo>
                    <a:pt x="540" y="9257"/>
                  </a:lnTo>
                  <a:lnTo>
                    <a:pt x="2700" y="9257"/>
                  </a:lnTo>
                  <a:lnTo>
                    <a:pt x="2700" y="7714"/>
                  </a:lnTo>
                  <a:lnTo>
                    <a:pt x="540" y="7714"/>
                  </a:lnTo>
                  <a:close/>
                </a:path>
                <a:path w="21600" h="21600" extrusionOk="0">
                  <a:moveTo>
                    <a:pt x="2700" y="7714"/>
                  </a:moveTo>
                  <a:lnTo>
                    <a:pt x="2700" y="9257"/>
                  </a:lnTo>
                  <a:lnTo>
                    <a:pt x="4860" y="9257"/>
                  </a:lnTo>
                  <a:lnTo>
                    <a:pt x="4860" y="7714"/>
                  </a:lnTo>
                  <a:lnTo>
                    <a:pt x="2700" y="7714"/>
                  </a:lnTo>
                  <a:close/>
                </a:path>
                <a:path w="21600" h="21600" extrusionOk="0">
                  <a:moveTo>
                    <a:pt x="4860" y="7714"/>
                  </a:moveTo>
                  <a:lnTo>
                    <a:pt x="4860" y="9257"/>
                  </a:lnTo>
                  <a:lnTo>
                    <a:pt x="7020" y="9257"/>
                  </a:lnTo>
                  <a:lnTo>
                    <a:pt x="7020" y="7714"/>
                  </a:lnTo>
                  <a:lnTo>
                    <a:pt x="4860" y="7714"/>
                  </a:lnTo>
                  <a:close/>
                </a:path>
                <a:path w="21600" h="21600" extrusionOk="0">
                  <a:moveTo>
                    <a:pt x="7020" y="7714"/>
                  </a:moveTo>
                  <a:lnTo>
                    <a:pt x="7020" y="9257"/>
                  </a:lnTo>
                  <a:lnTo>
                    <a:pt x="9180" y="9257"/>
                  </a:lnTo>
                  <a:lnTo>
                    <a:pt x="9180" y="7714"/>
                  </a:lnTo>
                  <a:lnTo>
                    <a:pt x="7020" y="7714"/>
                  </a:lnTo>
                  <a:close/>
                </a:path>
                <a:path w="21600" h="21600" extrusionOk="0">
                  <a:moveTo>
                    <a:pt x="9180" y="7714"/>
                  </a:moveTo>
                  <a:lnTo>
                    <a:pt x="9180" y="9257"/>
                  </a:lnTo>
                  <a:lnTo>
                    <a:pt x="11340" y="9257"/>
                  </a:lnTo>
                  <a:lnTo>
                    <a:pt x="11340" y="7714"/>
                  </a:lnTo>
                  <a:lnTo>
                    <a:pt x="9180" y="7714"/>
                  </a:lnTo>
                  <a:close/>
                </a:path>
                <a:path w="21600" h="21600" extrusionOk="0">
                  <a:moveTo>
                    <a:pt x="11340" y="7714"/>
                  </a:moveTo>
                  <a:lnTo>
                    <a:pt x="11340" y="9257"/>
                  </a:lnTo>
                  <a:lnTo>
                    <a:pt x="13500" y="9257"/>
                  </a:lnTo>
                  <a:lnTo>
                    <a:pt x="13500" y="7714"/>
                  </a:lnTo>
                  <a:lnTo>
                    <a:pt x="11340" y="7714"/>
                  </a:lnTo>
                  <a:close/>
                </a:path>
                <a:path w="21600" h="21600" extrusionOk="0">
                  <a:moveTo>
                    <a:pt x="13500" y="7714"/>
                  </a:moveTo>
                  <a:lnTo>
                    <a:pt x="13500" y="9257"/>
                  </a:lnTo>
                  <a:lnTo>
                    <a:pt x="15660" y="9257"/>
                  </a:lnTo>
                  <a:lnTo>
                    <a:pt x="15660" y="7714"/>
                  </a:lnTo>
                  <a:lnTo>
                    <a:pt x="13500" y="7714"/>
                  </a:lnTo>
                  <a:close/>
                </a:path>
                <a:path w="21600" h="21600" extrusionOk="0">
                  <a:moveTo>
                    <a:pt x="15660" y="7714"/>
                  </a:moveTo>
                  <a:lnTo>
                    <a:pt x="15660" y="9257"/>
                  </a:lnTo>
                  <a:lnTo>
                    <a:pt x="17820" y="9257"/>
                  </a:lnTo>
                  <a:lnTo>
                    <a:pt x="17820" y="7714"/>
                  </a:lnTo>
                  <a:lnTo>
                    <a:pt x="15660" y="7714"/>
                  </a:lnTo>
                  <a:close/>
                </a:path>
                <a:path w="21600" h="21600" extrusionOk="0">
                  <a:moveTo>
                    <a:pt x="17820" y="7714"/>
                  </a:moveTo>
                  <a:lnTo>
                    <a:pt x="17820" y="9257"/>
                  </a:lnTo>
                  <a:lnTo>
                    <a:pt x="19980" y="9257"/>
                  </a:lnTo>
                  <a:lnTo>
                    <a:pt x="19980" y="7714"/>
                  </a:lnTo>
                  <a:lnTo>
                    <a:pt x="17820" y="7714"/>
                  </a:lnTo>
                  <a:close/>
                </a:path>
                <a:path w="21600" h="21600" extrusionOk="0">
                  <a:moveTo>
                    <a:pt x="1620" y="9257"/>
                  </a:moveTo>
                  <a:lnTo>
                    <a:pt x="1620" y="10800"/>
                  </a:lnTo>
                  <a:lnTo>
                    <a:pt x="3779" y="10800"/>
                  </a:lnTo>
                  <a:lnTo>
                    <a:pt x="3779" y="9257"/>
                  </a:lnTo>
                  <a:lnTo>
                    <a:pt x="1620" y="9257"/>
                  </a:lnTo>
                  <a:close/>
                </a:path>
                <a:path w="21600" h="21600" extrusionOk="0">
                  <a:moveTo>
                    <a:pt x="3779" y="9257"/>
                  </a:moveTo>
                  <a:lnTo>
                    <a:pt x="3779" y="10800"/>
                  </a:lnTo>
                  <a:lnTo>
                    <a:pt x="5940" y="10800"/>
                  </a:lnTo>
                  <a:lnTo>
                    <a:pt x="5940" y="9257"/>
                  </a:lnTo>
                  <a:lnTo>
                    <a:pt x="3779" y="9257"/>
                  </a:lnTo>
                  <a:close/>
                </a:path>
                <a:path w="21600" h="21600" extrusionOk="0">
                  <a:moveTo>
                    <a:pt x="5940" y="9257"/>
                  </a:moveTo>
                  <a:lnTo>
                    <a:pt x="5940" y="10800"/>
                  </a:lnTo>
                  <a:lnTo>
                    <a:pt x="8100" y="10800"/>
                  </a:lnTo>
                  <a:lnTo>
                    <a:pt x="8100" y="9257"/>
                  </a:lnTo>
                  <a:lnTo>
                    <a:pt x="5940" y="9257"/>
                  </a:lnTo>
                  <a:close/>
                </a:path>
                <a:path w="21600" h="21600" extrusionOk="0">
                  <a:moveTo>
                    <a:pt x="8100" y="9257"/>
                  </a:moveTo>
                  <a:lnTo>
                    <a:pt x="8100" y="10800"/>
                  </a:lnTo>
                  <a:lnTo>
                    <a:pt x="10260" y="10800"/>
                  </a:lnTo>
                  <a:lnTo>
                    <a:pt x="10260" y="9257"/>
                  </a:lnTo>
                  <a:lnTo>
                    <a:pt x="8100" y="9257"/>
                  </a:lnTo>
                  <a:close/>
                </a:path>
                <a:path w="21600" h="21600" extrusionOk="0">
                  <a:moveTo>
                    <a:pt x="10260" y="9257"/>
                  </a:moveTo>
                  <a:lnTo>
                    <a:pt x="10260" y="10800"/>
                  </a:lnTo>
                  <a:lnTo>
                    <a:pt x="12419" y="10800"/>
                  </a:lnTo>
                  <a:lnTo>
                    <a:pt x="12419" y="9257"/>
                  </a:lnTo>
                  <a:lnTo>
                    <a:pt x="10260" y="9257"/>
                  </a:lnTo>
                  <a:close/>
                </a:path>
                <a:path w="21600" h="21600" extrusionOk="0">
                  <a:moveTo>
                    <a:pt x="12419" y="9257"/>
                  </a:moveTo>
                  <a:lnTo>
                    <a:pt x="12419" y="10800"/>
                  </a:lnTo>
                  <a:lnTo>
                    <a:pt x="14580" y="10800"/>
                  </a:lnTo>
                  <a:lnTo>
                    <a:pt x="14580" y="9257"/>
                  </a:lnTo>
                  <a:lnTo>
                    <a:pt x="12419" y="9257"/>
                  </a:lnTo>
                  <a:close/>
                </a:path>
                <a:path w="21600" h="21600" extrusionOk="0">
                  <a:moveTo>
                    <a:pt x="14580" y="9257"/>
                  </a:moveTo>
                  <a:lnTo>
                    <a:pt x="14580" y="10800"/>
                  </a:lnTo>
                  <a:lnTo>
                    <a:pt x="16740" y="10800"/>
                  </a:lnTo>
                  <a:lnTo>
                    <a:pt x="16740" y="9257"/>
                  </a:lnTo>
                  <a:lnTo>
                    <a:pt x="14580" y="9257"/>
                  </a:lnTo>
                  <a:close/>
                </a:path>
                <a:path w="21600" h="21600" extrusionOk="0">
                  <a:moveTo>
                    <a:pt x="16740" y="9257"/>
                  </a:moveTo>
                  <a:lnTo>
                    <a:pt x="16740" y="10800"/>
                  </a:lnTo>
                  <a:lnTo>
                    <a:pt x="18900" y="10800"/>
                  </a:lnTo>
                  <a:lnTo>
                    <a:pt x="18900" y="9257"/>
                  </a:lnTo>
                  <a:lnTo>
                    <a:pt x="16740" y="9257"/>
                  </a:lnTo>
                  <a:close/>
                </a:path>
                <a:path w="21600" h="21600" extrusionOk="0">
                  <a:moveTo>
                    <a:pt x="18900" y="9257"/>
                  </a:moveTo>
                  <a:lnTo>
                    <a:pt x="18900" y="10800"/>
                  </a:lnTo>
                  <a:lnTo>
                    <a:pt x="21060" y="10800"/>
                  </a:lnTo>
                  <a:lnTo>
                    <a:pt x="21060" y="9257"/>
                  </a:lnTo>
                  <a:lnTo>
                    <a:pt x="18900" y="9257"/>
                  </a:lnTo>
                  <a:close/>
                </a:path>
                <a:path w="21600" h="21600" extrusionOk="0">
                  <a:moveTo>
                    <a:pt x="540" y="10800"/>
                  </a:moveTo>
                  <a:lnTo>
                    <a:pt x="540" y="12342"/>
                  </a:lnTo>
                  <a:lnTo>
                    <a:pt x="2700" y="12342"/>
                  </a:lnTo>
                  <a:lnTo>
                    <a:pt x="2700" y="10800"/>
                  </a:lnTo>
                  <a:lnTo>
                    <a:pt x="540" y="10800"/>
                  </a:lnTo>
                  <a:close/>
                </a:path>
                <a:path w="21600" h="21600" extrusionOk="0">
                  <a:moveTo>
                    <a:pt x="2700" y="10800"/>
                  </a:moveTo>
                  <a:lnTo>
                    <a:pt x="2700" y="12342"/>
                  </a:lnTo>
                  <a:lnTo>
                    <a:pt x="4860" y="12342"/>
                  </a:lnTo>
                  <a:lnTo>
                    <a:pt x="4860" y="10800"/>
                  </a:lnTo>
                  <a:lnTo>
                    <a:pt x="2700" y="10800"/>
                  </a:lnTo>
                  <a:close/>
                </a:path>
                <a:path w="21600" h="21600" extrusionOk="0">
                  <a:moveTo>
                    <a:pt x="4860" y="10800"/>
                  </a:moveTo>
                  <a:lnTo>
                    <a:pt x="4860" y="12342"/>
                  </a:lnTo>
                  <a:lnTo>
                    <a:pt x="7020" y="12342"/>
                  </a:lnTo>
                  <a:lnTo>
                    <a:pt x="7020" y="10800"/>
                  </a:lnTo>
                  <a:lnTo>
                    <a:pt x="4860" y="10800"/>
                  </a:lnTo>
                  <a:close/>
                </a:path>
                <a:path w="21600" h="21600" extrusionOk="0">
                  <a:moveTo>
                    <a:pt x="7020" y="10800"/>
                  </a:moveTo>
                  <a:lnTo>
                    <a:pt x="7020" y="12342"/>
                  </a:lnTo>
                  <a:lnTo>
                    <a:pt x="9180" y="12342"/>
                  </a:lnTo>
                  <a:lnTo>
                    <a:pt x="9180" y="10800"/>
                  </a:lnTo>
                  <a:lnTo>
                    <a:pt x="7020" y="10800"/>
                  </a:lnTo>
                  <a:close/>
                </a:path>
                <a:path w="21600" h="21600" extrusionOk="0">
                  <a:moveTo>
                    <a:pt x="9180" y="10800"/>
                  </a:moveTo>
                  <a:lnTo>
                    <a:pt x="9180" y="12342"/>
                  </a:lnTo>
                  <a:lnTo>
                    <a:pt x="11340" y="12342"/>
                  </a:lnTo>
                  <a:lnTo>
                    <a:pt x="11340" y="10800"/>
                  </a:lnTo>
                  <a:lnTo>
                    <a:pt x="9180" y="10800"/>
                  </a:lnTo>
                  <a:close/>
                </a:path>
                <a:path w="21600" h="21600" extrusionOk="0">
                  <a:moveTo>
                    <a:pt x="11340" y="10800"/>
                  </a:moveTo>
                  <a:lnTo>
                    <a:pt x="11340" y="12342"/>
                  </a:lnTo>
                  <a:lnTo>
                    <a:pt x="13500" y="12342"/>
                  </a:lnTo>
                  <a:lnTo>
                    <a:pt x="13500" y="10800"/>
                  </a:lnTo>
                  <a:lnTo>
                    <a:pt x="11340" y="10800"/>
                  </a:lnTo>
                  <a:close/>
                </a:path>
                <a:path w="21600" h="21600" extrusionOk="0">
                  <a:moveTo>
                    <a:pt x="13500" y="10800"/>
                  </a:moveTo>
                  <a:lnTo>
                    <a:pt x="13500" y="12342"/>
                  </a:lnTo>
                  <a:lnTo>
                    <a:pt x="15660" y="12342"/>
                  </a:lnTo>
                  <a:lnTo>
                    <a:pt x="15660" y="10800"/>
                  </a:lnTo>
                  <a:lnTo>
                    <a:pt x="13500" y="10800"/>
                  </a:lnTo>
                  <a:close/>
                </a:path>
                <a:path w="21600" h="21600" extrusionOk="0">
                  <a:moveTo>
                    <a:pt x="15660" y="10800"/>
                  </a:moveTo>
                  <a:lnTo>
                    <a:pt x="15660" y="12342"/>
                  </a:lnTo>
                  <a:lnTo>
                    <a:pt x="17820" y="12342"/>
                  </a:lnTo>
                  <a:lnTo>
                    <a:pt x="17820" y="10800"/>
                  </a:lnTo>
                  <a:lnTo>
                    <a:pt x="15660" y="10800"/>
                  </a:lnTo>
                  <a:close/>
                </a:path>
                <a:path w="21600" h="21600" extrusionOk="0">
                  <a:moveTo>
                    <a:pt x="17820" y="10800"/>
                  </a:moveTo>
                  <a:lnTo>
                    <a:pt x="17820" y="12342"/>
                  </a:lnTo>
                  <a:lnTo>
                    <a:pt x="19980" y="12342"/>
                  </a:lnTo>
                  <a:lnTo>
                    <a:pt x="19980" y="10800"/>
                  </a:lnTo>
                  <a:lnTo>
                    <a:pt x="17820" y="10800"/>
                  </a:lnTo>
                  <a:close/>
                </a:path>
                <a:path w="21600" h="21600" extrusionOk="0">
                  <a:moveTo>
                    <a:pt x="1620" y="12342"/>
                  </a:moveTo>
                  <a:lnTo>
                    <a:pt x="1620" y="13885"/>
                  </a:lnTo>
                  <a:lnTo>
                    <a:pt x="3779" y="13885"/>
                  </a:lnTo>
                  <a:lnTo>
                    <a:pt x="3779" y="12342"/>
                  </a:lnTo>
                  <a:lnTo>
                    <a:pt x="1620" y="12342"/>
                  </a:lnTo>
                  <a:close/>
                </a:path>
                <a:path w="21600" h="21600" extrusionOk="0">
                  <a:moveTo>
                    <a:pt x="3779" y="12342"/>
                  </a:moveTo>
                  <a:lnTo>
                    <a:pt x="3779" y="13885"/>
                  </a:lnTo>
                  <a:lnTo>
                    <a:pt x="5940" y="13885"/>
                  </a:lnTo>
                  <a:lnTo>
                    <a:pt x="5940" y="12342"/>
                  </a:lnTo>
                  <a:lnTo>
                    <a:pt x="3779" y="12342"/>
                  </a:lnTo>
                  <a:close/>
                </a:path>
                <a:path w="21600" h="21600" extrusionOk="0">
                  <a:moveTo>
                    <a:pt x="5940" y="12342"/>
                  </a:moveTo>
                  <a:lnTo>
                    <a:pt x="5940" y="13885"/>
                  </a:lnTo>
                  <a:lnTo>
                    <a:pt x="8100" y="13885"/>
                  </a:lnTo>
                  <a:lnTo>
                    <a:pt x="8100" y="12342"/>
                  </a:lnTo>
                  <a:lnTo>
                    <a:pt x="5940" y="12342"/>
                  </a:lnTo>
                  <a:close/>
                </a:path>
                <a:path w="21600" h="21600" extrusionOk="0">
                  <a:moveTo>
                    <a:pt x="8100" y="12342"/>
                  </a:moveTo>
                  <a:lnTo>
                    <a:pt x="8100" y="13885"/>
                  </a:lnTo>
                  <a:lnTo>
                    <a:pt x="10260" y="13885"/>
                  </a:lnTo>
                  <a:lnTo>
                    <a:pt x="10260" y="12342"/>
                  </a:lnTo>
                  <a:lnTo>
                    <a:pt x="8100" y="12342"/>
                  </a:lnTo>
                  <a:close/>
                </a:path>
                <a:path w="21600" h="21600" extrusionOk="0">
                  <a:moveTo>
                    <a:pt x="10260" y="12342"/>
                  </a:moveTo>
                  <a:lnTo>
                    <a:pt x="10260" y="13885"/>
                  </a:lnTo>
                  <a:lnTo>
                    <a:pt x="12419" y="13885"/>
                  </a:lnTo>
                  <a:lnTo>
                    <a:pt x="12419" y="12342"/>
                  </a:lnTo>
                  <a:lnTo>
                    <a:pt x="10260" y="12342"/>
                  </a:lnTo>
                  <a:close/>
                </a:path>
                <a:path w="21600" h="21600" extrusionOk="0">
                  <a:moveTo>
                    <a:pt x="12419" y="12342"/>
                  </a:moveTo>
                  <a:lnTo>
                    <a:pt x="12419" y="13885"/>
                  </a:lnTo>
                  <a:lnTo>
                    <a:pt x="14580" y="13885"/>
                  </a:lnTo>
                  <a:lnTo>
                    <a:pt x="14580" y="12342"/>
                  </a:lnTo>
                  <a:lnTo>
                    <a:pt x="12419" y="12342"/>
                  </a:lnTo>
                  <a:close/>
                </a:path>
                <a:path w="21600" h="21600" extrusionOk="0">
                  <a:moveTo>
                    <a:pt x="14580" y="12342"/>
                  </a:moveTo>
                  <a:lnTo>
                    <a:pt x="14580" y="13885"/>
                  </a:lnTo>
                  <a:lnTo>
                    <a:pt x="16740" y="13885"/>
                  </a:lnTo>
                  <a:lnTo>
                    <a:pt x="16740" y="12342"/>
                  </a:lnTo>
                  <a:lnTo>
                    <a:pt x="14580" y="12342"/>
                  </a:lnTo>
                  <a:close/>
                </a:path>
                <a:path w="21600" h="21600" extrusionOk="0">
                  <a:moveTo>
                    <a:pt x="16740" y="12342"/>
                  </a:moveTo>
                  <a:lnTo>
                    <a:pt x="16740" y="13885"/>
                  </a:lnTo>
                  <a:lnTo>
                    <a:pt x="18900" y="13885"/>
                  </a:lnTo>
                  <a:lnTo>
                    <a:pt x="18900" y="12342"/>
                  </a:lnTo>
                  <a:lnTo>
                    <a:pt x="16740" y="12342"/>
                  </a:lnTo>
                  <a:close/>
                </a:path>
                <a:path w="21600" h="21600" extrusionOk="0">
                  <a:moveTo>
                    <a:pt x="18900" y="12342"/>
                  </a:moveTo>
                  <a:lnTo>
                    <a:pt x="18900" y="13885"/>
                  </a:lnTo>
                  <a:lnTo>
                    <a:pt x="21060" y="13885"/>
                  </a:lnTo>
                  <a:lnTo>
                    <a:pt x="21060" y="12342"/>
                  </a:lnTo>
                  <a:lnTo>
                    <a:pt x="18900" y="12342"/>
                  </a:lnTo>
                  <a:close/>
                </a:path>
                <a:path w="21600" h="21600" extrusionOk="0">
                  <a:moveTo>
                    <a:pt x="540" y="13885"/>
                  </a:moveTo>
                  <a:lnTo>
                    <a:pt x="540" y="15428"/>
                  </a:lnTo>
                  <a:lnTo>
                    <a:pt x="2700" y="15428"/>
                  </a:lnTo>
                  <a:lnTo>
                    <a:pt x="2700" y="13885"/>
                  </a:lnTo>
                  <a:lnTo>
                    <a:pt x="540" y="13885"/>
                  </a:lnTo>
                  <a:close/>
                </a:path>
                <a:path w="21600" h="21600" extrusionOk="0">
                  <a:moveTo>
                    <a:pt x="2700" y="13885"/>
                  </a:moveTo>
                  <a:lnTo>
                    <a:pt x="2700" y="15428"/>
                  </a:lnTo>
                  <a:lnTo>
                    <a:pt x="4860" y="15428"/>
                  </a:lnTo>
                  <a:lnTo>
                    <a:pt x="4860" y="13885"/>
                  </a:lnTo>
                  <a:lnTo>
                    <a:pt x="2700" y="13885"/>
                  </a:lnTo>
                  <a:close/>
                </a:path>
                <a:path w="21600" h="21600" extrusionOk="0">
                  <a:moveTo>
                    <a:pt x="4860" y="13885"/>
                  </a:moveTo>
                  <a:lnTo>
                    <a:pt x="4860" y="15428"/>
                  </a:lnTo>
                  <a:lnTo>
                    <a:pt x="7020" y="15428"/>
                  </a:lnTo>
                  <a:lnTo>
                    <a:pt x="7020" y="13885"/>
                  </a:lnTo>
                  <a:lnTo>
                    <a:pt x="4860" y="13885"/>
                  </a:lnTo>
                  <a:close/>
                </a:path>
                <a:path w="21600" h="21600" extrusionOk="0">
                  <a:moveTo>
                    <a:pt x="7020" y="13885"/>
                  </a:moveTo>
                  <a:lnTo>
                    <a:pt x="7020" y="15428"/>
                  </a:lnTo>
                  <a:lnTo>
                    <a:pt x="9180" y="15428"/>
                  </a:lnTo>
                  <a:lnTo>
                    <a:pt x="9180" y="13885"/>
                  </a:lnTo>
                  <a:lnTo>
                    <a:pt x="7020" y="13885"/>
                  </a:lnTo>
                  <a:close/>
                </a:path>
                <a:path w="21600" h="21600" extrusionOk="0">
                  <a:moveTo>
                    <a:pt x="9180" y="13885"/>
                  </a:moveTo>
                  <a:lnTo>
                    <a:pt x="9180" y="15428"/>
                  </a:lnTo>
                  <a:lnTo>
                    <a:pt x="11340" y="15428"/>
                  </a:lnTo>
                  <a:lnTo>
                    <a:pt x="11340" y="13885"/>
                  </a:lnTo>
                  <a:lnTo>
                    <a:pt x="9180" y="13885"/>
                  </a:lnTo>
                  <a:close/>
                </a:path>
                <a:path w="21600" h="21600" extrusionOk="0">
                  <a:moveTo>
                    <a:pt x="11340" y="13885"/>
                  </a:moveTo>
                  <a:lnTo>
                    <a:pt x="11340" y="15428"/>
                  </a:lnTo>
                  <a:lnTo>
                    <a:pt x="13500" y="15428"/>
                  </a:lnTo>
                  <a:lnTo>
                    <a:pt x="13500" y="13885"/>
                  </a:lnTo>
                  <a:lnTo>
                    <a:pt x="11340" y="13885"/>
                  </a:lnTo>
                  <a:close/>
                </a:path>
                <a:path w="21600" h="21600" extrusionOk="0">
                  <a:moveTo>
                    <a:pt x="13500" y="13885"/>
                  </a:moveTo>
                  <a:lnTo>
                    <a:pt x="13500" y="15428"/>
                  </a:lnTo>
                  <a:lnTo>
                    <a:pt x="15660" y="15428"/>
                  </a:lnTo>
                  <a:lnTo>
                    <a:pt x="15660" y="13885"/>
                  </a:lnTo>
                  <a:lnTo>
                    <a:pt x="13500" y="13885"/>
                  </a:lnTo>
                  <a:close/>
                </a:path>
                <a:path w="21600" h="21600" extrusionOk="0">
                  <a:moveTo>
                    <a:pt x="15660" y="13885"/>
                  </a:moveTo>
                  <a:lnTo>
                    <a:pt x="15660" y="15428"/>
                  </a:lnTo>
                  <a:lnTo>
                    <a:pt x="17820" y="15428"/>
                  </a:lnTo>
                  <a:lnTo>
                    <a:pt x="17820" y="13885"/>
                  </a:lnTo>
                  <a:lnTo>
                    <a:pt x="15660" y="13885"/>
                  </a:lnTo>
                  <a:close/>
                </a:path>
                <a:path w="21600" h="21600" extrusionOk="0">
                  <a:moveTo>
                    <a:pt x="17820" y="13885"/>
                  </a:moveTo>
                  <a:lnTo>
                    <a:pt x="17820" y="15428"/>
                  </a:lnTo>
                  <a:lnTo>
                    <a:pt x="19980" y="15428"/>
                  </a:lnTo>
                  <a:lnTo>
                    <a:pt x="19980" y="13885"/>
                  </a:lnTo>
                  <a:lnTo>
                    <a:pt x="17820" y="13885"/>
                  </a:lnTo>
                  <a:close/>
                </a:path>
                <a:path w="21600" h="21600" extrusionOk="0">
                  <a:moveTo>
                    <a:pt x="1620" y="15428"/>
                  </a:moveTo>
                  <a:lnTo>
                    <a:pt x="1620" y="16971"/>
                  </a:lnTo>
                  <a:lnTo>
                    <a:pt x="3779" y="16971"/>
                  </a:lnTo>
                  <a:lnTo>
                    <a:pt x="3779" y="15428"/>
                  </a:lnTo>
                  <a:lnTo>
                    <a:pt x="1620" y="15428"/>
                  </a:lnTo>
                  <a:close/>
                </a:path>
                <a:path w="21600" h="21600" extrusionOk="0">
                  <a:moveTo>
                    <a:pt x="3779" y="15428"/>
                  </a:moveTo>
                  <a:lnTo>
                    <a:pt x="3779" y="16971"/>
                  </a:lnTo>
                  <a:lnTo>
                    <a:pt x="5940" y="16971"/>
                  </a:lnTo>
                  <a:lnTo>
                    <a:pt x="5940" y="15428"/>
                  </a:lnTo>
                  <a:lnTo>
                    <a:pt x="3779" y="15428"/>
                  </a:lnTo>
                  <a:close/>
                </a:path>
                <a:path w="21600" h="21600" extrusionOk="0">
                  <a:moveTo>
                    <a:pt x="5940" y="15428"/>
                  </a:moveTo>
                  <a:lnTo>
                    <a:pt x="5940" y="16971"/>
                  </a:lnTo>
                  <a:lnTo>
                    <a:pt x="8100" y="16971"/>
                  </a:lnTo>
                  <a:lnTo>
                    <a:pt x="8100" y="15428"/>
                  </a:lnTo>
                  <a:lnTo>
                    <a:pt x="5940" y="15428"/>
                  </a:lnTo>
                  <a:close/>
                </a:path>
                <a:path w="21600" h="21600" extrusionOk="0">
                  <a:moveTo>
                    <a:pt x="8100" y="15428"/>
                  </a:moveTo>
                  <a:lnTo>
                    <a:pt x="8100" y="16971"/>
                  </a:lnTo>
                  <a:lnTo>
                    <a:pt x="10260" y="16971"/>
                  </a:lnTo>
                  <a:lnTo>
                    <a:pt x="10260" y="15428"/>
                  </a:lnTo>
                  <a:lnTo>
                    <a:pt x="8100" y="15428"/>
                  </a:lnTo>
                  <a:close/>
                </a:path>
                <a:path w="21600" h="21600" extrusionOk="0">
                  <a:moveTo>
                    <a:pt x="10260" y="15428"/>
                  </a:moveTo>
                  <a:lnTo>
                    <a:pt x="10260" y="16971"/>
                  </a:lnTo>
                  <a:lnTo>
                    <a:pt x="12419" y="16971"/>
                  </a:lnTo>
                  <a:lnTo>
                    <a:pt x="12419" y="15428"/>
                  </a:lnTo>
                  <a:lnTo>
                    <a:pt x="10260" y="15428"/>
                  </a:lnTo>
                  <a:close/>
                </a:path>
                <a:path w="21600" h="21600" extrusionOk="0">
                  <a:moveTo>
                    <a:pt x="12419" y="15428"/>
                  </a:moveTo>
                  <a:lnTo>
                    <a:pt x="12419" y="16971"/>
                  </a:lnTo>
                  <a:lnTo>
                    <a:pt x="14580" y="16971"/>
                  </a:lnTo>
                  <a:lnTo>
                    <a:pt x="14580" y="15428"/>
                  </a:lnTo>
                  <a:lnTo>
                    <a:pt x="12419" y="15428"/>
                  </a:lnTo>
                  <a:close/>
                </a:path>
                <a:path w="21600" h="21600" extrusionOk="0">
                  <a:moveTo>
                    <a:pt x="14580" y="15428"/>
                  </a:moveTo>
                  <a:lnTo>
                    <a:pt x="14580" y="16971"/>
                  </a:lnTo>
                  <a:lnTo>
                    <a:pt x="16740" y="16971"/>
                  </a:lnTo>
                  <a:lnTo>
                    <a:pt x="16740" y="15428"/>
                  </a:lnTo>
                  <a:lnTo>
                    <a:pt x="14580" y="15428"/>
                  </a:lnTo>
                  <a:close/>
                </a:path>
                <a:path w="21600" h="21600" extrusionOk="0">
                  <a:moveTo>
                    <a:pt x="16740" y="15428"/>
                  </a:moveTo>
                  <a:lnTo>
                    <a:pt x="16740" y="16971"/>
                  </a:lnTo>
                  <a:lnTo>
                    <a:pt x="18900" y="16971"/>
                  </a:lnTo>
                  <a:lnTo>
                    <a:pt x="18900" y="15428"/>
                  </a:lnTo>
                  <a:lnTo>
                    <a:pt x="16740" y="15428"/>
                  </a:lnTo>
                  <a:close/>
                </a:path>
                <a:path w="21600" h="21600" extrusionOk="0">
                  <a:moveTo>
                    <a:pt x="18900" y="15428"/>
                  </a:moveTo>
                  <a:lnTo>
                    <a:pt x="18900" y="16971"/>
                  </a:lnTo>
                  <a:lnTo>
                    <a:pt x="21060" y="16971"/>
                  </a:lnTo>
                  <a:lnTo>
                    <a:pt x="21060" y="15428"/>
                  </a:lnTo>
                  <a:lnTo>
                    <a:pt x="18900" y="15428"/>
                  </a:lnTo>
                  <a:close/>
                </a:path>
                <a:path w="21600" h="21600" extrusionOk="0">
                  <a:moveTo>
                    <a:pt x="540" y="16971"/>
                  </a:moveTo>
                  <a:lnTo>
                    <a:pt x="540" y="18514"/>
                  </a:lnTo>
                  <a:lnTo>
                    <a:pt x="2700" y="18514"/>
                  </a:lnTo>
                  <a:lnTo>
                    <a:pt x="2700" y="16971"/>
                  </a:lnTo>
                  <a:lnTo>
                    <a:pt x="540" y="16971"/>
                  </a:lnTo>
                  <a:close/>
                </a:path>
                <a:path w="21600" h="21600" extrusionOk="0">
                  <a:moveTo>
                    <a:pt x="2700" y="16971"/>
                  </a:moveTo>
                  <a:lnTo>
                    <a:pt x="2700" y="18514"/>
                  </a:lnTo>
                  <a:lnTo>
                    <a:pt x="4860" y="18514"/>
                  </a:lnTo>
                  <a:lnTo>
                    <a:pt x="4860" y="16971"/>
                  </a:lnTo>
                  <a:lnTo>
                    <a:pt x="2700" y="16971"/>
                  </a:lnTo>
                  <a:close/>
                </a:path>
                <a:path w="21600" h="21600" extrusionOk="0">
                  <a:moveTo>
                    <a:pt x="4860" y="16971"/>
                  </a:moveTo>
                  <a:lnTo>
                    <a:pt x="4860" y="18514"/>
                  </a:lnTo>
                  <a:lnTo>
                    <a:pt x="7020" y="18514"/>
                  </a:lnTo>
                  <a:lnTo>
                    <a:pt x="7020" y="16971"/>
                  </a:lnTo>
                  <a:lnTo>
                    <a:pt x="4860" y="16971"/>
                  </a:lnTo>
                  <a:close/>
                </a:path>
                <a:path w="21600" h="21600" extrusionOk="0">
                  <a:moveTo>
                    <a:pt x="7020" y="16971"/>
                  </a:moveTo>
                  <a:lnTo>
                    <a:pt x="7020" y="18514"/>
                  </a:lnTo>
                  <a:lnTo>
                    <a:pt x="9180" y="18514"/>
                  </a:lnTo>
                  <a:lnTo>
                    <a:pt x="9180" y="16971"/>
                  </a:lnTo>
                  <a:lnTo>
                    <a:pt x="7020" y="16971"/>
                  </a:lnTo>
                  <a:close/>
                </a:path>
                <a:path w="21600" h="21600" extrusionOk="0">
                  <a:moveTo>
                    <a:pt x="9180" y="16971"/>
                  </a:moveTo>
                  <a:lnTo>
                    <a:pt x="9180" y="18514"/>
                  </a:lnTo>
                  <a:lnTo>
                    <a:pt x="11340" y="18514"/>
                  </a:lnTo>
                  <a:lnTo>
                    <a:pt x="11340" y="16971"/>
                  </a:lnTo>
                  <a:lnTo>
                    <a:pt x="9180" y="16971"/>
                  </a:lnTo>
                  <a:close/>
                </a:path>
                <a:path w="21600" h="21600" extrusionOk="0">
                  <a:moveTo>
                    <a:pt x="11340" y="16971"/>
                  </a:moveTo>
                  <a:lnTo>
                    <a:pt x="11340" y="18514"/>
                  </a:lnTo>
                  <a:lnTo>
                    <a:pt x="13500" y="18514"/>
                  </a:lnTo>
                  <a:lnTo>
                    <a:pt x="13500" y="16971"/>
                  </a:lnTo>
                  <a:lnTo>
                    <a:pt x="11340" y="16971"/>
                  </a:lnTo>
                  <a:close/>
                </a:path>
                <a:path w="21600" h="21600" extrusionOk="0">
                  <a:moveTo>
                    <a:pt x="13500" y="16971"/>
                  </a:moveTo>
                  <a:lnTo>
                    <a:pt x="13500" y="18514"/>
                  </a:lnTo>
                  <a:lnTo>
                    <a:pt x="15660" y="18514"/>
                  </a:lnTo>
                  <a:lnTo>
                    <a:pt x="15660" y="16971"/>
                  </a:lnTo>
                  <a:lnTo>
                    <a:pt x="13500" y="16971"/>
                  </a:lnTo>
                  <a:close/>
                </a:path>
                <a:path w="21600" h="21600" extrusionOk="0">
                  <a:moveTo>
                    <a:pt x="15660" y="16971"/>
                  </a:moveTo>
                  <a:lnTo>
                    <a:pt x="15660" y="18514"/>
                  </a:lnTo>
                  <a:lnTo>
                    <a:pt x="17820" y="18514"/>
                  </a:lnTo>
                  <a:lnTo>
                    <a:pt x="17820" y="16971"/>
                  </a:lnTo>
                  <a:lnTo>
                    <a:pt x="15660" y="16971"/>
                  </a:lnTo>
                  <a:close/>
                </a:path>
                <a:path w="21600" h="21600" extrusionOk="0">
                  <a:moveTo>
                    <a:pt x="17820" y="16971"/>
                  </a:moveTo>
                  <a:lnTo>
                    <a:pt x="17820" y="18514"/>
                  </a:lnTo>
                  <a:lnTo>
                    <a:pt x="19980" y="18514"/>
                  </a:lnTo>
                  <a:lnTo>
                    <a:pt x="19980" y="16971"/>
                  </a:lnTo>
                  <a:lnTo>
                    <a:pt x="17820" y="16971"/>
                  </a:lnTo>
                  <a:close/>
                </a:path>
                <a:path w="21600" h="21600" extrusionOk="0">
                  <a:moveTo>
                    <a:pt x="1620" y="18514"/>
                  </a:moveTo>
                  <a:lnTo>
                    <a:pt x="1620" y="20057"/>
                  </a:lnTo>
                  <a:lnTo>
                    <a:pt x="3779" y="20057"/>
                  </a:lnTo>
                  <a:lnTo>
                    <a:pt x="3779" y="18514"/>
                  </a:lnTo>
                  <a:lnTo>
                    <a:pt x="1620" y="18514"/>
                  </a:lnTo>
                  <a:close/>
                </a:path>
                <a:path w="21600" h="21600" extrusionOk="0">
                  <a:moveTo>
                    <a:pt x="3779" y="18514"/>
                  </a:moveTo>
                  <a:lnTo>
                    <a:pt x="3779" y="20057"/>
                  </a:lnTo>
                  <a:lnTo>
                    <a:pt x="5940" y="20057"/>
                  </a:lnTo>
                  <a:lnTo>
                    <a:pt x="5940" y="18514"/>
                  </a:lnTo>
                  <a:lnTo>
                    <a:pt x="3779" y="18514"/>
                  </a:lnTo>
                  <a:close/>
                </a:path>
                <a:path w="21600" h="21600" extrusionOk="0">
                  <a:moveTo>
                    <a:pt x="5940" y="18514"/>
                  </a:moveTo>
                  <a:lnTo>
                    <a:pt x="5940" y="20057"/>
                  </a:lnTo>
                  <a:lnTo>
                    <a:pt x="8100" y="20057"/>
                  </a:lnTo>
                  <a:lnTo>
                    <a:pt x="8100" y="18514"/>
                  </a:lnTo>
                  <a:lnTo>
                    <a:pt x="5940" y="18514"/>
                  </a:lnTo>
                  <a:close/>
                </a:path>
                <a:path w="21600" h="21600" extrusionOk="0">
                  <a:moveTo>
                    <a:pt x="8100" y="18514"/>
                  </a:moveTo>
                  <a:lnTo>
                    <a:pt x="8100" y="20057"/>
                  </a:lnTo>
                  <a:lnTo>
                    <a:pt x="10260" y="20057"/>
                  </a:lnTo>
                  <a:lnTo>
                    <a:pt x="10260" y="18514"/>
                  </a:lnTo>
                  <a:lnTo>
                    <a:pt x="8100" y="18514"/>
                  </a:lnTo>
                  <a:close/>
                </a:path>
                <a:path w="21600" h="21600" extrusionOk="0">
                  <a:moveTo>
                    <a:pt x="10260" y="18514"/>
                  </a:moveTo>
                  <a:lnTo>
                    <a:pt x="10260" y="20057"/>
                  </a:lnTo>
                  <a:lnTo>
                    <a:pt x="12419" y="20057"/>
                  </a:lnTo>
                  <a:lnTo>
                    <a:pt x="12419" y="18514"/>
                  </a:lnTo>
                  <a:lnTo>
                    <a:pt x="10260" y="18514"/>
                  </a:lnTo>
                  <a:close/>
                </a:path>
                <a:path w="21600" h="21600" extrusionOk="0">
                  <a:moveTo>
                    <a:pt x="12419" y="18514"/>
                  </a:moveTo>
                  <a:lnTo>
                    <a:pt x="12419" y="20057"/>
                  </a:lnTo>
                  <a:lnTo>
                    <a:pt x="14580" y="20057"/>
                  </a:lnTo>
                  <a:lnTo>
                    <a:pt x="14580" y="18514"/>
                  </a:lnTo>
                  <a:lnTo>
                    <a:pt x="12419" y="18514"/>
                  </a:lnTo>
                  <a:close/>
                </a:path>
                <a:path w="21600" h="21600" extrusionOk="0">
                  <a:moveTo>
                    <a:pt x="14580" y="18514"/>
                  </a:moveTo>
                  <a:lnTo>
                    <a:pt x="14580" y="20057"/>
                  </a:lnTo>
                  <a:lnTo>
                    <a:pt x="16740" y="20057"/>
                  </a:lnTo>
                  <a:lnTo>
                    <a:pt x="16740" y="18514"/>
                  </a:lnTo>
                  <a:lnTo>
                    <a:pt x="14580" y="18514"/>
                  </a:lnTo>
                  <a:close/>
                </a:path>
                <a:path w="21600" h="21600" extrusionOk="0">
                  <a:moveTo>
                    <a:pt x="16740" y="18514"/>
                  </a:moveTo>
                  <a:lnTo>
                    <a:pt x="16740" y="20057"/>
                  </a:lnTo>
                  <a:lnTo>
                    <a:pt x="18900" y="20057"/>
                  </a:lnTo>
                  <a:lnTo>
                    <a:pt x="18900" y="18514"/>
                  </a:lnTo>
                  <a:lnTo>
                    <a:pt x="16740" y="18514"/>
                  </a:lnTo>
                  <a:close/>
                </a:path>
                <a:path w="21600" h="21600" extrusionOk="0">
                  <a:moveTo>
                    <a:pt x="18900" y="18514"/>
                  </a:moveTo>
                  <a:lnTo>
                    <a:pt x="18900" y="20057"/>
                  </a:lnTo>
                  <a:lnTo>
                    <a:pt x="21060" y="20057"/>
                  </a:lnTo>
                  <a:lnTo>
                    <a:pt x="21060" y="18514"/>
                  </a:lnTo>
                  <a:lnTo>
                    <a:pt x="18900" y="18514"/>
                  </a:lnTo>
                  <a:close/>
                </a:path>
                <a:path w="21600" h="21600" extrusionOk="0">
                  <a:moveTo>
                    <a:pt x="540" y="20057"/>
                  </a:moveTo>
                  <a:lnTo>
                    <a:pt x="540" y="21600"/>
                  </a:lnTo>
                  <a:lnTo>
                    <a:pt x="2700" y="21600"/>
                  </a:lnTo>
                  <a:lnTo>
                    <a:pt x="2700" y="20057"/>
                  </a:lnTo>
                  <a:lnTo>
                    <a:pt x="540" y="20057"/>
                  </a:lnTo>
                  <a:close/>
                </a:path>
                <a:path w="21600" h="21600" extrusionOk="0">
                  <a:moveTo>
                    <a:pt x="2700" y="20057"/>
                  </a:moveTo>
                  <a:lnTo>
                    <a:pt x="2700" y="21600"/>
                  </a:lnTo>
                  <a:lnTo>
                    <a:pt x="4860" y="21600"/>
                  </a:lnTo>
                  <a:lnTo>
                    <a:pt x="4860" y="20057"/>
                  </a:lnTo>
                  <a:lnTo>
                    <a:pt x="2700" y="20057"/>
                  </a:lnTo>
                  <a:close/>
                </a:path>
                <a:path w="21600" h="21600" extrusionOk="0">
                  <a:moveTo>
                    <a:pt x="4860" y="20057"/>
                  </a:moveTo>
                  <a:lnTo>
                    <a:pt x="4860" y="21600"/>
                  </a:lnTo>
                  <a:lnTo>
                    <a:pt x="7020" y="21600"/>
                  </a:lnTo>
                  <a:lnTo>
                    <a:pt x="7020" y="20057"/>
                  </a:lnTo>
                  <a:lnTo>
                    <a:pt x="4860" y="20057"/>
                  </a:lnTo>
                  <a:close/>
                </a:path>
                <a:path w="21600" h="21600" extrusionOk="0">
                  <a:moveTo>
                    <a:pt x="7020" y="20057"/>
                  </a:moveTo>
                  <a:lnTo>
                    <a:pt x="7020" y="21600"/>
                  </a:lnTo>
                  <a:lnTo>
                    <a:pt x="9180" y="21600"/>
                  </a:lnTo>
                  <a:lnTo>
                    <a:pt x="9180" y="20057"/>
                  </a:lnTo>
                  <a:lnTo>
                    <a:pt x="7020" y="20057"/>
                  </a:lnTo>
                  <a:close/>
                </a:path>
                <a:path w="21600" h="21600" extrusionOk="0">
                  <a:moveTo>
                    <a:pt x="9180" y="20057"/>
                  </a:moveTo>
                  <a:lnTo>
                    <a:pt x="9180" y="21600"/>
                  </a:lnTo>
                  <a:lnTo>
                    <a:pt x="11340" y="21600"/>
                  </a:lnTo>
                  <a:lnTo>
                    <a:pt x="11340" y="20057"/>
                  </a:lnTo>
                  <a:lnTo>
                    <a:pt x="9180" y="20057"/>
                  </a:lnTo>
                  <a:close/>
                </a:path>
                <a:path w="21600" h="21600" extrusionOk="0">
                  <a:moveTo>
                    <a:pt x="11340" y="20057"/>
                  </a:moveTo>
                  <a:lnTo>
                    <a:pt x="11340" y="21600"/>
                  </a:lnTo>
                  <a:lnTo>
                    <a:pt x="13500" y="21600"/>
                  </a:lnTo>
                  <a:lnTo>
                    <a:pt x="13500" y="20057"/>
                  </a:lnTo>
                  <a:lnTo>
                    <a:pt x="11340" y="20057"/>
                  </a:lnTo>
                  <a:close/>
                </a:path>
                <a:path w="21600" h="21600" extrusionOk="0">
                  <a:moveTo>
                    <a:pt x="13500" y="20057"/>
                  </a:moveTo>
                  <a:lnTo>
                    <a:pt x="13500" y="21600"/>
                  </a:lnTo>
                  <a:lnTo>
                    <a:pt x="15660" y="21600"/>
                  </a:lnTo>
                  <a:lnTo>
                    <a:pt x="15660" y="20057"/>
                  </a:lnTo>
                  <a:lnTo>
                    <a:pt x="13500" y="20057"/>
                  </a:lnTo>
                  <a:close/>
                </a:path>
                <a:path w="21600" h="21600" extrusionOk="0">
                  <a:moveTo>
                    <a:pt x="15660" y="20057"/>
                  </a:moveTo>
                  <a:lnTo>
                    <a:pt x="15660" y="21600"/>
                  </a:lnTo>
                  <a:lnTo>
                    <a:pt x="17820" y="21600"/>
                  </a:lnTo>
                  <a:lnTo>
                    <a:pt x="17820" y="20057"/>
                  </a:lnTo>
                  <a:lnTo>
                    <a:pt x="15660" y="20057"/>
                  </a:lnTo>
                  <a:close/>
                </a:path>
                <a:path w="21600" h="21600" extrusionOk="0">
                  <a:moveTo>
                    <a:pt x="17820" y="20057"/>
                  </a:moveTo>
                  <a:lnTo>
                    <a:pt x="17820" y="21600"/>
                  </a:lnTo>
                  <a:lnTo>
                    <a:pt x="19980" y="21600"/>
                  </a:lnTo>
                  <a:lnTo>
                    <a:pt x="19980" y="20057"/>
                  </a:lnTo>
                  <a:lnTo>
                    <a:pt x="17820" y="20057"/>
                  </a:lnTo>
                  <a:close/>
                </a:path>
                <a:path w="21600" h="21600" extrusionOk="0">
                  <a:moveTo>
                    <a:pt x="19980" y="4628"/>
                  </a:moveTo>
                  <a:lnTo>
                    <a:pt x="21060" y="4628"/>
                  </a:lnTo>
                  <a:lnTo>
                    <a:pt x="21060" y="6171"/>
                  </a:lnTo>
                  <a:lnTo>
                    <a:pt x="19980" y="6171"/>
                  </a:lnTo>
                  <a:lnTo>
                    <a:pt x="19980" y="4628"/>
                  </a:lnTo>
                  <a:close/>
                </a:path>
              </a:pathLst>
            </a:custGeom>
            <a:solidFill>
              <a:srgbClr val="996633"/>
            </a:solidFill>
            <a:ln w="9525">
              <a:solidFill>
                <a:srgbClr val="000000"/>
              </a:solidFill>
              <a:miter lim="800000"/>
              <a:headEnd/>
              <a:tailEnd/>
            </a:ln>
            <a:effectLst/>
          </p:spPr>
          <p:txBody>
            <a:bodyPr/>
            <a:lstStyle/>
            <a:p>
              <a:endParaRPr lang="en-NZ"/>
            </a:p>
          </p:txBody>
        </p:sp>
        <p:grpSp>
          <p:nvGrpSpPr>
            <p:cNvPr id="3" name="Group 6"/>
            <p:cNvGrpSpPr>
              <a:grpSpLocks/>
            </p:cNvGrpSpPr>
            <p:nvPr/>
          </p:nvGrpSpPr>
          <p:grpSpPr bwMode="auto">
            <a:xfrm>
              <a:off x="1927" y="2704"/>
              <a:ext cx="2360" cy="1416"/>
              <a:chOff x="1927" y="2704"/>
              <a:chExt cx="2360" cy="1416"/>
            </a:xfrm>
          </p:grpSpPr>
          <p:sp>
            <p:nvSpPr>
              <p:cNvPr id="68615" name="Text Box 7"/>
              <p:cNvSpPr txBox="1">
                <a:spLocks noChangeArrowheads="1"/>
              </p:cNvSpPr>
              <p:nvPr/>
            </p:nvSpPr>
            <p:spPr bwMode="auto">
              <a:xfrm>
                <a:off x="2562" y="2704"/>
                <a:ext cx="816" cy="195"/>
              </a:xfrm>
              <a:prstGeom prst="rect">
                <a:avLst/>
              </a:prstGeom>
              <a:noFill/>
              <a:ln w="9525">
                <a:noFill/>
                <a:miter lim="800000"/>
                <a:headEnd/>
                <a:tailEnd/>
              </a:ln>
              <a:effectLst/>
            </p:spPr>
            <p:txBody>
              <a:bodyPr>
                <a:spAutoFit/>
              </a:bodyPr>
              <a:lstStyle/>
              <a:p>
                <a:pPr>
                  <a:spcBef>
                    <a:spcPct val="50000"/>
                  </a:spcBef>
                </a:pPr>
                <a:r>
                  <a:rPr lang="en-NZ">
                    <a:latin typeface="Comic Sans MS" pitchFamily="66" charset="0"/>
                  </a:rPr>
                  <a:t>TEST</a:t>
                </a:r>
                <a:endParaRPr lang="en-US">
                  <a:latin typeface="Comic Sans MS" pitchFamily="66" charset="0"/>
                </a:endParaRPr>
              </a:p>
            </p:txBody>
          </p:sp>
          <p:sp>
            <p:nvSpPr>
              <p:cNvPr id="68616" name="Text Box 8"/>
              <p:cNvSpPr txBox="1">
                <a:spLocks noChangeArrowheads="1"/>
              </p:cNvSpPr>
              <p:nvPr/>
            </p:nvSpPr>
            <p:spPr bwMode="auto">
              <a:xfrm>
                <a:off x="1927" y="2985"/>
                <a:ext cx="318" cy="146"/>
              </a:xfrm>
              <a:prstGeom prst="rect">
                <a:avLst/>
              </a:prstGeom>
              <a:noFill/>
              <a:ln w="9525">
                <a:noFill/>
                <a:miter lim="800000"/>
                <a:headEnd/>
                <a:tailEnd/>
              </a:ln>
              <a:effectLst/>
            </p:spPr>
            <p:txBody>
              <a:bodyPr>
                <a:spAutoFit/>
              </a:bodyPr>
              <a:lstStyle/>
              <a:p>
                <a:pPr>
                  <a:spcBef>
                    <a:spcPct val="50000"/>
                  </a:spcBef>
                </a:pPr>
                <a:r>
                  <a:rPr lang="en-NZ" sz="1200">
                    <a:latin typeface="Comic Sans MS" pitchFamily="66" charset="0"/>
                  </a:rPr>
                  <a:t>item</a:t>
                </a:r>
                <a:endParaRPr lang="en-US" sz="1200">
                  <a:latin typeface="Comic Sans MS" pitchFamily="66" charset="0"/>
                </a:endParaRPr>
              </a:p>
            </p:txBody>
          </p:sp>
          <p:sp>
            <p:nvSpPr>
              <p:cNvPr id="68617" name="Text Box 9"/>
              <p:cNvSpPr txBox="1">
                <a:spLocks noChangeArrowheads="1"/>
              </p:cNvSpPr>
              <p:nvPr/>
            </p:nvSpPr>
            <p:spPr bwMode="auto">
              <a:xfrm>
                <a:off x="2063" y="3339"/>
                <a:ext cx="318" cy="147"/>
              </a:xfrm>
              <a:prstGeom prst="rect">
                <a:avLst/>
              </a:prstGeom>
              <a:noFill/>
              <a:ln w="9525">
                <a:noFill/>
                <a:miter lim="800000"/>
                <a:headEnd/>
                <a:tailEnd/>
              </a:ln>
              <a:effectLst/>
            </p:spPr>
            <p:txBody>
              <a:bodyPr>
                <a:spAutoFit/>
              </a:bodyPr>
              <a:lstStyle/>
              <a:p>
                <a:pPr>
                  <a:spcBef>
                    <a:spcPct val="50000"/>
                  </a:spcBef>
                </a:pPr>
                <a:r>
                  <a:rPr lang="en-NZ" sz="1200">
                    <a:latin typeface="Comic Sans MS" pitchFamily="66" charset="0"/>
                  </a:rPr>
                  <a:t>item</a:t>
                </a:r>
                <a:endParaRPr lang="en-US" sz="1200">
                  <a:latin typeface="Comic Sans MS" pitchFamily="66" charset="0"/>
                </a:endParaRPr>
              </a:p>
            </p:txBody>
          </p:sp>
          <p:sp>
            <p:nvSpPr>
              <p:cNvPr id="68618" name="Text Box 10"/>
              <p:cNvSpPr txBox="1">
                <a:spLocks noChangeArrowheads="1"/>
              </p:cNvSpPr>
              <p:nvPr/>
            </p:nvSpPr>
            <p:spPr bwMode="auto">
              <a:xfrm>
                <a:off x="3969" y="3657"/>
                <a:ext cx="318" cy="147"/>
              </a:xfrm>
              <a:prstGeom prst="rect">
                <a:avLst/>
              </a:prstGeom>
              <a:noFill/>
              <a:ln w="9525">
                <a:noFill/>
                <a:miter lim="800000"/>
                <a:headEnd/>
                <a:tailEnd/>
              </a:ln>
              <a:effectLst/>
            </p:spPr>
            <p:txBody>
              <a:bodyPr>
                <a:spAutoFit/>
              </a:bodyPr>
              <a:lstStyle/>
              <a:p>
                <a:pPr>
                  <a:spcBef>
                    <a:spcPct val="50000"/>
                  </a:spcBef>
                </a:pPr>
                <a:r>
                  <a:rPr lang="en-NZ" sz="1200">
                    <a:latin typeface="Comic Sans MS" pitchFamily="66" charset="0"/>
                  </a:rPr>
                  <a:t>item</a:t>
                </a:r>
                <a:endParaRPr lang="en-US" sz="1200">
                  <a:latin typeface="Comic Sans MS" pitchFamily="66" charset="0"/>
                </a:endParaRPr>
              </a:p>
            </p:txBody>
          </p:sp>
          <p:sp>
            <p:nvSpPr>
              <p:cNvPr id="68619" name="Text Box 11"/>
              <p:cNvSpPr txBox="1">
                <a:spLocks noChangeArrowheads="1"/>
              </p:cNvSpPr>
              <p:nvPr/>
            </p:nvSpPr>
            <p:spPr bwMode="auto">
              <a:xfrm>
                <a:off x="2562" y="3566"/>
                <a:ext cx="318" cy="146"/>
              </a:xfrm>
              <a:prstGeom prst="rect">
                <a:avLst/>
              </a:prstGeom>
              <a:noFill/>
              <a:ln w="9525">
                <a:noFill/>
                <a:miter lim="800000"/>
                <a:headEnd/>
                <a:tailEnd/>
              </a:ln>
              <a:effectLst/>
            </p:spPr>
            <p:txBody>
              <a:bodyPr>
                <a:spAutoFit/>
              </a:bodyPr>
              <a:lstStyle/>
              <a:p>
                <a:pPr>
                  <a:spcBef>
                    <a:spcPct val="50000"/>
                  </a:spcBef>
                </a:pPr>
                <a:r>
                  <a:rPr lang="en-NZ" sz="1200">
                    <a:latin typeface="Comic Sans MS" pitchFamily="66" charset="0"/>
                  </a:rPr>
                  <a:t>item</a:t>
                </a:r>
                <a:endParaRPr lang="en-US" sz="1200">
                  <a:latin typeface="Comic Sans MS" pitchFamily="66" charset="0"/>
                </a:endParaRPr>
              </a:p>
            </p:txBody>
          </p:sp>
          <p:sp>
            <p:nvSpPr>
              <p:cNvPr id="68620" name="Text Box 12"/>
              <p:cNvSpPr txBox="1">
                <a:spLocks noChangeArrowheads="1"/>
              </p:cNvSpPr>
              <p:nvPr/>
            </p:nvSpPr>
            <p:spPr bwMode="auto">
              <a:xfrm>
                <a:off x="3334" y="3113"/>
                <a:ext cx="318" cy="147"/>
              </a:xfrm>
              <a:prstGeom prst="rect">
                <a:avLst/>
              </a:prstGeom>
              <a:noFill/>
              <a:ln w="9525">
                <a:noFill/>
                <a:miter lim="800000"/>
                <a:headEnd/>
                <a:tailEnd/>
              </a:ln>
              <a:effectLst/>
            </p:spPr>
            <p:txBody>
              <a:bodyPr>
                <a:spAutoFit/>
              </a:bodyPr>
              <a:lstStyle/>
              <a:p>
                <a:pPr>
                  <a:spcBef>
                    <a:spcPct val="50000"/>
                  </a:spcBef>
                </a:pPr>
                <a:r>
                  <a:rPr lang="en-NZ" sz="1200">
                    <a:latin typeface="Comic Sans MS" pitchFamily="66" charset="0"/>
                  </a:rPr>
                  <a:t>item</a:t>
                </a:r>
                <a:endParaRPr lang="en-US" sz="1200">
                  <a:latin typeface="Comic Sans MS" pitchFamily="66" charset="0"/>
                </a:endParaRPr>
              </a:p>
            </p:txBody>
          </p:sp>
          <p:sp>
            <p:nvSpPr>
              <p:cNvPr id="68621" name="Text Box 13"/>
              <p:cNvSpPr txBox="1">
                <a:spLocks noChangeArrowheads="1"/>
              </p:cNvSpPr>
              <p:nvPr/>
            </p:nvSpPr>
            <p:spPr bwMode="auto">
              <a:xfrm>
                <a:off x="2426" y="3884"/>
                <a:ext cx="318" cy="146"/>
              </a:xfrm>
              <a:prstGeom prst="rect">
                <a:avLst/>
              </a:prstGeom>
              <a:noFill/>
              <a:ln w="9525">
                <a:noFill/>
                <a:miter lim="800000"/>
                <a:headEnd/>
                <a:tailEnd/>
              </a:ln>
              <a:effectLst/>
            </p:spPr>
            <p:txBody>
              <a:bodyPr>
                <a:spAutoFit/>
              </a:bodyPr>
              <a:lstStyle/>
              <a:p>
                <a:pPr>
                  <a:spcBef>
                    <a:spcPct val="50000"/>
                  </a:spcBef>
                </a:pPr>
                <a:r>
                  <a:rPr lang="en-NZ" sz="1200">
                    <a:latin typeface="Comic Sans MS" pitchFamily="66" charset="0"/>
                  </a:rPr>
                  <a:t>item</a:t>
                </a:r>
                <a:endParaRPr lang="en-US" sz="1200">
                  <a:latin typeface="Comic Sans MS" pitchFamily="66" charset="0"/>
                </a:endParaRPr>
              </a:p>
            </p:txBody>
          </p:sp>
          <p:sp>
            <p:nvSpPr>
              <p:cNvPr id="68622" name="Text Box 14"/>
              <p:cNvSpPr txBox="1">
                <a:spLocks noChangeArrowheads="1"/>
              </p:cNvSpPr>
              <p:nvPr/>
            </p:nvSpPr>
            <p:spPr bwMode="auto">
              <a:xfrm>
                <a:off x="3198" y="3430"/>
                <a:ext cx="318" cy="146"/>
              </a:xfrm>
              <a:prstGeom prst="rect">
                <a:avLst/>
              </a:prstGeom>
              <a:noFill/>
              <a:ln w="9525">
                <a:noFill/>
                <a:miter lim="800000"/>
                <a:headEnd/>
                <a:tailEnd/>
              </a:ln>
              <a:effectLst/>
            </p:spPr>
            <p:txBody>
              <a:bodyPr>
                <a:spAutoFit/>
              </a:bodyPr>
              <a:lstStyle/>
              <a:p>
                <a:pPr>
                  <a:spcBef>
                    <a:spcPct val="50000"/>
                  </a:spcBef>
                </a:pPr>
                <a:r>
                  <a:rPr lang="en-NZ" sz="1200">
                    <a:latin typeface="Comic Sans MS" pitchFamily="66" charset="0"/>
                  </a:rPr>
                  <a:t>item</a:t>
                </a:r>
                <a:endParaRPr lang="en-US" sz="1200">
                  <a:latin typeface="Comic Sans MS" pitchFamily="66" charset="0"/>
                </a:endParaRPr>
              </a:p>
            </p:txBody>
          </p:sp>
          <p:sp>
            <p:nvSpPr>
              <p:cNvPr id="68623" name="Text Box 15"/>
              <p:cNvSpPr txBox="1">
                <a:spLocks noChangeArrowheads="1"/>
              </p:cNvSpPr>
              <p:nvPr/>
            </p:nvSpPr>
            <p:spPr bwMode="auto">
              <a:xfrm>
                <a:off x="3606" y="3974"/>
                <a:ext cx="318" cy="146"/>
              </a:xfrm>
              <a:prstGeom prst="rect">
                <a:avLst/>
              </a:prstGeom>
              <a:noFill/>
              <a:ln w="9525">
                <a:noFill/>
                <a:miter lim="800000"/>
                <a:headEnd/>
                <a:tailEnd/>
              </a:ln>
              <a:effectLst/>
            </p:spPr>
            <p:txBody>
              <a:bodyPr>
                <a:spAutoFit/>
              </a:bodyPr>
              <a:lstStyle/>
              <a:p>
                <a:pPr>
                  <a:spcBef>
                    <a:spcPct val="50000"/>
                  </a:spcBef>
                </a:pPr>
                <a:r>
                  <a:rPr lang="en-NZ" sz="1200">
                    <a:latin typeface="Comic Sans MS" pitchFamily="66" charset="0"/>
                  </a:rPr>
                  <a:t>item</a:t>
                </a:r>
                <a:endParaRPr lang="en-US" sz="1200">
                  <a:latin typeface="Comic Sans MS" pitchFamily="66" charset="0"/>
                </a:endParaRPr>
              </a:p>
            </p:txBody>
          </p:sp>
        </p:grpSp>
      </p:grpSp>
      <p:sp>
        <p:nvSpPr>
          <p:cNvPr id="68624" name="Text Box 16"/>
          <p:cNvSpPr txBox="1">
            <a:spLocks noChangeArrowheads="1"/>
          </p:cNvSpPr>
          <p:nvPr/>
        </p:nvSpPr>
        <p:spPr bwMode="auto">
          <a:xfrm>
            <a:off x="685800" y="5105400"/>
            <a:ext cx="5106988" cy="1120775"/>
          </a:xfrm>
          <a:prstGeom prst="rect">
            <a:avLst/>
          </a:prstGeom>
          <a:noFill/>
          <a:ln w="9525">
            <a:noFill/>
            <a:miter lim="800000"/>
            <a:headEnd/>
            <a:tailEnd/>
          </a:ln>
          <a:effectLst/>
        </p:spPr>
        <p:txBody>
          <a:bodyPr>
            <a:spAutoFit/>
          </a:bodyPr>
          <a:lstStyle/>
          <a:p>
            <a:pPr marL="381000" indent="-381000">
              <a:lnSpc>
                <a:spcPct val="90000"/>
              </a:lnSpc>
              <a:spcBef>
                <a:spcPct val="20000"/>
              </a:spcBef>
              <a:buClr>
                <a:schemeClr val="folHlink"/>
              </a:buClr>
              <a:buSzPct val="60000"/>
              <a:buFont typeface="Wingdings" pitchFamily="2" charset="2"/>
              <a:buChar char="n"/>
            </a:pPr>
            <a:r>
              <a:rPr lang="en-US" sz="2500">
                <a:latin typeface="Tahoma" pitchFamily="34" charset="0"/>
              </a:rPr>
              <a:t>All items have equal weight in making up test statistics and scores</a:t>
            </a:r>
            <a:endParaRPr lang="en-NZ" sz="2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762000" y="1905000"/>
            <a:ext cx="7696200" cy="4332288"/>
          </a:xfrm>
        </p:spPr>
        <p:txBody>
          <a:bodyPr/>
          <a:lstStyle/>
          <a:p>
            <a:pPr>
              <a:lnSpc>
                <a:spcPct val="90000"/>
              </a:lnSpc>
            </a:pPr>
            <a:r>
              <a:rPr lang="en-US" sz="2000"/>
              <a:t>All items are random sample of domain being tested</a:t>
            </a:r>
          </a:p>
          <a:p>
            <a:pPr>
              <a:lnSpc>
                <a:spcPct val="90000"/>
              </a:lnSpc>
            </a:pPr>
            <a:r>
              <a:rPr lang="en-US" sz="2000"/>
              <a:t>Core total test statistics are:</a:t>
            </a:r>
          </a:p>
          <a:p>
            <a:pPr lvl="1">
              <a:lnSpc>
                <a:spcPct val="90000"/>
              </a:lnSpc>
            </a:pPr>
            <a:r>
              <a:rPr lang="en-US" sz="2200"/>
              <a:t>the average test score (mean)</a:t>
            </a:r>
          </a:p>
          <a:p>
            <a:pPr lvl="1">
              <a:lnSpc>
                <a:spcPct val="90000"/>
              </a:lnSpc>
            </a:pPr>
            <a:r>
              <a:rPr lang="en-US" sz="2200"/>
              <a:t>The spread of scores (standard deviation)</a:t>
            </a:r>
          </a:p>
          <a:p>
            <a:pPr lvl="1">
              <a:lnSpc>
                <a:spcPct val="90000"/>
              </a:lnSpc>
            </a:pPr>
            <a:r>
              <a:rPr lang="en-US" sz="2200"/>
              <a:t>The distribution of items to people (discrimination)</a:t>
            </a:r>
          </a:p>
          <a:p>
            <a:pPr>
              <a:lnSpc>
                <a:spcPct val="90000"/>
              </a:lnSpc>
            </a:pPr>
            <a:r>
              <a:rPr lang="en-US" sz="2000"/>
              <a:t>All statistics for persons and items are sample dependent</a:t>
            </a:r>
          </a:p>
          <a:p>
            <a:pPr lvl="1">
              <a:lnSpc>
                <a:spcPct val="90000"/>
              </a:lnSpc>
            </a:pPr>
            <a:r>
              <a:rPr lang="en-US" sz="2200"/>
              <a:t>Requires robust representative sampling (expensive, time consuming, difficult)</a:t>
            </a:r>
          </a:p>
          <a:p>
            <a:pPr lvl="1">
              <a:lnSpc>
                <a:spcPct val="90000"/>
              </a:lnSpc>
            </a:pPr>
            <a:r>
              <a:rPr lang="en-US" sz="2200"/>
              <a:t>Classrooms are not large or representative; schools might be</a:t>
            </a:r>
          </a:p>
          <a:p>
            <a:pPr>
              <a:lnSpc>
                <a:spcPct val="90000"/>
              </a:lnSpc>
            </a:pPr>
            <a:r>
              <a:rPr lang="en-US" sz="2000"/>
              <a:t>Total Score is simply sum of number of items answered correctly</a:t>
            </a:r>
          </a:p>
        </p:txBody>
      </p:sp>
      <p:sp>
        <p:nvSpPr>
          <p:cNvPr id="57346" name="Rectangle 2"/>
          <p:cNvSpPr>
            <a:spLocks noGrp="1" noChangeArrowheads="1"/>
          </p:cNvSpPr>
          <p:nvPr>
            <p:ph type="title"/>
          </p:nvPr>
        </p:nvSpPr>
        <p:spPr/>
        <p:txBody>
          <a:bodyPr/>
          <a:lstStyle/>
          <a:p>
            <a:r>
              <a:rPr lang="en-US" sz="3200" dirty="0"/>
              <a:t>Classical Test Theory</a:t>
            </a:r>
            <a:endParaRPr lang="en-AU"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idx="1"/>
          </p:nvPr>
        </p:nvSpPr>
        <p:spPr/>
        <p:txBody>
          <a:bodyPr/>
          <a:lstStyle/>
          <a:p>
            <a:pPr marL="274320" lvl="1" indent="-274320">
              <a:buClr>
                <a:schemeClr val="accent3"/>
              </a:buClr>
              <a:buSzPct val="95000"/>
            </a:pPr>
            <a:r>
              <a:rPr lang="en-US" sz="2400" dirty="0"/>
              <a:t>How hard is the item?</a:t>
            </a:r>
            <a:r>
              <a:rPr lang="en-US" sz="2400" dirty="0">
                <a:sym typeface="Wingdings" pitchFamily="2" charset="2"/>
              </a:rPr>
              <a:t></a:t>
            </a:r>
            <a:r>
              <a:rPr lang="en-US" sz="2400" dirty="0"/>
              <a:t>Item Difficulty (</a:t>
            </a:r>
            <a:r>
              <a:rPr lang="en-US" sz="2400" i="1" dirty="0"/>
              <a:t>p</a:t>
            </a:r>
            <a:r>
              <a:rPr lang="en-US" sz="2400" dirty="0"/>
              <a:t>): </a:t>
            </a:r>
          </a:p>
          <a:p>
            <a:pPr lvl="1"/>
            <a:r>
              <a:rPr lang="en-US" sz="2400" dirty="0"/>
              <a:t>% of people who answered correctly</a:t>
            </a:r>
          </a:p>
          <a:p>
            <a:pPr lvl="1"/>
            <a:r>
              <a:rPr lang="en-US" sz="2400" dirty="0"/>
              <a:t>Mean correct across people is </a:t>
            </a:r>
            <a:r>
              <a:rPr lang="en-US" sz="2400" i="1" dirty="0"/>
              <a:t>p</a:t>
            </a:r>
          </a:p>
          <a:p>
            <a:pPr lvl="1"/>
            <a:r>
              <a:rPr lang="en-US" sz="2400" dirty="0"/>
              <a:t>Applications</a:t>
            </a:r>
          </a:p>
          <a:p>
            <a:pPr lvl="2"/>
            <a:r>
              <a:rPr lang="en-US" sz="2000" dirty="0" err="1"/>
              <a:t>generalised</a:t>
            </a:r>
            <a:r>
              <a:rPr lang="en-US" sz="2000" dirty="0"/>
              <a:t> ability </a:t>
            </a:r>
            <a:r>
              <a:rPr lang="en-US" sz="2000" dirty="0" err="1"/>
              <a:t>test</a:t>
            </a:r>
            <a:r>
              <a:rPr lang="en-US" sz="2000" dirty="0" err="1">
                <a:sym typeface="Wingdings" pitchFamily="2" charset="2"/>
              </a:rPr>
              <a:t>u</a:t>
            </a:r>
            <a:r>
              <a:rPr lang="en-US" sz="2000" dirty="0" err="1"/>
              <a:t>sually</a:t>
            </a:r>
            <a:r>
              <a:rPr lang="en-US" sz="2000" dirty="0"/>
              <a:t> delete items too easy (</a:t>
            </a:r>
            <a:r>
              <a:rPr lang="en-US" sz="2000" i="1" dirty="0"/>
              <a:t>p</a:t>
            </a:r>
            <a:r>
              <a:rPr lang="en-US" sz="2000" dirty="0"/>
              <a:t>&gt;.9) or too hard (</a:t>
            </a:r>
            <a:r>
              <a:rPr lang="en-US" sz="2000" i="1" dirty="0"/>
              <a:t>p</a:t>
            </a:r>
            <a:r>
              <a:rPr lang="en-US" sz="2000" dirty="0"/>
              <a:t>&lt;.1) for</a:t>
            </a:r>
          </a:p>
          <a:p>
            <a:pPr lvl="2"/>
            <a:r>
              <a:rPr lang="en-US" sz="2000" dirty="0"/>
              <a:t>A mastery </a:t>
            </a:r>
            <a:r>
              <a:rPr lang="en-US" sz="2000" dirty="0" err="1"/>
              <a:t>test</a:t>
            </a:r>
            <a:r>
              <a:rPr lang="en-US" sz="2000" dirty="0" err="1">
                <a:sym typeface="Wingdings" pitchFamily="2" charset="2"/>
              </a:rPr>
              <a:t></a:t>
            </a:r>
            <a:r>
              <a:rPr lang="en-US" sz="2000" dirty="0" err="1"/>
              <a:t>maximise</a:t>
            </a:r>
            <a:r>
              <a:rPr lang="en-US" sz="2000" dirty="0"/>
              <a:t> items that fit the difficulty of the cut score (e.g., </a:t>
            </a:r>
            <a:r>
              <a:rPr lang="en-US" sz="2000" i="1" dirty="0"/>
              <a:t>p</a:t>
            </a:r>
            <a:r>
              <a:rPr lang="en-US" sz="2000" dirty="0"/>
              <a:t>=.35, which means 65% correct)</a:t>
            </a:r>
          </a:p>
          <a:p>
            <a:endParaRPr lang="en-AU" sz="3100" dirty="0"/>
          </a:p>
        </p:txBody>
      </p:sp>
      <p:sp>
        <p:nvSpPr>
          <p:cNvPr id="238594" name="Rectangle 2"/>
          <p:cNvSpPr>
            <a:spLocks noGrp="1" noChangeArrowheads="1"/>
          </p:cNvSpPr>
          <p:nvPr>
            <p:ph type="title"/>
          </p:nvPr>
        </p:nvSpPr>
        <p:spPr>
          <a:xfrm>
            <a:off x="611560" y="980728"/>
            <a:ext cx="7772400" cy="685800"/>
          </a:xfrm>
        </p:spPr>
        <p:txBody>
          <a:bodyPr>
            <a:noAutofit/>
          </a:bodyPr>
          <a:lstStyle/>
          <a:p>
            <a:r>
              <a:rPr lang="en-US" sz="3200" dirty="0"/>
              <a:t>Two key quality parameters test items</a:t>
            </a:r>
            <a:endParaRPr lang="en-US" sz="3200" i="1" dirty="0"/>
          </a:p>
        </p:txBody>
      </p:sp>
      <p:graphicFrame>
        <p:nvGraphicFramePr>
          <p:cNvPr id="2" name="Table 1"/>
          <p:cNvGraphicFramePr>
            <a:graphicFrameLocks noGrp="1"/>
          </p:cNvGraphicFramePr>
          <p:nvPr>
            <p:extLst>
              <p:ext uri="{D42A27DB-BD31-4B8C-83A1-F6EECF244321}">
                <p14:modId xmlns:p14="http://schemas.microsoft.com/office/powerpoint/2010/main" val="1536596444"/>
              </p:ext>
            </p:extLst>
          </p:nvPr>
        </p:nvGraphicFramePr>
        <p:xfrm>
          <a:off x="323528" y="5517232"/>
          <a:ext cx="6999180" cy="675074"/>
        </p:xfrm>
        <a:graphic>
          <a:graphicData uri="http://schemas.openxmlformats.org/drawingml/2006/table">
            <a:tbl>
              <a:tblPr firstRow="1" firstCol="1" bandRow="1">
                <a:tableStyleId>{5C22544A-7EE6-4342-B048-85BDC9FD1C3A}</a:tableStyleId>
              </a:tblPr>
              <a:tblGrid>
                <a:gridCol w="1399836">
                  <a:extLst>
                    <a:ext uri="{9D8B030D-6E8A-4147-A177-3AD203B41FA5}">
                      <a16:colId xmlns:a16="http://schemas.microsoft.com/office/drawing/2014/main" val="3797575179"/>
                    </a:ext>
                  </a:extLst>
                </a:gridCol>
                <a:gridCol w="1399836">
                  <a:extLst>
                    <a:ext uri="{9D8B030D-6E8A-4147-A177-3AD203B41FA5}">
                      <a16:colId xmlns:a16="http://schemas.microsoft.com/office/drawing/2014/main" val="3778161411"/>
                    </a:ext>
                  </a:extLst>
                </a:gridCol>
                <a:gridCol w="1399836">
                  <a:extLst>
                    <a:ext uri="{9D8B030D-6E8A-4147-A177-3AD203B41FA5}">
                      <a16:colId xmlns:a16="http://schemas.microsoft.com/office/drawing/2014/main" val="925381385"/>
                    </a:ext>
                  </a:extLst>
                </a:gridCol>
                <a:gridCol w="1399836">
                  <a:extLst>
                    <a:ext uri="{9D8B030D-6E8A-4147-A177-3AD203B41FA5}">
                      <a16:colId xmlns:a16="http://schemas.microsoft.com/office/drawing/2014/main" val="807668724"/>
                    </a:ext>
                  </a:extLst>
                </a:gridCol>
                <a:gridCol w="1399836">
                  <a:extLst>
                    <a:ext uri="{9D8B030D-6E8A-4147-A177-3AD203B41FA5}">
                      <a16:colId xmlns:a16="http://schemas.microsoft.com/office/drawing/2014/main" val="1318760277"/>
                    </a:ext>
                  </a:extLst>
                </a:gridCol>
              </a:tblGrid>
              <a:tr h="337537">
                <a:tc>
                  <a:txBody>
                    <a:bodyPr/>
                    <a:lstStyle/>
                    <a:p>
                      <a:pPr latinLnBrk="1">
                        <a:lnSpc>
                          <a:spcPts val="1125"/>
                        </a:lnSpc>
                        <a:spcAft>
                          <a:spcPts val="0"/>
                        </a:spcAft>
                      </a:pPr>
                      <a:r>
                        <a:rPr lang="en-NZ" sz="1000">
                          <a:effectLst/>
                        </a:rPr>
                        <a:t>V1</a:t>
                      </a:r>
                      <a:endParaRPr lang="en-NZ" sz="11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latinLnBrk="1">
                        <a:lnSpc>
                          <a:spcPts val="1125"/>
                        </a:lnSpc>
                        <a:spcAft>
                          <a:spcPts val="0"/>
                        </a:spcAft>
                      </a:pPr>
                      <a:r>
                        <a:rPr lang="en-NZ" sz="1000">
                          <a:effectLst/>
                        </a:rPr>
                        <a:t>V2</a:t>
                      </a:r>
                      <a:endParaRPr lang="en-NZ" sz="11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latinLnBrk="1">
                        <a:lnSpc>
                          <a:spcPts val="1125"/>
                        </a:lnSpc>
                        <a:spcAft>
                          <a:spcPts val="0"/>
                        </a:spcAft>
                      </a:pPr>
                      <a:r>
                        <a:rPr lang="en-NZ" sz="1000">
                          <a:effectLst/>
                        </a:rPr>
                        <a:t>V3</a:t>
                      </a:r>
                      <a:endParaRPr lang="en-NZ" sz="11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latinLnBrk="1">
                        <a:lnSpc>
                          <a:spcPts val="1125"/>
                        </a:lnSpc>
                        <a:spcAft>
                          <a:spcPts val="0"/>
                        </a:spcAft>
                      </a:pPr>
                      <a:r>
                        <a:rPr lang="en-NZ" sz="1000">
                          <a:effectLst/>
                        </a:rPr>
                        <a:t>V4</a:t>
                      </a:r>
                      <a:endParaRPr lang="en-NZ" sz="11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latinLnBrk="1">
                        <a:lnSpc>
                          <a:spcPts val="1125"/>
                        </a:lnSpc>
                        <a:spcAft>
                          <a:spcPts val="0"/>
                        </a:spcAft>
                      </a:pPr>
                      <a:r>
                        <a:rPr lang="en-NZ" sz="1000">
                          <a:effectLst/>
                        </a:rPr>
                        <a:t>V5</a:t>
                      </a:r>
                      <a:endParaRPr lang="en-NZ" sz="11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9312450"/>
                  </a:ext>
                </a:extLst>
              </a:tr>
              <a:tr h="337537">
                <a:tc>
                  <a:txBody>
                    <a:bodyPr/>
                    <a:lstStyle/>
                    <a:p>
                      <a:pPr latinLnBrk="1">
                        <a:lnSpc>
                          <a:spcPts val="1125"/>
                        </a:lnSpc>
                        <a:spcAft>
                          <a:spcPts val="0"/>
                        </a:spcAft>
                      </a:pPr>
                      <a:r>
                        <a:rPr lang="en-NZ" sz="1000">
                          <a:effectLst/>
                        </a:rPr>
                        <a:t>0.787</a:t>
                      </a:r>
                      <a:endParaRPr lang="en-NZ" sz="11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latinLnBrk="1">
                        <a:lnSpc>
                          <a:spcPts val="1125"/>
                        </a:lnSpc>
                        <a:spcAft>
                          <a:spcPts val="0"/>
                        </a:spcAft>
                      </a:pPr>
                      <a:r>
                        <a:rPr lang="en-NZ" sz="1000">
                          <a:effectLst/>
                        </a:rPr>
                        <a:t>0.392 </a:t>
                      </a:r>
                      <a:endParaRPr lang="en-NZ" sz="11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latinLnBrk="1">
                        <a:lnSpc>
                          <a:spcPts val="1125"/>
                        </a:lnSpc>
                        <a:spcAft>
                          <a:spcPts val="0"/>
                        </a:spcAft>
                      </a:pPr>
                      <a:r>
                        <a:rPr lang="en-NZ" sz="1000">
                          <a:effectLst/>
                        </a:rPr>
                        <a:t>0.379 </a:t>
                      </a:r>
                      <a:endParaRPr lang="en-NZ" sz="11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latinLnBrk="1">
                        <a:lnSpc>
                          <a:spcPts val="1125"/>
                        </a:lnSpc>
                        <a:spcAft>
                          <a:spcPts val="0"/>
                        </a:spcAft>
                      </a:pPr>
                      <a:r>
                        <a:rPr lang="en-NZ" sz="1000">
                          <a:effectLst/>
                        </a:rPr>
                        <a:t>0.552 </a:t>
                      </a:r>
                      <a:endParaRPr lang="en-NZ" sz="11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latinLnBrk="1">
                        <a:lnSpc>
                          <a:spcPts val="1125"/>
                        </a:lnSpc>
                        <a:spcAft>
                          <a:spcPts val="0"/>
                        </a:spcAft>
                      </a:pPr>
                      <a:r>
                        <a:rPr lang="en-NZ" sz="1000" dirty="0">
                          <a:effectLst/>
                        </a:rPr>
                        <a:t>0.571 </a:t>
                      </a:r>
                      <a:endParaRPr lang="en-NZ" sz="11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8625268"/>
                  </a:ext>
                </a:extLst>
              </a:tr>
            </a:tbl>
          </a:graphicData>
        </a:graphic>
      </p:graphicFrame>
      <p:sp>
        <p:nvSpPr>
          <p:cNvPr id="3" name="Rectangle 1"/>
          <p:cNvSpPr>
            <a:spLocks noChangeArrowheads="1"/>
          </p:cNvSpPr>
          <p:nvPr/>
        </p:nvSpPr>
        <p:spPr bwMode="auto">
          <a:xfrm>
            <a:off x="323528" y="5157192"/>
            <a:ext cx="7776864"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NZ" altLang="en-US"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Times New Roman" panose="02020603050405020304" pitchFamily="18" charset="0"/>
              </a:rPr>
              <a:t>Item Difficulty</a:t>
            </a:r>
            <a:endParaRPr kumimoji="0" lang="en-NZ"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NZ" altLang="en-US"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Times New Roman" panose="02020603050405020304" pitchFamily="18" charset="0"/>
              </a:rPr>
              <a:t>#no new library has to be invoked these are part of base package</a:t>
            </a:r>
            <a:endParaRPr kumimoji="0" lang="en-NZ"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NZ" altLang="en-US"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Times New Roman" panose="02020603050405020304" pitchFamily="18" charset="0"/>
              </a:rPr>
              <a:t>#use na.rm=true only if missing data present, otherwise drop</a:t>
            </a:r>
            <a:endParaRPr kumimoji="0" lang="en-NZ"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NZ" altLang="en-US" sz="14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item_diff</a:t>
            </a:r>
            <a:r>
              <a:rPr kumimoji="0" lang="en-NZ" altLang="en-US" sz="14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&lt;-</a:t>
            </a:r>
            <a:r>
              <a:rPr kumimoji="0" lang="en-NZ" altLang="en-US" sz="14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colMeans</a:t>
            </a:r>
            <a:r>
              <a:rPr kumimoji="0" lang="en-NZ" altLang="en-US" sz="14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a:t>
            </a:r>
            <a:r>
              <a:rPr kumimoji="0" lang="en-NZ" altLang="en-US" sz="14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MTcsv_noID</a:t>
            </a:r>
            <a:r>
              <a:rPr kumimoji="0" lang="en-NZ" altLang="en-US" sz="1400" b="0" i="1"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 na.rm=true</a:t>
            </a:r>
            <a:r>
              <a:rPr kumimoji="0" lang="en-NZ" altLang="en-US" sz="14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a:t>
            </a:r>
            <a:endParaRPr kumimoji="0" lang="en-NZ"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NZ" altLang="en-US" sz="14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round(</a:t>
            </a:r>
            <a:r>
              <a:rPr kumimoji="0" lang="en-NZ" altLang="en-US" sz="14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item_diff</a:t>
            </a:r>
            <a:r>
              <a:rPr kumimoji="0" lang="en-NZ" altLang="en-US" sz="14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 3)</a:t>
            </a:r>
            <a:endParaRPr kumimoji="0" lang="en-NZ" altLang="en-US" sz="1000" b="0" i="0" u="none" strike="noStrike" cap="none" normalizeH="0" baseline="0" dirty="0">
              <a:ln>
                <a:noFill/>
              </a:ln>
              <a:solidFill>
                <a:schemeClr val="tx1"/>
              </a:solidFill>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idx="1"/>
          </p:nvPr>
        </p:nvSpPr>
        <p:spPr>
          <a:xfrm>
            <a:off x="611188" y="1773238"/>
            <a:ext cx="8116887" cy="4896122"/>
          </a:xfrm>
        </p:spPr>
        <p:txBody>
          <a:bodyPr>
            <a:normAutofit/>
          </a:bodyPr>
          <a:lstStyle/>
          <a:p>
            <a:r>
              <a:rPr lang="en-US" sz="2800" dirty="0"/>
              <a:t>Who gets the item right?</a:t>
            </a:r>
            <a:r>
              <a:rPr lang="en-US" sz="2800" dirty="0">
                <a:sym typeface="Wingdings" pitchFamily="2" charset="2"/>
              </a:rPr>
              <a:t></a:t>
            </a:r>
            <a:r>
              <a:rPr lang="en-US" sz="2600" dirty="0"/>
              <a:t>Item Discrimination</a:t>
            </a:r>
          </a:p>
          <a:p>
            <a:pPr lvl="1"/>
            <a:r>
              <a:rPr lang="en-NZ" sz="2400" dirty="0"/>
              <a:t>Correlation between each item and the total score without the item in it</a:t>
            </a:r>
          </a:p>
          <a:p>
            <a:pPr lvl="2"/>
            <a:r>
              <a:rPr lang="en-NZ" dirty="0"/>
              <a:t>If the item behaves like the rest of the test the correlation should be positive (i.e., students who do best on the test tend to get each item right more than people who get low total scores)</a:t>
            </a:r>
            <a:endParaRPr lang="en-US" sz="1900" dirty="0"/>
          </a:p>
          <a:p>
            <a:pPr lvl="2"/>
            <a:r>
              <a:rPr lang="en-AU" sz="2100" dirty="0"/>
              <a:t>Ideally, look for values &gt; .20</a:t>
            </a:r>
          </a:p>
          <a:p>
            <a:pPr lvl="1"/>
            <a:r>
              <a:rPr lang="en-US" sz="2400" dirty="0"/>
              <a:t>Beware negative or zero discrimination items, otherwise the item might be testing a different construct or else the </a:t>
            </a:r>
            <a:r>
              <a:rPr lang="en-US" dirty="0"/>
              <a:t>distractors might be poorly crafted</a:t>
            </a:r>
          </a:p>
          <a:p>
            <a:pPr lvl="1"/>
            <a:endParaRPr lang="en-AU" sz="2400" dirty="0"/>
          </a:p>
        </p:txBody>
      </p:sp>
      <p:sp>
        <p:nvSpPr>
          <p:cNvPr id="252930" name="Rectangle 2"/>
          <p:cNvSpPr>
            <a:spLocks noGrp="1" noChangeArrowheads="1"/>
          </p:cNvSpPr>
          <p:nvPr>
            <p:ph type="title"/>
          </p:nvPr>
        </p:nvSpPr>
        <p:spPr>
          <a:xfrm>
            <a:off x="683568" y="836712"/>
            <a:ext cx="7772400" cy="685800"/>
          </a:xfrm>
        </p:spPr>
        <p:txBody>
          <a:bodyPr>
            <a:normAutofit fontScale="90000"/>
          </a:bodyPr>
          <a:lstStyle/>
          <a:p>
            <a:r>
              <a:rPr lang="en-AU" sz="4400" dirty="0"/>
              <a:t>Item Discrimination </a:t>
            </a:r>
            <a:r>
              <a:rPr lang="en-AU" sz="4400" i="1" dirty="0" err="1"/>
              <a:t>r</a:t>
            </a:r>
            <a:r>
              <a:rPr lang="en-AU" sz="3200" i="1" baseline="-25000" dirty="0" err="1"/>
              <a:t>pb</a:t>
            </a:r>
            <a:endParaRPr lang="en-AU" sz="3200" i="1" baseline="-25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Bottom right to top left = GOOD</a:t>
            </a:r>
          </a:p>
        </p:txBody>
      </p:sp>
      <p:sp>
        <p:nvSpPr>
          <p:cNvPr id="3" name="Title 2"/>
          <p:cNvSpPr>
            <a:spLocks noGrp="1"/>
          </p:cNvSpPr>
          <p:nvPr>
            <p:ph type="title"/>
          </p:nvPr>
        </p:nvSpPr>
        <p:spPr/>
        <p:txBody>
          <a:bodyPr/>
          <a:lstStyle/>
          <a:p>
            <a:r>
              <a:rPr lang="en-NZ" dirty="0"/>
              <a:t>Discrimination slopes</a:t>
            </a:r>
          </a:p>
        </p:txBody>
      </p:sp>
      <p:pic>
        <p:nvPicPr>
          <p:cNvPr id="4" name="Picture 3"/>
          <p:cNvPicPr/>
          <p:nvPr/>
        </p:nvPicPr>
        <p:blipFill>
          <a:blip r:embed="rId2"/>
          <a:stretch>
            <a:fillRect/>
          </a:stretch>
        </p:blipFill>
        <p:spPr>
          <a:xfrm>
            <a:off x="459484" y="2563678"/>
            <a:ext cx="6344763" cy="4294322"/>
          </a:xfrm>
          <a:prstGeom prst="rect">
            <a:avLst/>
          </a:prstGeom>
        </p:spPr>
      </p:pic>
    </p:spTree>
    <p:extLst>
      <p:ext uri="{BB962C8B-B14F-4D97-AF65-F5344CB8AC3E}">
        <p14:creationId xmlns:p14="http://schemas.microsoft.com/office/powerpoint/2010/main" val="216308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Tx/>
              <a:buChar char="•"/>
            </a:pPr>
            <a:r>
              <a:rPr lang="en-US" sz="2400" dirty="0">
                <a:ea typeface="+mn-ea"/>
                <a:cs typeface="+mn-cs"/>
              </a:rPr>
              <a:t>Philosophic and practical issues</a:t>
            </a:r>
            <a:endParaRPr lang="en-NZ" sz="2400" dirty="0">
              <a:ea typeface="+mn-ea"/>
              <a:cs typeface="+mn-cs"/>
            </a:endParaRPr>
          </a:p>
          <a:p>
            <a:r>
              <a:rPr lang="en-US" dirty="0"/>
              <a:t>Difficulty, discrimination, &amp; chance</a:t>
            </a:r>
            <a:endParaRPr lang="en-NZ" dirty="0"/>
          </a:p>
          <a:p>
            <a:pPr lvl="1"/>
            <a:r>
              <a:rPr lang="en-US" dirty="0"/>
              <a:t>Classical Test (True Score) Theory </a:t>
            </a:r>
            <a:endParaRPr lang="en-NZ" dirty="0"/>
          </a:p>
          <a:p>
            <a:pPr lvl="1"/>
            <a:r>
              <a:rPr lang="en-US" dirty="0"/>
              <a:t>Item Response Theory (Rasch, 2PL, and 3PL)</a:t>
            </a:r>
            <a:endParaRPr lang="en-NZ" dirty="0"/>
          </a:p>
        </p:txBody>
      </p:sp>
      <p:sp>
        <p:nvSpPr>
          <p:cNvPr id="2" name="Title 1"/>
          <p:cNvSpPr>
            <a:spLocks noGrp="1"/>
          </p:cNvSpPr>
          <p:nvPr>
            <p:ph type="title"/>
          </p:nvPr>
        </p:nvSpPr>
        <p:spPr/>
        <p:txBody>
          <a:bodyPr/>
          <a:lstStyle/>
          <a:p>
            <a:r>
              <a:rPr lang="en-NZ" dirty="0"/>
              <a:t>Overview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539750" y="1700213"/>
            <a:ext cx="8208963" cy="4681537"/>
          </a:xfrm>
        </p:spPr>
        <p:txBody>
          <a:bodyPr/>
          <a:lstStyle/>
          <a:p>
            <a:r>
              <a:rPr lang="en-US" sz="4000" dirty="0"/>
              <a:t>Select items that</a:t>
            </a:r>
          </a:p>
          <a:p>
            <a:pPr lvl="1"/>
            <a:r>
              <a:rPr lang="en-US" sz="2800" dirty="0"/>
              <a:t>correlate well with each other (.30--.80)  </a:t>
            </a:r>
          </a:p>
          <a:p>
            <a:pPr lvl="1"/>
            <a:r>
              <a:rPr lang="en-US" sz="2800" dirty="0"/>
              <a:t>have similar difficulty (around p=.50) </a:t>
            </a:r>
          </a:p>
          <a:p>
            <a:pPr lvl="1"/>
            <a:r>
              <a:rPr lang="en-US" sz="2800" dirty="0"/>
              <a:t>high discrimination</a:t>
            </a:r>
          </a:p>
        </p:txBody>
      </p:sp>
      <p:sp>
        <p:nvSpPr>
          <p:cNvPr id="30722" name="Rectangle 2"/>
          <p:cNvSpPr>
            <a:spLocks noGrp="1" noChangeArrowheads="1"/>
          </p:cNvSpPr>
          <p:nvPr>
            <p:ph type="title"/>
          </p:nvPr>
        </p:nvSpPr>
        <p:spPr>
          <a:xfrm>
            <a:off x="428596" y="571480"/>
            <a:ext cx="8229600" cy="1143000"/>
          </a:xfrm>
        </p:spPr>
        <p:txBody>
          <a:bodyPr/>
          <a:lstStyle/>
          <a:p>
            <a:r>
              <a:rPr lang="en-US" sz="3200" dirty="0"/>
              <a:t>Test Creation: CTT</a:t>
            </a:r>
            <a:endParaRPr lang="en-AU" sz="3200" dirty="0"/>
          </a:p>
        </p:txBody>
      </p:sp>
      <p:sp>
        <p:nvSpPr>
          <p:cNvPr id="2" name="Rectangle 1"/>
          <p:cNvSpPr/>
          <p:nvPr/>
        </p:nvSpPr>
        <p:spPr>
          <a:xfrm>
            <a:off x="611559" y="3717032"/>
            <a:ext cx="8248307" cy="2957733"/>
          </a:xfrm>
          <a:prstGeom prst="rect">
            <a:avLst/>
          </a:prstGeom>
        </p:spPr>
        <p:txBody>
          <a:bodyPr wrap="square">
            <a:spAutoFit/>
          </a:bodyPr>
          <a:lstStyle/>
          <a:p>
            <a:pPr>
              <a:lnSpc>
                <a:spcPct val="107000"/>
              </a:lnSpc>
              <a:spcAft>
                <a:spcPts val="800"/>
              </a:spcAft>
            </a:pPr>
            <a:r>
              <a:rPr lang="en-NZ" b="1" dirty="0">
                <a:latin typeface="Verdana" panose="020B0604030504040204" pitchFamily="34" charset="0"/>
                <a:ea typeface="Verdana" panose="020B0604030504040204" pitchFamily="34" charset="0"/>
                <a:cs typeface="Times New Roman" panose="02020603050405020304" pitchFamily="18" charset="0"/>
              </a:rPr>
              <a:t>Item Discrimination</a:t>
            </a:r>
            <a:endParaRPr lang="en-NZ" dirty="0">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r>
              <a:rPr lang="en-NZ" dirty="0">
                <a:latin typeface="Verdana" panose="020B0604030504040204" pitchFamily="34" charset="0"/>
                <a:ea typeface="Verdana" panose="020B0604030504040204" pitchFamily="34" charset="0"/>
                <a:cs typeface="Times New Roman" panose="02020603050405020304" pitchFamily="18" charset="0"/>
              </a:rPr>
              <a:t>##first create a total score for each person</a:t>
            </a:r>
          </a:p>
          <a:p>
            <a:pPr latinLnBrk="1">
              <a:lnSpc>
                <a:spcPts val="1125"/>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NZ" sz="14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total_score</a:t>
            </a:r>
            <a:r>
              <a:rPr lang="en-NZ" sz="14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&lt;-</a:t>
            </a:r>
            <a:r>
              <a:rPr lang="en-NZ" sz="14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rowSums</a:t>
            </a:r>
            <a:r>
              <a:rPr lang="en-NZ" sz="14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r>
              <a:rPr lang="en-NZ" sz="14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MTcsv_noID</a:t>
            </a:r>
            <a:r>
              <a:rPr lang="en-NZ" sz="14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endParaRPr lang="en-NZ" dirty="0">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r>
              <a:rPr lang="en-NZ" dirty="0">
                <a:latin typeface="Verdana" panose="020B0604030504040204" pitchFamily="34" charset="0"/>
                <a:ea typeface="Verdana" panose="020B0604030504040204" pitchFamily="34" charset="0"/>
                <a:cs typeface="Times New Roman" panose="02020603050405020304" pitchFamily="18" charset="0"/>
              </a:rPr>
              <a:t>##correlate each item with the total score</a:t>
            </a:r>
          </a:p>
          <a:p>
            <a:pPr latinLnBrk="1">
              <a:lnSpc>
                <a:spcPts val="1125"/>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NZ" sz="14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item_discr</a:t>
            </a:r>
            <a:r>
              <a:rPr lang="en-NZ" sz="14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&lt;-</a:t>
            </a:r>
            <a:r>
              <a:rPr lang="en-NZ" sz="14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cor</a:t>
            </a:r>
            <a:r>
              <a:rPr lang="en-NZ" sz="14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r>
              <a:rPr lang="en-NZ" sz="14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MTcsv_noID</a:t>
            </a:r>
            <a:r>
              <a:rPr lang="en-NZ" sz="14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 </a:t>
            </a:r>
            <a:r>
              <a:rPr lang="en-NZ" sz="14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total_score</a:t>
            </a:r>
            <a:r>
              <a:rPr lang="en-NZ" sz="14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endParaRPr lang="en-NZ" dirty="0">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r>
              <a:rPr lang="en-NZ" dirty="0">
                <a:latin typeface="Verdana" panose="020B0604030504040204" pitchFamily="34" charset="0"/>
                <a:ea typeface="Verdana" panose="020B0604030504040204" pitchFamily="34" charset="0"/>
                <a:cs typeface="Times New Roman" panose="02020603050405020304" pitchFamily="18" charset="0"/>
              </a:rPr>
              <a:t>##display item discrimination values</a:t>
            </a:r>
          </a:p>
          <a:p>
            <a:pPr latinLnBrk="1">
              <a:lnSpc>
                <a:spcPts val="1125"/>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item_discr</a:t>
            </a:r>
            <a:endParaRPr lang="en-NZ" dirty="0">
              <a:latin typeface="Verdana" panose="020B0604030504040204" pitchFamily="34" charset="0"/>
              <a:ea typeface="Verdana" panose="020B0604030504040204" pitchFamily="34" charset="0"/>
              <a:cs typeface="Times New Roman" panose="02020603050405020304" pitchFamily="18" charset="0"/>
            </a:endParaRPr>
          </a:p>
          <a:p>
            <a:pPr latinLnBrk="1">
              <a:lnSpc>
                <a:spcPts val="1125"/>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[,1]</a:t>
            </a:r>
            <a:endParaRPr lang="en-NZ" dirty="0">
              <a:latin typeface="Verdana" panose="020B0604030504040204" pitchFamily="34" charset="0"/>
              <a:ea typeface="Verdana" panose="020B0604030504040204" pitchFamily="34" charset="0"/>
              <a:cs typeface="Times New Roman" panose="02020603050405020304" pitchFamily="18" charset="0"/>
            </a:endParaRPr>
          </a:p>
          <a:p>
            <a:pPr latinLnBrk="1">
              <a:lnSpc>
                <a:spcPts val="1125"/>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V1   0.012824108</a:t>
            </a:r>
            <a:endParaRPr lang="en-NZ" dirty="0">
              <a:latin typeface="Verdana" panose="020B0604030504040204" pitchFamily="34" charset="0"/>
              <a:ea typeface="Verdana" panose="020B0604030504040204" pitchFamily="34" charset="0"/>
              <a:cs typeface="Times New Roman" panose="02020603050405020304" pitchFamily="18" charset="0"/>
            </a:endParaRPr>
          </a:p>
          <a:p>
            <a:pPr latinLnBrk="1">
              <a:lnSpc>
                <a:spcPts val="1125"/>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V2   0.535991439</a:t>
            </a:r>
            <a:endParaRPr lang="en-NZ" dirty="0">
              <a:latin typeface="Verdana" panose="020B0604030504040204" pitchFamily="34" charset="0"/>
              <a:ea typeface="Verdana" panose="020B0604030504040204" pitchFamily="34" charset="0"/>
              <a:cs typeface="Times New Roman" panose="02020603050405020304" pitchFamily="18" charset="0"/>
            </a:endParaRPr>
          </a:p>
          <a:p>
            <a:pPr latinLnBrk="1">
              <a:lnSpc>
                <a:spcPts val="1125"/>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V3   0.322218523</a:t>
            </a:r>
            <a:endParaRPr lang="en-NZ" dirty="0">
              <a:latin typeface="Verdana" panose="020B0604030504040204" pitchFamily="34" charset="0"/>
              <a:ea typeface="Verdana" panose="020B0604030504040204" pitchFamily="34" charset="0"/>
              <a:cs typeface="Times New Roman" panose="02020603050405020304" pitchFamily="18" charset="0"/>
            </a:endParaRPr>
          </a:p>
          <a:p>
            <a:pPr latinLnBrk="1">
              <a:lnSpc>
                <a:spcPts val="1125"/>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NZ"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V4   0.120527496</a:t>
            </a:r>
            <a:endParaRPr lang="en-NZ" dirty="0">
              <a:latin typeface="Verdana" panose="020B0604030504040204" pitchFamily="34" charset="0"/>
              <a:ea typeface="Verdana" panose="020B0604030504040204" pitchFamily="34" charset="0"/>
              <a:cs typeface="Times New Roman" panose="02020603050405020304" pitchFamily="18" charset="0"/>
            </a:endParaRPr>
          </a:p>
          <a:p>
            <a:pPr latinLnBrk="1">
              <a:lnSpc>
                <a:spcPts val="1125"/>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NZ" sz="14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V5   0.094385108….</a:t>
            </a:r>
            <a:endParaRPr lang="en-NZ" dirty="0">
              <a:latin typeface="Verdana" panose="020B0604030504040204" pitchFamily="34" charset="0"/>
              <a:ea typeface="Verdana" panose="020B060403050404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3" name="Rectangle 203"/>
          <p:cNvSpPr>
            <a:spLocks noGrp="1" noChangeArrowheads="1"/>
          </p:cNvSpPr>
          <p:nvPr>
            <p:ph type="title"/>
          </p:nvPr>
        </p:nvSpPr>
        <p:spPr>
          <a:xfrm>
            <a:off x="500034" y="714356"/>
            <a:ext cx="7543800" cy="1295400"/>
          </a:xfrm>
          <a:noFill/>
        </p:spPr>
        <p:txBody>
          <a:bodyPr>
            <a:normAutofit/>
          </a:bodyPr>
          <a:lstStyle/>
          <a:p>
            <a:r>
              <a:rPr lang="en-US" sz="3200" dirty="0"/>
              <a:t>Selecting Items for Test: Using difficulty and discrimination</a:t>
            </a:r>
            <a:endParaRPr lang="en-AU" sz="3200" dirty="0"/>
          </a:p>
        </p:txBody>
      </p:sp>
      <p:graphicFrame>
        <p:nvGraphicFramePr>
          <p:cNvPr id="26148" name="Group 548"/>
          <p:cNvGraphicFramePr>
            <a:graphicFrameLocks noGrp="1"/>
          </p:cNvGraphicFramePr>
          <p:nvPr>
            <p:ph type="tbl" idx="1"/>
          </p:nvPr>
        </p:nvGraphicFramePr>
        <p:xfrm>
          <a:off x="304800" y="2017713"/>
          <a:ext cx="5257800" cy="4002089"/>
        </p:xfrm>
        <a:graphic>
          <a:graphicData uri="http://schemas.openxmlformats.org/drawingml/2006/table">
            <a:tbl>
              <a:tblPr/>
              <a:tblGrid>
                <a:gridCol w="1219200">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620713">
                  <a:extLst>
                    <a:ext uri="{9D8B030D-6E8A-4147-A177-3AD203B41FA5}">
                      <a16:colId xmlns:a16="http://schemas.microsoft.com/office/drawing/2014/main" val="20002"/>
                    </a:ext>
                  </a:extLst>
                </a:gridCol>
                <a:gridCol w="776287">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2071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tblGrid>
              <a:tr h="611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dirty="0">
                          <a:ln>
                            <a:noFill/>
                          </a:ln>
                          <a:solidFill>
                            <a:schemeClr val="tx1"/>
                          </a:solidFill>
                          <a:effectLst/>
                          <a:latin typeface="Times New Roman" pitchFamily="18" charset="0"/>
                          <a:cs typeface="Times New Roman" pitchFamily="18" charset="0"/>
                        </a:rPr>
                        <a:t>Student</a:t>
                      </a:r>
                      <a:endParaRPr kumimoji="0" lang="en-NZ" sz="2000" b="1" i="1"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a:ln>
                            <a:noFill/>
                          </a:ln>
                          <a:solidFill>
                            <a:schemeClr val="tx1"/>
                          </a:solidFill>
                          <a:effectLst/>
                          <a:latin typeface="Times New Roman" pitchFamily="18" charset="0"/>
                          <a:cs typeface="Times New Roman" pitchFamily="18" charset="0"/>
                        </a:rPr>
                        <a:t>Q1</a:t>
                      </a:r>
                      <a:endParaRPr kumimoji="0" lang="en-NZ" sz="2000" b="1" i="1"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a:ln>
                            <a:noFill/>
                          </a:ln>
                          <a:solidFill>
                            <a:schemeClr val="tx1"/>
                          </a:solidFill>
                          <a:effectLst/>
                          <a:latin typeface="Times New Roman" pitchFamily="18" charset="0"/>
                          <a:cs typeface="Times New Roman" pitchFamily="18" charset="0"/>
                        </a:rPr>
                        <a:t>Q2</a:t>
                      </a:r>
                      <a:endParaRPr kumimoji="0" lang="en-NZ" sz="2000" b="1" i="1"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a:ln>
                            <a:noFill/>
                          </a:ln>
                          <a:solidFill>
                            <a:schemeClr val="tx1"/>
                          </a:solidFill>
                          <a:effectLst/>
                          <a:latin typeface="Times New Roman" pitchFamily="18" charset="0"/>
                          <a:cs typeface="Times New Roman" pitchFamily="18" charset="0"/>
                        </a:rPr>
                        <a:t>Q3</a:t>
                      </a:r>
                      <a:endParaRPr kumimoji="0" lang="en-NZ" sz="2000" b="1" i="1"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a:ln>
                            <a:noFill/>
                          </a:ln>
                          <a:solidFill>
                            <a:schemeClr val="tx1"/>
                          </a:solidFill>
                          <a:effectLst/>
                          <a:latin typeface="Times New Roman" pitchFamily="18" charset="0"/>
                          <a:cs typeface="Times New Roman" pitchFamily="18" charset="0"/>
                        </a:rPr>
                        <a:t>Q4</a:t>
                      </a:r>
                      <a:endParaRPr kumimoji="0" lang="en-NZ" sz="2000" b="1" i="1"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a:ln>
                            <a:noFill/>
                          </a:ln>
                          <a:solidFill>
                            <a:schemeClr val="tx1"/>
                          </a:solidFill>
                          <a:effectLst/>
                          <a:latin typeface="Times New Roman" pitchFamily="18" charset="0"/>
                          <a:cs typeface="Times New Roman" pitchFamily="18" charset="0"/>
                        </a:rPr>
                        <a:t>Q5</a:t>
                      </a:r>
                      <a:endParaRPr kumimoji="0" lang="en-NZ" sz="2000" b="1" i="1"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a:ln>
                            <a:noFill/>
                          </a:ln>
                          <a:solidFill>
                            <a:schemeClr val="tx1"/>
                          </a:solidFill>
                          <a:effectLst/>
                          <a:latin typeface="Times New Roman" pitchFamily="18" charset="0"/>
                          <a:cs typeface="Times New Roman" pitchFamily="18" charset="0"/>
                        </a:rPr>
                        <a:t>Tot.</a:t>
                      </a:r>
                      <a:endParaRPr kumimoji="0" lang="en-NZ" sz="2000" b="1" i="1"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8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a:ln>
                            <a:noFill/>
                          </a:ln>
                          <a:solidFill>
                            <a:schemeClr val="accent1"/>
                          </a:solidFill>
                          <a:effectLst/>
                          <a:latin typeface="Times New Roman" pitchFamily="18" charset="0"/>
                          <a:cs typeface="Times New Roman" pitchFamily="18" charset="0"/>
                        </a:rPr>
                        <a:t>1 </a:t>
                      </a:r>
                      <a:endParaRPr kumimoji="0" lang="en-NZ" sz="2000" b="1" i="1" u="none" strike="noStrike" cap="none" normalizeH="0" baseline="0">
                        <a:ln>
                          <a:noFill/>
                        </a:ln>
                        <a:solidFill>
                          <a:schemeClr val="accent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1</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1</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0</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0</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0</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dirty="0">
                          <a:ln>
                            <a:noFill/>
                          </a:ln>
                          <a:solidFill>
                            <a:schemeClr val="hlink"/>
                          </a:solidFill>
                          <a:effectLst/>
                          <a:latin typeface="Times New Roman" pitchFamily="18" charset="0"/>
                          <a:cs typeface="Times New Roman" pitchFamily="18" charset="0"/>
                        </a:rPr>
                        <a:t>2</a:t>
                      </a:r>
                      <a:endParaRPr kumimoji="0" lang="en-NZ" sz="2000" b="1" i="0" u="none" strike="noStrike" cap="none" normalizeH="0" baseline="0" dirty="0">
                        <a:ln>
                          <a:noFill/>
                        </a:ln>
                        <a:solidFill>
                          <a:schemeClr val="hlink"/>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1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a:ln>
                            <a:noFill/>
                          </a:ln>
                          <a:solidFill>
                            <a:schemeClr val="accent1"/>
                          </a:solidFill>
                          <a:effectLst/>
                          <a:latin typeface="Times New Roman" pitchFamily="18" charset="0"/>
                          <a:cs typeface="Times New Roman" pitchFamily="18" charset="0"/>
                        </a:rPr>
                        <a:t>2     </a:t>
                      </a:r>
                      <a:endParaRPr kumimoji="0" lang="en-NZ" sz="2000" b="1" i="1" u="none" strike="noStrike" cap="none" normalizeH="0" baseline="0">
                        <a:ln>
                          <a:noFill/>
                        </a:ln>
                        <a:solidFill>
                          <a:schemeClr val="accent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1</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0</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1</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1</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0</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dirty="0">
                          <a:ln>
                            <a:noFill/>
                          </a:ln>
                          <a:solidFill>
                            <a:schemeClr val="hlink"/>
                          </a:solidFill>
                          <a:effectLst/>
                          <a:latin typeface="Times New Roman" pitchFamily="18" charset="0"/>
                          <a:cs typeface="Times New Roman" pitchFamily="18" charset="0"/>
                        </a:rPr>
                        <a:t>3</a:t>
                      </a:r>
                      <a:endParaRPr kumimoji="0" lang="en-NZ" sz="2000" b="1" i="0" u="none" strike="noStrike" cap="none" normalizeH="0" baseline="0" dirty="0">
                        <a:ln>
                          <a:noFill/>
                        </a:ln>
                        <a:solidFill>
                          <a:schemeClr val="hlink"/>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a:ln>
                            <a:noFill/>
                          </a:ln>
                          <a:solidFill>
                            <a:schemeClr val="accent1"/>
                          </a:solidFill>
                          <a:effectLst/>
                          <a:latin typeface="Times New Roman" pitchFamily="18" charset="0"/>
                          <a:cs typeface="Times New Roman" pitchFamily="18" charset="0"/>
                        </a:rPr>
                        <a:t>3     </a:t>
                      </a:r>
                      <a:endParaRPr kumimoji="0" lang="en-NZ" sz="2000" b="1" i="1" u="none" strike="noStrike" cap="none" normalizeH="0" baseline="0">
                        <a:ln>
                          <a:noFill/>
                        </a:ln>
                        <a:solidFill>
                          <a:schemeClr val="accent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0</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1</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1</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1</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1</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hlink"/>
                          </a:solidFill>
                          <a:effectLst/>
                          <a:latin typeface="Times New Roman" pitchFamily="18" charset="0"/>
                          <a:cs typeface="Times New Roman" pitchFamily="18" charset="0"/>
                        </a:rPr>
                        <a:t>4</a:t>
                      </a:r>
                      <a:endParaRPr kumimoji="0" lang="en-NZ" sz="2000" b="1" i="0" u="none" strike="noStrike" cap="none" normalizeH="0" baseline="0">
                        <a:ln>
                          <a:noFill/>
                        </a:ln>
                        <a:solidFill>
                          <a:schemeClr val="hlink"/>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1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a:ln>
                            <a:noFill/>
                          </a:ln>
                          <a:solidFill>
                            <a:schemeClr val="tx1"/>
                          </a:solidFill>
                          <a:effectLst/>
                          <a:latin typeface="Times New Roman" pitchFamily="18" charset="0"/>
                          <a:cs typeface="Times New Roman" pitchFamily="18" charset="0"/>
                        </a:rPr>
                        <a:t>Diff  p</a:t>
                      </a:r>
                      <a:endParaRPr kumimoji="0" lang="en-NZ" sz="2000" b="1" i="1"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.67</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.67</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.67</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.67</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.33</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81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1" u="none" strike="noStrike" cap="none" normalizeH="0" baseline="0">
                          <a:ln>
                            <a:noFill/>
                          </a:ln>
                          <a:solidFill>
                            <a:schemeClr val="tx1"/>
                          </a:solidFill>
                          <a:effectLst/>
                          <a:latin typeface="Times New Roman" pitchFamily="18" charset="0"/>
                          <a:cs typeface="Times New Roman" pitchFamily="18" charset="0"/>
                        </a:rPr>
                        <a:t>Disc  r</a:t>
                      </a:r>
                      <a:endParaRPr kumimoji="0" lang="en-NZ" sz="2000" b="1" i="1"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-.87</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.00</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.87</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.87</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sz="2000" b="1" i="0" u="none" strike="noStrike" cap="none" normalizeH="0" baseline="0">
                          <a:ln>
                            <a:noFill/>
                          </a:ln>
                          <a:solidFill>
                            <a:schemeClr val="tx1"/>
                          </a:solidFill>
                          <a:effectLst/>
                          <a:latin typeface="Times New Roman" pitchFamily="18" charset="0"/>
                          <a:cs typeface="Times New Roman" pitchFamily="18" charset="0"/>
                        </a:rPr>
                        <a:t>.87</a:t>
                      </a:r>
                      <a:endParaRPr kumimoji="0" lang="en-NZ"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5810" name="Text Box 210"/>
          <p:cNvSpPr txBox="1">
            <a:spLocks noChangeArrowheads="1"/>
          </p:cNvSpPr>
          <p:nvPr/>
        </p:nvSpPr>
        <p:spPr bwMode="auto">
          <a:xfrm>
            <a:off x="5791200" y="1844675"/>
            <a:ext cx="3173413" cy="4479925"/>
          </a:xfrm>
          <a:prstGeom prst="rect">
            <a:avLst/>
          </a:prstGeom>
          <a:noFill/>
          <a:ln w="9525">
            <a:noFill/>
            <a:miter lim="800000"/>
            <a:headEnd/>
            <a:tailEnd/>
          </a:ln>
          <a:effectLst/>
        </p:spPr>
        <p:txBody>
          <a:bodyPr>
            <a:spAutoFit/>
          </a:bodyPr>
          <a:lstStyle/>
          <a:p>
            <a:pPr>
              <a:spcBef>
                <a:spcPct val="50000"/>
              </a:spcBef>
            </a:pPr>
            <a:r>
              <a:rPr lang="en-NZ" sz="2400" b="1" dirty="0"/>
              <a:t>ITEMS</a:t>
            </a:r>
          </a:p>
          <a:p>
            <a:pPr>
              <a:spcBef>
                <a:spcPct val="50000"/>
              </a:spcBef>
            </a:pPr>
            <a:r>
              <a:rPr lang="en-NZ" sz="2200" dirty="0"/>
              <a:t>All items acceptable difficulty</a:t>
            </a:r>
          </a:p>
          <a:p>
            <a:pPr>
              <a:spcBef>
                <a:spcPct val="50000"/>
              </a:spcBef>
            </a:pPr>
            <a:r>
              <a:rPr lang="en-NZ" sz="2200" dirty="0"/>
              <a:t>Need many more students to have confidence in measurements</a:t>
            </a:r>
          </a:p>
          <a:p>
            <a:pPr>
              <a:spcBef>
                <a:spcPct val="50000"/>
              </a:spcBef>
            </a:pPr>
            <a:r>
              <a:rPr lang="en-NZ" sz="2200" dirty="0"/>
              <a:t>Poor items: </a:t>
            </a:r>
          </a:p>
          <a:p>
            <a:pPr>
              <a:spcBef>
                <a:spcPct val="50000"/>
              </a:spcBef>
            </a:pPr>
            <a:r>
              <a:rPr lang="en-NZ" sz="2200" dirty="0"/>
              <a:t>Q1 (reverse discrimination)</a:t>
            </a:r>
            <a:br>
              <a:rPr lang="en-NZ" sz="2200" dirty="0"/>
            </a:br>
            <a:r>
              <a:rPr lang="en-NZ" sz="2200" dirty="0"/>
              <a:t>Q2 (zero discrimination)</a:t>
            </a:r>
            <a:endParaRPr lang="el-GR" sz="2200" dirty="0"/>
          </a:p>
        </p:txBody>
      </p:sp>
      <p:sp>
        <p:nvSpPr>
          <p:cNvPr id="2" name="Oval 1"/>
          <p:cNvSpPr/>
          <p:nvPr/>
        </p:nvSpPr>
        <p:spPr bwMode="auto">
          <a:xfrm>
            <a:off x="4932040" y="2636912"/>
            <a:ext cx="576064" cy="1728192"/>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Times" pitchFamily="64" charset="0"/>
            </a:endParaRPr>
          </a:p>
        </p:txBody>
      </p:sp>
      <p:sp>
        <p:nvSpPr>
          <p:cNvPr id="6" name="Oval 5"/>
          <p:cNvSpPr/>
          <p:nvPr/>
        </p:nvSpPr>
        <p:spPr bwMode="auto">
          <a:xfrm>
            <a:off x="1547664" y="5229200"/>
            <a:ext cx="576064" cy="504056"/>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Times" pitchFamily="64" charset="0"/>
            </a:endParaRPr>
          </a:p>
        </p:txBody>
      </p:sp>
      <p:cxnSp>
        <p:nvCxnSpPr>
          <p:cNvPr id="4" name="Straight Arrow Connector 3"/>
          <p:cNvCxnSpPr>
            <a:stCxn id="2" idx="2"/>
            <a:endCxn id="6" idx="6"/>
          </p:cNvCxnSpPr>
          <p:nvPr/>
        </p:nvCxnSpPr>
        <p:spPr bwMode="auto">
          <a:xfrm flipH="1">
            <a:off x="2123728" y="3501008"/>
            <a:ext cx="2808312" cy="1980220"/>
          </a:xfrm>
          <a:prstGeom prst="straightConnector1">
            <a:avLst/>
          </a:prstGeom>
          <a:ln>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9" name="Oval 8"/>
          <p:cNvSpPr/>
          <p:nvPr/>
        </p:nvSpPr>
        <p:spPr bwMode="auto">
          <a:xfrm>
            <a:off x="1593119" y="2629917"/>
            <a:ext cx="576064" cy="1728192"/>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Times" pitchFamily="64" charset="0"/>
            </a:endParaRPr>
          </a:p>
        </p:txBody>
      </p:sp>
      <p:cxnSp>
        <p:nvCxnSpPr>
          <p:cNvPr id="7" name="Straight Arrow Connector 6"/>
          <p:cNvCxnSpPr>
            <a:stCxn id="9" idx="6"/>
            <a:endCxn id="2" idx="2"/>
          </p:cNvCxnSpPr>
          <p:nvPr/>
        </p:nvCxnSpPr>
        <p:spPr bwMode="auto">
          <a:xfrm>
            <a:off x="2169183" y="3494013"/>
            <a:ext cx="2762857" cy="6995"/>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251520" y="1153742"/>
            <a:ext cx="8229600" cy="3946443"/>
          </a:xfrm>
        </p:spPr>
        <p:txBody>
          <a:bodyPr/>
          <a:lstStyle/>
          <a:p>
            <a:r>
              <a:rPr lang="en-US" sz="2600" dirty="0"/>
              <a:t>Calculate Descriptive Statistics</a:t>
            </a:r>
          </a:p>
          <a:p>
            <a:pPr lvl="1"/>
            <a:r>
              <a:rPr lang="en-US" sz="2200" b="1" i="1" dirty="0"/>
              <a:t>M</a:t>
            </a:r>
            <a:r>
              <a:rPr lang="en-US" sz="2200" dirty="0"/>
              <a:t> = 3; </a:t>
            </a:r>
            <a:r>
              <a:rPr lang="en-US" sz="2200" b="1" i="1" dirty="0"/>
              <a:t>SD</a:t>
            </a:r>
            <a:r>
              <a:rPr lang="en-US" sz="2200" dirty="0"/>
              <a:t> = 1; </a:t>
            </a:r>
          </a:p>
          <a:p>
            <a:r>
              <a:rPr lang="en-US" sz="2600" dirty="0"/>
              <a:t>Calculate Inferential Statistics</a:t>
            </a:r>
          </a:p>
          <a:p>
            <a:pPr lvl="1"/>
            <a:r>
              <a:rPr lang="en-US" sz="2200" dirty="0"/>
              <a:t>Cronbach alpha estimate of reliability = .833; </a:t>
            </a:r>
          </a:p>
          <a:p>
            <a:pPr lvl="1"/>
            <a:r>
              <a:rPr lang="en-US" sz="2200" b="1" i="1" dirty="0" err="1"/>
              <a:t>sem</a:t>
            </a:r>
            <a:r>
              <a:rPr lang="en-US" sz="2200" dirty="0"/>
              <a:t> = </a:t>
            </a:r>
            <a:r>
              <a:rPr lang="en-NZ" sz="2200" dirty="0"/>
              <a:t>1*√1-.833 = .41</a:t>
            </a:r>
          </a:p>
          <a:p>
            <a:r>
              <a:rPr lang="en-NZ" sz="2600" dirty="0"/>
              <a:t>Implications:</a:t>
            </a:r>
          </a:p>
          <a:p>
            <a:pPr lvl="1"/>
            <a:r>
              <a:rPr lang="en-NZ" sz="2200" dirty="0"/>
              <a:t>Student’s True Score estimated </a:t>
            </a:r>
            <a:br>
              <a:rPr lang="en-NZ" sz="2200" dirty="0"/>
            </a:br>
            <a:r>
              <a:rPr lang="en-NZ" sz="2200" dirty="0"/>
              <a:t>e.g., Student 3 </a:t>
            </a:r>
            <a:r>
              <a:rPr lang="en-NZ" sz="2200" i="1" dirty="0"/>
              <a:t>T= </a:t>
            </a:r>
            <a:r>
              <a:rPr lang="en-NZ" sz="2200" dirty="0"/>
              <a:t>4+/-.41 = 3.59—4.41</a:t>
            </a:r>
          </a:p>
          <a:p>
            <a:pPr lvl="1"/>
            <a:r>
              <a:rPr lang="en-NZ" sz="2200" dirty="0"/>
              <a:t>Consistency of items &gt;.80; so with this sample this is a good test</a:t>
            </a:r>
            <a:endParaRPr lang="en-AU" sz="2200" dirty="0"/>
          </a:p>
        </p:txBody>
      </p:sp>
      <p:sp>
        <p:nvSpPr>
          <p:cNvPr id="31746" name="Rectangle 2"/>
          <p:cNvSpPr>
            <a:spLocks noGrp="1" noChangeArrowheads="1"/>
          </p:cNvSpPr>
          <p:nvPr>
            <p:ph type="title"/>
          </p:nvPr>
        </p:nvSpPr>
        <p:spPr>
          <a:xfrm>
            <a:off x="251520" y="260648"/>
            <a:ext cx="8229600" cy="887188"/>
          </a:xfrm>
        </p:spPr>
        <p:txBody>
          <a:bodyPr/>
          <a:lstStyle/>
          <a:p>
            <a:r>
              <a:rPr lang="en-US" sz="3200" dirty="0"/>
              <a:t>Evaluating a Test: CTT</a:t>
            </a:r>
            <a:endParaRPr lang="en-AU" sz="3200" dirty="0"/>
          </a:p>
        </p:txBody>
      </p:sp>
      <p:graphicFrame>
        <p:nvGraphicFramePr>
          <p:cNvPr id="2" name="Object 1"/>
          <p:cNvGraphicFramePr>
            <a:graphicFrameLocks noChangeAspect="1"/>
          </p:cNvGraphicFramePr>
          <p:nvPr>
            <p:extLst>
              <p:ext uri="{D42A27DB-BD31-4B8C-83A1-F6EECF244321}">
                <p14:modId xmlns:p14="http://schemas.microsoft.com/office/powerpoint/2010/main" val="160807038"/>
              </p:ext>
            </p:extLst>
          </p:nvPr>
        </p:nvGraphicFramePr>
        <p:xfrm>
          <a:off x="684213" y="5083175"/>
          <a:ext cx="7840662" cy="1581150"/>
        </p:xfrm>
        <a:graphic>
          <a:graphicData uri="http://schemas.openxmlformats.org/presentationml/2006/ole">
            <mc:AlternateContent xmlns:mc="http://schemas.openxmlformats.org/markup-compatibility/2006">
              <mc:Choice xmlns:v="urn:schemas-microsoft-com:vml" Requires="v">
                <p:oleObj spid="_x0000_s134152" name="Document" r:id="rId4" imgW="5727700" imgH="1155700" progId="Word.Document.12">
                  <p:embed/>
                </p:oleObj>
              </mc:Choice>
              <mc:Fallback>
                <p:oleObj name="Document" r:id="rId4" imgW="5727700" imgH="1155700" progId="Word.Document.12">
                  <p:embed/>
                  <p:pic>
                    <p:nvPicPr>
                      <p:cNvPr id="0" name=""/>
                      <p:cNvPicPr/>
                      <p:nvPr/>
                    </p:nvPicPr>
                    <p:blipFill>
                      <a:blip r:embed="rId5"/>
                      <a:stretch>
                        <a:fillRect/>
                      </a:stretch>
                    </p:blipFill>
                    <p:spPr>
                      <a:xfrm>
                        <a:off x="684213" y="5083175"/>
                        <a:ext cx="7840662" cy="158115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728127094"/>
              </p:ext>
            </p:extLst>
          </p:nvPr>
        </p:nvGraphicFramePr>
        <p:xfrm>
          <a:off x="827585" y="1069974"/>
          <a:ext cx="6799522" cy="5599385"/>
        </p:xfrm>
        <a:graphic>
          <a:graphicData uri="http://schemas.openxmlformats.org/presentationml/2006/ole">
            <mc:AlternateContent xmlns:mc="http://schemas.openxmlformats.org/markup-compatibility/2006">
              <mc:Choice xmlns:v="urn:schemas-microsoft-com:vml" Requires="v">
                <p:oleObj spid="_x0000_s135175" name="Document" r:id="rId3" imgW="5728906" imgH="4718796" progId="Word.Document.12">
                  <p:embed/>
                </p:oleObj>
              </mc:Choice>
              <mc:Fallback>
                <p:oleObj name="Document" r:id="rId3" imgW="5728906" imgH="4718796" progId="Word.Document.12">
                  <p:embed/>
                  <p:pic>
                    <p:nvPicPr>
                      <p:cNvPr id="0" name=""/>
                      <p:cNvPicPr/>
                      <p:nvPr/>
                    </p:nvPicPr>
                    <p:blipFill>
                      <a:blip r:embed="rId4"/>
                      <a:stretch>
                        <a:fillRect/>
                      </a:stretch>
                    </p:blipFill>
                    <p:spPr>
                      <a:xfrm>
                        <a:off x="827585" y="1069974"/>
                        <a:ext cx="6799522" cy="5599385"/>
                      </a:xfrm>
                      <a:prstGeom prst="rect">
                        <a:avLst/>
                      </a:prstGeom>
                    </p:spPr>
                  </p:pic>
                </p:oleObj>
              </mc:Fallback>
            </mc:AlternateContent>
          </a:graphicData>
        </a:graphic>
      </p:graphicFrame>
    </p:spTree>
    <p:extLst>
      <p:ext uri="{BB962C8B-B14F-4D97-AF65-F5344CB8AC3E}">
        <p14:creationId xmlns:p14="http://schemas.microsoft.com/office/powerpoint/2010/main" val="278469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611188" y="1916113"/>
            <a:ext cx="8064500" cy="4608512"/>
          </a:xfrm>
        </p:spPr>
        <p:txBody>
          <a:bodyPr/>
          <a:lstStyle/>
          <a:p>
            <a:pPr>
              <a:lnSpc>
                <a:spcPct val="90000"/>
              </a:lnSpc>
            </a:pPr>
            <a:r>
              <a:rPr lang="en-NZ" sz="2400"/>
              <a:t>Dependency on test and item statistics</a:t>
            </a:r>
          </a:p>
          <a:p>
            <a:pPr>
              <a:lnSpc>
                <a:spcPct val="90000"/>
              </a:lnSpc>
            </a:pPr>
            <a:r>
              <a:rPr lang="en-NZ" sz="2400"/>
              <a:t>Indices of difficulty and discrimination are sample dependent </a:t>
            </a:r>
          </a:p>
          <a:p>
            <a:pPr lvl="1">
              <a:lnSpc>
                <a:spcPct val="90000"/>
              </a:lnSpc>
            </a:pPr>
            <a:r>
              <a:rPr lang="en-NZ" sz="2200"/>
              <a:t>change from sample to sample</a:t>
            </a:r>
          </a:p>
          <a:p>
            <a:pPr>
              <a:lnSpc>
                <a:spcPct val="90000"/>
              </a:lnSpc>
            </a:pPr>
            <a:r>
              <a:rPr lang="en-NZ" sz="2400"/>
              <a:t>Trait or ability estimates (test scores) are test dependent </a:t>
            </a:r>
          </a:p>
          <a:p>
            <a:pPr lvl="1">
              <a:lnSpc>
                <a:spcPct val="90000"/>
              </a:lnSpc>
            </a:pPr>
            <a:r>
              <a:rPr lang="en-NZ" sz="2200"/>
              <a:t>change from test to test</a:t>
            </a:r>
          </a:p>
          <a:p>
            <a:pPr>
              <a:lnSpc>
                <a:spcPct val="90000"/>
              </a:lnSpc>
            </a:pPr>
            <a:r>
              <a:rPr lang="en-NZ" sz="2400"/>
              <a:t>Comparisons require parallel tests or test equating – not a trivial matter</a:t>
            </a:r>
          </a:p>
          <a:p>
            <a:pPr>
              <a:lnSpc>
                <a:spcPct val="90000"/>
              </a:lnSpc>
            </a:pPr>
            <a:r>
              <a:rPr lang="en-NZ" sz="2400"/>
              <a:t>Reliability depends on SEM, which is assumed to be of equal magnitude for all examinees (yet we know examinees differ in ability)</a:t>
            </a:r>
            <a:endParaRPr lang="en-AU" sz="2400"/>
          </a:p>
        </p:txBody>
      </p:sp>
      <p:sp>
        <p:nvSpPr>
          <p:cNvPr id="129026" name="Rectangle 2"/>
          <p:cNvSpPr>
            <a:spLocks noGrp="1" noChangeArrowheads="1"/>
          </p:cNvSpPr>
          <p:nvPr>
            <p:ph type="title"/>
          </p:nvPr>
        </p:nvSpPr>
        <p:spPr/>
        <p:txBody>
          <a:bodyPr/>
          <a:lstStyle/>
          <a:p>
            <a:r>
              <a:rPr lang="en-NZ" sz="3200" dirty="0"/>
              <a:t>Major limitations of CTT</a:t>
            </a:r>
            <a:endParaRPr lang="en-AU"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en-US" sz="2700" dirty="0"/>
              <a:t>All </a:t>
            </a:r>
            <a:r>
              <a:rPr lang="en-US" sz="2700" dirty="0">
                <a:solidFill>
                  <a:srgbClr val="FF0000"/>
                </a:solidFill>
              </a:rPr>
              <a:t>statistics</a:t>
            </a:r>
            <a:r>
              <a:rPr lang="en-US" sz="2700" dirty="0"/>
              <a:t> for persons, items, and tests are </a:t>
            </a:r>
            <a:r>
              <a:rPr lang="en-US" sz="2700" dirty="0">
                <a:solidFill>
                  <a:srgbClr val="FF0000"/>
                </a:solidFill>
              </a:rPr>
              <a:t>sample</a:t>
            </a:r>
            <a:r>
              <a:rPr lang="en-US" sz="2700" dirty="0"/>
              <a:t> dependent</a:t>
            </a:r>
          </a:p>
          <a:p>
            <a:pPr lvl="1"/>
            <a:r>
              <a:rPr lang="en-US" sz="2200" dirty="0"/>
              <a:t>Requires robust representative sampling (expensive, time consuming, difficult)</a:t>
            </a:r>
          </a:p>
          <a:p>
            <a:r>
              <a:rPr lang="en-US" sz="2700" dirty="0"/>
              <a:t>Items have equal weight towards total score</a:t>
            </a:r>
          </a:p>
          <a:p>
            <a:r>
              <a:rPr lang="en-US" sz="2700" dirty="0"/>
              <a:t>Easy statistics to obtain &amp; interpret for TESTS only </a:t>
            </a:r>
          </a:p>
          <a:p>
            <a:r>
              <a:rPr lang="en-NZ" sz="2700" dirty="0"/>
              <a:t>Has major limitations, however</a:t>
            </a:r>
            <a:endParaRPr lang="en-AU" sz="2700" dirty="0"/>
          </a:p>
        </p:txBody>
      </p:sp>
      <p:sp>
        <p:nvSpPr>
          <p:cNvPr id="12290" name="Rectangle 2"/>
          <p:cNvSpPr>
            <a:spLocks noGrp="1" noChangeArrowheads="1"/>
          </p:cNvSpPr>
          <p:nvPr>
            <p:ph type="title"/>
          </p:nvPr>
        </p:nvSpPr>
        <p:spPr/>
        <p:txBody>
          <a:bodyPr/>
          <a:lstStyle/>
          <a:p>
            <a:r>
              <a:rPr lang="en-US" sz="3200" dirty="0"/>
              <a:t>Summary of CTT</a:t>
            </a:r>
            <a:endParaRPr lang="en-AU"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p:txBody>
          <a:bodyPr/>
          <a:lstStyle/>
          <a:p>
            <a:r>
              <a:rPr lang="en-NZ" sz="2600" dirty="0"/>
              <a:t>Rethink items and tests because of CTT weaknesses</a:t>
            </a:r>
          </a:p>
          <a:p>
            <a:r>
              <a:rPr lang="en-NZ" sz="2600" dirty="0"/>
              <a:t>Often called “latent trait theory” – </a:t>
            </a:r>
          </a:p>
          <a:p>
            <a:pPr lvl="1"/>
            <a:r>
              <a:rPr lang="en-NZ" sz="2200" dirty="0"/>
              <a:t>assumes existence of unobserved (latent) trait OR ability which leads to consistent performance</a:t>
            </a:r>
          </a:p>
          <a:p>
            <a:r>
              <a:rPr lang="en-NZ" sz="2600" dirty="0"/>
              <a:t>Focus at </a:t>
            </a:r>
            <a:r>
              <a:rPr lang="en-NZ" sz="2600" dirty="0">
                <a:solidFill>
                  <a:srgbClr val="FF0000"/>
                </a:solidFill>
              </a:rPr>
              <a:t>item</a:t>
            </a:r>
            <a:r>
              <a:rPr lang="en-NZ" sz="2600" dirty="0"/>
              <a:t> level, not at level of the test</a:t>
            </a:r>
          </a:p>
          <a:p>
            <a:r>
              <a:rPr lang="en-NZ" sz="2600" dirty="0"/>
              <a:t>Calculates </a:t>
            </a:r>
            <a:r>
              <a:rPr lang="en-NZ" sz="2600" dirty="0">
                <a:solidFill>
                  <a:srgbClr val="FF0000"/>
                </a:solidFill>
              </a:rPr>
              <a:t>parameters</a:t>
            </a:r>
            <a:r>
              <a:rPr lang="en-NZ" sz="2600" dirty="0"/>
              <a:t> as estimates of </a:t>
            </a:r>
            <a:r>
              <a:rPr lang="en-NZ" sz="2600" dirty="0">
                <a:solidFill>
                  <a:srgbClr val="FF0000"/>
                </a:solidFill>
                <a:sym typeface="Wingdings" pitchFamily="2" charset="2"/>
              </a:rPr>
              <a:t>population</a:t>
            </a:r>
            <a:r>
              <a:rPr lang="en-NZ" sz="2600" dirty="0">
                <a:sym typeface="Wingdings" pitchFamily="2" charset="2"/>
              </a:rPr>
              <a:t> characteristics, not sample statistics</a:t>
            </a:r>
            <a:endParaRPr lang="en-AU" sz="2600" dirty="0"/>
          </a:p>
        </p:txBody>
      </p:sp>
      <p:sp>
        <p:nvSpPr>
          <p:cNvPr id="94210" name="Rectangle 2"/>
          <p:cNvSpPr>
            <a:spLocks noGrp="1" noChangeArrowheads="1"/>
          </p:cNvSpPr>
          <p:nvPr>
            <p:ph type="title"/>
          </p:nvPr>
        </p:nvSpPr>
        <p:spPr/>
        <p:txBody>
          <a:bodyPr/>
          <a:lstStyle/>
          <a:p>
            <a:r>
              <a:rPr lang="en-NZ" sz="3200" dirty="0"/>
              <a:t>Item Response Theory (IRT)</a:t>
            </a:r>
            <a:endParaRPr lang="en-AU"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a:xfrm>
            <a:off x="611188" y="1916113"/>
            <a:ext cx="7772400" cy="4383087"/>
          </a:xfrm>
        </p:spPr>
        <p:txBody>
          <a:bodyPr/>
          <a:lstStyle/>
          <a:p>
            <a:pPr>
              <a:lnSpc>
                <a:spcPct val="90000"/>
              </a:lnSpc>
            </a:pPr>
            <a:r>
              <a:rPr lang="en-NZ"/>
              <a:t>Generate items that provide maximum information about the proficiency/ability of interest</a:t>
            </a:r>
          </a:p>
          <a:p>
            <a:pPr>
              <a:lnSpc>
                <a:spcPct val="90000"/>
              </a:lnSpc>
            </a:pPr>
            <a:r>
              <a:rPr lang="en-NZ"/>
              <a:t>Give examinees items tailored to their proficiency/ability</a:t>
            </a:r>
          </a:p>
          <a:p>
            <a:pPr>
              <a:lnSpc>
                <a:spcPct val="90000"/>
              </a:lnSpc>
            </a:pPr>
            <a:r>
              <a:rPr lang="en-NZ"/>
              <a:t>Reduce the number of items required to pinpoint an examinee on the proficiency/ability continuum (without loss of reliability)</a:t>
            </a:r>
            <a:endParaRPr lang="en-AU"/>
          </a:p>
        </p:txBody>
      </p:sp>
      <p:sp>
        <p:nvSpPr>
          <p:cNvPr id="128002" name="Rectangle 2"/>
          <p:cNvSpPr>
            <a:spLocks noGrp="1" noChangeArrowheads="1"/>
          </p:cNvSpPr>
          <p:nvPr>
            <p:ph type="title"/>
          </p:nvPr>
        </p:nvSpPr>
        <p:spPr/>
        <p:txBody>
          <a:bodyPr/>
          <a:lstStyle/>
          <a:p>
            <a:r>
              <a:rPr lang="en-NZ" sz="3200" dirty="0"/>
              <a:t>Goals of IRT</a:t>
            </a:r>
            <a:endParaRPr lang="en-AU"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395288" y="1773238"/>
            <a:ext cx="6624637" cy="4464050"/>
          </a:xfrm>
        </p:spPr>
        <p:txBody>
          <a:bodyPr/>
          <a:lstStyle/>
          <a:p>
            <a:pPr>
              <a:lnSpc>
                <a:spcPct val="90000"/>
              </a:lnSpc>
            </a:pPr>
            <a:r>
              <a:rPr lang="en-US" sz="2600"/>
              <a:t>All items like $c in a bank </a:t>
            </a:r>
          </a:p>
          <a:p>
            <a:pPr lvl="1">
              <a:lnSpc>
                <a:spcPct val="90000"/>
              </a:lnSpc>
            </a:pPr>
            <a:r>
              <a:rPr lang="en-NZ" sz="2200"/>
              <a:t>Different denominations have different </a:t>
            </a:r>
            <a:br>
              <a:rPr lang="en-NZ" sz="2200"/>
            </a:br>
            <a:r>
              <a:rPr lang="en-NZ" sz="2200"/>
              <a:t>purchasing power ($5&lt;$10&lt;$20….)</a:t>
            </a:r>
            <a:endParaRPr lang="en-US" sz="2200"/>
          </a:p>
          <a:p>
            <a:pPr lvl="1">
              <a:lnSpc>
                <a:spcPct val="80000"/>
              </a:lnSpc>
            </a:pPr>
            <a:r>
              <a:rPr lang="en-NZ" sz="2200"/>
              <a:t>All coins &amp; bills on same scale </a:t>
            </a:r>
            <a:endParaRPr lang="en-US" sz="2200"/>
          </a:p>
          <a:p>
            <a:pPr>
              <a:lnSpc>
                <a:spcPct val="90000"/>
              </a:lnSpc>
            </a:pPr>
            <a:r>
              <a:rPr lang="en-US" sz="2600"/>
              <a:t>Can be assembled into a test flexibly tailored to the ability or difficulty required AND reported on a common scale</a:t>
            </a:r>
          </a:p>
          <a:p>
            <a:pPr>
              <a:lnSpc>
                <a:spcPct val="90000"/>
              </a:lnSpc>
            </a:pPr>
            <a:r>
              <a:rPr lang="en-US" sz="2600"/>
              <a:t>All items in test are systematic sample of domain</a:t>
            </a:r>
          </a:p>
          <a:p>
            <a:pPr>
              <a:lnSpc>
                <a:spcPct val="90000"/>
              </a:lnSpc>
            </a:pPr>
            <a:r>
              <a:rPr lang="en-US" sz="2600"/>
              <a:t>All items in test have different weight in making up test score</a:t>
            </a:r>
          </a:p>
        </p:txBody>
      </p:sp>
      <p:sp>
        <p:nvSpPr>
          <p:cNvPr id="58370" name="Rectangle 2"/>
          <p:cNvSpPr>
            <a:spLocks noGrp="1" noChangeArrowheads="1"/>
          </p:cNvSpPr>
          <p:nvPr>
            <p:ph type="title"/>
          </p:nvPr>
        </p:nvSpPr>
        <p:spPr/>
        <p:txBody>
          <a:bodyPr/>
          <a:lstStyle/>
          <a:p>
            <a:r>
              <a:rPr lang="en-US" sz="3200" dirty="0"/>
              <a:t>Item Response Theory</a:t>
            </a:r>
            <a:endParaRPr lang="en-AU" sz="3200" dirty="0"/>
          </a:p>
        </p:txBody>
      </p:sp>
      <p:pic>
        <p:nvPicPr>
          <p:cNvPr id="58372" name="Picture 4" descr="bs01045_"/>
          <p:cNvPicPr>
            <a:picLocks noChangeAspect="1" noChangeArrowheads="1"/>
          </p:cNvPicPr>
          <p:nvPr/>
        </p:nvPicPr>
        <p:blipFill>
          <a:blip r:embed="rId3" cstate="print"/>
          <a:srcRect/>
          <a:stretch>
            <a:fillRect/>
          </a:stretch>
        </p:blipFill>
        <p:spPr bwMode="auto">
          <a:xfrm>
            <a:off x="6886575" y="3357563"/>
            <a:ext cx="2078038" cy="2514600"/>
          </a:xfrm>
          <a:prstGeom prst="rect">
            <a:avLst/>
          </a:prstGeom>
          <a:noFill/>
        </p:spPr>
      </p:pic>
      <p:pic>
        <p:nvPicPr>
          <p:cNvPr id="58373" name="Picture 5" descr="j0310602[1]"/>
          <p:cNvPicPr>
            <a:picLocks noChangeAspect="1" noChangeArrowheads="1"/>
          </p:cNvPicPr>
          <p:nvPr/>
        </p:nvPicPr>
        <p:blipFill>
          <a:blip r:embed="rId4" cstate="print"/>
          <a:srcRect/>
          <a:stretch>
            <a:fillRect/>
          </a:stretch>
        </p:blipFill>
        <p:spPr bwMode="auto">
          <a:xfrm>
            <a:off x="7019925" y="1700213"/>
            <a:ext cx="1712913" cy="1820862"/>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idx="1"/>
          </p:nvPr>
        </p:nvSpPr>
        <p:spPr>
          <a:xfrm>
            <a:off x="685800" y="2057400"/>
            <a:ext cx="7772400" cy="4467944"/>
          </a:xfrm>
        </p:spPr>
        <p:txBody>
          <a:bodyPr>
            <a:normAutofit lnSpcReduction="10000"/>
          </a:bodyPr>
          <a:lstStyle/>
          <a:p>
            <a:pPr>
              <a:lnSpc>
                <a:spcPct val="90000"/>
              </a:lnSpc>
            </a:pPr>
            <a:r>
              <a:rPr lang="en-US" sz="2700" dirty="0"/>
              <a:t>Probability of getting an item correct is a function of ability—P</a:t>
            </a:r>
            <a:r>
              <a:rPr lang="en-US" sz="2700" i="1" baseline="-25000" dirty="0"/>
              <a:t>i</a:t>
            </a:r>
            <a:r>
              <a:rPr lang="en-US" sz="2700" dirty="0"/>
              <a:t>(</a:t>
            </a:r>
            <a:r>
              <a:rPr lang="el-GR" sz="2700" dirty="0"/>
              <a:t>θ</a:t>
            </a:r>
            <a:r>
              <a:rPr lang="en-US" sz="2700" dirty="0"/>
              <a:t>)</a:t>
            </a:r>
          </a:p>
          <a:p>
            <a:pPr lvl="1">
              <a:lnSpc>
                <a:spcPct val="90000"/>
              </a:lnSpc>
            </a:pPr>
            <a:r>
              <a:rPr lang="en-US" sz="2300" dirty="0"/>
              <a:t>as ability increases the chance of getting item correct increases</a:t>
            </a:r>
          </a:p>
          <a:p>
            <a:pPr>
              <a:lnSpc>
                <a:spcPct val="90000"/>
              </a:lnSpc>
            </a:pPr>
            <a:r>
              <a:rPr lang="en-US" sz="2700" dirty="0"/>
              <a:t>People and items can be located on one scale</a:t>
            </a:r>
          </a:p>
          <a:p>
            <a:pPr>
              <a:lnSpc>
                <a:spcPct val="90000"/>
              </a:lnSpc>
            </a:pPr>
            <a:r>
              <a:rPr lang="en-US" sz="2700" dirty="0"/>
              <a:t>Item statistics are invariant across groups of examinees</a:t>
            </a:r>
          </a:p>
          <a:p>
            <a:pPr>
              <a:lnSpc>
                <a:spcPct val="90000"/>
              </a:lnSpc>
            </a:pPr>
            <a:r>
              <a:rPr lang="en-US" sz="2700" dirty="0"/>
              <a:t>S-shaped curves (</a:t>
            </a:r>
            <a:r>
              <a:rPr lang="en-US" sz="2700" dirty="0" err="1"/>
              <a:t>ogive</a:t>
            </a:r>
            <a:r>
              <a:rPr lang="en-US" sz="2700" dirty="0"/>
              <a:t>) plot relationship of parameters</a:t>
            </a:r>
          </a:p>
          <a:p>
            <a:pPr>
              <a:lnSpc>
                <a:spcPct val="90000"/>
              </a:lnSpc>
            </a:pPr>
            <a:r>
              <a:rPr lang="en-US" sz="2700" dirty="0"/>
              <a:t>More than one model for accounting for error components</a:t>
            </a:r>
          </a:p>
        </p:txBody>
      </p:sp>
      <p:sp>
        <p:nvSpPr>
          <p:cNvPr id="263170" name="Rectangle 2"/>
          <p:cNvSpPr>
            <a:spLocks noGrp="1" noChangeArrowheads="1"/>
          </p:cNvSpPr>
          <p:nvPr>
            <p:ph type="title"/>
          </p:nvPr>
        </p:nvSpPr>
        <p:spPr/>
        <p:txBody>
          <a:bodyPr/>
          <a:lstStyle/>
          <a:p>
            <a:r>
              <a:rPr lang="en-US" sz="3200" dirty="0"/>
              <a:t>IRT Assumptions</a:t>
            </a:r>
            <a:endParaRPr lang="en-AU"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r>
              <a:rPr lang="en-US"/>
              <a:t>If something exists we can measure it</a:t>
            </a:r>
          </a:p>
          <a:p>
            <a:r>
              <a:rPr lang="en-US"/>
              <a:t>If we can’t measure it, we may have failed in our ingenuity and ability to measure—it doesn’t mean the thing doesn’t exist</a:t>
            </a:r>
          </a:p>
          <a:p>
            <a:r>
              <a:rPr lang="en-US"/>
              <a:t>We have an unfortunate tendency to treat as valuable only the things we can measure </a:t>
            </a:r>
          </a:p>
          <a:p>
            <a:pPr lvl="1"/>
            <a:r>
              <a:rPr lang="en-US"/>
              <a:t>We tend to treat as value-less anything we can’t measure even if it does have value</a:t>
            </a:r>
          </a:p>
        </p:txBody>
      </p:sp>
      <p:sp>
        <p:nvSpPr>
          <p:cNvPr id="110594" name="Rectangle 2"/>
          <p:cNvSpPr>
            <a:spLocks noGrp="1" noChangeArrowheads="1"/>
          </p:cNvSpPr>
          <p:nvPr>
            <p:ph type="title"/>
          </p:nvPr>
        </p:nvSpPr>
        <p:spPr/>
        <p:txBody>
          <a:bodyPr/>
          <a:lstStyle/>
          <a:p>
            <a:r>
              <a:rPr lang="en-US"/>
              <a:t>Assumptions in Measurement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ext Box 2"/>
          <p:cNvSpPr txBox="1">
            <a:spLocks noChangeArrowheads="1"/>
          </p:cNvSpPr>
          <p:nvPr/>
        </p:nvSpPr>
        <p:spPr bwMode="auto">
          <a:xfrm>
            <a:off x="642910" y="1000108"/>
            <a:ext cx="7816878" cy="584775"/>
          </a:xfrm>
          <a:prstGeom prst="rect">
            <a:avLst/>
          </a:prstGeom>
          <a:noFill/>
          <a:ln w="9525">
            <a:noFill/>
            <a:miter lim="800000"/>
            <a:headEnd/>
            <a:tailEnd/>
          </a:ln>
          <a:effectLst/>
        </p:spPr>
        <p:txBody>
          <a:bodyPr wrap="square">
            <a:spAutoFit/>
          </a:bodyPr>
          <a:lstStyle/>
          <a:p>
            <a:pPr>
              <a:spcBef>
                <a:spcPct val="50000"/>
              </a:spcBef>
            </a:pPr>
            <a:r>
              <a:rPr lang="en-NZ" sz="3200" b="1" dirty="0">
                <a:solidFill>
                  <a:schemeClr val="tx2"/>
                </a:solidFill>
                <a:latin typeface="Tahoma" pitchFamily="34" charset="0"/>
              </a:rPr>
              <a:t>Items and People on same scale</a:t>
            </a:r>
            <a:endParaRPr lang="en-AU" sz="3200" b="1" dirty="0">
              <a:solidFill>
                <a:schemeClr val="tx2"/>
              </a:solidFill>
              <a:latin typeface="Tahoma" pitchFamily="34" charset="0"/>
            </a:endParaRPr>
          </a:p>
        </p:txBody>
      </p:sp>
      <p:sp>
        <p:nvSpPr>
          <p:cNvPr id="277507" name="Line 3"/>
          <p:cNvSpPr>
            <a:spLocks noChangeShapeType="1"/>
          </p:cNvSpPr>
          <p:nvPr/>
        </p:nvSpPr>
        <p:spPr bwMode="auto">
          <a:xfrm>
            <a:off x="1373188" y="3789363"/>
            <a:ext cx="6477000" cy="0"/>
          </a:xfrm>
          <a:prstGeom prst="line">
            <a:avLst/>
          </a:prstGeom>
          <a:noFill/>
          <a:ln w="9525">
            <a:solidFill>
              <a:schemeClr val="tx1"/>
            </a:solidFill>
            <a:round/>
            <a:headEnd type="triangle" w="med" len="med"/>
            <a:tailEnd type="triangle" w="med" len="med"/>
          </a:ln>
          <a:effectLst/>
        </p:spPr>
        <p:txBody>
          <a:bodyPr/>
          <a:lstStyle/>
          <a:p>
            <a:endParaRPr lang="en-NZ"/>
          </a:p>
        </p:txBody>
      </p:sp>
      <p:sp>
        <p:nvSpPr>
          <p:cNvPr id="277508" name="Rectangle 4"/>
          <p:cNvSpPr>
            <a:spLocks noChangeArrowheads="1"/>
          </p:cNvSpPr>
          <p:nvPr/>
        </p:nvSpPr>
        <p:spPr bwMode="auto">
          <a:xfrm>
            <a:off x="1525588" y="3103563"/>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277509" name="Rectangle 5"/>
          <p:cNvSpPr>
            <a:spLocks noChangeArrowheads="1"/>
          </p:cNvSpPr>
          <p:nvPr/>
        </p:nvSpPr>
        <p:spPr bwMode="auto">
          <a:xfrm>
            <a:off x="2211388" y="3103563"/>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277510" name="Rectangle 6"/>
          <p:cNvSpPr>
            <a:spLocks noChangeArrowheads="1"/>
          </p:cNvSpPr>
          <p:nvPr/>
        </p:nvSpPr>
        <p:spPr bwMode="auto">
          <a:xfrm>
            <a:off x="6554788" y="3103563"/>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277511" name="Rectangle 7"/>
          <p:cNvSpPr>
            <a:spLocks noChangeArrowheads="1"/>
          </p:cNvSpPr>
          <p:nvPr/>
        </p:nvSpPr>
        <p:spPr bwMode="auto">
          <a:xfrm>
            <a:off x="7240588" y="3103563"/>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277512" name="Rectangle 8"/>
          <p:cNvSpPr>
            <a:spLocks noChangeArrowheads="1"/>
          </p:cNvSpPr>
          <p:nvPr/>
        </p:nvSpPr>
        <p:spPr bwMode="auto">
          <a:xfrm>
            <a:off x="3049588" y="3103563"/>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277513" name="Rectangle 9"/>
          <p:cNvSpPr>
            <a:spLocks noChangeArrowheads="1"/>
          </p:cNvSpPr>
          <p:nvPr/>
        </p:nvSpPr>
        <p:spPr bwMode="auto">
          <a:xfrm>
            <a:off x="2516188" y="4094163"/>
            <a:ext cx="228600" cy="228600"/>
          </a:xfrm>
          <a:prstGeom prst="rect">
            <a:avLst/>
          </a:prstGeom>
          <a:solidFill>
            <a:schemeClr val="folHlink"/>
          </a:solidFill>
          <a:ln w="9525">
            <a:solidFill>
              <a:schemeClr val="tx1"/>
            </a:solidFill>
            <a:miter lim="800000"/>
            <a:headEnd/>
            <a:tailEnd/>
          </a:ln>
          <a:effectLst/>
        </p:spPr>
        <p:txBody>
          <a:bodyPr wrap="none" anchor="ctr"/>
          <a:lstStyle/>
          <a:p>
            <a:endParaRPr lang="en-NZ"/>
          </a:p>
        </p:txBody>
      </p:sp>
      <p:sp>
        <p:nvSpPr>
          <p:cNvPr id="277514" name="Rectangle 10"/>
          <p:cNvSpPr>
            <a:spLocks noChangeArrowheads="1"/>
          </p:cNvSpPr>
          <p:nvPr/>
        </p:nvSpPr>
        <p:spPr bwMode="auto">
          <a:xfrm>
            <a:off x="7011988" y="4094163"/>
            <a:ext cx="228600" cy="228600"/>
          </a:xfrm>
          <a:prstGeom prst="rect">
            <a:avLst/>
          </a:prstGeom>
          <a:solidFill>
            <a:schemeClr val="folHlink"/>
          </a:solidFill>
          <a:ln w="9525">
            <a:solidFill>
              <a:schemeClr val="tx1"/>
            </a:solidFill>
            <a:miter lim="800000"/>
            <a:headEnd/>
            <a:tailEnd/>
          </a:ln>
          <a:effectLst/>
        </p:spPr>
        <p:txBody>
          <a:bodyPr wrap="none" anchor="ctr"/>
          <a:lstStyle/>
          <a:p>
            <a:endParaRPr lang="en-NZ"/>
          </a:p>
        </p:txBody>
      </p:sp>
      <p:sp>
        <p:nvSpPr>
          <p:cNvPr id="277515" name="Rectangle 11"/>
          <p:cNvSpPr>
            <a:spLocks noChangeArrowheads="1"/>
          </p:cNvSpPr>
          <p:nvPr/>
        </p:nvSpPr>
        <p:spPr bwMode="auto">
          <a:xfrm>
            <a:off x="4878388" y="4094163"/>
            <a:ext cx="228600" cy="228600"/>
          </a:xfrm>
          <a:prstGeom prst="rect">
            <a:avLst/>
          </a:prstGeom>
          <a:solidFill>
            <a:schemeClr val="folHlink"/>
          </a:solidFill>
          <a:ln w="9525">
            <a:solidFill>
              <a:schemeClr val="tx1"/>
            </a:solidFill>
            <a:miter lim="800000"/>
            <a:headEnd/>
            <a:tailEnd/>
          </a:ln>
          <a:effectLst/>
        </p:spPr>
        <p:txBody>
          <a:bodyPr wrap="none" anchor="ctr"/>
          <a:lstStyle/>
          <a:p>
            <a:endParaRPr lang="en-NZ"/>
          </a:p>
        </p:txBody>
      </p:sp>
      <p:sp>
        <p:nvSpPr>
          <p:cNvPr id="277516" name="Rectangle 12"/>
          <p:cNvSpPr>
            <a:spLocks noChangeArrowheads="1"/>
          </p:cNvSpPr>
          <p:nvPr/>
        </p:nvSpPr>
        <p:spPr bwMode="auto">
          <a:xfrm>
            <a:off x="4040188" y="3103563"/>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277517" name="Rectangle 13"/>
          <p:cNvSpPr>
            <a:spLocks noChangeArrowheads="1"/>
          </p:cNvSpPr>
          <p:nvPr/>
        </p:nvSpPr>
        <p:spPr bwMode="auto">
          <a:xfrm>
            <a:off x="4497388" y="3103563"/>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277518" name="Rectangle 14"/>
          <p:cNvSpPr>
            <a:spLocks noChangeArrowheads="1"/>
          </p:cNvSpPr>
          <p:nvPr/>
        </p:nvSpPr>
        <p:spPr bwMode="auto">
          <a:xfrm>
            <a:off x="5411788" y="3103563"/>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277519" name="Text Box 15"/>
          <p:cNvSpPr txBox="1">
            <a:spLocks noChangeArrowheads="1"/>
          </p:cNvSpPr>
          <p:nvPr/>
        </p:nvSpPr>
        <p:spPr bwMode="auto">
          <a:xfrm>
            <a:off x="2339975" y="2417763"/>
            <a:ext cx="4259263" cy="457200"/>
          </a:xfrm>
          <a:prstGeom prst="rect">
            <a:avLst/>
          </a:prstGeom>
          <a:noFill/>
          <a:ln w="9525">
            <a:noFill/>
            <a:miter lim="800000"/>
            <a:headEnd/>
            <a:tailEnd/>
          </a:ln>
          <a:effectLst/>
        </p:spPr>
        <p:txBody>
          <a:bodyPr>
            <a:spAutoFit/>
          </a:bodyPr>
          <a:lstStyle/>
          <a:p>
            <a:pPr>
              <a:spcBef>
                <a:spcPct val="50000"/>
              </a:spcBef>
            </a:pPr>
            <a:r>
              <a:rPr lang="en-NZ" sz="2400" b="1">
                <a:latin typeface="Tahoma" pitchFamily="34" charset="0"/>
              </a:rPr>
              <a:t>Items of varying difficulty</a:t>
            </a:r>
            <a:endParaRPr lang="en-AU" sz="2400" b="1">
              <a:latin typeface="Tahoma" pitchFamily="34" charset="0"/>
            </a:endParaRPr>
          </a:p>
        </p:txBody>
      </p:sp>
      <p:sp>
        <p:nvSpPr>
          <p:cNvPr id="277520" name="Text Box 16"/>
          <p:cNvSpPr txBox="1">
            <a:spLocks noChangeArrowheads="1"/>
          </p:cNvSpPr>
          <p:nvPr/>
        </p:nvSpPr>
        <p:spPr bwMode="auto">
          <a:xfrm>
            <a:off x="2700338" y="4627563"/>
            <a:ext cx="3962400" cy="457200"/>
          </a:xfrm>
          <a:prstGeom prst="rect">
            <a:avLst/>
          </a:prstGeom>
          <a:noFill/>
          <a:ln w="9525">
            <a:noFill/>
            <a:miter lim="800000"/>
            <a:headEnd/>
            <a:tailEnd/>
          </a:ln>
          <a:effectLst/>
        </p:spPr>
        <p:txBody>
          <a:bodyPr>
            <a:spAutoFit/>
          </a:bodyPr>
          <a:lstStyle/>
          <a:p>
            <a:pPr>
              <a:spcBef>
                <a:spcPct val="50000"/>
              </a:spcBef>
            </a:pPr>
            <a:r>
              <a:rPr lang="en-NZ" sz="2400" b="1">
                <a:latin typeface="Tahoma" pitchFamily="34" charset="0"/>
              </a:rPr>
              <a:t>People of varying ability</a:t>
            </a:r>
            <a:endParaRPr lang="en-AU" sz="2400" b="1">
              <a:latin typeface="Tahoma" pitchFamily="34" charset="0"/>
            </a:endParaRPr>
          </a:p>
        </p:txBody>
      </p:sp>
      <p:sp>
        <p:nvSpPr>
          <p:cNvPr id="277521" name="Text Box 17"/>
          <p:cNvSpPr txBox="1">
            <a:spLocks noChangeArrowheads="1"/>
          </p:cNvSpPr>
          <p:nvPr/>
        </p:nvSpPr>
        <p:spPr bwMode="auto">
          <a:xfrm>
            <a:off x="611188" y="3865563"/>
            <a:ext cx="1295400" cy="641350"/>
          </a:xfrm>
          <a:prstGeom prst="rect">
            <a:avLst/>
          </a:prstGeom>
          <a:noFill/>
          <a:ln w="9525">
            <a:noFill/>
            <a:miter lim="800000"/>
            <a:headEnd/>
            <a:tailEnd/>
          </a:ln>
          <a:effectLst/>
        </p:spPr>
        <p:txBody>
          <a:bodyPr>
            <a:spAutoFit/>
          </a:bodyPr>
          <a:lstStyle/>
          <a:p>
            <a:pPr>
              <a:spcBef>
                <a:spcPct val="50000"/>
              </a:spcBef>
            </a:pPr>
            <a:r>
              <a:rPr lang="en-NZ" sz="3600">
                <a:latin typeface="Tahoma" pitchFamily="34" charset="0"/>
              </a:rPr>
              <a:t>- </a:t>
            </a:r>
            <a:r>
              <a:rPr lang="en-AU" sz="3600">
                <a:latin typeface="Tahoma" pitchFamily="34" charset="0"/>
              </a:rPr>
              <a:t>∞</a:t>
            </a:r>
          </a:p>
        </p:txBody>
      </p:sp>
      <p:sp>
        <p:nvSpPr>
          <p:cNvPr id="277522" name="Text Box 18"/>
          <p:cNvSpPr txBox="1">
            <a:spLocks noChangeArrowheads="1"/>
          </p:cNvSpPr>
          <p:nvPr/>
        </p:nvSpPr>
        <p:spPr bwMode="auto">
          <a:xfrm>
            <a:off x="7773988" y="3865563"/>
            <a:ext cx="762000" cy="641350"/>
          </a:xfrm>
          <a:prstGeom prst="rect">
            <a:avLst/>
          </a:prstGeom>
          <a:noFill/>
          <a:ln w="9525">
            <a:noFill/>
            <a:miter lim="800000"/>
            <a:headEnd/>
            <a:tailEnd/>
          </a:ln>
          <a:effectLst/>
        </p:spPr>
        <p:txBody>
          <a:bodyPr>
            <a:spAutoFit/>
          </a:bodyPr>
          <a:lstStyle/>
          <a:p>
            <a:pPr>
              <a:spcBef>
                <a:spcPct val="50000"/>
              </a:spcBef>
            </a:pPr>
            <a:r>
              <a:rPr lang="en-AU" sz="3600">
                <a:latin typeface="Tahoma" pitchFamily="34" charset="0"/>
              </a:rPr>
              <a:t>∞</a:t>
            </a:r>
          </a:p>
        </p:txBody>
      </p:sp>
      <p:pic>
        <p:nvPicPr>
          <p:cNvPr id="277523" name="Picture 19" descr="j0079104"/>
          <p:cNvPicPr>
            <a:picLocks noChangeAspect="1" noChangeArrowheads="1"/>
          </p:cNvPicPr>
          <p:nvPr/>
        </p:nvPicPr>
        <p:blipFill>
          <a:blip r:embed="rId3" cstate="print"/>
          <a:srcRect/>
          <a:stretch>
            <a:fillRect/>
          </a:stretch>
        </p:blipFill>
        <p:spPr bwMode="auto">
          <a:xfrm>
            <a:off x="2439988" y="4017963"/>
            <a:ext cx="411162" cy="463550"/>
          </a:xfrm>
          <a:prstGeom prst="rect">
            <a:avLst/>
          </a:prstGeom>
          <a:noFill/>
        </p:spPr>
      </p:pic>
      <p:pic>
        <p:nvPicPr>
          <p:cNvPr id="277524" name="Picture 20" descr="j0079104"/>
          <p:cNvPicPr>
            <a:picLocks noChangeAspect="1" noChangeArrowheads="1"/>
          </p:cNvPicPr>
          <p:nvPr/>
        </p:nvPicPr>
        <p:blipFill>
          <a:blip r:embed="rId3" cstate="print"/>
          <a:srcRect/>
          <a:stretch>
            <a:fillRect/>
          </a:stretch>
        </p:blipFill>
        <p:spPr bwMode="auto">
          <a:xfrm>
            <a:off x="4802188" y="4017963"/>
            <a:ext cx="411162" cy="463550"/>
          </a:xfrm>
          <a:prstGeom prst="rect">
            <a:avLst/>
          </a:prstGeom>
          <a:noFill/>
        </p:spPr>
      </p:pic>
      <p:pic>
        <p:nvPicPr>
          <p:cNvPr id="277525" name="Picture 21" descr="j0079104"/>
          <p:cNvPicPr>
            <a:picLocks noChangeAspect="1" noChangeArrowheads="1"/>
          </p:cNvPicPr>
          <p:nvPr/>
        </p:nvPicPr>
        <p:blipFill>
          <a:blip r:embed="rId3" cstate="print"/>
          <a:srcRect/>
          <a:stretch>
            <a:fillRect/>
          </a:stretch>
        </p:blipFill>
        <p:spPr bwMode="auto">
          <a:xfrm>
            <a:off x="6935788" y="4017963"/>
            <a:ext cx="411162" cy="463550"/>
          </a:xfrm>
          <a:prstGeom prst="rect">
            <a:avLst/>
          </a:prstGeom>
          <a:noFill/>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NZ" dirty="0"/>
              <a:t>A term used to describe a round tapering shape</a:t>
            </a:r>
          </a:p>
        </p:txBody>
      </p:sp>
      <p:sp>
        <p:nvSpPr>
          <p:cNvPr id="2" name="Title 1"/>
          <p:cNvSpPr>
            <a:spLocks noGrp="1"/>
          </p:cNvSpPr>
          <p:nvPr>
            <p:ph type="title"/>
          </p:nvPr>
        </p:nvSpPr>
        <p:spPr/>
        <p:txBody>
          <a:bodyPr/>
          <a:lstStyle/>
          <a:p>
            <a:r>
              <a:rPr lang="en-NZ" dirty="0" err="1"/>
              <a:t>Ogive</a:t>
            </a:r>
            <a:endParaRPr lang="en-NZ" dirty="0"/>
          </a:p>
        </p:txBody>
      </p:sp>
      <p:pic>
        <p:nvPicPr>
          <p:cNvPr id="133122" name="Picture 2" descr="File:Bonne-Esperance Salle capitulai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452900"/>
            <a:ext cx="5891808" cy="441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080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Rectangle 4"/>
          <p:cNvSpPr>
            <a:spLocks noGrp="1" noChangeArrowheads="1"/>
          </p:cNvSpPr>
          <p:nvPr>
            <p:ph type="title" idx="4294967295"/>
          </p:nvPr>
        </p:nvSpPr>
        <p:spPr>
          <a:xfrm>
            <a:off x="776288" y="704850"/>
            <a:ext cx="8367712" cy="923925"/>
          </a:xfrm>
        </p:spPr>
        <p:txBody>
          <a:bodyPr>
            <a:normAutofit/>
          </a:bodyPr>
          <a:lstStyle/>
          <a:p>
            <a:r>
              <a:rPr lang="en-NZ" sz="3200" dirty="0"/>
              <a:t>Probability of getting an item right</a:t>
            </a:r>
          </a:p>
        </p:txBody>
      </p:sp>
      <p:sp>
        <p:nvSpPr>
          <p:cNvPr id="290821" name="Line 5"/>
          <p:cNvSpPr>
            <a:spLocks noChangeShapeType="1"/>
          </p:cNvSpPr>
          <p:nvPr/>
        </p:nvSpPr>
        <p:spPr bwMode="auto">
          <a:xfrm>
            <a:off x="2771775" y="1989138"/>
            <a:ext cx="0" cy="3024187"/>
          </a:xfrm>
          <a:prstGeom prst="line">
            <a:avLst/>
          </a:prstGeom>
          <a:noFill/>
          <a:ln w="28575" cap="sq">
            <a:solidFill>
              <a:schemeClr val="tx1"/>
            </a:solidFill>
            <a:miter lim="800000"/>
            <a:headEnd type="triangle" w="med" len="med"/>
            <a:tailEnd/>
          </a:ln>
          <a:effectLst/>
        </p:spPr>
        <p:txBody>
          <a:bodyPr wrap="none"/>
          <a:lstStyle/>
          <a:p>
            <a:endParaRPr lang="en-NZ"/>
          </a:p>
        </p:txBody>
      </p:sp>
      <p:sp>
        <p:nvSpPr>
          <p:cNvPr id="290822" name="Line 6"/>
          <p:cNvSpPr>
            <a:spLocks noChangeShapeType="1"/>
          </p:cNvSpPr>
          <p:nvPr/>
        </p:nvSpPr>
        <p:spPr bwMode="auto">
          <a:xfrm>
            <a:off x="2771775" y="5013325"/>
            <a:ext cx="4105275" cy="0"/>
          </a:xfrm>
          <a:prstGeom prst="line">
            <a:avLst/>
          </a:prstGeom>
          <a:noFill/>
          <a:ln w="38100" cap="sq">
            <a:solidFill>
              <a:schemeClr val="tx1"/>
            </a:solidFill>
            <a:miter lim="800000"/>
            <a:headEnd type="none" w="sm" len="sm"/>
            <a:tailEnd type="triangle" w="med" len="med"/>
          </a:ln>
          <a:effectLst/>
        </p:spPr>
        <p:txBody>
          <a:bodyPr wrap="none"/>
          <a:lstStyle/>
          <a:p>
            <a:endParaRPr lang="en-NZ"/>
          </a:p>
        </p:txBody>
      </p:sp>
      <p:sp>
        <p:nvSpPr>
          <p:cNvPr id="290823" name="Text Box 7"/>
          <p:cNvSpPr txBox="1">
            <a:spLocks noChangeArrowheads="1"/>
          </p:cNvSpPr>
          <p:nvPr/>
        </p:nvSpPr>
        <p:spPr bwMode="auto">
          <a:xfrm>
            <a:off x="3203575" y="5229225"/>
            <a:ext cx="3744913" cy="366713"/>
          </a:xfrm>
          <a:prstGeom prst="rect">
            <a:avLst/>
          </a:prstGeom>
          <a:noFill/>
          <a:ln w="12700" cap="sq">
            <a:noFill/>
            <a:miter lim="800000"/>
            <a:headEnd type="none" w="sm" len="sm"/>
            <a:tailEnd type="none" w="sm" len="sm"/>
          </a:ln>
          <a:effectLst/>
        </p:spPr>
        <p:txBody>
          <a:bodyPr>
            <a:spAutoFit/>
          </a:bodyPr>
          <a:lstStyle/>
          <a:p>
            <a:pPr>
              <a:spcBef>
                <a:spcPct val="50000"/>
              </a:spcBef>
            </a:pPr>
            <a:r>
              <a:rPr lang="en-NZ"/>
              <a:t>Ability &amp; Difficulty Increasing</a:t>
            </a:r>
          </a:p>
        </p:txBody>
      </p:sp>
      <p:sp>
        <p:nvSpPr>
          <p:cNvPr id="290824" name="Text Box 8"/>
          <p:cNvSpPr txBox="1">
            <a:spLocks noChangeArrowheads="1"/>
          </p:cNvSpPr>
          <p:nvPr/>
        </p:nvSpPr>
        <p:spPr bwMode="auto">
          <a:xfrm>
            <a:off x="611560" y="2205038"/>
            <a:ext cx="1944315" cy="923330"/>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NZ" dirty="0"/>
              <a:t>Chance of getting it right increasing</a:t>
            </a:r>
          </a:p>
        </p:txBody>
      </p:sp>
      <p:sp>
        <p:nvSpPr>
          <p:cNvPr id="290825" name="Line 9"/>
          <p:cNvSpPr>
            <a:spLocks noChangeShapeType="1"/>
          </p:cNvSpPr>
          <p:nvPr/>
        </p:nvSpPr>
        <p:spPr bwMode="auto">
          <a:xfrm flipV="1">
            <a:off x="2843213" y="2133600"/>
            <a:ext cx="4176712" cy="2808288"/>
          </a:xfrm>
          <a:prstGeom prst="line">
            <a:avLst/>
          </a:prstGeom>
          <a:noFill/>
          <a:ln w="19050">
            <a:solidFill>
              <a:srgbClr val="FF0000"/>
            </a:solidFill>
            <a:prstDash val="dash"/>
            <a:miter lim="800000"/>
            <a:headEnd type="none" w="sm" len="sm"/>
            <a:tailEnd type="triangle" w="med" len="med"/>
          </a:ln>
          <a:effectLst/>
        </p:spPr>
        <p:txBody>
          <a:bodyPr wrap="none"/>
          <a:lstStyle/>
          <a:p>
            <a:endParaRPr lang="en-NZ"/>
          </a:p>
        </p:txBody>
      </p:sp>
      <p:sp>
        <p:nvSpPr>
          <p:cNvPr id="290826" name="Text Box 10"/>
          <p:cNvSpPr txBox="1">
            <a:spLocks noChangeArrowheads="1"/>
          </p:cNvSpPr>
          <p:nvPr/>
        </p:nvSpPr>
        <p:spPr bwMode="auto">
          <a:xfrm>
            <a:off x="7019925" y="1700213"/>
            <a:ext cx="1655763" cy="1077218"/>
          </a:xfrm>
          <a:prstGeom prst="rect">
            <a:avLst/>
          </a:prstGeom>
          <a:noFill/>
          <a:ln w="12700" cap="sq">
            <a:solidFill>
              <a:srgbClr val="FF0000"/>
            </a:solidFill>
            <a:miter lim="800000"/>
            <a:headEnd type="none" w="sm" len="sm"/>
            <a:tailEnd type="none" w="sm" len="sm"/>
          </a:ln>
          <a:effectLst/>
        </p:spPr>
        <p:txBody>
          <a:bodyPr>
            <a:spAutoFit/>
          </a:bodyPr>
          <a:lstStyle/>
          <a:p>
            <a:pPr>
              <a:spcBef>
                <a:spcPct val="50000"/>
              </a:spcBef>
            </a:pPr>
            <a:r>
              <a:rPr lang="en-NZ" sz="1600" dirty="0">
                <a:solidFill>
                  <a:srgbClr val="FF0000"/>
                </a:solidFill>
              </a:rPr>
              <a:t>Probability does NOT increase in linear fashion</a:t>
            </a:r>
          </a:p>
        </p:txBody>
      </p:sp>
      <p:sp>
        <p:nvSpPr>
          <p:cNvPr id="290830" name="Freeform 14"/>
          <p:cNvSpPr>
            <a:spLocks/>
          </p:cNvSpPr>
          <p:nvPr/>
        </p:nvSpPr>
        <p:spPr bwMode="auto">
          <a:xfrm>
            <a:off x="2771775" y="1978025"/>
            <a:ext cx="3887788" cy="2890838"/>
          </a:xfrm>
          <a:custGeom>
            <a:avLst/>
            <a:gdLst/>
            <a:ahLst/>
            <a:cxnLst>
              <a:cxn ang="0">
                <a:pos x="0" y="1821"/>
              </a:cxn>
              <a:cxn ang="0">
                <a:pos x="272" y="1776"/>
              </a:cxn>
              <a:cxn ang="0">
                <a:pos x="590" y="1685"/>
              </a:cxn>
              <a:cxn ang="0">
                <a:pos x="816" y="1549"/>
              </a:cxn>
              <a:cxn ang="0">
                <a:pos x="1043" y="1322"/>
              </a:cxn>
              <a:cxn ang="0">
                <a:pos x="1179" y="959"/>
              </a:cxn>
              <a:cxn ang="0">
                <a:pos x="1270" y="733"/>
              </a:cxn>
              <a:cxn ang="0">
                <a:pos x="1406" y="415"/>
              </a:cxn>
              <a:cxn ang="0">
                <a:pos x="1633" y="234"/>
              </a:cxn>
              <a:cxn ang="0">
                <a:pos x="2041" y="52"/>
              </a:cxn>
              <a:cxn ang="0">
                <a:pos x="2313" y="7"/>
              </a:cxn>
              <a:cxn ang="0">
                <a:pos x="2449" y="7"/>
              </a:cxn>
            </a:cxnLst>
            <a:rect l="0" t="0" r="r" b="b"/>
            <a:pathLst>
              <a:path w="2449" h="1821">
                <a:moveTo>
                  <a:pt x="0" y="1821"/>
                </a:moveTo>
                <a:cubicBezTo>
                  <a:pt x="87" y="1810"/>
                  <a:pt x="174" y="1799"/>
                  <a:pt x="272" y="1776"/>
                </a:cubicBezTo>
                <a:cubicBezTo>
                  <a:pt x="370" y="1753"/>
                  <a:pt x="499" y="1723"/>
                  <a:pt x="590" y="1685"/>
                </a:cubicBezTo>
                <a:cubicBezTo>
                  <a:pt x="681" y="1647"/>
                  <a:pt x="741" y="1609"/>
                  <a:pt x="816" y="1549"/>
                </a:cubicBezTo>
                <a:cubicBezTo>
                  <a:pt x="891" y="1489"/>
                  <a:pt x="983" y="1420"/>
                  <a:pt x="1043" y="1322"/>
                </a:cubicBezTo>
                <a:cubicBezTo>
                  <a:pt x="1103" y="1224"/>
                  <a:pt x="1141" y="1057"/>
                  <a:pt x="1179" y="959"/>
                </a:cubicBezTo>
                <a:cubicBezTo>
                  <a:pt x="1217" y="861"/>
                  <a:pt x="1232" y="824"/>
                  <a:pt x="1270" y="733"/>
                </a:cubicBezTo>
                <a:cubicBezTo>
                  <a:pt x="1308" y="642"/>
                  <a:pt x="1346" y="498"/>
                  <a:pt x="1406" y="415"/>
                </a:cubicBezTo>
                <a:cubicBezTo>
                  <a:pt x="1466" y="332"/>
                  <a:pt x="1527" y="294"/>
                  <a:pt x="1633" y="234"/>
                </a:cubicBezTo>
                <a:cubicBezTo>
                  <a:pt x="1739" y="174"/>
                  <a:pt x="1928" y="90"/>
                  <a:pt x="2041" y="52"/>
                </a:cubicBezTo>
                <a:cubicBezTo>
                  <a:pt x="2154" y="14"/>
                  <a:pt x="2245" y="14"/>
                  <a:pt x="2313" y="7"/>
                </a:cubicBezTo>
                <a:cubicBezTo>
                  <a:pt x="2381" y="0"/>
                  <a:pt x="2415" y="3"/>
                  <a:pt x="2449" y="7"/>
                </a:cubicBezTo>
              </a:path>
            </a:pathLst>
          </a:custGeom>
          <a:noFill/>
          <a:ln w="12700" cap="flat" cmpd="sng">
            <a:solidFill>
              <a:schemeClr val="tx1"/>
            </a:solidFill>
            <a:prstDash val="dash"/>
            <a:miter lim="800000"/>
            <a:headEnd type="none" w="sm" len="sm"/>
            <a:tailEnd type="none" w="sm" len="sm"/>
          </a:ln>
          <a:effectLst/>
        </p:spPr>
        <p:txBody>
          <a:bodyPr wrap="none"/>
          <a:lstStyle/>
          <a:p>
            <a:endParaRPr lang="en-NZ"/>
          </a:p>
        </p:txBody>
      </p:sp>
      <p:sp>
        <p:nvSpPr>
          <p:cNvPr id="290831" name="Text Box 15"/>
          <p:cNvSpPr txBox="1">
            <a:spLocks noChangeArrowheads="1"/>
          </p:cNvSpPr>
          <p:nvPr/>
        </p:nvSpPr>
        <p:spPr bwMode="auto">
          <a:xfrm>
            <a:off x="4572000" y="3873822"/>
            <a:ext cx="4392488" cy="923330"/>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NZ" dirty="0"/>
              <a:t>Probability increases in relation to ability, difficulty, and chance factors in an </a:t>
            </a:r>
            <a:r>
              <a:rPr lang="en-NZ" dirty="0" err="1"/>
              <a:t>ogive</a:t>
            </a:r>
            <a:r>
              <a:rPr lang="en-NZ" dirty="0"/>
              <a:t> fashion</a:t>
            </a:r>
          </a:p>
        </p:txBody>
      </p:sp>
      <p:sp>
        <p:nvSpPr>
          <p:cNvPr id="290832" name="Text Box 16"/>
          <p:cNvSpPr txBox="1">
            <a:spLocks noChangeArrowheads="1"/>
          </p:cNvSpPr>
          <p:nvPr/>
        </p:nvSpPr>
        <p:spPr bwMode="auto">
          <a:xfrm>
            <a:off x="4140200" y="1916113"/>
            <a:ext cx="936625" cy="366712"/>
          </a:xfrm>
          <a:prstGeom prst="rect">
            <a:avLst/>
          </a:prstGeom>
          <a:noFill/>
          <a:ln w="12700" cap="sq">
            <a:noFill/>
            <a:miter lim="800000"/>
            <a:headEnd type="none" w="sm" len="sm"/>
            <a:tailEnd type="none" w="sm" len="sm"/>
          </a:ln>
          <a:effectLst/>
        </p:spPr>
        <p:txBody>
          <a:bodyPr>
            <a:spAutoFit/>
          </a:bodyPr>
          <a:lstStyle/>
          <a:p>
            <a:pPr>
              <a:spcBef>
                <a:spcPct val="50000"/>
              </a:spcBef>
            </a:pPr>
            <a:r>
              <a:rPr lang="en-NZ"/>
              <a:t>Item x</a:t>
            </a:r>
          </a:p>
        </p:txBody>
      </p:sp>
      <p:cxnSp>
        <p:nvCxnSpPr>
          <p:cNvPr id="290833" name="AutoShape 17"/>
          <p:cNvCxnSpPr>
            <a:cxnSpLocks noChangeShapeType="1"/>
            <a:stCxn id="290832" idx="2"/>
            <a:endCxn id="290830" idx="6"/>
          </p:cNvCxnSpPr>
          <p:nvPr/>
        </p:nvCxnSpPr>
        <p:spPr bwMode="auto">
          <a:xfrm rot="16200000" flipH="1">
            <a:off x="4268788" y="2622550"/>
            <a:ext cx="858838" cy="179387"/>
          </a:xfrm>
          <a:prstGeom prst="bentConnector5">
            <a:avLst>
              <a:gd name="adj1" fmla="val 26431"/>
              <a:gd name="adj2" fmla="val 46014"/>
              <a:gd name="adj3" fmla="val 41773"/>
            </a:avLst>
          </a:prstGeom>
          <a:noFill/>
          <a:ln w="12700" cap="rnd">
            <a:solidFill>
              <a:schemeClr val="tx1"/>
            </a:solidFill>
            <a:prstDash val="sysDot"/>
            <a:miter lim="800000"/>
            <a:headEnd type="none" w="sm" len="sm"/>
            <a:tailEnd type="triangle" w="med" len="med"/>
          </a:ln>
          <a:effec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idx="1"/>
          </p:nvPr>
        </p:nvSpPr>
        <p:spPr/>
        <p:txBody>
          <a:bodyPr/>
          <a:lstStyle/>
          <a:p>
            <a:r>
              <a:rPr lang="en-US" b="1" dirty="0"/>
              <a:t>Difficulty</a:t>
            </a:r>
            <a:r>
              <a:rPr lang="en-US" dirty="0"/>
              <a:t>: </a:t>
            </a:r>
          </a:p>
          <a:p>
            <a:pPr lvl="1"/>
            <a:r>
              <a:rPr lang="en-US" dirty="0"/>
              <a:t>the ability point at which the probability of getting it right is 50% (b)</a:t>
            </a:r>
          </a:p>
          <a:p>
            <a:pPr lvl="1"/>
            <a:r>
              <a:rPr lang="en-US" dirty="0"/>
              <a:t>Note in 1PL /Rasch this is the ONLY parameter</a:t>
            </a:r>
          </a:p>
          <a:p>
            <a:r>
              <a:rPr lang="en-US" b="1" dirty="0"/>
              <a:t>Discrimination</a:t>
            </a:r>
            <a:r>
              <a:rPr lang="en-US" dirty="0"/>
              <a:t>: </a:t>
            </a:r>
          </a:p>
          <a:p>
            <a:pPr lvl="1"/>
            <a:r>
              <a:rPr lang="en-US" dirty="0"/>
              <a:t>The slope of the curve at the difficulty point (a)</a:t>
            </a:r>
          </a:p>
          <a:p>
            <a:r>
              <a:rPr lang="en-US" b="1" dirty="0"/>
              <a:t>Pseudo-Chance</a:t>
            </a:r>
            <a:r>
              <a:rPr lang="en-US" dirty="0"/>
              <a:t>: </a:t>
            </a:r>
          </a:p>
          <a:p>
            <a:pPr lvl="1"/>
            <a:r>
              <a:rPr lang="en-US" dirty="0"/>
              <a:t>The probability of getting it right when no TRUE ability exists (c)</a:t>
            </a:r>
          </a:p>
        </p:txBody>
      </p:sp>
      <p:sp>
        <p:nvSpPr>
          <p:cNvPr id="261122" name="Rectangle 2"/>
          <p:cNvSpPr>
            <a:spLocks noGrp="1" noChangeArrowheads="1"/>
          </p:cNvSpPr>
          <p:nvPr>
            <p:ph type="title"/>
          </p:nvPr>
        </p:nvSpPr>
        <p:spPr/>
        <p:txBody>
          <a:bodyPr>
            <a:normAutofit/>
          </a:bodyPr>
          <a:lstStyle/>
          <a:p>
            <a:r>
              <a:rPr lang="en-US" sz="3200" dirty="0"/>
              <a:t>Three IRT Parameters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idx="1"/>
          </p:nvPr>
        </p:nvSpPr>
        <p:spPr/>
        <p:txBody>
          <a:bodyPr>
            <a:normAutofit fontScale="92500" lnSpcReduction="10000"/>
          </a:bodyPr>
          <a:lstStyle/>
          <a:p>
            <a:pPr>
              <a:lnSpc>
                <a:spcPct val="90000"/>
              </a:lnSpc>
            </a:pPr>
            <a:r>
              <a:rPr lang="en-US" dirty="0"/>
              <a:t>1PL (Rasch) </a:t>
            </a:r>
          </a:p>
          <a:p>
            <a:pPr lvl="1">
              <a:lnSpc>
                <a:spcPct val="90000"/>
              </a:lnSpc>
            </a:pPr>
            <a:r>
              <a:rPr lang="en-US" dirty="0"/>
              <a:t>only uses </a:t>
            </a:r>
            <a:r>
              <a:rPr lang="en-US" b="1" i="1" dirty="0"/>
              <a:t>b</a:t>
            </a:r>
            <a:r>
              <a:rPr lang="en-US" dirty="0"/>
              <a:t> parameter; no </a:t>
            </a:r>
            <a:r>
              <a:rPr lang="en-US" b="1" i="1" dirty="0"/>
              <a:t>c;</a:t>
            </a:r>
            <a:r>
              <a:rPr lang="en-US" dirty="0"/>
              <a:t> and </a:t>
            </a:r>
            <a:r>
              <a:rPr lang="en-US" b="1" i="1" dirty="0"/>
              <a:t>a</a:t>
            </a:r>
            <a:r>
              <a:rPr lang="en-US" dirty="0"/>
              <a:t> set equal for all items</a:t>
            </a:r>
          </a:p>
          <a:p>
            <a:pPr>
              <a:lnSpc>
                <a:spcPct val="90000"/>
              </a:lnSpc>
            </a:pPr>
            <a:r>
              <a:rPr lang="en-US" dirty="0"/>
              <a:t>2PL </a:t>
            </a:r>
          </a:p>
          <a:p>
            <a:pPr lvl="1">
              <a:lnSpc>
                <a:spcPct val="90000"/>
              </a:lnSpc>
            </a:pPr>
            <a:r>
              <a:rPr lang="en-US" dirty="0"/>
              <a:t>uses </a:t>
            </a:r>
            <a:r>
              <a:rPr lang="en-US" b="1" i="1" dirty="0"/>
              <a:t>b</a:t>
            </a:r>
            <a:r>
              <a:rPr lang="en-US" dirty="0"/>
              <a:t> and </a:t>
            </a:r>
            <a:r>
              <a:rPr lang="en-US" b="1" i="1" dirty="0"/>
              <a:t>a</a:t>
            </a:r>
            <a:r>
              <a:rPr lang="en-US" dirty="0"/>
              <a:t>, ignores </a:t>
            </a:r>
            <a:r>
              <a:rPr lang="en-US" b="1" i="1" dirty="0"/>
              <a:t>c</a:t>
            </a:r>
          </a:p>
          <a:p>
            <a:pPr>
              <a:lnSpc>
                <a:spcPct val="90000"/>
              </a:lnSpc>
            </a:pPr>
            <a:r>
              <a:rPr lang="en-US" dirty="0"/>
              <a:t>3PL </a:t>
            </a:r>
          </a:p>
          <a:p>
            <a:pPr lvl="1">
              <a:lnSpc>
                <a:spcPct val="90000"/>
              </a:lnSpc>
            </a:pPr>
            <a:r>
              <a:rPr lang="en-US" dirty="0"/>
              <a:t>uses </a:t>
            </a:r>
            <a:r>
              <a:rPr lang="en-US" b="1" i="1" dirty="0"/>
              <a:t>a</a:t>
            </a:r>
            <a:r>
              <a:rPr lang="en-US" dirty="0"/>
              <a:t>, </a:t>
            </a:r>
            <a:r>
              <a:rPr lang="en-US" b="1" i="1" dirty="0"/>
              <a:t>b</a:t>
            </a:r>
            <a:r>
              <a:rPr lang="en-US" dirty="0"/>
              <a:t>, and </a:t>
            </a:r>
            <a:r>
              <a:rPr lang="en-US" b="1" i="1" dirty="0"/>
              <a:t>c</a:t>
            </a:r>
          </a:p>
          <a:p>
            <a:pPr>
              <a:lnSpc>
                <a:spcPct val="90000"/>
              </a:lnSpc>
            </a:pPr>
            <a:r>
              <a:rPr lang="en-US" dirty="0"/>
              <a:t>Choice depends on theory and fit statistics (note many objectively scored tests use 1PL to calculate test scores but many developers use 2PL and 3PL to evaluate items before tests are created)</a:t>
            </a:r>
            <a:endParaRPr lang="en-AU" dirty="0"/>
          </a:p>
        </p:txBody>
      </p:sp>
      <p:sp>
        <p:nvSpPr>
          <p:cNvPr id="267266" name="Rectangle 2"/>
          <p:cNvSpPr>
            <a:spLocks noGrp="1" noChangeArrowheads="1"/>
          </p:cNvSpPr>
          <p:nvPr>
            <p:ph type="title"/>
          </p:nvPr>
        </p:nvSpPr>
        <p:spPr/>
        <p:txBody>
          <a:bodyPr/>
          <a:lstStyle/>
          <a:p>
            <a:r>
              <a:rPr lang="en-US" sz="3200" dirty="0"/>
              <a:t>Three IRT Models</a:t>
            </a:r>
            <a:endParaRPr lang="en-AU"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5984" name="Object 2048"/>
          <p:cNvGraphicFramePr>
            <a:graphicFrameLocks noGrp="1" noChangeAspect="1"/>
          </p:cNvGraphicFramePr>
          <p:nvPr>
            <p:ph idx="1"/>
          </p:nvPr>
        </p:nvGraphicFramePr>
        <p:xfrm>
          <a:off x="500063" y="1928813"/>
          <a:ext cx="7380287" cy="2227262"/>
        </p:xfrm>
        <a:graphic>
          <a:graphicData uri="http://schemas.openxmlformats.org/presentationml/2006/ole">
            <mc:AlternateContent xmlns:mc="http://schemas.openxmlformats.org/markup-compatibility/2006">
              <mc:Choice xmlns:v="urn:schemas-microsoft-com:vml" Requires="v">
                <p:oleObj spid="_x0000_s131101" name="Document" r:id="rId4" imgW="1978787" imgH="596469" progId="Word.Document.8">
                  <p:embed/>
                </p:oleObj>
              </mc:Choice>
              <mc:Fallback>
                <p:oleObj name="Document" r:id="rId4" imgW="1978787" imgH="596469" progId="Word.Document.8">
                  <p:embed/>
                  <p:pic>
                    <p:nvPicPr>
                      <p:cNvPr id="0" name="Picture 2"/>
                      <p:cNvPicPr>
                        <a:picLocks noChangeAspect="1" noChangeArrowheads="1"/>
                      </p:cNvPicPr>
                      <p:nvPr/>
                    </p:nvPicPr>
                    <p:blipFill>
                      <a:blip r:embed="rId5">
                        <a:lum bright="70000" contrast="-70000"/>
                        <a:grayscl/>
                        <a:extLst>
                          <a:ext uri="{28A0092B-C50C-407E-A947-70E740481C1C}">
                            <a14:useLocalDpi xmlns:a14="http://schemas.microsoft.com/office/drawing/2010/main" val="0"/>
                          </a:ext>
                        </a:extLst>
                      </a:blip>
                      <a:srcRect/>
                      <a:stretch>
                        <a:fillRect/>
                      </a:stretch>
                    </p:blipFill>
                    <p:spPr bwMode="auto">
                      <a:xfrm>
                        <a:off x="500063" y="1928813"/>
                        <a:ext cx="7380287" cy="2227262"/>
                      </a:xfrm>
                      <a:prstGeom prst="rect">
                        <a:avLst/>
                      </a:prstGeom>
                      <a:noFill/>
                      <a:ln w="19050">
                        <a:solidFill>
                          <a:srgbClr val="000000"/>
                        </a:solidFill>
                        <a:miter lim="800000"/>
                        <a:headEnd/>
                        <a:tailEnd/>
                      </a:ln>
                      <a:extLst>
                        <a:ext uri="{909E8E84-426E-40DD-AFC4-6F175D3DCCD1}">
                          <a14:hiddenFill xmlns:a14="http://schemas.microsoft.com/office/drawing/2010/main">
                            <a:solidFill>
                              <a:schemeClr val="accent1">
                                <a:alpha val="50000"/>
                              </a:schemeClr>
                            </a:solidFill>
                          </a14:hiddenFill>
                        </a:ext>
                      </a:extLst>
                    </p:spPr>
                  </p:pic>
                </p:oleObj>
              </mc:Fallback>
            </mc:AlternateContent>
          </a:graphicData>
        </a:graphic>
      </p:graphicFrame>
      <p:sp>
        <p:nvSpPr>
          <p:cNvPr id="346123" name="Rectangle 11"/>
          <p:cNvSpPr>
            <a:spLocks noGrp="1" noChangeArrowheads="1"/>
          </p:cNvSpPr>
          <p:nvPr>
            <p:ph type="title"/>
          </p:nvPr>
        </p:nvSpPr>
        <p:spPr/>
        <p:txBody>
          <a:bodyPr/>
          <a:lstStyle/>
          <a:p>
            <a:r>
              <a:rPr lang="en-GB" sz="3200" dirty="0"/>
              <a:t>IRT - the generalised model</a:t>
            </a:r>
          </a:p>
        </p:txBody>
      </p:sp>
      <p:sp>
        <p:nvSpPr>
          <p:cNvPr id="346127" name="Text Box 15"/>
          <p:cNvSpPr txBox="1">
            <a:spLocks noChangeArrowheads="1"/>
          </p:cNvSpPr>
          <p:nvPr/>
        </p:nvSpPr>
        <p:spPr bwMode="auto">
          <a:xfrm>
            <a:off x="428596" y="4191000"/>
            <a:ext cx="8410604" cy="2492990"/>
          </a:xfrm>
          <a:prstGeom prst="rect">
            <a:avLst/>
          </a:prstGeom>
          <a:noFill/>
          <a:ln w="9525">
            <a:noFill/>
            <a:miter lim="800000"/>
            <a:headEnd/>
            <a:tailEnd/>
          </a:ln>
          <a:effectLst/>
        </p:spPr>
        <p:txBody>
          <a:bodyPr wrap="square">
            <a:spAutoFit/>
          </a:bodyPr>
          <a:lstStyle/>
          <a:p>
            <a:pPr>
              <a:spcBef>
                <a:spcPct val="50000"/>
              </a:spcBef>
            </a:pPr>
            <a:r>
              <a:rPr kumimoji="1" lang="en-GB" dirty="0">
                <a:latin typeface="Arial" charset="0"/>
              </a:rPr>
              <a:t>Where </a:t>
            </a:r>
          </a:p>
          <a:p>
            <a:r>
              <a:rPr kumimoji="1" lang="en-GB" b="1" baseline="-25000" dirty="0">
                <a:latin typeface="Arial" charset="0"/>
              </a:rPr>
              <a:t>g</a:t>
            </a:r>
            <a:r>
              <a:rPr kumimoji="1" lang="en-GB" dirty="0">
                <a:latin typeface="Arial" charset="0"/>
              </a:rPr>
              <a:t>    = an item on the test</a:t>
            </a:r>
            <a:endParaRPr kumimoji="1" lang="en-GB" b="1" baseline="-25000" dirty="0">
              <a:latin typeface="Arial" charset="0"/>
            </a:endParaRPr>
          </a:p>
          <a:p>
            <a:r>
              <a:rPr kumimoji="1" lang="en-GB" b="1" dirty="0" err="1">
                <a:latin typeface="Arial" charset="0"/>
              </a:rPr>
              <a:t>a</a:t>
            </a:r>
            <a:r>
              <a:rPr kumimoji="1" lang="en-GB" b="1" baseline="-25000" dirty="0" err="1">
                <a:latin typeface="Arial" charset="0"/>
              </a:rPr>
              <a:t>g</a:t>
            </a:r>
            <a:r>
              <a:rPr kumimoji="1" lang="en-GB" baseline="-25000" dirty="0">
                <a:latin typeface="Arial" charset="0"/>
              </a:rPr>
              <a:t> </a:t>
            </a:r>
            <a:r>
              <a:rPr kumimoji="1" lang="en-GB" dirty="0">
                <a:latin typeface="Arial" charset="0"/>
              </a:rPr>
              <a:t> = gradient of the ICC at the point </a:t>
            </a:r>
            <a:r>
              <a:rPr kumimoji="1" lang="en-GB" dirty="0">
                <a:latin typeface="Arial" charset="0"/>
                <a:sym typeface="Symbol" pitchFamily="18" charset="2"/>
              </a:rPr>
              <a:t> </a:t>
            </a:r>
            <a:r>
              <a:rPr kumimoji="1" lang="en-GB" sz="1800" i="1" dirty="0">
                <a:latin typeface="Arial" charset="0"/>
              </a:rPr>
              <a:t>(item discrimination)</a:t>
            </a:r>
            <a:endParaRPr kumimoji="1" lang="en-GB" sz="1800" dirty="0">
              <a:latin typeface="Arial" charset="0"/>
            </a:endParaRPr>
          </a:p>
          <a:p>
            <a:r>
              <a:rPr kumimoji="1" lang="en-GB" b="1" dirty="0" err="1">
                <a:latin typeface="Arial" charset="0"/>
              </a:rPr>
              <a:t>b</a:t>
            </a:r>
            <a:r>
              <a:rPr kumimoji="1" lang="en-GB" b="1" baseline="-25000" dirty="0" err="1">
                <a:latin typeface="Arial" charset="0"/>
              </a:rPr>
              <a:t>g</a:t>
            </a:r>
            <a:r>
              <a:rPr kumimoji="1" lang="en-GB" baseline="-25000" dirty="0">
                <a:latin typeface="Arial" charset="0"/>
              </a:rPr>
              <a:t> </a:t>
            </a:r>
            <a:r>
              <a:rPr kumimoji="1" lang="en-GB" dirty="0">
                <a:latin typeface="Arial" charset="0"/>
              </a:rPr>
              <a:t> = the ability level at which </a:t>
            </a:r>
            <a:r>
              <a:rPr kumimoji="1" lang="en-GB" b="1" dirty="0" err="1">
                <a:latin typeface="Arial" charset="0"/>
              </a:rPr>
              <a:t>a</a:t>
            </a:r>
            <a:r>
              <a:rPr kumimoji="1" lang="en-GB" b="1" baseline="-25000" dirty="0" err="1">
                <a:latin typeface="Arial" charset="0"/>
              </a:rPr>
              <a:t>g</a:t>
            </a:r>
            <a:r>
              <a:rPr kumimoji="1" lang="en-GB" dirty="0">
                <a:latin typeface="Arial" charset="0"/>
              </a:rPr>
              <a:t> is maximised  </a:t>
            </a:r>
            <a:r>
              <a:rPr kumimoji="1" lang="en-GB" sz="1800" i="1" dirty="0">
                <a:latin typeface="Arial" charset="0"/>
              </a:rPr>
              <a:t>(item difficulty)</a:t>
            </a:r>
            <a:endParaRPr kumimoji="1" lang="en-GB" sz="1800" dirty="0">
              <a:latin typeface="Arial" charset="0"/>
            </a:endParaRPr>
          </a:p>
          <a:p>
            <a:r>
              <a:rPr kumimoji="1" lang="en-GB" b="1" dirty="0">
                <a:latin typeface="Arial" charset="0"/>
              </a:rPr>
              <a:t>c</a:t>
            </a:r>
            <a:r>
              <a:rPr kumimoji="1" lang="en-GB" b="1" baseline="-25000" dirty="0">
                <a:latin typeface="Arial" charset="0"/>
              </a:rPr>
              <a:t>g</a:t>
            </a:r>
            <a:r>
              <a:rPr kumimoji="1" lang="en-GB" dirty="0">
                <a:latin typeface="Arial" charset="0"/>
              </a:rPr>
              <a:t> = probability of low candidates correctly answering question g</a:t>
            </a:r>
          </a:p>
          <a:p>
            <a:r>
              <a:rPr kumimoji="1" lang="en-GB" b="1" dirty="0">
                <a:latin typeface="Arial" charset="0"/>
              </a:rPr>
              <a:t>e  </a:t>
            </a:r>
            <a:r>
              <a:rPr kumimoji="1" lang="en-GB" dirty="0">
                <a:latin typeface="Arial" charset="0"/>
              </a:rPr>
              <a:t>= natural log, ≈2.718</a:t>
            </a:r>
          </a:p>
          <a:p>
            <a:r>
              <a:rPr kumimoji="1" lang="en-GB" b="1" dirty="0">
                <a:latin typeface="Arial" charset="0"/>
              </a:rPr>
              <a:t>D </a:t>
            </a:r>
            <a:r>
              <a:rPr kumimoji="1" lang="en-GB" dirty="0">
                <a:latin typeface="Arial" charset="0"/>
              </a:rPr>
              <a:t>= scaling factor to make logistic function close to </a:t>
            </a:r>
            <a:r>
              <a:rPr kumimoji="1" lang="en-GB" dirty="0" err="1">
                <a:latin typeface="Arial" charset="0"/>
              </a:rPr>
              <a:t>ogive</a:t>
            </a:r>
            <a:r>
              <a:rPr kumimoji="1" lang="en-GB" dirty="0">
                <a:latin typeface="Arial" charset="0"/>
              </a:rPr>
              <a:t>, =1.7 </a:t>
            </a:r>
            <a:endParaRPr kumimoji="1" lang="en-GB" sz="1400" dirty="0">
              <a:latin typeface="Arial" charset="0"/>
            </a:endParaRPr>
          </a:p>
          <a:p>
            <a:r>
              <a:rPr kumimoji="1" lang="en-GB" sz="2400" dirty="0">
                <a:latin typeface="Arial" charset="0"/>
              </a:rPr>
              <a:t>Rasch model remove </a:t>
            </a:r>
            <a:r>
              <a:rPr kumimoji="1" lang="en-GB" sz="2400" i="1" dirty="0">
                <a:latin typeface="Arial" charset="0"/>
              </a:rPr>
              <a:t>c</a:t>
            </a:r>
            <a:r>
              <a:rPr kumimoji="1" lang="en-GB" sz="2400" dirty="0">
                <a:latin typeface="Arial" charset="0"/>
              </a:rPr>
              <a:t>, </a:t>
            </a:r>
            <a:r>
              <a:rPr kumimoji="1" lang="en-GB" sz="2400" i="1" dirty="0">
                <a:latin typeface="Arial" charset="0"/>
              </a:rPr>
              <a:t>D</a:t>
            </a:r>
            <a:r>
              <a:rPr kumimoji="1" lang="en-GB" sz="2400" dirty="0">
                <a:latin typeface="Arial" charset="0"/>
              </a:rPr>
              <a:t>, and </a:t>
            </a:r>
            <a:r>
              <a:rPr kumimoji="1" lang="en-GB" sz="2400" i="1" dirty="0">
                <a:latin typeface="Arial" charset="0"/>
              </a:rPr>
              <a:t>a</a:t>
            </a:r>
            <a:endParaRPr lang="en-GB" sz="3000" i="1" dirty="0">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611188" y="1916113"/>
            <a:ext cx="7921625" cy="4033837"/>
          </a:xfrm>
        </p:spPr>
        <p:txBody>
          <a:bodyPr/>
          <a:lstStyle/>
          <a:p>
            <a:r>
              <a:rPr lang="en-US" dirty="0"/>
              <a:t>IRT creates estimate of ability based on how hard the items were that the student got right</a:t>
            </a:r>
          </a:p>
          <a:p>
            <a:pPr lvl="1"/>
            <a:r>
              <a:rPr lang="en-US" dirty="0"/>
              <a:t>Creates estimate of where the student has a 50% chance of getting items correct</a:t>
            </a:r>
          </a:p>
          <a:p>
            <a:r>
              <a:rPr lang="en-US" b="1" u="sng" dirty="0"/>
              <a:t>Note</a:t>
            </a:r>
            <a:r>
              <a:rPr lang="en-US" dirty="0"/>
              <a:t> more items answered correctly at the same difficulty point only increases accuracy of estimate, not the estimate of ability</a:t>
            </a:r>
            <a:endParaRPr lang="en-AU" dirty="0"/>
          </a:p>
        </p:txBody>
      </p:sp>
      <p:sp>
        <p:nvSpPr>
          <p:cNvPr id="73730" name="Rectangle 2"/>
          <p:cNvSpPr>
            <a:spLocks noGrp="1" noChangeArrowheads="1"/>
          </p:cNvSpPr>
          <p:nvPr>
            <p:ph type="title"/>
          </p:nvPr>
        </p:nvSpPr>
        <p:spPr>
          <a:xfrm>
            <a:off x="755650" y="549275"/>
            <a:ext cx="6858000" cy="1095375"/>
          </a:xfrm>
        </p:spPr>
        <p:txBody>
          <a:bodyPr/>
          <a:lstStyle/>
          <a:p>
            <a:r>
              <a:rPr lang="en-US" sz="3200" dirty="0"/>
              <a:t>Estimating a Score</a:t>
            </a:r>
            <a:endParaRPr lang="en-AU"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3" name="Picture 3" descr="Trait level v prop"/>
          <p:cNvPicPr>
            <a:picLocks noGrp="1" noChangeAspect="1" noChangeArrowheads="1"/>
          </p:cNvPicPr>
          <p:nvPr>
            <p:ph sz="half" idx="2"/>
          </p:nvPr>
        </p:nvPicPr>
        <p:blipFill>
          <a:blip r:embed="rId3" cstate="print"/>
          <a:srcRect/>
          <a:stretch>
            <a:fillRect/>
          </a:stretch>
        </p:blipFill>
        <p:spPr>
          <a:xfrm>
            <a:off x="1187450" y="1773238"/>
            <a:ext cx="7767638" cy="4751387"/>
          </a:xfrm>
          <a:noFill/>
          <a:ln/>
        </p:spPr>
      </p:pic>
      <p:sp>
        <p:nvSpPr>
          <p:cNvPr id="271364" name="Text Box 4"/>
          <p:cNvSpPr txBox="1">
            <a:spLocks noChangeArrowheads="1"/>
          </p:cNvSpPr>
          <p:nvPr/>
        </p:nvSpPr>
        <p:spPr bwMode="auto">
          <a:xfrm>
            <a:off x="833400" y="846415"/>
            <a:ext cx="7643866" cy="584775"/>
          </a:xfrm>
          <a:prstGeom prst="rect">
            <a:avLst/>
          </a:prstGeom>
          <a:noFill/>
          <a:ln w="9525">
            <a:noFill/>
            <a:miter lim="800000"/>
            <a:headEnd/>
            <a:tailEnd/>
          </a:ln>
          <a:effectLst/>
        </p:spPr>
        <p:txBody>
          <a:bodyPr wrap="square">
            <a:spAutoFit/>
          </a:bodyPr>
          <a:lstStyle/>
          <a:p>
            <a:pPr>
              <a:spcBef>
                <a:spcPct val="50000"/>
              </a:spcBef>
            </a:pPr>
            <a:r>
              <a:rPr lang="en-NZ" sz="3200" b="1" dirty="0">
                <a:solidFill>
                  <a:schemeClr val="tx2"/>
                </a:solidFill>
                <a:latin typeface="Tahoma" pitchFamily="34" charset="0"/>
              </a:rPr>
              <a:t>1PL Item Characteristic Curve (ICC)</a:t>
            </a:r>
            <a:endParaRPr lang="en-AU" sz="3200" b="1" dirty="0">
              <a:solidFill>
                <a:schemeClr val="tx2"/>
              </a:solidFill>
              <a:latin typeface="Tahoma" pitchFamily="34" charset="0"/>
            </a:endParaRPr>
          </a:p>
        </p:txBody>
      </p:sp>
      <p:sp>
        <p:nvSpPr>
          <p:cNvPr id="271365" name="Text Box 5"/>
          <p:cNvSpPr txBox="1">
            <a:spLocks noChangeArrowheads="1"/>
          </p:cNvSpPr>
          <p:nvPr/>
        </p:nvSpPr>
        <p:spPr bwMode="auto">
          <a:xfrm>
            <a:off x="0" y="5300663"/>
            <a:ext cx="1692275" cy="6413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NO Chance parameter</a:t>
            </a:r>
          </a:p>
        </p:txBody>
      </p:sp>
      <p:sp>
        <p:nvSpPr>
          <p:cNvPr id="271366" name="Text Box 6"/>
          <p:cNvSpPr txBox="1">
            <a:spLocks noChangeArrowheads="1"/>
          </p:cNvSpPr>
          <p:nvPr/>
        </p:nvSpPr>
        <p:spPr bwMode="auto">
          <a:xfrm>
            <a:off x="6372225" y="2852738"/>
            <a:ext cx="1944688" cy="366712"/>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Slopes identical</a:t>
            </a:r>
          </a:p>
        </p:txBody>
      </p:sp>
      <p:sp>
        <p:nvSpPr>
          <p:cNvPr id="271367" name="Text Box 7"/>
          <p:cNvSpPr txBox="1">
            <a:spLocks noChangeArrowheads="1"/>
          </p:cNvSpPr>
          <p:nvPr/>
        </p:nvSpPr>
        <p:spPr bwMode="auto">
          <a:xfrm>
            <a:off x="2195513" y="2565400"/>
            <a:ext cx="1584325" cy="91598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t>Difficulty found at 50% probability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9" name="Picture 3"/>
          <p:cNvPicPr>
            <a:picLocks noGrp="1" noChangeAspect="1" noChangeArrowheads="1"/>
          </p:cNvPicPr>
          <p:nvPr>
            <p:ph idx="1"/>
          </p:nvPr>
        </p:nvPicPr>
        <p:blipFill>
          <a:blip r:embed="rId3" cstate="print"/>
          <a:srcRect/>
          <a:stretch>
            <a:fillRect/>
          </a:stretch>
        </p:blipFill>
        <p:spPr>
          <a:xfrm>
            <a:off x="2915865" y="1874614"/>
            <a:ext cx="5616575" cy="3930650"/>
          </a:xfrm>
          <a:noFill/>
          <a:ln/>
        </p:spPr>
      </p:pic>
      <p:sp>
        <p:nvSpPr>
          <p:cNvPr id="244738" name="Rectangle 2"/>
          <p:cNvSpPr>
            <a:spLocks noGrp="1" noChangeArrowheads="1"/>
          </p:cNvSpPr>
          <p:nvPr>
            <p:ph type="title"/>
          </p:nvPr>
        </p:nvSpPr>
        <p:spPr/>
        <p:txBody>
          <a:bodyPr/>
          <a:lstStyle/>
          <a:p>
            <a:r>
              <a:rPr lang="en-NZ" sz="3200" dirty="0"/>
              <a:t>1PL Good Fit</a:t>
            </a:r>
          </a:p>
        </p:txBody>
      </p:sp>
      <p:sp>
        <p:nvSpPr>
          <p:cNvPr id="244740" name="Text Box 4"/>
          <p:cNvSpPr txBox="1">
            <a:spLocks noChangeArrowheads="1"/>
          </p:cNvSpPr>
          <p:nvPr/>
        </p:nvSpPr>
        <p:spPr bwMode="auto">
          <a:xfrm>
            <a:off x="468313" y="1916113"/>
            <a:ext cx="2303462" cy="2701925"/>
          </a:xfrm>
          <a:prstGeom prst="rect">
            <a:avLst/>
          </a:prstGeom>
          <a:noFill/>
          <a:ln w="9525">
            <a:noFill/>
            <a:miter lim="800000"/>
            <a:headEnd/>
            <a:tailEnd/>
          </a:ln>
          <a:effectLst/>
        </p:spPr>
        <p:txBody>
          <a:bodyPr>
            <a:spAutoFit/>
          </a:bodyPr>
          <a:lstStyle/>
          <a:p>
            <a:pPr>
              <a:spcBef>
                <a:spcPct val="50000"/>
              </a:spcBef>
            </a:pPr>
            <a:r>
              <a:rPr lang="en-NZ" b="1"/>
              <a:t>Distribution of population into ability groups relative to 1PL fixed discrimination curve.</a:t>
            </a:r>
          </a:p>
          <a:p>
            <a:pPr>
              <a:spcBef>
                <a:spcPct val="50000"/>
              </a:spcBef>
            </a:pPr>
            <a:r>
              <a:rPr lang="en-NZ" b="1"/>
              <a:t>Fit of people to item good.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80958" y="893808"/>
            <a:ext cx="8143932" cy="777875"/>
          </a:xfrm>
        </p:spPr>
        <p:txBody>
          <a:bodyPr>
            <a:noAutofit/>
          </a:bodyPr>
          <a:lstStyle/>
          <a:p>
            <a:r>
              <a:rPr lang="en-NZ" sz="3200" dirty="0"/>
              <a:t>2PL &amp; 3PL Item Characteristic Curves</a:t>
            </a:r>
          </a:p>
        </p:txBody>
      </p:sp>
      <p:pic>
        <p:nvPicPr>
          <p:cNvPr id="273411" name="Picture 3" descr="ICC2"/>
          <p:cNvPicPr>
            <a:picLocks noChangeAspect="1" noChangeArrowheads="1"/>
          </p:cNvPicPr>
          <p:nvPr/>
        </p:nvPicPr>
        <p:blipFill>
          <a:blip r:embed="rId3" cstate="print"/>
          <a:srcRect/>
          <a:stretch>
            <a:fillRect/>
          </a:stretch>
        </p:blipFill>
        <p:spPr bwMode="auto">
          <a:xfrm>
            <a:off x="1115616" y="1882052"/>
            <a:ext cx="7133008" cy="4975947"/>
          </a:xfrm>
          <a:prstGeom prst="rect">
            <a:avLst/>
          </a:prstGeom>
          <a:noFill/>
          <a:scene3d>
            <a:camera prst="orthographicFront">
              <a:rot lat="0" lon="0" rev="0"/>
            </a:camera>
            <a:lightRig rig="threePt" dir="t"/>
          </a:scene3d>
        </p:spPr>
      </p:pic>
      <p:sp>
        <p:nvSpPr>
          <p:cNvPr id="273412" name="Text Box 4"/>
          <p:cNvSpPr txBox="1">
            <a:spLocks noChangeArrowheads="1"/>
          </p:cNvSpPr>
          <p:nvPr/>
        </p:nvSpPr>
        <p:spPr bwMode="auto">
          <a:xfrm>
            <a:off x="4429124" y="2143116"/>
            <a:ext cx="3240087" cy="366712"/>
          </a:xfrm>
          <a:prstGeom prst="rect">
            <a:avLst/>
          </a:prstGeom>
          <a:noFill/>
          <a:ln w="12700" cap="sq">
            <a:noFill/>
            <a:miter lim="800000"/>
            <a:headEnd type="none" w="sm" len="sm"/>
            <a:tailEnd type="none" w="sm" len="sm"/>
          </a:ln>
          <a:effectLst/>
        </p:spPr>
        <p:txBody>
          <a:bodyPr>
            <a:spAutoFit/>
          </a:bodyPr>
          <a:lstStyle/>
          <a:p>
            <a:pPr>
              <a:spcBef>
                <a:spcPct val="50000"/>
              </a:spcBef>
            </a:pPr>
            <a:r>
              <a:rPr lang="en-US" dirty="0"/>
              <a:t>SLOPES not the same</a:t>
            </a:r>
          </a:p>
        </p:txBody>
      </p:sp>
      <p:sp>
        <p:nvSpPr>
          <p:cNvPr id="273413" name="Text Box 5"/>
          <p:cNvSpPr txBox="1">
            <a:spLocks noChangeArrowheads="1"/>
          </p:cNvSpPr>
          <p:nvPr/>
        </p:nvSpPr>
        <p:spPr bwMode="auto">
          <a:xfrm>
            <a:off x="1907704" y="5497802"/>
            <a:ext cx="2087563" cy="366712"/>
          </a:xfrm>
          <a:prstGeom prst="rect">
            <a:avLst/>
          </a:prstGeom>
          <a:noFill/>
          <a:ln w="12700" cap="sq">
            <a:noFill/>
            <a:miter lim="800000"/>
            <a:headEnd type="none" w="sm" len="sm"/>
            <a:tailEnd type="none" w="sm" len="sm"/>
          </a:ln>
          <a:effectLst/>
        </p:spPr>
        <p:txBody>
          <a:bodyPr>
            <a:spAutoFit/>
          </a:bodyPr>
          <a:lstStyle/>
          <a:p>
            <a:pPr>
              <a:spcBef>
                <a:spcPct val="50000"/>
              </a:spcBef>
            </a:pPr>
            <a:r>
              <a:rPr lang="en-US" dirty="0"/>
              <a:t>CHANCE possible</a:t>
            </a:r>
          </a:p>
        </p:txBody>
      </p:sp>
      <p:sp>
        <p:nvSpPr>
          <p:cNvPr id="273414" name="Text Box 6"/>
          <p:cNvSpPr txBox="1">
            <a:spLocks noChangeArrowheads="1"/>
          </p:cNvSpPr>
          <p:nvPr/>
        </p:nvSpPr>
        <p:spPr bwMode="auto">
          <a:xfrm>
            <a:off x="2627784" y="2708920"/>
            <a:ext cx="2304256" cy="646331"/>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n-US" dirty="0"/>
              <a:t>Difficulty found at 50% probability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p:txBody>
          <a:bodyPr/>
          <a:lstStyle/>
          <a:p>
            <a:r>
              <a:rPr lang="en-US" dirty="0"/>
              <a:t>All measures have some error </a:t>
            </a:r>
          </a:p>
          <a:p>
            <a:pPr lvl="1"/>
            <a:r>
              <a:rPr lang="en-US" dirty="0"/>
              <a:t>The length of a certain platinum bar in Paris is a </a:t>
            </a:r>
            <a:r>
              <a:rPr lang="en-US" dirty="0" err="1"/>
              <a:t>metre</a:t>
            </a:r>
            <a:endParaRPr lang="en-US" dirty="0"/>
          </a:p>
          <a:p>
            <a:pPr lvl="1"/>
            <a:r>
              <a:rPr lang="en-US" dirty="0"/>
              <a:t>It is supposed to be 1/10,000,000</a:t>
            </a:r>
            <a:r>
              <a:rPr lang="en-US" baseline="30000" dirty="0"/>
              <a:t>th</a:t>
            </a:r>
            <a:r>
              <a:rPr lang="en-US" dirty="0"/>
              <a:t> of the distance from equator to pole </a:t>
            </a:r>
          </a:p>
          <a:p>
            <a:pPr lvl="1"/>
            <a:r>
              <a:rPr lang="en-US" b="1" dirty="0"/>
              <a:t>but</a:t>
            </a:r>
            <a:r>
              <a:rPr lang="en-US" dirty="0"/>
              <a:t> it is short by 0.2 mm according to satellite surveys</a:t>
            </a:r>
          </a:p>
          <a:p>
            <a:r>
              <a:rPr lang="en-US" dirty="0"/>
              <a:t>Less error in measures of physical phenomena and more in social phenomena</a:t>
            </a:r>
          </a:p>
        </p:txBody>
      </p:sp>
      <p:sp>
        <p:nvSpPr>
          <p:cNvPr id="112642" name="Rectangle 2"/>
          <p:cNvSpPr>
            <a:spLocks noGrp="1" noChangeArrowheads="1"/>
          </p:cNvSpPr>
          <p:nvPr>
            <p:ph type="title"/>
          </p:nvPr>
        </p:nvSpPr>
        <p:spPr/>
        <p:txBody>
          <a:bodyPr/>
          <a:lstStyle/>
          <a:p>
            <a:r>
              <a:rPr lang="en-US"/>
              <a:t>Assumptions in Measurement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idx="1"/>
          </p:nvPr>
        </p:nvSpPr>
        <p:spPr/>
        <p:txBody>
          <a:bodyPr>
            <a:normAutofit/>
          </a:bodyPr>
          <a:lstStyle/>
          <a:p>
            <a:pPr>
              <a:lnSpc>
                <a:spcPct val="90000"/>
              </a:lnSpc>
            </a:pPr>
            <a:r>
              <a:rPr lang="en-NZ" dirty="0"/>
              <a:t>Probabilistic - determines the probability that an examinee with ability </a:t>
            </a:r>
            <a:r>
              <a:rPr lang="en-NZ" i="1" dirty="0">
                <a:sym typeface="Symbol" pitchFamily="18" charset="2"/>
              </a:rPr>
              <a:t>  </a:t>
            </a:r>
            <a:r>
              <a:rPr lang="en-NZ" dirty="0">
                <a:sym typeface="Symbol" pitchFamily="18" charset="2"/>
              </a:rPr>
              <a:t>correctly answers the item</a:t>
            </a:r>
            <a:endParaRPr lang="en-NZ" dirty="0"/>
          </a:p>
          <a:p>
            <a:pPr>
              <a:lnSpc>
                <a:spcPct val="90000"/>
              </a:lnSpc>
            </a:pPr>
            <a:r>
              <a:rPr lang="en-NZ" dirty="0"/>
              <a:t>Identifies how well data fits the model</a:t>
            </a:r>
          </a:p>
          <a:p>
            <a:pPr>
              <a:lnSpc>
                <a:spcPct val="90000"/>
              </a:lnSpc>
            </a:pPr>
            <a:r>
              <a:rPr lang="en-NZ" dirty="0"/>
              <a:t>Identifies which items to reject before score calculation</a:t>
            </a:r>
          </a:p>
          <a:p>
            <a:pPr>
              <a:lnSpc>
                <a:spcPct val="90000"/>
              </a:lnSpc>
            </a:pPr>
            <a:r>
              <a:rPr lang="en-NZ" dirty="0"/>
              <a:t>Estimates item parameters and person ability on same scale</a:t>
            </a:r>
          </a:p>
          <a:p>
            <a:pPr>
              <a:lnSpc>
                <a:spcPct val="90000"/>
              </a:lnSpc>
            </a:pPr>
            <a:r>
              <a:rPr lang="en-NZ" dirty="0"/>
              <a:t>Sample independent </a:t>
            </a:r>
          </a:p>
        </p:txBody>
      </p:sp>
      <p:sp>
        <p:nvSpPr>
          <p:cNvPr id="90115" name="Text Box 3"/>
          <p:cNvSpPr txBox="1">
            <a:spLocks noChangeArrowheads="1"/>
          </p:cNvSpPr>
          <p:nvPr/>
        </p:nvSpPr>
        <p:spPr bwMode="auto">
          <a:xfrm>
            <a:off x="899592" y="1083679"/>
            <a:ext cx="5867400" cy="584775"/>
          </a:xfrm>
          <a:prstGeom prst="rect">
            <a:avLst/>
          </a:prstGeom>
          <a:noFill/>
          <a:ln w="9525">
            <a:noFill/>
            <a:miter lim="800000"/>
            <a:headEnd/>
            <a:tailEnd/>
          </a:ln>
          <a:effectLst/>
        </p:spPr>
        <p:txBody>
          <a:bodyPr>
            <a:spAutoFit/>
          </a:bodyPr>
          <a:lstStyle/>
          <a:p>
            <a:pPr>
              <a:spcBef>
                <a:spcPct val="50000"/>
              </a:spcBef>
            </a:pPr>
            <a:r>
              <a:rPr lang="en-NZ" sz="3200" b="1" dirty="0">
                <a:solidFill>
                  <a:schemeClr val="tx2"/>
                </a:solidFill>
                <a:latin typeface="Tahoma" pitchFamily="34" charset="0"/>
              </a:rPr>
              <a:t>Key Properties of IRT</a:t>
            </a:r>
            <a:endParaRPr lang="en-AU" sz="3200" b="1" dirty="0">
              <a:solidFill>
                <a:schemeClr val="tx2"/>
              </a:solidFill>
              <a:latin typeface="Tahoma"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57523" y="1052736"/>
            <a:ext cx="7344816" cy="1295400"/>
          </a:xfrm>
        </p:spPr>
        <p:txBody>
          <a:bodyPr>
            <a:normAutofit/>
          </a:bodyPr>
          <a:lstStyle/>
          <a:p>
            <a:r>
              <a:rPr lang="en-NZ" sz="3200" dirty="0"/>
              <a:t>Equal scores but what if the items are not equal….so?</a:t>
            </a:r>
            <a:endParaRPr lang="en-AU" sz="3200" dirty="0"/>
          </a:p>
        </p:txBody>
      </p:sp>
      <p:graphicFrame>
        <p:nvGraphicFramePr>
          <p:cNvPr id="67587" name="Object 3"/>
          <p:cNvGraphicFramePr>
            <a:graphicFrameLocks noGrp="1" noChangeAspect="1"/>
          </p:cNvGraphicFramePr>
          <p:nvPr>
            <p:ph type="tbl" idx="1"/>
          </p:nvPr>
        </p:nvGraphicFramePr>
        <p:xfrm>
          <a:off x="395288" y="2660650"/>
          <a:ext cx="8269287" cy="1873250"/>
        </p:xfrm>
        <a:graphic>
          <a:graphicData uri="http://schemas.openxmlformats.org/presentationml/2006/ole">
            <mc:AlternateContent xmlns:mc="http://schemas.openxmlformats.org/markup-compatibility/2006">
              <mc:Choice xmlns:v="urn:schemas-microsoft-com:vml" Requires="v">
                <p:oleObj spid="_x0000_s2077" name="Worksheet" r:id="rId4" imgW="6609600" imgH="1497600" progId="Excel.Sheet.8">
                  <p:embed/>
                </p:oleObj>
              </mc:Choice>
              <mc:Fallback>
                <p:oleObj name="Worksheet" r:id="rId4" imgW="6609600" imgH="1497600"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660650"/>
                        <a:ext cx="8269287"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42910" y="1142984"/>
            <a:ext cx="7543800" cy="1295400"/>
          </a:xfrm>
        </p:spPr>
        <p:txBody>
          <a:bodyPr>
            <a:normAutofit fontScale="90000"/>
          </a:bodyPr>
          <a:lstStyle/>
          <a:p>
            <a:r>
              <a:rPr lang="en-NZ" dirty="0"/>
              <a:t>CTT and IRT Test Scores Compared</a:t>
            </a:r>
            <a:endParaRPr lang="en-AU" dirty="0"/>
          </a:p>
        </p:txBody>
      </p:sp>
      <p:graphicFrame>
        <p:nvGraphicFramePr>
          <p:cNvPr id="72707" name="Object 3"/>
          <p:cNvGraphicFramePr>
            <a:graphicFrameLocks noGrp="1" noChangeAspect="1"/>
          </p:cNvGraphicFramePr>
          <p:nvPr>
            <p:ph type="tbl" idx="1"/>
            <p:extLst>
              <p:ext uri="{D42A27DB-BD31-4B8C-83A1-F6EECF244321}">
                <p14:modId xmlns:p14="http://schemas.microsoft.com/office/powerpoint/2010/main" val="1929657900"/>
              </p:ext>
            </p:extLst>
          </p:nvPr>
        </p:nvGraphicFramePr>
        <p:xfrm>
          <a:off x="180975" y="2892425"/>
          <a:ext cx="8653463" cy="1720850"/>
        </p:xfrm>
        <a:graphic>
          <a:graphicData uri="http://schemas.openxmlformats.org/presentationml/2006/ole">
            <mc:AlternateContent xmlns:mc="http://schemas.openxmlformats.org/markup-compatibility/2006">
              <mc:Choice xmlns:v="urn:schemas-microsoft-com:vml" Requires="v">
                <p:oleObj spid="_x0000_s3101" name="Worksheet" r:id="rId4" imgW="4981489" imgH="990656" progId="Excel.Sheet.8">
                  <p:embed/>
                </p:oleObj>
              </mc:Choice>
              <mc:Fallback>
                <p:oleObj name="Worksheet" r:id="rId4" imgW="4981489" imgH="990656" progId="Excel.Sheet.8">
                  <p:embed/>
                  <p:pic>
                    <p:nvPicPr>
                      <p:cNvPr id="0" name="Picture 2"/>
                      <p:cNvPicPr>
                        <a:picLocks noChangeAspect="1" noChangeArrowheads="1"/>
                      </p:cNvPicPr>
                      <p:nvPr/>
                    </p:nvPicPr>
                    <p:blipFill>
                      <a:blip r:embed="rId5"/>
                      <a:srcRect/>
                      <a:stretch>
                        <a:fillRect/>
                      </a:stretch>
                    </p:blipFill>
                    <p:spPr bwMode="auto">
                      <a:xfrm>
                        <a:off x="180975" y="2892425"/>
                        <a:ext cx="8653463" cy="172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9552" y="5013176"/>
            <a:ext cx="7992888" cy="923330"/>
          </a:xfrm>
          <a:prstGeom prst="rect">
            <a:avLst/>
          </a:prstGeom>
          <a:noFill/>
        </p:spPr>
        <p:txBody>
          <a:bodyPr wrap="square" rtlCol="0">
            <a:spAutoFit/>
          </a:bodyPr>
          <a:lstStyle/>
          <a:p>
            <a:r>
              <a:rPr lang="en-NZ" dirty="0"/>
              <a:t>Conclusions: C &gt; A, B; B ≈ A because C answered all the hardest items correctly—no penalty for skipping or getting easy items wrong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4474840" cy="864096"/>
          </a:xfrm>
        </p:spPr>
        <p:txBody>
          <a:bodyPr>
            <a:normAutofit fontScale="90000"/>
          </a:bodyPr>
          <a:lstStyle/>
          <a:p>
            <a:r>
              <a:rPr lang="en-NZ" dirty="0"/>
              <a:t>2 real University Tests</a:t>
            </a:r>
          </a:p>
        </p:txBody>
      </p:sp>
      <p:pic>
        <p:nvPicPr>
          <p:cNvPr id="7" name="Table Placeholder 6"/>
          <p:cNvPicPr>
            <a:picLocks noGrp="1" noChangeAspect="1"/>
          </p:cNvPicPr>
          <p:nvPr>
            <p:ph type="tbl" idx="1"/>
          </p:nvPr>
        </p:nvPicPr>
        <p:blipFill>
          <a:blip r:embed="rId2"/>
          <a:stretch>
            <a:fillRect/>
          </a:stretch>
        </p:blipFill>
        <p:spPr>
          <a:xfrm>
            <a:off x="683568" y="4774357"/>
            <a:ext cx="7477125" cy="1800225"/>
          </a:xfrm>
          <a:prstGeom prst="rect">
            <a:avLst/>
          </a:prstGeom>
        </p:spPr>
      </p:pic>
      <p:pic>
        <p:nvPicPr>
          <p:cNvPr id="6" name="Picture 5"/>
          <p:cNvPicPr>
            <a:picLocks noChangeAspect="1"/>
          </p:cNvPicPr>
          <p:nvPr/>
        </p:nvPicPr>
        <p:blipFill>
          <a:blip r:embed="rId3"/>
          <a:stretch>
            <a:fillRect/>
          </a:stretch>
        </p:blipFill>
        <p:spPr>
          <a:xfrm>
            <a:off x="5436096" y="116632"/>
            <a:ext cx="3581400" cy="4657725"/>
          </a:xfrm>
          <a:prstGeom prst="rect">
            <a:avLst/>
          </a:prstGeom>
        </p:spPr>
      </p:pic>
      <p:sp>
        <p:nvSpPr>
          <p:cNvPr id="8" name="TextBox 7"/>
          <p:cNvSpPr txBox="1"/>
          <p:nvPr/>
        </p:nvSpPr>
        <p:spPr>
          <a:xfrm>
            <a:off x="611560" y="1700808"/>
            <a:ext cx="4608512" cy="2031325"/>
          </a:xfrm>
          <a:prstGeom prst="rect">
            <a:avLst/>
          </a:prstGeom>
          <a:noFill/>
        </p:spPr>
        <p:txBody>
          <a:bodyPr wrap="square" rtlCol="0">
            <a:spAutoFit/>
          </a:bodyPr>
          <a:lstStyle/>
          <a:p>
            <a:r>
              <a:rPr lang="en-NZ" dirty="0"/>
              <a:t>Many items in the mid-term were not good, most in the final exam were good, so not all equally well-written</a:t>
            </a:r>
          </a:p>
          <a:p>
            <a:endParaRPr lang="en-NZ" sz="1200" dirty="0"/>
          </a:p>
          <a:p>
            <a:r>
              <a:rPr lang="en-NZ" sz="1200" dirty="0"/>
              <a:t>Brown, G. T. L., &amp; Abdulnabi, H. (2017). Evaluating the quality of higher education instructor-constructed multiple-choice tests: Impact on student grades. </a:t>
            </a:r>
            <a:r>
              <a:rPr lang="en-NZ" sz="1200" i="1" dirty="0"/>
              <a:t>Frontiers in Education</a:t>
            </a:r>
            <a:r>
              <a:rPr lang="en-NZ" sz="1200" dirty="0"/>
              <a:t>, </a:t>
            </a:r>
            <a:r>
              <a:rPr lang="en-NZ" sz="1200" i="1" dirty="0"/>
              <a:t>2</a:t>
            </a:r>
            <a:r>
              <a:rPr lang="en-NZ" sz="1200" dirty="0"/>
              <a:t>(24). doi:10.3389/feduc.2017.00024</a:t>
            </a:r>
          </a:p>
        </p:txBody>
      </p:sp>
    </p:spTree>
    <p:extLst>
      <p:ext uri="{BB962C8B-B14F-4D97-AF65-F5344CB8AC3E}">
        <p14:creationId xmlns:p14="http://schemas.microsoft.com/office/powerpoint/2010/main" val="1003766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NZ" dirty="0"/>
              <a:t>Install R; R </a:t>
            </a:r>
            <a:r>
              <a:rPr lang="en-NZ"/>
              <a:t>Studio </a:t>
            </a:r>
          </a:p>
          <a:p>
            <a:pPr lvl="1"/>
            <a:r>
              <a:rPr lang="en-NZ"/>
              <a:t>(</a:t>
            </a:r>
            <a:r>
              <a:rPr lang="en-NZ" dirty="0"/>
              <a:t>if you haven’t got </a:t>
            </a:r>
            <a:r>
              <a:rPr lang="en-NZ"/>
              <a:t>them already)</a:t>
            </a:r>
            <a:endParaRPr lang="en-NZ" dirty="0"/>
          </a:p>
          <a:p>
            <a:r>
              <a:rPr lang="en-NZ" dirty="0"/>
              <a:t>Install packages</a:t>
            </a:r>
          </a:p>
          <a:p>
            <a:pPr lvl="1"/>
            <a:r>
              <a:rPr lang="en-NZ" dirty="0"/>
              <a:t>psych, </a:t>
            </a:r>
            <a:r>
              <a:rPr lang="en-NZ" dirty="0" err="1"/>
              <a:t>ltm</a:t>
            </a:r>
            <a:endParaRPr lang="en-NZ" dirty="0"/>
          </a:p>
          <a:p>
            <a:r>
              <a:rPr lang="en-NZ" dirty="0"/>
              <a:t>Download data file</a:t>
            </a:r>
          </a:p>
          <a:p>
            <a:pPr lvl="1"/>
            <a:r>
              <a:rPr lang="en-NZ" dirty="0"/>
              <a:t>https://figshare.com/s/84263075944322e54036 </a:t>
            </a:r>
          </a:p>
          <a:p>
            <a:r>
              <a:rPr lang="en-NZ" dirty="0"/>
              <a:t>Open “</a:t>
            </a:r>
            <a:r>
              <a:rPr lang="en-NZ" b="1" dirty="0"/>
              <a:t>Analysing a test with packages in R” </a:t>
            </a:r>
            <a:r>
              <a:rPr lang="en-NZ" dirty="0"/>
              <a:t>tutorial document</a:t>
            </a:r>
          </a:p>
          <a:p>
            <a:pPr lvl="1"/>
            <a:r>
              <a:rPr lang="en-NZ" dirty="0"/>
              <a:t>https://figshare.com/s/aa594e1913d00fe02852</a:t>
            </a:r>
          </a:p>
          <a:p>
            <a:r>
              <a:rPr lang="en-NZ" dirty="0"/>
              <a:t>Let’s go….</a:t>
            </a:r>
          </a:p>
        </p:txBody>
      </p:sp>
      <p:sp>
        <p:nvSpPr>
          <p:cNvPr id="2" name="Title 1"/>
          <p:cNvSpPr>
            <a:spLocks noGrp="1"/>
          </p:cNvSpPr>
          <p:nvPr>
            <p:ph type="title"/>
          </p:nvPr>
        </p:nvSpPr>
        <p:spPr/>
        <p:txBody>
          <a:bodyPr/>
          <a:lstStyle/>
          <a:p>
            <a:r>
              <a:rPr lang="en-NZ" dirty="0"/>
              <a:t>Tutorial </a:t>
            </a:r>
          </a:p>
        </p:txBody>
      </p:sp>
    </p:spTree>
    <p:extLst>
      <p:ext uri="{BB962C8B-B14F-4D97-AF65-F5344CB8AC3E}">
        <p14:creationId xmlns:p14="http://schemas.microsoft.com/office/powerpoint/2010/main" val="1096540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NZ" sz="2000" dirty="0">
                <a:solidFill>
                  <a:schemeClr val="tx1"/>
                </a:solidFill>
              </a:rPr>
              <a:t>Baker, F. B. (2001). </a:t>
            </a:r>
            <a:r>
              <a:rPr lang="en-NZ" sz="2000" i="1" dirty="0">
                <a:solidFill>
                  <a:schemeClr val="tx1"/>
                </a:solidFill>
              </a:rPr>
              <a:t>The Basics of Item Response Theory </a:t>
            </a:r>
            <a:r>
              <a:rPr lang="en-NZ" sz="2000" dirty="0">
                <a:solidFill>
                  <a:schemeClr val="tx1"/>
                </a:solidFill>
              </a:rPr>
              <a:t>(2nd ed.). College Park, MD: ERIC Clearinghouse on Assessment and Evaluation, University of Maryland</a:t>
            </a:r>
            <a:r>
              <a:rPr lang="en-NZ" sz="2000" dirty="0"/>
              <a:t>. Available: </a:t>
            </a:r>
            <a:r>
              <a:rPr lang="en-NZ" sz="2000" dirty="0">
                <a:hlinkClick r:id="rId2"/>
              </a:rPr>
              <a:t>https://eric.ed.gov/?id=ED458219</a:t>
            </a:r>
            <a:r>
              <a:rPr lang="en-NZ" sz="2000" dirty="0"/>
              <a:t> </a:t>
            </a:r>
            <a:endParaRPr lang="en-NZ" sz="2000" dirty="0">
              <a:solidFill>
                <a:schemeClr val="tx1"/>
              </a:solidFill>
            </a:endParaRPr>
          </a:p>
          <a:p>
            <a:r>
              <a:rPr lang="en-NZ" sz="2000" dirty="0">
                <a:solidFill>
                  <a:schemeClr val="tx1"/>
                </a:solidFill>
              </a:rPr>
              <a:t>Embretson, S. E., &amp; Reise, S. P. (2000). </a:t>
            </a:r>
            <a:r>
              <a:rPr lang="en-NZ" sz="2000" i="1" dirty="0">
                <a:solidFill>
                  <a:schemeClr val="tx1"/>
                </a:solidFill>
              </a:rPr>
              <a:t>Item Response Theory for Psychologists</a:t>
            </a:r>
            <a:r>
              <a:rPr lang="en-NZ" sz="2000" dirty="0">
                <a:solidFill>
                  <a:schemeClr val="tx1"/>
                </a:solidFill>
              </a:rPr>
              <a:t>. Mahwah, NJ: LEA.</a:t>
            </a:r>
          </a:p>
          <a:p>
            <a:r>
              <a:rPr lang="en-NZ" sz="2000" dirty="0">
                <a:solidFill>
                  <a:schemeClr val="tx1"/>
                </a:solidFill>
              </a:rPr>
              <a:t>Hambleton, R. K., &amp; Jones, R. W. (1993). Comparison of classical test theory and item response theory and their applications to test development. </a:t>
            </a:r>
            <a:r>
              <a:rPr lang="en-NZ" sz="2000" i="1" dirty="0">
                <a:solidFill>
                  <a:schemeClr val="tx1"/>
                </a:solidFill>
              </a:rPr>
              <a:t>Educational Measurement: Issues &amp; Practice, 12</a:t>
            </a:r>
            <a:r>
              <a:rPr lang="en-NZ" sz="2000" dirty="0">
                <a:solidFill>
                  <a:schemeClr val="tx1"/>
                </a:solidFill>
              </a:rPr>
              <a:t>(3), 38-47. </a:t>
            </a:r>
          </a:p>
          <a:p>
            <a:r>
              <a:rPr lang="en-NZ" sz="2000" dirty="0">
                <a:solidFill>
                  <a:schemeClr val="tx1"/>
                </a:solidFill>
              </a:rPr>
              <a:t>Hambleton, R. K., Swaminathan, H., &amp; Rogers, H. J. (1991). </a:t>
            </a:r>
            <a:r>
              <a:rPr lang="en-NZ" sz="2000" i="1" dirty="0">
                <a:solidFill>
                  <a:schemeClr val="tx1"/>
                </a:solidFill>
              </a:rPr>
              <a:t>Fundamentals of item response theory</a:t>
            </a:r>
            <a:r>
              <a:rPr lang="en-NZ" sz="2000" dirty="0">
                <a:solidFill>
                  <a:schemeClr val="tx1"/>
                </a:solidFill>
              </a:rPr>
              <a:t>. Newbury Park, CA: Sage.</a:t>
            </a:r>
          </a:p>
        </p:txBody>
      </p:sp>
      <p:sp>
        <p:nvSpPr>
          <p:cNvPr id="2" name="Title 1"/>
          <p:cNvSpPr>
            <a:spLocks noGrp="1"/>
          </p:cNvSpPr>
          <p:nvPr>
            <p:ph type="title"/>
          </p:nvPr>
        </p:nvSpPr>
        <p:spPr/>
        <p:txBody>
          <a:bodyPr/>
          <a:lstStyle/>
          <a:p>
            <a:r>
              <a:rPr lang="en-NZ" dirty="0"/>
              <a:t>Extra readings</a:t>
            </a:r>
          </a:p>
        </p:txBody>
      </p:sp>
    </p:spTree>
    <p:extLst>
      <p:ext uri="{BB962C8B-B14F-4D97-AF65-F5344CB8AC3E}">
        <p14:creationId xmlns:p14="http://schemas.microsoft.com/office/powerpoint/2010/main" val="276470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normAutofit/>
          </a:bodyPr>
          <a:lstStyle/>
          <a:p>
            <a:r>
              <a:rPr lang="en-US" dirty="0"/>
              <a:t>Reality has patterns partly because random chance has patterns in it</a:t>
            </a:r>
          </a:p>
          <a:p>
            <a:pPr lvl="1"/>
            <a:r>
              <a:rPr lang="en-US" dirty="0"/>
              <a:t>Toss a coin enough times and you will get patterns like this:</a:t>
            </a:r>
          </a:p>
          <a:p>
            <a:pPr lvl="1">
              <a:buFont typeface="Wingdings" pitchFamily="2" charset="2"/>
              <a:buNone/>
            </a:pPr>
            <a:r>
              <a:rPr lang="en-US" b="1" dirty="0"/>
              <a:t>T H T </a:t>
            </a:r>
            <a:r>
              <a:rPr lang="en-US" b="1" dirty="0" err="1"/>
              <a:t>T</a:t>
            </a:r>
            <a:r>
              <a:rPr lang="en-US" b="1" dirty="0"/>
              <a:t> H </a:t>
            </a:r>
            <a:r>
              <a:rPr lang="en-US" b="1" dirty="0" err="1"/>
              <a:t>H</a:t>
            </a:r>
            <a:r>
              <a:rPr lang="en-US" b="1" dirty="0"/>
              <a:t> T </a:t>
            </a:r>
            <a:r>
              <a:rPr lang="en-US" b="1" dirty="0" err="1"/>
              <a:t>T</a:t>
            </a:r>
            <a:r>
              <a:rPr lang="en-US" b="1" dirty="0"/>
              <a:t> </a:t>
            </a:r>
            <a:r>
              <a:rPr lang="en-US" b="1" dirty="0" err="1"/>
              <a:t>T</a:t>
            </a:r>
            <a:r>
              <a:rPr lang="en-US" b="1" dirty="0"/>
              <a:t> H </a:t>
            </a:r>
            <a:r>
              <a:rPr lang="en-US" b="1" dirty="0" err="1"/>
              <a:t>H</a:t>
            </a:r>
            <a:r>
              <a:rPr lang="en-US" b="1" dirty="0"/>
              <a:t> </a:t>
            </a:r>
            <a:r>
              <a:rPr lang="en-US" b="1" dirty="0" err="1"/>
              <a:t>H</a:t>
            </a:r>
            <a:r>
              <a:rPr lang="en-US" b="1" dirty="0"/>
              <a:t> T </a:t>
            </a:r>
            <a:r>
              <a:rPr lang="en-US" b="1" dirty="0" err="1"/>
              <a:t>T</a:t>
            </a:r>
            <a:r>
              <a:rPr lang="en-US" b="1" dirty="0"/>
              <a:t> </a:t>
            </a:r>
            <a:r>
              <a:rPr lang="en-US" b="1" dirty="0" err="1"/>
              <a:t>T</a:t>
            </a:r>
            <a:r>
              <a:rPr lang="en-US" b="1" dirty="0"/>
              <a:t> </a:t>
            </a:r>
            <a:r>
              <a:rPr lang="en-US" b="1" dirty="0" err="1"/>
              <a:t>T</a:t>
            </a:r>
            <a:r>
              <a:rPr lang="en-US" b="1" dirty="0"/>
              <a:t> H </a:t>
            </a:r>
            <a:r>
              <a:rPr lang="en-US" b="1" dirty="0" err="1"/>
              <a:t>H</a:t>
            </a:r>
            <a:r>
              <a:rPr lang="en-US" b="1" dirty="0"/>
              <a:t> </a:t>
            </a:r>
            <a:r>
              <a:rPr lang="en-US" b="1" dirty="0" err="1"/>
              <a:t>H</a:t>
            </a:r>
            <a:r>
              <a:rPr lang="en-US" b="1" dirty="0"/>
              <a:t> </a:t>
            </a:r>
            <a:r>
              <a:rPr lang="en-US" b="1" dirty="0" err="1"/>
              <a:t>H</a:t>
            </a:r>
            <a:r>
              <a:rPr lang="en-US" dirty="0"/>
              <a:t>  </a:t>
            </a:r>
          </a:p>
          <a:p>
            <a:pPr lvl="1">
              <a:buFont typeface="Wingdings" pitchFamily="2" charset="2"/>
              <a:buNone/>
            </a:pPr>
            <a:r>
              <a:rPr lang="en-US" dirty="0"/>
              <a:t>OR</a:t>
            </a:r>
          </a:p>
          <a:p>
            <a:pPr lvl="1">
              <a:buFont typeface="Wingdings" pitchFamily="2" charset="2"/>
              <a:buNone/>
            </a:pPr>
            <a:r>
              <a:rPr lang="en-US" b="1" dirty="0"/>
              <a:t>T </a:t>
            </a:r>
            <a:r>
              <a:rPr lang="en-US" b="1" dirty="0" err="1"/>
              <a:t>T</a:t>
            </a:r>
            <a:r>
              <a:rPr lang="en-US" b="1" dirty="0"/>
              <a:t> </a:t>
            </a:r>
            <a:r>
              <a:rPr lang="en-US" b="1" dirty="0" err="1"/>
              <a:t>T</a:t>
            </a:r>
            <a:r>
              <a:rPr lang="en-US" b="1" dirty="0"/>
              <a:t> </a:t>
            </a:r>
            <a:r>
              <a:rPr lang="en-US" b="1" dirty="0" err="1"/>
              <a:t>T</a:t>
            </a:r>
            <a:r>
              <a:rPr lang="en-US" b="1" dirty="0"/>
              <a:t> </a:t>
            </a:r>
            <a:r>
              <a:rPr lang="en-US" b="1" dirty="0" err="1"/>
              <a:t>T</a:t>
            </a:r>
            <a:r>
              <a:rPr lang="en-US" b="1" dirty="0"/>
              <a:t> </a:t>
            </a:r>
            <a:r>
              <a:rPr lang="en-US" b="1" dirty="0" err="1"/>
              <a:t>T</a:t>
            </a:r>
            <a:r>
              <a:rPr lang="en-US" b="1" dirty="0"/>
              <a:t> </a:t>
            </a:r>
            <a:r>
              <a:rPr lang="en-US" b="1" dirty="0" err="1"/>
              <a:t>T</a:t>
            </a:r>
            <a:r>
              <a:rPr lang="en-US" b="1" dirty="0"/>
              <a:t> H </a:t>
            </a:r>
            <a:r>
              <a:rPr lang="en-US" b="1" dirty="0" err="1"/>
              <a:t>H</a:t>
            </a:r>
            <a:r>
              <a:rPr lang="en-US" b="1" dirty="0"/>
              <a:t> </a:t>
            </a:r>
            <a:r>
              <a:rPr lang="en-US" b="1" dirty="0" err="1"/>
              <a:t>H</a:t>
            </a:r>
            <a:r>
              <a:rPr lang="en-US" b="1" dirty="0"/>
              <a:t> </a:t>
            </a:r>
            <a:r>
              <a:rPr lang="en-US" b="1" dirty="0" err="1"/>
              <a:t>H</a:t>
            </a:r>
            <a:r>
              <a:rPr lang="en-US" b="1" dirty="0"/>
              <a:t> </a:t>
            </a:r>
            <a:r>
              <a:rPr lang="en-US" b="1" dirty="0" err="1"/>
              <a:t>H</a:t>
            </a:r>
            <a:r>
              <a:rPr lang="en-US" b="1" dirty="0"/>
              <a:t> </a:t>
            </a:r>
            <a:r>
              <a:rPr lang="en-US" b="1" dirty="0" err="1"/>
              <a:t>H</a:t>
            </a:r>
            <a:r>
              <a:rPr lang="en-US" b="1" dirty="0"/>
              <a:t> </a:t>
            </a:r>
            <a:r>
              <a:rPr lang="en-US" b="1" dirty="0" err="1"/>
              <a:t>H</a:t>
            </a:r>
            <a:endParaRPr lang="en-US" b="1" dirty="0"/>
          </a:p>
          <a:p>
            <a:pPr lvl="1"/>
            <a:r>
              <a:rPr lang="en-US" dirty="0"/>
              <a:t>If you measure something often enough, one of your results will appear to be non-chance, even though it actually is a chance event</a:t>
            </a:r>
          </a:p>
        </p:txBody>
      </p:sp>
      <p:sp>
        <p:nvSpPr>
          <p:cNvPr id="116738" name="Rectangle 2"/>
          <p:cNvSpPr>
            <a:spLocks noGrp="1" noChangeArrowheads="1"/>
          </p:cNvSpPr>
          <p:nvPr>
            <p:ph type="title"/>
          </p:nvPr>
        </p:nvSpPr>
        <p:spPr/>
        <p:txBody>
          <a:bodyPr/>
          <a:lstStyle/>
          <a:p>
            <a:r>
              <a:rPr lang="en-US"/>
              <a:t>Assumptions in Measurement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normAutofit lnSpcReduction="10000"/>
          </a:bodyPr>
          <a:lstStyle/>
          <a:p>
            <a:pPr>
              <a:lnSpc>
                <a:spcPct val="90000"/>
              </a:lnSpc>
            </a:pPr>
            <a:r>
              <a:rPr lang="en-US" dirty="0"/>
              <a:t>Chance plays a significant part in the results we generate</a:t>
            </a:r>
          </a:p>
          <a:p>
            <a:pPr lvl="1">
              <a:lnSpc>
                <a:spcPct val="90000"/>
              </a:lnSpc>
            </a:pPr>
            <a:r>
              <a:rPr lang="en-US" dirty="0"/>
              <a:t>Sometimes the result we get could occur by chance anyway; just because something happens doesn’t mean it would not have occurred anyway</a:t>
            </a:r>
          </a:p>
          <a:p>
            <a:pPr lvl="1">
              <a:lnSpc>
                <a:spcPct val="90000"/>
              </a:lnSpc>
            </a:pPr>
            <a:r>
              <a:rPr lang="en-US" dirty="0"/>
              <a:t>If it is relatively unlikely to occur by chance then we say it is “</a:t>
            </a:r>
            <a:r>
              <a:rPr lang="en-US" i="1" dirty="0"/>
              <a:t>Statistically significant</a:t>
            </a:r>
            <a:r>
              <a:rPr lang="en-US" dirty="0"/>
              <a:t>”</a:t>
            </a:r>
          </a:p>
          <a:p>
            <a:pPr lvl="2">
              <a:lnSpc>
                <a:spcPct val="90000"/>
              </a:lnSpc>
            </a:pPr>
            <a:r>
              <a:rPr lang="en-US" dirty="0"/>
              <a:t>So we create tables of how often things occur by chance as a reference point</a:t>
            </a:r>
          </a:p>
          <a:p>
            <a:pPr lvl="1">
              <a:lnSpc>
                <a:spcPct val="90000"/>
              </a:lnSpc>
            </a:pPr>
            <a:r>
              <a:rPr lang="en-US" dirty="0"/>
              <a:t>We can estimate the probability (</a:t>
            </a:r>
            <a:r>
              <a:rPr lang="en-US" i="1" dirty="0"/>
              <a:t>p</a:t>
            </a:r>
            <a:r>
              <a:rPr lang="en-US" dirty="0"/>
              <a:t>) of something happening by chance and use this to determine whether our result is real or a chance artifact</a:t>
            </a:r>
          </a:p>
        </p:txBody>
      </p:sp>
      <p:sp>
        <p:nvSpPr>
          <p:cNvPr id="114690" name="Rectangle 2"/>
          <p:cNvSpPr>
            <a:spLocks noGrp="1" noChangeArrowheads="1"/>
          </p:cNvSpPr>
          <p:nvPr>
            <p:ph type="title"/>
          </p:nvPr>
        </p:nvSpPr>
        <p:spPr/>
        <p:txBody>
          <a:bodyPr/>
          <a:lstStyle/>
          <a:p>
            <a:r>
              <a:rPr lang="en-US"/>
              <a:t>Assumptions in Measurement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Problem of measuring stuff ‘in-the-head’</a:t>
            </a:r>
          </a:p>
          <a:p>
            <a:pPr lvl="1"/>
            <a:r>
              <a:rPr lang="en-US" dirty="0"/>
              <a:t>Our mental actions are difficulty to observe directly</a:t>
            </a:r>
          </a:p>
          <a:p>
            <a:r>
              <a:rPr lang="en-US" dirty="0"/>
              <a:t>How do we know how much </a:t>
            </a:r>
            <a:r>
              <a:rPr lang="en-US" i="1" dirty="0"/>
              <a:t>xxx</a:t>
            </a:r>
            <a:r>
              <a:rPr lang="en-US" dirty="0"/>
              <a:t> you have?</a:t>
            </a:r>
          </a:p>
          <a:p>
            <a:pPr lvl="1"/>
            <a:r>
              <a:rPr lang="en-US" dirty="0"/>
              <a:t>Measure </a:t>
            </a:r>
            <a:r>
              <a:rPr lang="en-US" i="1" dirty="0"/>
              <a:t>xxx</a:t>
            </a:r>
            <a:r>
              <a:rPr lang="en-US" dirty="0"/>
              <a:t> with a recognised tool</a:t>
            </a:r>
          </a:p>
          <a:p>
            <a:r>
              <a:rPr lang="en-US" dirty="0"/>
              <a:t>Measuring Tools for Social Science</a:t>
            </a:r>
          </a:p>
          <a:p>
            <a:pPr lvl="1"/>
            <a:r>
              <a:rPr lang="en-US" dirty="0"/>
              <a:t>Answers to Questions (paper or oral)</a:t>
            </a:r>
          </a:p>
          <a:p>
            <a:pPr lvl="1"/>
            <a:r>
              <a:rPr lang="en-US" dirty="0"/>
              <a:t>Self-reports</a:t>
            </a:r>
          </a:p>
          <a:p>
            <a:pPr lvl="1"/>
            <a:r>
              <a:rPr lang="en-US" dirty="0"/>
              <a:t>Observational Check Lists</a:t>
            </a:r>
          </a:p>
          <a:p>
            <a:r>
              <a:rPr lang="en-US" dirty="0"/>
              <a:t>What scale properties do tools like these have?</a:t>
            </a:r>
          </a:p>
        </p:txBody>
      </p:sp>
      <p:sp>
        <p:nvSpPr>
          <p:cNvPr id="2" name="Title 1"/>
          <p:cNvSpPr>
            <a:spLocks noGrp="1"/>
          </p:cNvSpPr>
          <p:nvPr>
            <p:ph type="title"/>
          </p:nvPr>
        </p:nvSpPr>
        <p:spPr/>
        <p:txBody>
          <a:bodyPr>
            <a:noAutofit/>
          </a:bodyPr>
          <a:lstStyle/>
          <a:p>
            <a:r>
              <a:rPr lang="en-NZ" sz="3600" dirty="0"/>
              <a:t>Measuring Human mental properties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NZ" dirty="0"/>
              <a:t>Answers are marked as right =1, wrong=0</a:t>
            </a:r>
          </a:p>
          <a:p>
            <a:pPr lvl="1"/>
            <a:r>
              <a:rPr lang="en-NZ" dirty="0">
                <a:solidFill>
                  <a:srgbClr val="FF0000"/>
                </a:solidFill>
              </a:rPr>
              <a:t>Categorical/Nominal labelling of each response</a:t>
            </a:r>
          </a:p>
          <a:p>
            <a:r>
              <a:rPr lang="en-NZ" dirty="0"/>
              <a:t>Tests use the sum of all answers marked as right to indicate total score</a:t>
            </a:r>
          </a:p>
          <a:p>
            <a:pPr lvl="1"/>
            <a:r>
              <a:rPr lang="en-NZ" dirty="0"/>
              <a:t>1,0,1,1,1,0,0,0,1,0=5/10: </a:t>
            </a:r>
            <a:r>
              <a:rPr lang="en-NZ" dirty="0">
                <a:solidFill>
                  <a:srgbClr val="FF0000"/>
                </a:solidFill>
              </a:rPr>
              <a:t>A continuous, numeric scale</a:t>
            </a:r>
          </a:p>
          <a:p>
            <a:r>
              <a:rPr lang="en-NZ" dirty="0"/>
              <a:t>What other factors might be at work and how do we account for them?</a:t>
            </a:r>
          </a:p>
          <a:p>
            <a:pPr lvl="1"/>
            <a:r>
              <a:rPr lang="en-NZ" dirty="0"/>
              <a:t>Difficulty of items, quality of items, probability of getting an item right despite low knowledge, varying ability of people</a:t>
            </a:r>
          </a:p>
        </p:txBody>
      </p:sp>
      <p:sp>
        <p:nvSpPr>
          <p:cNvPr id="2" name="Title 1"/>
          <p:cNvSpPr>
            <a:spLocks noGrp="1"/>
          </p:cNvSpPr>
          <p:nvPr>
            <p:ph type="title"/>
          </p:nvPr>
        </p:nvSpPr>
        <p:spPr/>
        <p:txBody>
          <a:bodyPr/>
          <a:lstStyle/>
          <a:p>
            <a:r>
              <a:rPr lang="en-NZ" dirty="0"/>
              <a:t>Test Scores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684" y="1125777"/>
            <a:ext cx="8229600" cy="652934"/>
          </a:xfrm>
        </p:spPr>
        <p:txBody>
          <a:bodyPr>
            <a:normAutofit fontScale="90000"/>
          </a:bodyPr>
          <a:lstStyle/>
          <a:p>
            <a:r>
              <a:rPr lang="en-NZ" dirty="0"/>
              <a:t>Defining the construct</a:t>
            </a:r>
          </a:p>
        </p:txBody>
      </p:sp>
      <p:sp>
        <p:nvSpPr>
          <p:cNvPr id="4" name="Text Placeholder 3"/>
          <p:cNvSpPr>
            <a:spLocks noGrp="1"/>
          </p:cNvSpPr>
          <p:nvPr>
            <p:ph type="body" idx="1"/>
          </p:nvPr>
        </p:nvSpPr>
        <p:spPr/>
        <p:txBody>
          <a:bodyPr/>
          <a:lstStyle/>
          <a:p>
            <a:r>
              <a:rPr lang="en-NZ" dirty="0"/>
              <a:t>Quantity</a:t>
            </a:r>
          </a:p>
        </p:txBody>
      </p:sp>
      <p:sp>
        <p:nvSpPr>
          <p:cNvPr id="6" name="Text Placeholder 5"/>
          <p:cNvSpPr>
            <a:spLocks noGrp="1"/>
          </p:cNvSpPr>
          <p:nvPr>
            <p:ph type="body" sz="half" idx="3"/>
          </p:nvPr>
        </p:nvSpPr>
        <p:spPr/>
        <p:txBody>
          <a:bodyPr/>
          <a:lstStyle/>
          <a:p>
            <a:r>
              <a:rPr lang="en-NZ" dirty="0"/>
              <a:t>Quality</a:t>
            </a:r>
          </a:p>
        </p:txBody>
      </p:sp>
      <p:sp>
        <p:nvSpPr>
          <p:cNvPr id="5" name="Content Placeholder 4"/>
          <p:cNvSpPr>
            <a:spLocks noGrp="1"/>
          </p:cNvSpPr>
          <p:nvPr>
            <p:ph sz="quarter" idx="2"/>
          </p:nvPr>
        </p:nvSpPr>
        <p:spPr/>
        <p:txBody>
          <a:bodyPr/>
          <a:lstStyle/>
          <a:p>
            <a:r>
              <a:rPr lang="en-NZ" dirty="0"/>
              <a:t>How much of a specified domain do you know or can you do?</a:t>
            </a:r>
          </a:p>
          <a:p>
            <a:pPr lvl="1"/>
            <a:r>
              <a:rPr lang="en-NZ" dirty="0"/>
              <a:t>&gt;80%=A</a:t>
            </a:r>
          </a:p>
          <a:p>
            <a:pPr lvl="1"/>
            <a:r>
              <a:rPr lang="en-NZ" dirty="0"/>
              <a:t>65-79%=B</a:t>
            </a:r>
          </a:p>
          <a:p>
            <a:pPr lvl="1"/>
            <a:r>
              <a:rPr lang="en-NZ" dirty="0"/>
              <a:t>50-65%=C</a:t>
            </a:r>
          </a:p>
          <a:p>
            <a:pPr lvl="1"/>
            <a:r>
              <a:rPr lang="en-NZ" dirty="0"/>
              <a:t>&lt;49%=D</a:t>
            </a:r>
          </a:p>
        </p:txBody>
      </p:sp>
      <p:sp>
        <p:nvSpPr>
          <p:cNvPr id="7" name="Content Placeholder 6"/>
          <p:cNvSpPr>
            <a:spLocks noGrp="1"/>
          </p:cNvSpPr>
          <p:nvPr>
            <p:ph sz="quarter" idx="4"/>
          </p:nvPr>
        </p:nvSpPr>
        <p:spPr/>
        <p:txBody>
          <a:bodyPr/>
          <a:lstStyle/>
          <a:p>
            <a:r>
              <a:rPr lang="en-NZ" dirty="0"/>
              <a:t>How well do you know the content and skills you are supposed to learn?</a:t>
            </a:r>
          </a:p>
          <a:p>
            <a:pPr lvl="1"/>
            <a:r>
              <a:rPr lang="en-NZ" dirty="0"/>
              <a:t>A=Excellent</a:t>
            </a:r>
          </a:p>
          <a:p>
            <a:pPr lvl="1"/>
            <a:r>
              <a:rPr lang="en-NZ" dirty="0"/>
              <a:t>B=Good</a:t>
            </a:r>
          </a:p>
          <a:p>
            <a:pPr lvl="1"/>
            <a:r>
              <a:rPr lang="en-NZ" dirty="0"/>
              <a:t>C=Satisfactory</a:t>
            </a:r>
          </a:p>
          <a:p>
            <a:pPr lvl="1"/>
            <a:r>
              <a:rPr lang="en-NZ" dirty="0"/>
              <a:t>D=Unsatisfactory</a:t>
            </a:r>
          </a:p>
        </p:txBody>
      </p:sp>
    </p:spTree>
    <p:extLst>
      <p:ext uri="{BB962C8B-B14F-4D97-AF65-F5344CB8AC3E}">
        <p14:creationId xmlns:p14="http://schemas.microsoft.com/office/powerpoint/2010/main" val="1089493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PresentationUOA EDSW</Template>
  <TotalTime>449</TotalTime>
  <Words>2513</Words>
  <Application>Microsoft Macintosh PowerPoint</Application>
  <PresentationFormat>On-screen Show (4:3)</PresentationFormat>
  <Paragraphs>379</Paragraphs>
  <Slides>45</Slides>
  <Notes>38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45</vt:i4>
      </vt:variant>
    </vt:vector>
  </HeadingPairs>
  <TitlesOfParts>
    <vt:vector size="61" baseType="lpstr">
      <vt:lpstr>Arial</vt:lpstr>
      <vt:lpstr>Calibri</vt:lpstr>
      <vt:lpstr>Comic Sans MS</vt:lpstr>
      <vt:lpstr>Lucida Console</vt:lpstr>
      <vt:lpstr>Lucida Sans Unicode</vt:lpstr>
      <vt:lpstr>Tahoma</vt:lpstr>
      <vt:lpstr>Times</vt:lpstr>
      <vt:lpstr>Times New Roman</vt:lpstr>
      <vt:lpstr>Verdana</vt:lpstr>
      <vt:lpstr>Wingdings</vt:lpstr>
      <vt:lpstr>Wingdings 2</vt:lpstr>
      <vt:lpstr>Wingdings 3</vt:lpstr>
      <vt:lpstr>Concourse</vt:lpstr>
      <vt:lpstr>Worksheet</vt:lpstr>
      <vt:lpstr>Microsoft Word Document</vt:lpstr>
      <vt:lpstr>Document</vt:lpstr>
      <vt:lpstr>Test Theory – Classical &amp; Modern (How we get scores for our tests)</vt:lpstr>
      <vt:lpstr>Overview </vt:lpstr>
      <vt:lpstr>Assumptions in Measurement</vt:lpstr>
      <vt:lpstr>Assumptions in Measurement</vt:lpstr>
      <vt:lpstr>Assumptions in Measurement</vt:lpstr>
      <vt:lpstr>Assumptions in Measurement</vt:lpstr>
      <vt:lpstr>Measuring Human mental properties</vt:lpstr>
      <vt:lpstr>Test Scores</vt:lpstr>
      <vt:lpstr>Defining the construct</vt:lpstr>
      <vt:lpstr>The multiple meanings of test scores</vt:lpstr>
      <vt:lpstr>How Tests &amp; Scores Relate</vt:lpstr>
      <vt:lpstr>Two Major Models</vt:lpstr>
      <vt:lpstr>Test Scores: The problem</vt:lpstr>
      <vt:lpstr>CTT Scores</vt:lpstr>
      <vt:lpstr>Classical Approach</vt:lpstr>
      <vt:lpstr>Classical Test Theory</vt:lpstr>
      <vt:lpstr>Two key quality parameters test items</vt:lpstr>
      <vt:lpstr>Item Discrimination rpb</vt:lpstr>
      <vt:lpstr>Discrimination slopes</vt:lpstr>
      <vt:lpstr>Test Creation: CTT</vt:lpstr>
      <vt:lpstr>Selecting Items for Test: Using difficulty and discrimination</vt:lpstr>
      <vt:lpstr>Evaluating a Test: CTT</vt:lpstr>
      <vt:lpstr>PowerPoint Presentation</vt:lpstr>
      <vt:lpstr>Major limitations of CTT</vt:lpstr>
      <vt:lpstr>Summary of CTT</vt:lpstr>
      <vt:lpstr>Item Response Theory (IRT)</vt:lpstr>
      <vt:lpstr>Goals of IRT</vt:lpstr>
      <vt:lpstr>Item Response Theory</vt:lpstr>
      <vt:lpstr>IRT Assumptions</vt:lpstr>
      <vt:lpstr>PowerPoint Presentation</vt:lpstr>
      <vt:lpstr>Ogive</vt:lpstr>
      <vt:lpstr>Probability of getting an item right</vt:lpstr>
      <vt:lpstr>Three IRT Parameters</vt:lpstr>
      <vt:lpstr>Three IRT Models</vt:lpstr>
      <vt:lpstr>IRT - the generalised model</vt:lpstr>
      <vt:lpstr>Estimating a Score</vt:lpstr>
      <vt:lpstr>PowerPoint Presentation</vt:lpstr>
      <vt:lpstr>1PL Good Fit</vt:lpstr>
      <vt:lpstr>2PL &amp; 3PL Item Characteristic Curves</vt:lpstr>
      <vt:lpstr>PowerPoint Presentation</vt:lpstr>
      <vt:lpstr>Equal scores but what if the items are not equal….so?</vt:lpstr>
      <vt:lpstr>CTT and IRT Test Scores Compared</vt:lpstr>
      <vt:lpstr>2 real University Tests</vt:lpstr>
      <vt:lpstr>Tutorial </vt:lpstr>
      <vt:lpstr>Extra readings</vt:lpstr>
    </vt:vector>
  </TitlesOfParts>
  <Company>HKIEd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and Issues in Score Calculation</dc:title>
  <dc:creator>Gavin T L Brown</dc:creator>
  <cp:lastModifiedBy>Microsoft Office User</cp:lastModifiedBy>
  <cp:revision>33</cp:revision>
  <cp:lastPrinted>2018-03-07T22:27:47Z</cp:lastPrinted>
  <dcterms:created xsi:type="dcterms:W3CDTF">2010-05-04T04:22:38Z</dcterms:created>
  <dcterms:modified xsi:type="dcterms:W3CDTF">2019-04-28T20:55:17Z</dcterms:modified>
</cp:coreProperties>
</file>