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918400" cy="24688800"/>
  <p:notesSz cx="6858000" cy="9144000"/>
  <p:custDataLst>
    <p:tags r:id="rId5"/>
  </p:custDataLst>
  <p:defaultTextStyle>
    <a:defPPr>
      <a:defRPr lang="en-US"/>
    </a:defPPr>
    <a:lvl1pPr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1pPr>
    <a:lvl2pPr marL="411163" indent="46038"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2pPr>
    <a:lvl3pPr marL="822325" indent="92075"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3pPr>
    <a:lvl4pPr marL="1233488" indent="138113"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4pPr>
    <a:lvl5pPr marL="1644650" indent="184150"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72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72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72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72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7776" userDrawn="1">
          <p15:clr>
            <a:srgbClr val="A4A3A4"/>
          </p15:clr>
        </p15:guide>
        <p15:guide id="2" pos="146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009999"/>
    <a:srgbClr val="3399FF"/>
    <a:srgbClr val="99CCFF"/>
    <a:srgbClr val="FFCC00"/>
    <a:srgbClr val="CCCC00"/>
    <a:srgbClr val="99CC00"/>
    <a:srgbClr val="CC6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86376" autoAdjust="0"/>
  </p:normalViewPr>
  <p:slideViewPr>
    <p:cSldViewPr snapToObjects="1">
      <p:cViewPr>
        <p:scale>
          <a:sx n="53" d="100"/>
          <a:sy n="53" d="100"/>
        </p:scale>
        <p:origin x="840" y="144"/>
      </p:cViewPr>
      <p:guideLst>
        <p:guide orient="horz" pos="7776"/>
        <p:guide pos="1465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94" d="100"/>
          <a:sy n="94" d="100"/>
        </p:scale>
        <p:origin x="3752" y="184"/>
      </p:cViewPr>
      <p:guideLst/>
    </p:cSldViewPr>
  </p:notes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71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71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71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1E7F08E-C51E-432E-B55F-17F8936E2399}" type="slidenum">
              <a:rPr lang="en-US" altLang="en-US"/>
              <a:pPr/>
              <a:t>‹#›</a:t>
            </a:fld>
            <a:endParaRPr lang="en-US" altLang="en-US"/>
          </a:p>
        </p:txBody>
      </p:sp>
    </p:spTree>
    <p:extLst>
      <p:ext uri="{BB962C8B-B14F-4D97-AF65-F5344CB8AC3E}">
        <p14:creationId xmlns:p14="http://schemas.microsoft.com/office/powerpoint/2010/main" val="1538019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483A960-7F10-4F0D-951A-A5280C9B9B7A}" type="slidenum">
              <a:rPr lang="en-US" altLang="en-US"/>
              <a:pPr/>
              <a:t>‹#›</a:t>
            </a:fld>
            <a:endParaRPr lang="en-US" altLang="en-US"/>
          </a:p>
        </p:txBody>
      </p:sp>
    </p:spTree>
    <p:extLst>
      <p:ext uri="{BB962C8B-B14F-4D97-AF65-F5344CB8AC3E}">
        <p14:creationId xmlns:p14="http://schemas.microsoft.com/office/powerpoint/2010/main" val="837894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mn-ea"/>
        <a:cs typeface="+mn-cs"/>
      </a:defRPr>
    </a:lvl1pPr>
    <a:lvl2pPr marL="411163" algn="l" rtl="0" eaLnBrk="0" fontAlgn="base" hangingPunct="0">
      <a:spcBef>
        <a:spcPct val="30000"/>
      </a:spcBef>
      <a:spcAft>
        <a:spcPct val="0"/>
      </a:spcAft>
      <a:defRPr sz="1100" kern="1200">
        <a:solidFill>
          <a:schemeClr val="tx1"/>
        </a:solidFill>
        <a:latin typeface="Arial" charset="0"/>
        <a:ea typeface="+mn-ea"/>
        <a:cs typeface="+mn-cs"/>
      </a:defRPr>
    </a:lvl2pPr>
    <a:lvl3pPr marL="822325" algn="l" rtl="0" eaLnBrk="0" fontAlgn="base" hangingPunct="0">
      <a:spcBef>
        <a:spcPct val="30000"/>
      </a:spcBef>
      <a:spcAft>
        <a:spcPct val="0"/>
      </a:spcAft>
      <a:defRPr sz="1100" kern="1200">
        <a:solidFill>
          <a:schemeClr val="tx1"/>
        </a:solidFill>
        <a:latin typeface="Arial" charset="0"/>
        <a:ea typeface="+mn-ea"/>
        <a:cs typeface="+mn-cs"/>
      </a:defRPr>
    </a:lvl3pPr>
    <a:lvl4pPr marL="1233488" algn="l" rtl="0" eaLnBrk="0" fontAlgn="base" hangingPunct="0">
      <a:spcBef>
        <a:spcPct val="30000"/>
      </a:spcBef>
      <a:spcAft>
        <a:spcPct val="0"/>
      </a:spcAft>
      <a:defRPr sz="1100" kern="1200">
        <a:solidFill>
          <a:schemeClr val="tx1"/>
        </a:solidFill>
        <a:latin typeface="Arial" charset="0"/>
        <a:ea typeface="+mn-ea"/>
        <a:cs typeface="+mn-cs"/>
      </a:defRPr>
    </a:lvl4pPr>
    <a:lvl5pPr marL="1644650" algn="l" rtl="0" eaLnBrk="0" fontAlgn="base" hangingPunct="0">
      <a:spcBef>
        <a:spcPct val="30000"/>
      </a:spcBef>
      <a:spcAft>
        <a:spcPct val="0"/>
      </a:spcAft>
      <a:defRPr sz="1100" kern="1200">
        <a:solidFill>
          <a:schemeClr val="tx1"/>
        </a:solidFill>
        <a:latin typeface="Arial" charset="0"/>
        <a:ea typeface="+mn-ea"/>
        <a:cs typeface="+mn-cs"/>
      </a:defRPr>
    </a:lvl5pPr>
    <a:lvl6pPr marL="2057400" algn="l" defTabSz="822960" rtl="0" eaLnBrk="1" latinLnBrk="0" hangingPunct="1">
      <a:defRPr sz="1100" kern="1200">
        <a:solidFill>
          <a:schemeClr val="tx1"/>
        </a:solidFill>
        <a:latin typeface="+mn-lt"/>
        <a:ea typeface="+mn-ea"/>
        <a:cs typeface="+mn-cs"/>
      </a:defRPr>
    </a:lvl6pPr>
    <a:lvl7pPr marL="2468880" algn="l" defTabSz="822960" rtl="0" eaLnBrk="1" latinLnBrk="0" hangingPunct="1">
      <a:defRPr sz="1100" kern="1200">
        <a:solidFill>
          <a:schemeClr val="tx1"/>
        </a:solidFill>
        <a:latin typeface="+mn-lt"/>
        <a:ea typeface="+mn-ea"/>
        <a:cs typeface="+mn-cs"/>
      </a:defRPr>
    </a:lvl7pPr>
    <a:lvl8pPr marL="2880360" algn="l" defTabSz="822960" rtl="0" eaLnBrk="1" latinLnBrk="0" hangingPunct="1">
      <a:defRPr sz="1100" kern="1200">
        <a:solidFill>
          <a:schemeClr val="tx1"/>
        </a:solidFill>
        <a:latin typeface="+mn-lt"/>
        <a:ea typeface="+mn-ea"/>
        <a:cs typeface="+mn-cs"/>
      </a:defRPr>
    </a:lvl8pPr>
    <a:lvl9pPr marL="3291840" algn="l" defTabSz="822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panose="020B0604020202020204" pitchFamily="34" charset="0"/>
              </a:defRPr>
            </a:lvl1pPr>
            <a:lvl2pPr marL="742950" indent="-285750" eaLnBrk="0" hangingPunct="0">
              <a:defRPr sz="7200">
                <a:solidFill>
                  <a:schemeClr val="tx1"/>
                </a:solidFill>
                <a:latin typeface="Arial" panose="020B0604020202020204" pitchFamily="34" charset="0"/>
              </a:defRPr>
            </a:lvl2pPr>
            <a:lvl3pPr marL="1143000" indent="-228600" eaLnBrk="0" hangingPunct="0">
              <a:defRPr sz="7200">
                <a:solidFill>
                  <a:schemeClr val="tx1"/>
                </a:solidFill>
                <a:latin typeface="Arial" panose="020B0604020202020204" pitchFamily="34" charset="0"/>
              </a:defRPr>
            </a:lvl3pPr>
            <a:lvl4pPr marL="1600200" indent="-228600" eaLnBrk="0" hangingPunct="0">
              <a:defRPr sz="7200">
                <a:solidFill>
                  <a:schemeClr val="tx1"/>
                </a:solidFill>
                <a:latin typeface="Arial" panose="020B0604020202020204" pitchFamily="34" charset="0"/>
              </a:defRPr>
            </a:lvl4pPr>
            <a:lvl5pPr marL="2057400" indent="-228600" eaLnBrk="0" hangingPunct="0">
              <a:defRPr sz="7200">
                <a:solidFill>
                  <a:schemeClr val="tx1"/>
                </a:solidFill>
                <a:latin typeface="Arial" panose="020B0604020202020204" pitchFamily="34" charset="0"/>
              </a:defRPr>
            </a:lvl5pPr>
            <a:lvl6pPr marL="2514600" indent="-228600" eaLnBrk="0" fontAlgn="base" hangingPunct="0">
              <a:spcBef>
                <a:spcPct val="0"/>
              </a:spcBef>
              <a:spcAft>
                <a:spcPct val="0"/>
              </a:spcAft>
              <a:defRPr sz="7200">
                <a:solidFill>
                  <a:schemeClr val="tx1"/>
                </a:solidFill>
                <a:latin typeface="Arial" panose="020B0604020202020204" pitchFamily="34" charset="0"/>
              </a:defRPr>
            </a:lvl6pPr>
            <a:lvl7pPr marL="2971800" indent="-228600" eaLnBrk="0" fontAlgn="base" hangingPunct="0">
              <a:spcBef>
                <a:spcPct val="0"/>
              </a:spcBef>
              <a:spcAft>
                <a:spcPct val="0"/>
              </a:spcAft>
              <a:defRPr sz="7200">
                <a:solidFill>
                  <a:schemeClr val="tx1"/>
                </a:solidFill>
                <a:latin typeface="Arial" panose="020B0604020202020204" pitchFamily="34" charset="0"/>
              </a:defRPr>
            </a:lvl7pPr>
            <a:lvl8pPr marL="3429000" indent="-228600" eaLnBrk="0" fontAlgn="base" hangingPunct="0">
              <a:spcBef>
                <a:spcPct val="0"/>
              </a:spcBef>
              <a:spcAft>
                <a:spcPct val="0"/>
              </a:spcAft>
              <a:defRPr sz="7200">
                <a:solidFill>
                  <a:schemeClr val="tx1"/>
                </a:solidFill>
                <a:latin typeface="Arial" panose="020B0604020202020204" pitchFamily="34" charset="0"/>
              </a:defRPr>
            </a:lvl8pPr>
            <a:lvl9pPr marL="3886200" indent="-228600" eaLnBrk="0" fontAlgn="base" hangingPunct="0">
              <a:spcBef>
                <a:spcPct val="0"/>
              </a:spcBef>
              <a:spcAft>
                <a:spcPct val="0"/>
              </a:spcAft>
              <a:defRPr sz="7200">
                <a:solidFill>
                  <a:schemeClr val="tx1"/>
                </a:solidFill>
                <a:latin typeface="Arial" panose="020B0604020202020204" pitchFamily="34" charset="0"/>
              </a:defRPr>
            </a:lvl9pPr>
          </a:lstStyle>
          <a:p>
            <a:pPr eaLnBrk="1" hangingPunct="1"/>
            <a:fld id="{68EBAAD3-B683-4D88-93CA-FB3036802B80}"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32905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7670006"/>
            <a:ext cx="27979688" cy="5291138"/>
          </a:xfrm>
        </p:spPr>
        <p:txBody>
          <a:bodyPr/>
          <a:lstStyle/>
          <a:p>
            <a:r>
              <a:rPr lang="en-US"/>
              <a:t>Click to edit Master title style</a:t>
            </a:r>
          </a:p>
        </p:txBody>
      </p:sp>
      <p:sp>
        <p:nvSpPr>
          <p:cNvPr id="3" name="Subtitle 2"/>
          <p:cNvSpPr>
            <a:spLocks noGrp="1"/>
          </p:cNvSpPr>
          <p:nvPr>
            <p:ph type="subTitle" idx="1"/>
          </p:nvPr>
        </p:nvSpPr>
        <p:spPr>
          <a:xfrm>
            <a:off x="4937524" y="13989853"/>
            <a:ext cx="23043356" cy="6310313"/>
          </a:xfrm>
        </p:spPr>
        <p:txBody>
          <a:bodyPr/>
          <a:lstStyle>
            <a:lvl1pPr marL="0" indent="0" algn="ctr">
              <a:buNone/>
              <a:defRPr/>
            </a:lvl1pPr>
            <a:lvl2pPr marL="329176" indent="0" algn="ctr">
              <a:buNone/>
              <a:defRPr/>
            </a:lvl2pPr>
            <a:lvl3pPr marL="658352" indent="0" algn="ctr">
              <a:buNone/>
              <a:defRPr/>
            </a:lvl3pPr>
            <a:lvl4pPr marL="987527" indent="0" algn="ctr">
              <a:buNone/>
              <a:defRPr/>
            </a:lvl4pPr>
            <a:lvl5pPr marL="1316703" indent="0" algn="ctr">
              <a:buNone/>
              <a:defRPr/>
            </a:lvl5pPr>
            <a:lvl6pPr marL="1645879" indent="0" algn="ctr">
              <a:buNone/>
              <a:defRPr/>
            </a:lvl6pPr>
            <a:lvl7pPr marL="1975055" indent="0" algn="ctr">
              <a:buNone/>
              <a:defRPr/>
            </a:lvl7pPr>
            <a:lvl8pPr marL="2304230" indent="0" algn="ctr">
              <a:buNone/>
              <a:defRPr/>
            </a:lvl8pPr>
            <a:lvl9pPr marL="263340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44756DA-1340-460F-BDDA-9164A2CAE528}" type="slidenum">
              <a:rPr lang="en-US" altLang="en-US"/>
              <a:pPr/>
              <a:t>‹#›</a:t>
            </a:fld>
            <a:endParaRPr lang="en-US" altLang="en-US"/>
          </a:p>
        </p:txBody>
      </p:sp>
    </p:spTree>
    <p:extLst>
      <p:ext uri="{BB962C8B-B14F-4D97-AF65-F5344CB8AC3E}">
        <p14:creationId xmlns:p14="http://schemas.microsoft.com/office/powerpoint/2010/main" val="45878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514FE2-6E9D-49E1-B8EB-7F585030A2FB}" type="slidenum">
              <a:rPr lang="en-US" altLang="en-US"/>
              <a:pPr/>
              <a:t>‹#›</a:t>
            </a:fld>
            <a:endParaRPr lang="en-US" altLang="en-US"/>
          </a:p>
        </p:txBody>
      </p:sp>
    </p:spTree>
    <p:extLst>
      <p:ext uri="{BB962C8B-B14F-4D97-AF65-F5344CB8AC3E}">
        <p14:creationId xmlns:p14="http://schemas.microsoft.com/office/powerpoint/2010/main" val="129583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8" y="988227"/>
            <a:ext cx="7405688" cy="210657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637" y="988227"/>
            <a:ext cx="22105144" cy="21065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6B5CB44-34DC-41EB-AC88-BFDF49D7CC1D}" type="slidenum">
              <a:rPr lang="en-US" altLang="en-US"/>
              <a:pPr/>
              <a:t>‹#›</a:t>
            </a:fld>
            <a:endParaRPr lang="en-US" altLang="en-US"/>
          </a:p>
        </p:txBody>
      </p:sp>
    </p:spTree>
    <p:extLst>
      <p:ext uri="{BB962C8B-B14F-4D97-AF65-F5344CB8AC3E}">
        <p14:creationId xmlns:p14="http://schemas.microsoft.com/office/powerpoint/2010/main" val="4025874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46640" y="988219"/>
            <a:ext cx="29625131" cy="4114800"/>
          </a:xfrm>
        </p:spPr>
        <p:txBody>
          <a:bodyPr/>
          <a:lstStyle/>
          <a:p>
            <a:r>
              <a:rPr lang="en-US"/>
              <a:t>Click to edit Master title style</a:t>
            </a:r>
          </a:p>
        </p:txBody>
      </p:sp>
      <p:sp>
        <p:nvSpPr>
          <p:cNvPr id="3" name="Content Placeholder 2"/>
          <p:cNvSpPr>
            <a:spLocks noGrp="1"/>
          </p:cNvSpPr>
          <p:nvPr>
            <p:ph sz="quarter" idx="1"/>
          </p:nvPr>
        </p:nvSpPr>
        <p:spPr>
          <a:xfrm>
            <a:off x="1646640" y="5760244"/>
            <a:ext cx="14755415" cy="8089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6516350" y="5760244"/>
            <a:ext cx="14755416" cy="8089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646640" y="13963659"/>
            <a:ext cx="14755415" cy="8090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6516350" y="13963659"/>
            <a:ext cx="14755416" cy="8090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0A151595-F8DF-4345-A01E-823A4EFD00D8}" type="slidenum">
              <a:rPr lang="en-US" altLang="en-US"/>
              <a:pPr/>
              <a:t>‹#›</a:t>
            </a:fld>
            <a:endParaRPr lang="en-US" altLang="en-US"/>
          </a:p>
        </p:txBody>
      </p:sp>
    </p:spTree>
    <p:extLst>
      <p:ext uri="{BB962C8B-B14F-4D97-AF65-F5344CB8AC3E}">
        <p14:creationId xmlns:p14="http://schemas.microsoft.com/office/powerpoint/2010/main" val="76792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3325630-1BEC-47FF-8364-293922CC7C56}" type="slidenum">
              <a:rPr lang="en-US" altLang="en-US"/>
              <a:pPr/>
              <a:t>‹#›</a:t>
            </a:fld>
            <a:endParaRPr lang="en-US" altLang="en-US"/>
          </a:p>
        </p:txBody>
      </p:sp>
    </p:spTree>
    <p:extLst>
      <p:ext uri="{BB962C8B-B14F-4D97-AF65-F5344CB8AC3E}">
        <p14:creationId xmlns:p14="http://schemas.microsoft.com/office/powerpoint/2010/main" val="392665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30" y="15865080"/>
            <a:ext cx="27980879" cy="4902994"/>
          </a:xfrm>
        </p:spPr>
        <p:txBody>
          <a:bodyPr anchor="t"/>
          <a:lstStyle>
            <a:lvl1pPr algn="l">
              <a:defRPr sz="2880" b="1" cap="all"/>
            </a:lvl1pPr>
          </a:lstStyle>
          <a:p>
            <a:r>
              <a:rPr lang="en-US"/>
              <a:t>Click to edit Master title style</a:t>
            </a:r>
          </a:p>
        </p:txBody>
      </p:sp>
      <p:sp>
        <p:nvSpPr>
          <p:cNvPr id="3" name="Text Placeholder 2"/>
          <p:cNvSpPr>
            <a:spLocks noGrp="1"/>
          </p:cNvSpPr>
          <p:nvPr>
            <p:ph type="body" idx="1"/>
          </p:nvPr>
        </p:nvSpPr>
        <p:spPr>
          <a:xfrm>
            <a:off x="2600330" y="10464405"/>
            <a:ext cx="27980879" cy="5400675"/>
          </a:xfrm>
        </p:spPr>
        <p:txBody>
          <a:bodyPr anchor="b"/>
          <a:lstStyle>
            <a:lvl1pPr marL="0" indent="0">
              <a:buNone/>
              <a:defRPr sz="1440"/>
            </a:lvl1pPr>
            <a:lvl2pPr marL="329176" indent="0">
              <a:buNone/>
              <a:defRPr sz="1360"/>
            </a:lvl2pPr>
            <a:lvl3pPr marL="658352" indent="0">
              <a:buNone/>
              <a:defRPr sz="1120"/>
            </a:lvl3pPr>
            <a:lvl4pPr marL="987527" indent="0">
              <a:buNone/>
              <a:defRPr sz="1040"/>
            </a:lvl4pPr>
            <a:lvl5pPr marL="1316703" indent="0">
              <a:buNone/>
              <a:defRPr sz="1040"/>
            </a:lvl5pPr>
            <a:lvl6pPr marL="1645879" indent="0">
              <a:buNone/>
              <a:defRPr sz="1040"/>
            </a:lvl6pPr>
            <a:lvl7pPr marL="1975055" indent="0">
              <a:buNone/>
              <a:defRPr sz="1040"/>
            </a:lvl7pPr>
            <a:lvl8pPr marL="2304230" indent="0">
              <a:buNone/>
              <a:defRPr sz="1040"/>
            </a:lvl8pPr>
            <a:lvl9pPr marL="2633406" indent="0">
              <a:buNone/>
              <a:defRPr sz="104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DEBB4C2-2BBF-4D62-ACD2-6147966C92D2}" type="slidenum">
              <a:rPr lang="en-US" altLang="en-US"/>
              <a:pPr/>
              <a:t>‹#›</a:t>
            </a:fld>
            <a:endParaRPr lang="en-US" altLang="en-US"/>
          </a:p>
        </p:txBody>
      </p:sp>
    </p:spTree>
    <p:extLst>
      <p:ext uri="{BB962C8B-B14F-4D97-AF65-F5344CB8AC3E}">
        <p14:creationId xmlns:p14="http://schemas.microsoft.com/office/powerpoint/2010/main" val="251127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640" y="5760243"/>
            <a:ext cx="14755415" cy="16293704"/>
          </a:xfrm>
        </p:spPr>
        <p:txBody>
          <a:bodyPr/>
          <a:lstStyle>
            <a:lvl1pPr>
              <a:defRPr sz="2000"/>
            </a:lvl1pPr>
            <a:lvl2pPr>
              <a:defRPr sz="1760"/>
            </a:lvl2pPr>
            <a:lvl3pPr>
              <a:defRPr sz="1440"/>
            </a:lvl3pPr>
            <a:lvl4pPr>
              <a:defRPr sz="1360"/>
            </a:lvl4pPr>
            <a:lvl5pPr>
              <a:defRPr sz="1360"/>
            </a:lvl5pPr>
            <a:lvl6pPr>
              <a:defRPr sz="1360"/>
            </a:lvl6pPr>
            <a:lvl7pPr>
              <a:defRPr sz="1360"/>
            </a:lvl7pPr>
            <a:lvl8pPr>
              <a:defRPr sz="1360"/>
            </a:lvl8pPr>
            <a:lvl9pPr>
              <a:defRPr sz="1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0" y="5760243"/>
            <a:ext cx="14755416" cy="16293704"/>
          </a:xfrm>
        </p:spPr>
        <p:txBody>
          <a:bodyPr/>
          <a:lstStyle>
            <a:lvl1pPr>
              <a:defRPr sz="2000"/>
            </a:lvl1pPr>
            <a:lvl2pPr>
              <a:defRPr sz="1760"/>
            </a:lvl2pPr>
            <a:lvl3pPr>
              <a:defRPr sz="1440"/>
            </a:lvl3pPr>
            <a:lvl4pPr>
              <a:defRPr sz="1360"/>
            </a:lvl4pPr>
            <a:lvl5pPr>
              <a:defRPr sz="1360"/>
            </a:lvl5pPr>
            <a:lvl6pPr>
              <a:defRPr sz="1360"/>
            </a:lvl6pPr>
            <a:lvl7pPr>
              <a:defRPr sz="1360"/>
            </a:lvl7pPr>
            <a:lvl8pPr>
              <a:defRPr sz="1360"/>
            </a:lvl8pPr>
            <a:lvl9pPr>
              <a:defRPr sz="1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32A3E7E-A99C-403E-804A-54E732B4FC24}" type="slidenum">
              <a:rPr lang="en-US" altLang="en-US"/>
              <a:pPr/>
              <a:t>‹#›</a:t>
            </a:fld>
            <a:endParaRPr lang="en-US" altLang="en-US"/>
          </a:p>
        </p:txBody>
      </p:sp>
    </p:spTree>
    <p:extLst>
      <p:ext uri="{BB962C8B-B14F-4D97-AF65-F5344CB8AC3E}">
        <p14:creationId xmlns:p14="http://schemas.microsoft.com/office/powerpoint/2010/main" val="194492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9" y="988219"/>
            <a:ext cx="29627513" cy="4114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8" y="5526887"/>
            <a:ext cx="14544675" cy="2302669"/>
          </a:xfrm>
        </p:spPr>
        <p:txBody>
          <a:bodyPr anchor="b"/>
          <a:lstStyle>
            <a:lvl1pPr marL="0" indent="0">
              <a:buNone/>
              <a:defRPr sz="1760" b="1"/>
            </a:lvl1pPr>
            <a:lvl2pPr marL="329176" indent="0">
              <a:buNone/>
              <a:defRPr sz="1440" b="1"/>
            </a:lvl2pPr>
            <a:lvl3pPr marL="658352" indent="0">
              <a:buNone/>
              <a:defRPr sz="1360" b="1"/>
            </a:lvl3pPr>
            <a:lvl4pPr marL="987527" indent="0">
              <a:buNone/>
              <a:defRPr sz="1120" b="1"/>
            </a:lvl4pPr>
            <a:lvl5pPr marL="1316703" indent="0">
              <a:buNone/>
              <a:defRPr sz="1120" b="1"/>
            </a:lvl5pPr>
            <a:lvl6pPr marL="1645879" indent="0">
              <a:buNone/>
              <a:defRPr sz="1120" b="1"/>
            </a:lvl6pPr>
            <a:lvl7pPr marL="1975055" indent="0">
              <a:buNone/>
              <a:defRPr sz="1120" b="1"/>
            </a:lvl7pPr>
            <a:lvl8pPr marL="2304230" indent="0">
              <a:buNone/>
              <a:defRPr sz="1120" b="1"/>
            </a:lvl8pPr>
            <a:lvl9pPr marL="2633406" indent="0">
              <a:buNone/>
              <a:defRPr sz="1120" b="1"/>
            </a:lvl9pPr>
          </a:lstStyle>
          <a:p>
            <a:pPr lvl="0"/>
            <a:r>
              <a:rPr lang="en-US"/>
              <a:t>Click to edit Master text styles</a:t>
            </a:r>
          </a:p>
        </p:txBody>
      </p:sp>
      <p:sp>
        <p:nvSpPr>
          <p:cNvPr id="4" name="Content Placeholder 3"/>
          <p:cNvSpPr>
            <a:spLocks noGrp="1"/>
          </p:cNvSpPr>
          <p:nvPr>
            <p:ph sz="half" idx="2"/>
          </p:nvPr>
        </p:nvSpPr>
        <p:spPr>
          <a:xfrm>
            <a:off x="1645448" y="7829551"/>
            <a:ext cx="14544675" cy="14224397"/>
          </a:xfrm>
        </p:spPr>
        <p:txBody>
          <a:bodyPr/>
          <a:lstStyle>
            <a:lvl1pPr>
              <a:defRPr sz="1760"/>
            </a:lvl1pPr>
            <a:lvl2pPr>
              <a:defRPr sz="1440"/>
            </a:lvl2pPr>
            <a:lvl3pPr>
              <a:defRPr sz="1360"/>
            </a:lvl3pPr>
            <a:lvl4pPr>
              <a:defRPr sz="1120"/>
            </a:lvl4pPr>
            <a:lvl5pPr>
              <a:defRPr sz="1120"/>
            </a:lvl5pPr>
            <a:lvl6pPr>
              <a:defRPr sz="1120"/>
            </a:lvl6pPr>
            <a:lvl7pPr>
              <a:defRPr sz="1120"/>
            </a:lvl7pPr>
            <a:lvl8pPr>
              <a:defRPr sz="1120"/>
            </a:lvl8pPr>
            <a:lvl9pPr>
              <a:defRPr sz="11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3" y="5526887"/>
            <a:ext cx="14550628" cy="2302669"/>
          </a:xfrm>
        </p:spPr>
        <p:txBody>
          <a:bodyPr anchor="b"/>
          <a:lstStyle>
            <a:lvl1pPr marL="0" indent="0">
              <a:buNone/>
              <a:defRPr sz="1760" b="1"/>
            </a:lvl1pPr>
            <a:lvl2pPr marL="329176" indent="0">
              <a:buNone/>
              <a:defRPr sz="1440" b="1"/>
            </a:lvl2pPr>
            <a:lvl3pPr marL="658352" indent="0">
              <a:buNone/>
              <a:defRPr sz="1360" b="1"/>
            </a:lvl3pPr>
            <a:lvl4pPr marL="987527" indent="0">
              <a:buNone/>
              <a:defRPr sz="1120" b="1"/>
            </a:lvl4pPr>
            <a:lvl5pPr marL="1316703" indent="0">
              <a:buNone/>
              <a:defRPr sz="1120" b="1"/>
            </a:lvl5pPr>
            <a:lvl6pPr marL="1645879" indent="0">
              <a:buNone/>
              <a:defRPr sz="1120" b="1"/>
            </a:lvl6pPr>
            <a:lvl7pPr marL="1975055" indent="0">
              <a:buNone/>
              <a:defRPr sz="1120" b="1"/>
            </a:lvl7pPr>
            <a:lvl8pPr marL="2304230" indent="0">
              <a:buNone/>
              <a:defRPr sz="1120" b="1"/>
            </a:lvl8pPr>
            <a:lvl9pPr marL="2633406" indent="0">
              <a:buNone/>
              <a:defRPr sz="1120" b="1"/>
            </a:lvl9pPr>
          </a:lstStyle>
          <a:p>
            <a:pPr lvl="0"/>
            <a:r>
              <a:rPr lang="en-US"/>
              <a:t>Click to edit Master text styles</a:t>
            </a:r>
          </a:p>
        </p:txBody>
      </p:sp>
      <p:sp>
        <p:nvSpPr>
          <p:cNvPr id="6" name="Content Placeholder 5"/>
          <p:cNvSpPr>
            <a:spLocks noGrp="1"/>
          </p:cNvSpPr>
          <p:nvPr>
            <p:ph sz="quarter" idx="4"/>
          </p:nvPr>
        </p:nvSpPr>
        <p:spPr>
          <a:xfrm>
            <a:off x="16722333" y="7829551"/>
            <a:ext cx="14550628" cy="14224397"/>
          </a:xfrm>
        </p:spPr>
        <p:txBody>
          <a:bodyPr/>
          <a:lstStyle>
            <a:lvl1pPr>
              <a:defRPr sz="1760"/>
            </a:lvl1pPr>
            <a:lvl2pPr>
              <a:defRPr sz="1440"/>
            </a:lvl2pPr>
            <a:lvl3pPr>
              <a:defRPr sz="1360"/>
            </a:lvl3pPr>
            <a:lvl4pPr>
              <a:defRPr sz="1120"/>
            </a:lvl4pPr>
            <a:lvl5pPr>
              <a:defRPr sz="1120"/>
            </a:lvl5pPr>
            <a:lvl6pPr>
              <a:defRPr sz="1120"/>
            </a:lvl6pPr>
            <a:lvl7pPr>
              <a:defRPr sz="1120"/>
            </a:lvl7pPr>
            <a:lvl8pPr>
              <a:defRPr sz="1120"/>
            </a:lvl8pPr>
            <a:lvl9pPr>
              <a:defRPr sz="11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4378793-ECBC-4836-BC09-00BB11F02BCC}" type="slidenum">
              <a:rPr lang="en-US" altLang="en-US"/>
              <a:pPr/>
              <a:t>‹#›</a:t>
            </a:fld>
            <a:endParaRPr lang="en-US" altLang="en-US"/>
          </a:p>
        </p:txBody>
      </p:sp>
    </p:spTree>
    <p:extLst>
      <p:ext uri="{BB962C8B-B14F-4D97-AF65-F5344CB8AC3E}">
        <p14:creationId xmlns:p14="http://schemas.microsoft.com/office/powerpoint/2010/main" val="206290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DDA09F8-AC16-42E2-B0DC-5BB6C720F14F}" type="slidenum">
              <a:rPr lang="en-US" altLang="en-US"/>
              <a:pPr/>
              <a:t>‹#›</a:t>
            </a:fld>
            <a:endParaRPr lang="en-US" altLang="en-US"/>
          </a:p>
        </p:txBody>
      </p:sp>
    </p:spTree>
    <p:extLst>
      <p:ext uri="{BB962C8B-B14F-4D97-AF65-F5344CB8AC3E}">
        <p14:creationId xmlns:p14="http://schemas.microsoft.com/office/powerpoint/2010/main" val="89704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529CA0B0-0A5C-4C98-9580-54063AAE64AF}" type="slidenum">
              <a:rPr lang="en-US" altLang="en-US"/>
              <a:pPr/>
              <a:t>‹#›</a:t>
            </a:fld>
            <a:endParaRPr lang="en-US" altLang="en-US"/>
          </a:p>
        </p:txBody>
      </p:sp>
    </p:spTree>
    <p:extLst>
      <p:ext uri="{BB962C8B-B14F-4D97-AF65-F5344CB8AC3E}">
        <p14:creationId xmlns:p14="http://schemas.microsoft.com/office/powerpoint/2010/main" val="365654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8" y="983457"/>
            <a:ext cx="10829925" cy="4182666"/>
          </a:xfrm>
        </p:spPr>
        <p:txBody>
          <a:bodyPr anchor="b"/>
          <a:lstStyle>
            <a:lvl1pPr algn="l">
              <a:defRPr sz="1440" b="1"/>
            </a:lvl1pPr>
          </a:lstStyle>
          <a:p>
            <a:r>
              <a:rPr lang="en-US"/>
              <a:t>Click to edit Master title style</a:t>
            </a:r>
          </a:p>
        </p:txBody>
      </p:sp>
      <p:sp>
        <p:nvSpPr>
          <p:cNvPr id="3" name="Content Placeholder 2"/>
          <p:cNvSpPr>
            <a:spLocks noGrp="1"/>
          </p:cNvSpPr>
          <p:nvPr>
            <p:ph idx="1"/>
          </p:nvPr>
        </p:nvSpPr>
        <p:spPr>
          <a:xfrm>
            <a:off x="12870656" y="983466"/>
            <a:ext cx="18402300" cy="21070491"/>
          </a:xfrm>
        </p:spPr>
        <p:txBody>
          <a:bodyPr/>
          <a:lstStyle>
            <a:lvl1pPr>
              <a:defRPr sz="2320"/>
            </a:lvl1pPr>
            <a:lvl2pPr>
              <a:defRPr sz="2000"/>
            </a:lvl2pPr>
            <a:lvl3pPr>
              <a:defRPr sz="176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8" y="5166129"/>
            <a:ext cx="10829925" cy="16887825"/>
          </a:xfrm>
        </p:spPr>
        <p:txBody>
          <a:bodyPr/>
          <a:lstStyle>
            <a:lvl1pPr marL="0" indent="0">
              <a:buNone/>
              <a:defRPr sz="1040"/>
            </a:lvl1pPr>
            <a:lvl2pPr marL="329176" indent="0">
              <a:buNone/>
              <a:defRPr sz="880"/>
            </a:lvl2pPr>
            <a:lvl3pPr marL="658352" indent="0">
              <a:buNone/>
              <a:defRPr sz="800"/>
            </a:lvl3pPr>
            <a:lvl4pPr marL="987527" indent="0">
              <a:buNone/>
              <a:defRPr sz="640"/>
            </a:lvl4pPr>
            <a:lvl5pPr marL="1316703" indent="0">
              <a:buNone/>
              <a:defRPr sz="640"/>
            </a:lvl5pPr>
            <a:lvl6pPr marL="1645879" indent="0">
              <a:buNone/>
              <a:defRPr sz="640"/>
            </a:lvl6pPr>
            <a:lvl7pPr marL="1975055" indent="0">
              <a:buNone/>
              <a:defRPr sz="640"/>
            </a:lvl7pPr>
            <a:lvl8pPr marL="2304230" indent="0">
              <a:buNone/>
              <a:defRPr sz="640"/>
            </a:lvl8pPr>
            <a:lvl9pPr marL="2633406" indent="0">
              <a:buNone/>
              <a:defRPr sz="64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E7182FA-9D38-4E44-B69B-BBF40D836784}" type="slidenum">
              <a:rPr lang="en-US" altLang="en-US"/>
              <a:pPr/>
              <a:t>‹#›</a:t>
            </a:fld>
            <a:endParaRPr lang="en-US" altLang="en-US"/>
          </a:p>
        </p:txBody>
      </p:sp>
    </p:spTree>
    <p:extLst>
      <p:ext uri="{BB962C8B-B14F-4D97-AF65-F5344CB8AC3E}">
        <p14:creationId xmlns:p14="http://schemas.microsoft.com/office/powerpoint/2010/main" val="147727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17281932"/>
            <a:ext cx="19751278" cy="2040731"/>
          </a:xfrm>
        </p:spPr>
        <p:txBody>
          <a:bodyPr anchor="b"/>
          <a:lstStyle>
            <a:lvl1pPr algn="l">
              <a:defRPr sz="1440" b="1"/>
            </a:lvl1pPr>
          </a:lstStyle>
          <a:p>
            <a:r>
              <a:rPr lang="en-US"/>
              <a:t>Click to edit Master title style</a:t>
            </a:r>
          </a:p>
        </p:txBody>
      </p:sp>
      <p:sp>
        <p:nvSpPr>
          <p:cNvPr id="3" name="Picture Placeholder 2"/>
          <p:cNvSpPr>
            <a:spLocks noGrp="1"/>
          </p:cNvSpPr>
          <p:nvPr>
            <p:ph type="pic" idx="1"/>
          </p:nvPr>
        </p:nvSpPr>
        <p:spPr>
          <a:xfrm>
            <a:off x="6451998" y="2206236"/>
            <a:ext cx="19751278" cy="14812565"/>
          </a:xfrm>
        </p:spPr>
        <p:txBody>
          <a:bodyPr/>
          <a:lstStyle>
            <a:lvl1pPr marL="0" indent="0">
              <a:buNone/>
              <a:defRPr sz="2320"/>
            </a:lvl1pPr>
            <a:lvl2pPr marL="329176" indent="0">
              <a:buNone/>
              <a:defRPr sz="2000"/>
            </a:lvl2pPr>
            <a:lvl3pPr marL="658352" indent="0">
              <a:buNone/>
              <a:defRPr sz="1760"/>
            </a:lvl3pPr>
            <a:lvl4pPr marL="987527" indent="0">
              <a:buNone/>
              <a:defRPr sz="1440"/>
            </a:lvl4pPr>
            <a:lvl5pPr marL="1316703" indent="0">
              <a:buNone/>
              <a:defRPr sz="1440"/>
            </a:lvl5pPr>
            <a:lvl6pPr marL="1645879" indent="0">
              <a:buNone/>
              <a:defRPr sz="1440"/>
            </a:lvl6pPr>
            <a:lvl7pPr marL="1975055" indent="0">
              <a:buNone/>
              <a:defRPr sz="1440"/>
            </a:lvl7pPr>
            <a:lvl8pPr marL="2304230" indent="0">
              <a:buNone/>
              <a:defRPr sz="1440"/>
            </a:lvl8pPr>
            <a:lvl9pPr marL="2633406" indent="0">
              <a:buNone/>
              <a:defRPr sz="1440"/>
            </a:lvl9pPr>
          </a:lstStyle>
          <a:p>
            <a:pPr lvl="0"/>
            <a:endParaRPr lang="en-US" noProof="0"/>
          </a:p>
        </p:txBody>
      </p:sp>
      <p:sp>
        <p:nvSpPr>
          <p:cNvPr id="4" name="Text Placeholder 3"/>
          <p:cNvSpPr>
            <a:spLocks noGrp="1"/>
          </p:cNvSpPr>
          <p:nvPr>
            <p:ph type="body" sz="half" idx="2"/>
          </p:nvPr>
        </p:nvSpPr>
        <p:spPr>
          <a:xfrm>
            <a:off x="6451998" y="19322654"/>
            <a:ext cx="19751278" cy="2896790"/>
          </a:xfrm>
        </p:spPr>
        <p:txBody>
          <a:bodyPr/>
          <a:lstStyle>
            <a:lvl1pPr marL="0" indent="0">
              <a:buNone/>
              <a:defRPr sz="1040"/>
            </a:lvl1pPr>
            <a:lvl2pPr marL="329176" indent="0">
              <a:buNone/>
              <a:defRPr sz="880"/>
            </a:lvl2pPr>
            <a:lvl3pPr marL="658352" indent="0">
              <a:buNone/>
              <a:defRPr sz="800"/>
            </a:lvl3pPr>
            <a:lvl4pPr marL="987527" indent="0">
              <a:buNone/>
              <a:defRPr sz="640"/>
            </a:lvl4pPr>
            <a:lvl5pPr marL="1316703" indent="0">
              <a:buNone/>
              <a:defRPr sz="640"/>
            </a:lvl5pPr>
            <a:lvl6pPr marL="1645879" indent="0">
              <a:buNone/>
              <a:defRPr sz="640"/>
            </a:lvl6pPr>
            <a:lvl7pPr marL="1975055" indent="0">
              <a:buNone/>
              <a:defRPr sz="640"/>
            </a:lvl7pPr>
            <a:lvl8pPr marL="2304230" indent="0">
              <a:buNone/>
              <a:defRPr sz="640"/>
            </a:lvl8pPr>
            <a:lvl9pPr marL="2633406" indent="0">
              <a:buNone/>
              <a:defRPr sz="64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B1D435E-1CD1-4E0D-97D2-7574F8540AED}" type="slidenum">
              <a:rPr lang="en-US" altLang="en-US"/>
              <a:pPr/>
              <a:t>‹#›</a:t>
            </a:fld>
            <a:endParaRPr lang="en-US" altLang="en-US"/>
          </a:p>
        </p:txBody>
      </p:sp>
    </p:spTree>
    <p:extLst>
      <p:ext uri="{BB962C8B-B14F-4D97-AF65-F5344CB8AC3E}">
        <p14:creationId xmlns:p14="http://schemas.microsoft.com/office/powerpoint/2010/main" val="229662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7192" y="989013"/>
            <a:ext cx="2962402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6802" tIns="183401" rIns="366802" bIns="18340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647192" y="5759450"/>
            <a:ext cx="29624020" cy="162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6802" tIns="183401" rIns="366802" bIns="18340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647192" y="22482175"/>
            <a:ext cx="7678420" cy="1714500"/>
          </a:xfrm>
          <a:prstGeom prst="rect">
            <a:avLst/>
          </a:prstGeom>
          <a:noFill/>
          <a:ln w="9525">
            <a:noFill/>
            <a:miter lim="800000"/>
            <a:headEnd/>
            <a:tailEnd/>
          </a:ln>
          <a:effectLst/>
        </p:spPr>
        <p:txBody>
          <a:bodyPr vert="horz" wrap="square" lIns="366802" tIns="183401" rIns="366802" bIns="183401" numCol="1" anchor="t" anchorCtr="0" compatLnSpc="1">
            <a:prstTxWarp prst="textNoShape">
              <a:avLst/>
            </a:prstTxWarp>
          </a:bodyPr>
          <a:lstStyle>
            <a:lvl1pPr>
              <a:defRPr sz="4480">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11248392" y="22482175"/>
            <a:ext cx="10421620" cy="1714500"/>
          </a:xfrm>
          <a:prstGeom prst="rect">
            <a:avLst/>
          </a:prstGeom>
          <a:noFill/>
          <a:ln w="9525">
            <a:noFill/>
            <a:miter lim="800000"/>
            <a:headEnd/>
            <a:tailEnd/>
          </a:ln>
          <a:effectLst/>
        </p:spPr>
        <p:txBody>
          <a:bodyPr vert="horz" wrap="square" lIns="366802" tIns="183401" rIns="366802" bIns="183401" numCol="1" anchor="t" anchorCtr="0" compatLnSpc="1">
            <a:prstTxWarp prst="textNoShape">
              <a:avLst/>
            </a:prstTxWarp>
          </a:bodyPr>
          <a:lstStyle>
            <a:lvl1pPr algn="ctr">
              <a:defRPr sz="4480">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2792" y="22482175"/>
            <a:ext cx="7678420" cy="1714500"/>
          </a:xfrm>
          <a:prstGeom prst="rect">
            <a:avLst/>
          </a:prstGeom>
          <a:noFill/>
          <a:ln w="9525">
            <a:noFill/>
            <a:miter lim="800000"/>
            <a:headEnd/>
            <a:tailEnd/>
          </a:ln>
          <a:effectLst/>
        </p:spPr>
        <p:txBody>
          <a:bodyPr vert="horz" wrap="square" lIns="366802" tIns="183401" rIns="366802" bIns="183401" numCol="1" anchor="t" anchorCtr="0" compatLnSpc="1">
            <a:prstTxWarp prst="textNoShape">
              <a:avLst/>
            </a:prstTxWarp>
          </a:bodyPr>
          <a:lstStyle>
            <a:lvl1pPr algn="r">
              <a:defRPr sz="4480"/>
            </a:lvl1pPr>
          </a:lstStyle>
          <a:p>
            <a:fld id="{36313287-BE77-4D1F-95A0-C53E352FC45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2933627" rtl="0" eaLnBrk="0" fontAlgn="base" hangingPunct="0">
        <a:spcBef>
          <a:spcPct val="0"/>
        </a:spcBef>
        <a:spcAft>
          <a:spcPct val="0"/>
        </a:spcAft>
        <a:defRPr sz="14080">
          <a:solidFill>
            <a:schemeClr val="tx2"/>
          </a:solidFill>
          <a:latin typeface="+mj-lt"/>
          <a:ea typeface="+mj-ea"/>
          <a:cs typeface="+mj-cs"/>
        </a:defRPr>
      </a:lvl1pPr>
      <a:lvl2pPr algn="ctr" defTabSz="2933627" rtl="0" eaLnBrk="0" fontAlgn="base" hangingPunct="0">
        <a:spcBef>
          <a:spcPct val="0"/>
        </a:spcBef>
        <a:spcAft>
          <a:spcPct val="0"/>
        </a:spcAft>
        <a:defRPr sz="14080">
          <a:solidFill>
            <a:schemeClr val="tx2"/>
          </a:solidFill>
          <a:latin typeface="Arial" charset="0"/>
        </a:defRPr>
      </a:lvl2pPr>
      <a:lvl3pPr algn="ctr" defTabSz="2933627" rtl="0" eaLnBrk="0" fontAlgn="base" hangingPunct="0">
        <a:spcBef>
          <a:spcPct val="0"/>
        </a:spcBef>
        <a:spcAft>
          <a:spcPct val="0"/>
        </a:spcAft>
        <a:defRPr sz="14080">
          <a:solidFill>
            <a:schemeClr val="tx2"/>
          </a:solidFill>
          <a:latin typeface="Arial" charset="0"/>
        </a:defRPr>
      </a:lvl3pPr>
      <a:lvl4pPr algn="ctr" defTabSz="2933627" rtl="0" eaLnBrk="0" fontAlgn="base" hangingPunct="0">
        <a:spcBef>
          <a:spcPct val="0"/>
        </a:spcBef>
        <a:spcAft>
          <a:spcPct val="0"/>
        </a:spcAft>
        <a:defRPr sz="14080">
          <a:solidFill>
            <a:schemeClr val="tx2"/>
          </a:solidFill>
          <a:latin typeface="Arial" charset="0"/>
        </a:defRPr>
      </a:lvl4pPr>
      <a:lvl5pPr algn="ctr" defTabSz="2933627" rtl="0" eaLnBrk="0" fontAlgn="base" hangingPunct="0">
        <a:spcBef>
          <a:spcPct val="0"/>
        </a:spcBef>
        <a:spcAft>
          <a:spcPct val="0"/>
        </a:spcAft>
        <a:defRPr sz="14080">
          <a:solidFill>
            <a:schemeClr val="tx2"/>
          </a:solidFill>
          <a:latin typeface="Arial" charset="0"/>
        </a:defRPr>
      </a:lvl5pPr>
      <a:lvl6pPr marL="329176" algn="ctr" defTabSz="2934009" rtl="0" fontAlgn="base">
        <a:spcBef>
          <a:spcPct val="0"/>
        </a:spcBef>
        <a:spcAft>
          <a:spcPct val="0"/>
        </a:spcAft>
        <a:defRPr sz="14080">
          <a:solidFill>
            <a:schemeClr val="tx2"/>
          </a:solidFill>
          <a:latin typeface="Arial" charset="0"/>
        </a:defRPr>
      </a:lvl6pPr>
      <a:lvl7pPr marL="658352" algn="ctr" defTabSz="2934009" rtl="0" fontAlgn="base">
        <a:spcBef>
          <a:spcPct val="0"/>
        </a:spcBef>
        <a:spcAft>
          <a:spcPct val="0"/>
        </a:spcAft>
        <a:defRPr sz="14080">
          <a:solidFill>
            <a:schemeClr val="tx2"/>
          </a:solidFill>
          <a:latin typeface="Arial" charset="0"/>
        </a:defRPr>
      </a:lvl7pPr>
      <a:lvl8pPr marL="987527" algn="ctr" defTabSz="2934009" rtl="0" fontAlgn="base">
        <a:spcBef>
          <a:spcPct val="0"/>
        </a:spcBef>
        <a:spcAft>
          <a:spcPct val="0"/>
        </a:spcAft>
        <a:defRPr sz="14080">
          <a:solidFill>
            <a:schemeClr val="tx2"/>
          </a:solidFill>
          <a:latin typeface="Arial" charset="0"/>
        </a:defRPr>
      </a:lvl8pPr>
      <a:lvl9pPr marL="1316703" algn="ctr" defTabSz="2934009" rtl="0" fontAlgn="base">
        <a:spcBef>
          <a:spcPct val="0"/>
        </a:spcBef>
        <a:spcAft>
          <a:spcPct val="0"/>
        </a:spcAft>
        <a:defRPr sz="14080">
          <a:solidFill>
            <a:schemeClr val="tx2"/>
          </a:solidFill>
          <a:latin typeface="Arial" charset="0"/>
        </a:defRPr>
      </a:lvl9pPr>
    </p:titleStyle>
    <p:bodyStyle>
      <a:lvl1pPr marL="1099793" indent="-1099793" algn="l" defTabSz="2933627" rtl="0" eaLnBrk="0" fontAlgn="base" hangingPunct="0">
        <a:spcBef>
          <a:spcPct val="20000"/>
        </a:spcBef>
        <a:spcAft>
          <a:spcPct val="0"/>
        </a:spcAft>
        <a:buChar char="•"/>
        <a:defRPr sz="10240">
          <a:solidFill>
            <a:schemeClr val="tx1"/>
          </a:solidFill>
          <a:latin typeface="+mn-lt"/>
          <a:ea typeface="+mn-ea"/>
          <a:cs typeface="+mn-cs"/>
        </a:defRPr>
      </a:lvl1pPr>
      <a:lvl2pPr marL="2383730" indent="-915647" algn="l" defTabSz="2933627" rtl="0" eaLnBrk="0" fontAlgn="base" hangingPunct="0">
        <a:spcBef>
          <a:spcPct val="20000"/>
        </a:spcBef>
        <a:spcAft>
          <a:spcPct val="0"/>
        </a:spcAft>
        <a:buChar char="–"/>
        <a:defRPr sz="9040">
          <a:solidFill>
            <a:schemeClr val="tx1"/>
          </a:solidFill>
          <a:latin typeface="+mn-lt"/>
        </a:defRPr>
      </a:lvl2pPr>
      <a:lvl3pPr marL="3667668" indent="-732772" algn="l" defTabSz="2933627" rtl="0" eaLnBrk="0" fontAlgn="base" hangingPunct="0">
        <a:spcBef>
          <a:spcPct val="20000"/>
        </a:spcBef>
        <a:spcAft>
          <a:spcPct val="0"/>
        </a:spcAft>
        <a:buChar char="•"/>
        <a:defRPr sz="7680">
          <a:solidFill>
            <a:schemeClr val="tx1"/>
          </a:solidFill>
          <a:latin typeface="+mn-lt"/>
        </a:defRPr>
      </a:lvl3pPr>
      <a:lvl4pPr marL="5134482" indent="-732772" algn="l" defTabSz="2933627" rtl="0" eaLnBrk="0" fontAlgn="base" hangingPunct="0">
        <a:spcBef>
          <a:spcPct val="20000"/>
        </a:spcBef>
        <a:spcAft>
          <a:spcPct val="0"/>
        </a:spcAft>
        <a:buChar char="–"/>
        <a:defRPr sz="6400">
          <a:solidFill>
            <a:schemeClr val="tx1"/>
          </a:solidFill>
          <a:latin typeface="+mn-lt"/>
        </a:defRPr>
      </a:lvl4pPr>
      <a:lvl5pPr marL="6601295" indent="-731502" algn="l" defTabSz="2933627" rtl="0" eaLnBrk="0" fontAlgn="base" hangingPunct="0">
        <a:spcBef>
          <a:spcPct val="20000"/>
        </a:spcBef>
        <a:spcAft>
          <a:spcPct val="0"/>
        </a:spcAft>
        <a:buChar char="»"/>
        <a:defRPr sz="6400">
          <a:solidFill>
            <a:schemeClr val="tx1"/>
          </a:solidFill>
          <a:latin typeface="+mn-lt"/>
        </a:defRPr>
      </a:lvl5pPr>
      <a:lvl6pPr marL="6930979" indent="-732645" algn="l" defTabSz="2934009" rtl="0" fontAlgn="base">
        <a:spcBef>
          <a:spcPct val="20000"/>
        </a:spcBef>
        <a:spcAft>
          <a:spcPct val="0"/>
        </a:spcAft>
        <a:buChar char="»"/>
        <a:defRPr sz="6400">
          <a:solidFill>
            <a:schemeClr val="tx1"/>
          </a:solidFill>
          <a:latin typeface="+mn-lt"/>
        </a:defRPr>
      </a:lvl6pPr>
      <a:lvl7pPr marL="7260155" indent="-732645" algn="l" defTabSz="2934009" rtl="0" fontAlgn="base">
        <a:spcBef>
          <a:spcPct val="20000"/>
        </a:spcBef>
        <a:spcAft>
          <a:spcPct val="0"/>
        </a:spcAft>
        <a:buChar char="»"/>
        <a:defRPr sz="6400">
          <a:solidFill>
            <a:schemeClr val="tx1"/>
          </a:solidFill>
          <a:latin typeface="+mn-lt"/>
        </a:defRPr>
      </a:lvl7pPr>
      <a:lvl8pPr marL="7589330" indent="-732645" algn="l" defTabSz="2934009" rtl="0" fontAlgn="base">
        <a:spcBef>
          <a:spcPct val="20000"/>
        </a:spcBef>
        <a:spcAft>
          <a:spcPct val="0"/>
        </a:spcAft>
        <a:buChar char="»"/>
        <a:defRPr sz="6400">
          <a:solidFill>
            <a:schemeClr val="tx1"/>
          </a:solidFill>
          <a:latin typeface="+mn-lt"/>
        </a:defRPr>
      </a:lvl8pPr>
      <a:lvl9pPr marL="7918506" indent="-732645" algn="l" defTabSz="2934009" rtl="0" fontAlgn="base">
        <a:spcBef>
          <a:spcPct val="20000"/>
        </a:spcBef>
        <a:spcAft>
          <a:spcPct val="0"/>
        </a:spcAft>
        <a:buChar char="»"/>
        <a:defRPr sz="6400">
          <a:solidFill>
            <a:schemeClr val="tx1"/>
          </a:solidFill>
          <a:latin typeface="+mn-lt"/>
        </a:defRPr>
      </a:lvl9pPr>
    </p:bodyStyle>
    <p:otherStyle>
      <a:defPPr>
        <a:defRPr lang="en-US"/>
      </a:defPPr>
      <a:lvl1pPr marL="0" algn="l" defTabSz="658352" rtl="0" eaLnBrk="1" latinLnBrk="0" hangingPunct="1">
        <a:defRPr sz="1360" kern="1200">
          <a:solidFill>
            <a:schemeClr val="tx1"/>
          </a:solidFill>
          <a:latin typeface="+mn-lt"/>
          <a:ea typeface="+mn-ea"/>
          <a:cs typeface="+mn-cs"/>
        </a:defRPr>
      </a:lvl1pPr>
      <a:lvl2pPr marL="329176" algn="l" defTabSz="658352" rtl="0" eaLnBrk="1" latinLnBrk="0" hangingPunct="1">
        <a:defRPr sz="1360" kern="1200">
          <a:solidFill>
            <a:schemeClr val="tx1"/>
          </a:solidFill>
          <a:latin typeface="+mn-lt"/>
          <a:ea typeface="+mn-ea"/>
          <a:cs typeface="+mn-cs"/>
        </a:defRPr>
      </a:lvl2pPr>
      <a:lvl3pPr marL="658352" algn="l" defTabSz="658352" rtl="0" eaLnBrk="1" latinLnBrk="0" hangingPunct="1">
        <a:defRPr sz="1360" kern="1200">
          <a:solidFill>
            <a:schemeClr val="tx1"/>
          </a:solidFill>
          <a:latin typeface="+mn-lt"/>
          <a:ea typeface="+mn-ea"/>
          <a:cs typeface="+mn-cs"/>
        </a:defRPr>
      </a:lvl3pPr>
      <a:lvl4pPr marL="987527" algn="l" defTabSz="658352" rtl="0" eaLnBrk="1" latinLnBrk="0" hangingPunct="1">
        <a:defRPr sz="1360" kern="1200">
          <a:solidFill>
            <a:schemeClr val="tx1"/>
          </a:solidFill>
          <a:latin typeface="+mn-lt"/>
          <a:ea typeface="+mn-ea"/>
          <a:cs typeface="+mn-cs"/>
        </a:defRPr>
      </a:lvl4pPr>
      <a:lvl5pPr marL="1316703" algn="l" defTabSz="658352" rtl="0" eaLnBrk="1" latinLnBrk="0" hangingPunct="1">
        <a:defRPr sz="1360" kern="1200">
          <a:solidFill>
            <a:schemeClr val="tx1"/>
          </a:solidFill>
          <a:latin typeface="+mn-lt"/>
          <a:ea typeface="+mn-ea"/>
          <a:cs typeface="+mn-cs"/>
        </a:defRPr>
      </a:lvl5pPr>
      <a:lvl6pPr marL="1645879" algn="l" defTabSz="658352" rtl="0" eaLnBrk="1" latinLnBrk="0" hangingPunct="1">
        <a:defRPr sz="1360" kern="1200">
          <a:solidFill>
            <a:schemeClr val="tx1"/>
          </a:solidFill>
          <a:latin typeface="+mn-lt"/>
          <a:ea typeface="+mn-ea"/>
          <a:cs typeface="+mn-cs"/>
        </a:defRPr>
      </a:lvl6pPr>
      <a:lvl7pPr marL="1975055" algn="l" defTabSz="658352" rtl="0" eaLnBrk="1" latinLnBrk="0" hangingPunct="1">
        <a:defRPr sz="1360" kern="1200">
          <a:solidFill>
            <a:schemeClr val="tx1"/>
          </a:solidFill>
          <a:latin typeface="+mn-lt"/>
          <a:ea typeface="+mn-ea"/>
          <a:cs typeface="+mn-cs"/>
        </a:defRPr>
      </a:lvl7pPr>
      <a:lvl8pPr marL="2304230" algn="l" defTabSz="658352" rtl="0" eaLnBrk="1" latinLnBrk="0" hangingPunct="1">
        <a:defRPr sz="1360" kern="1200">
          <a:solidFill>
            <a:schemeClr val="tx1"/>
          </a:solidFill>
          <a:latin typeface="+mn-lt"/>
          <a:ea typeface="+mn-ea"/>
          <a:cs typeface="+mn-cs"/>
        </a:defRPr>
      </a:lvl8pPr>
      <a:lvl9pPr marL="2633406" algn="l" defTabSz="658352" rtl="0" eaLnBrk="1" latinLnBrk="0" hangingPunct="1">
        <a:defRPr sz="1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archive.ics.uci.edu/ml/datasets/Heart+Disease" TargetMode="External"/><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sz="quarter"/>
          </p:nvPr>
        </p:nvSpPr>
        <p:spPr>
          <a:xfrm>
            <a:off x="8120600" y="457199"/>
            <a:ext cx="20225800" cy="2432218"/>
          </a:xfrm>
          <a:ln>
            <a:noFill/>
          </a:ln>
        </p:spPr>
        <p:txBody>
          <a:bodyPr/>
          <a:lstStyle/>
          <a:p>
            <a:pPr defTabSz="2934009" eaLnBrk="1" hangingPunct="1">
              <a:spcBef>
                <a:spcPts val="0"/>
              </a:spcBef>
              <a:defRPr/>
            </a:pPr>
            <a:r>
              <a:rPr lang="en-US" sz="5760"/>
              <a:t>A Pretty </a:t>
            </a:r>
            <a:r>
              <a:rPr lang="en-US" sz="5760" dirty="0"/>
              <a:t>Resonance</a:t>
            </a:r>
            <a:r>
              <a:rPr lang="en-US" sz="5760"/>
              <a:t>: Prediction for Heart Disease </a:t>
            </a:r>
            <a:r>
              <a:rPr lang="en-US" sz="5760" dirty="0"/>
              <a:t>D</a:t>
            </a:r>
            <a:r>
              <a:rPr lang="en-US" sz="5760"/>
              <a:t>iagnosis </a:t>
            </a:r>
            <a:br>
              <a:rPr lang="en-US" sz="3520" dirty="0">
                <a:latin typeface="+mn-lt"/>
              </a:rPr>
            </a:br>
            <a:r>
              <a:rPr lang="en-US" sz="4320" dirty="0">
                <a:latin typeface="+mn-lt"/>
              </a:rPr>
              <a:t>Shan Jiang (sj2921)</a:t>
            </a:r>
            <a:endParaRPr lang="en-US" sz="4320" b="1" dirty="0">
              <a:latin typeface="+mn-lt"/>
            </a:endParaRPr>
          </a:p>
        </p:txBody>
      </p:sp>
      <p:pic>
        <p:nvPicPr>
          <p:cNvPr id="2105" name="Picture 58" descr="MailCR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043" y="981860"/>
            <a:ext cx="6820118" cy="163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graphicFrame>
            <p:nvGraphicFramePr>
              <p:cNvPr id="29" name="Group 128"/>
              <p:cNvGraphicFramePr>
                <a:graphicFrameLocks noGrp="1"/>
              </p:cNvGraphicFramePr>
              <p:nvPr>
                <p:extLst>
                  <p:ext uri="{D42A27DB-BD31-4B8C-83A1-F6EECF244321}">
                    <p14:modId xmlns:p14="http://schemas.microsoft.com/office/powerpoint/2010/main" val="306317712"/>
                  </p:ext>
                </p:extLst>
              </p:nvPr>
            </p:nvGraphicFramePr>
            <p:xfrm>
              <a:off x="10069372" y="4573484"/>
              <a:ext cx="12304129" cy="19786042"/>
            </p:xfrm>
            <a:graphic>
              <a:graphicData uri="http://schemas.openxmlformats.org/drawingml/2006/table">
                <a:tbl>
                  <a:tblPr>
                    <a:tableStyleId>{616DA210-FB5B-4158-B5E0-FEB733F419BA}</a:tableStyleId>
                  </a:tblPr>
                  <a:tblGrid>
                    <a:gridCol w="12304129">
                      <a:extLst>
                        <a:ext uri="{9D8B030D-6E8A-4147-A177-3AD203B41FA5}">
                          <a16:colId xmlns:a16="http://schemas.microsoft.com/office/drawing/2014/main" val="20000"/>
                        </a:ext>
                      </a:extLst>
                    </a:gridCol>
                  </a:tblGrid>
                  <a:tr h="19786042">
                    <a:tc>
                      <a:txBody>
                        <a:bodyPr/>
                        <a:lstStyle/>
                        <a:p>
                          <a:pPr marL="0" indent="0" algn="just"/>
                          <a:r>
                            <a:rPr lang="en-US" sz="2400" dirty="0"/>
                            <a:t>After a general overview of correlation between covariates and  2 by 2 table visualization comparison of diseased subjects vs non-disease presence individuals , it is clear that there are no multicollinearity exist which is indicated by VIF &gt; 10, while a majority of variables have association with the outcome. Specifically, formally test results suggest, for all 6 categorical variables indicated, the chi-square test of independence implies none is independent of the heart disease status, so we cannot rule out any variables indeed by hypothesis testing. </a:t>
                          </a:r>
                        </a:p>
                        <a:p>
                          <a:pPr marL="0" indent="0" algn="just"/>
                          <a:r>
                            <a:rPr lang="en-US" sz="2400" dirty="0"/>
                            <a:t>Multinomial models are initiated for modelling the severity of heart disease. To achieve this goal, two types of links are built: one is ordered model using logit link, while the other treats the heart disease variable as the nominal variable, and fit a generalized logit link. By using the Hosmer-</a:t>
                          </a:r>
                          <a:r>
                            <a:rPr lang="en-US" sz="2400" dirty="0" err="1"/>
                            <a:t>Lemeshow</a:t>
                          </a:r>
                          <a:r>
                            <a:rPr lang="en-US" sz="2400" dirty="0"/>
                            <a:t> goodness-of-fit of 71.6499 with </a:t>
                          </a:r>
                          <a:r>
                            <a:rPr lang="en-US" sz="2400" dirty="0" err="1"/>
                            <a:t>d.f</a:t>
                          </a:r>
                          <a:r>
                            <a:rPr lang="en-US" sz="2400" dirty="0"/>
                            <a:t> of 35, multinomial ordered model is proved to be a not adequate fit (p =  &lt; 0.05). The  alternative unordered generalized logit link model attains 38.02 in terms of Hosmer-</a:t>
                          </a:r>
                          <a:r>
                            <a:rPr lang="en-US" sz="2400" dirty="0" err="1"/>
                            <a:t>Lemeshow</a:t>
                          </a:r>
                          <a:r>
                            <a:rPr lang="en-US" sz="2400" dirty="0"/>
                            <a:t> statistic(p = 0.2141 &gt; 0.05), implying a good fit. </a:t>
                          </a:r>
                        </a:p>
                        <a:p>
                          <a:pPr marL="0" indent="0" algn="just"/>
                          <a:r>
                            <a:rPr lang="en-US" sz="2400" dirty="0"/>
                            <a:t>Then by recoding the diagnosis variable into the binary outcome, we fit a binomial logistic regression model again, which also acquires a p-value of 0.1829 concerning goodness of fit. Again, we use common</a:t>
                          </a:r>
                          <a:r>
                            <a:rPr lang="en-US" sz="2400" baseline="0" dirty="0"/>
                            <a:t> </a:t>
                          </a:r>
                          <a:r>
                            <a:rPr lang="en-US" sz="2400" dirty="0"/>
                            <a:t>model</a:t>
                          </a:r>
                          <a:r>
                            <a:rPr lang="en-US" sz="2400" baseline="0" dirty="0"/>
                            <a:t> comparison criteria for finalizing our model selection, here is the tabular form comparison of AIC, BIC and log-likelihood.  </a:t>
                          </a:r>
                          <a:endParaRPr lang="en-US" sz="2400" dirty="0"/>
                        </a:p>
                        <a:p>
                          <a:pPr marL="0" indent="0" algn="just"/>
                          <a:endParaRPr lang="en-US" sz="2400" dirty="0"/>
                        </a:p>
                        <a:p>
                          <a:pPr marL="0" indent="0" algn="just"/>
                          <a:endParaRPr lang="en-US" sz="2400" dirty="0"/>
                        </a:p>
                        <a:p>
                          <a:pPr marL="0" indent="0" algn="just"/>
                          <a:endParaRPr lang="en-US" sz="2400" dirty="0"/>
                        </a:p>
                        <a:p>
                          <a:pPr marL="0" indent="0" algn="just"/>
                          <a:endParaRPr lang="en-US" sz="2400" dirty="0"/>
                        </a:p>
                        <a:p>
                          <a:pPr marL="0" indent="0" algn="just"/>
                          <a:endParaRPr lang="en-US" sz="2400" dirty="0"/>
                        </a:p>
                        <a:p>
                          <a:pPr marL="0" indent="0" algn="just"/>
                          <a:endParaRPr lang="en-US" sz="2400" dirty="0"/>
                        </a:p>
                        <a:p>
                          <a:pPr marL="0" marR="0" lvl="0" indent="0" algn="just" defTabSz="658352" rtl="0" eaLnBrk="1" fontAlgn="auto" latinLnBrk="0" hangingPunct="1">
                            <a:lnSpc>
                              <a:spcPct val="100000"/>
                            </a:lnSpc>
                            <a:spcBef>
                              <a:spcPts val="0"/>
                            </a:spcBef>
                            <a:spcAft>
                              <a:spcPts val="0"/>
                            </a:spcAft>
                            <a:buClrTx/>
                            <a:buSzTx/>
                            <a:buFontTx/>
                            <a:buNone/>
                            <a:tabLst/>
                            <a:defRPr/>
                          </a:pPr>
                          <a:r>
                            <a:rPr lang="en-US" sz="2400" dirty="0"/>
                            <a:t>Model fitting statistics results from two categories of model analysis for intercept and covariates are presented above, the first binomial logistic model is picked for final model in this study</a:t>
                          </a:r>
                          <a:r>
                            <a:rPr lang="en-US" sz="2400" baseline="0" dirty="0"/>
                            <a:t> since this model has the lowest AIC, BIC and log-likelihood value. </a:t>
                          </a:r>
                          <a:endParaRPr lang="en-US" sz="2400" dirty="0"/>
                        </a:p>
                        <a:p>
                          <a:pPr marL="0" indent="0" algn="just"/>
                          <a:r>
                            <a:rPr lang="en-US" sz="2400" dirty="0"/>
                            <a:t>When it comes to the final binominal</a:t>
                          </a:r>
                          <a:r>
                            <a:rPr lang="en-US" sz="2400" baseline="0" dirty="0"/>
                            <a:t> logistic </a:t>
                          </a:r>
                          <a:r>
                            <a:rPr lang="en-US" sz="2400" dirty="0"/>
                            <a:t>model, the logit link was</a:t>
                          </a:r>
                          <a:r>
                            <a:rPr lang="en-US" sz="2400" baseline="0" dirty="0"/>
                            <a:t> pre-specified for transformation, t</a:t>
                          </a:r>
                          <a:r>
                            <a:rPr lang="en-US" sz="2400" dirty="0"/>
                            <a:t>he construction of binomial logistic model using stepwise iteration finally incorporated  9 variables: </a:t>
                          </a:r>
                        </a:p>
                        <a:p>
                          <a:pPr marL="0" indent="0" algn="just"/>
                          <a:endParaRPr lang="en-US" sz="2400" dirty="0"/>
                        </a:p>
                        <a:p>
                          <a:pPr marL="0" indent="0" algn="just"/>
                          <a14:m>
                            <m:oMathPara xmlns:m="http://schemas.openxmlformats.org/officeDocument/2006/math">
                              <m:oMathParaPr>
                                <m:jc m:val="left"/>
                              </m:oMathParaPr>
                              <m:oMath xmlns:m="http://schemas.openxmlformats.org/officeDocument/2006/math">
                                <m:func>
                                  <m:funcPr>
                                    <m:ctrlPr>
                                      <a:rPr lang="en-US" sz="1500" b="0" i="1" smtClean="0">
                                        <a:latin typeface="Cambria Math" panose="02040503050406030204" pitchFamily="18" charset="0"/>
                                      </a:rPr>
                                    </m:ctrlPr>
                                  </m:funcPr>
                                  <m:fName>
                                    <m:r>
                                      <m:rPr>
                                        <m:sty m:val="p"/>
                                      </m:rPr>
                                      <a:rPr lang="en-US" sz="1500" b="0" i="0" smtClean="0">
                                        <a:latin typeface="Cambria Math" panose="02040503050406030204" pitchFamily="18" charset="0"/>
                                      </a:rPr>
                                      <m:t>log</m:t>
                                    </m:r>
                                  </m:fName>
                                  <m:e>
                                    <m:d>
                                      <m:dPr>
                                        <m:ctrlPr>
                                          <a:rPr lang="en-US" sz="1500" b="0" i="1" smtClean="0">
                                            <a:latin typeface="Cambria Math" panose="02040503050406030204" pitchFamily="18" charset="0"/>
                                          </a:rPr>
                                        </m:ctrlPr>
                                      </m:dPr>
                                      <m:e>
                                        <m:f>
                                          <m:fPr>
                                            <m:ctrlPr>
                                              <a:rPr lang="en-US" sz="1500" b="0" i="1" smtClean="0">
                                                <a:latin typeface="Cambria Math" panose="02040503050406030204" pitchFamily="18" charset="0"/>
                                              </a:rPr>
                                            </m:ctrlPr>
                                          </m:fPr>
                                          <m:num>
                                            <m:r>
                                              <a:rPr lang="en-US" sz="1500" b="0" i="1" smtClean="0">
                                                <a:latin typeface="Cambria Math" panose="02040503050406030204" pitchFamily="18" charset="0"/>
                                              </a:rPr>
                                              <m:t>𝜋</m:t>
                                            </m:r>
                                          </m:num>
                                          <m:den>
                                            <m:r>
                                              <a:rPr lang="en-US" sz="1500" b="0" i="1" smtClean="0">
                                                <a:latin typeface="Cambria Math" panose="02040503050406030204" pitchFamily="18" charset="0"/>
                                              </a:rPr>
                                              <m:t>1−</m:t>
                                            </m:r>
                                            <m:r>
                                              <a:rPr lang="en-US" sz="1500" b="0" i="1" smtClean="0">
                                                <a:latin typeface="Cambria Math" panose="02040503050406030204" pitchFamily="18" charset="0"/>
                                              </a:rPr>
                                              <m:t>𝜋</m:t>
                                            </m:r>
                                          </m:den>
                                        </m:f>
                                      </m:e>
                                    </m:d>
                                  </m:e>
                                </m:func>
                                <m:r>
                                  <a:rPr lang="en-US" sz="1500" i="1" smtClean="0">
                                    <a:latin typeface="Cambria Math" panose="02040503050406030204" pitchFamily="18" charset="0"/>
                                  </a:rPr>
                                  <m:t>=</m:t>
                                </m:r>
                                <m:sSub>
                                  <m:sSubPr>
                                    <m:ctrlPr>
                                      <a:rPr lang="en-US" sz="1500" i="1" smtClean="0">
                                        <a:latin typeface="Cambria Math" panose="02040503050406030204" pitchFamily="18" charset="0"/>
                                      </a:rPr>
                                    </m:ctrlPr>
                                  </m:sSubPr>
                                  <m:e>
                                    <m:r>
                                      <a:rPr lang="en-US" sz="1500" i="1" smtClean="0">
                                        <a:latin typeface="Cambria Math" panose="02040503050406030204" pitchFamily="18" charset="0"/>
                                      </a:rPr>
                                      <m:t>𝛽</m:t>
                                    </m:r>
                                  </m:e>
                                  <m:sub>
                                    <m:r>
                                      <a:rPr lang="en-US" sz="1500" b="0" i="1" smtClean="0">
                                        <a:latin typeface="Cambria Math" panose="02040503050406030204" pitchFamily="18" charset="0"/>
                                      </a:rPr>
                                      <m:t>0</m:t>
                                    </m:r>
                                  </m:sub>
                                </m:sSub>
                                <m:r>
                                  <a:rPr lang="en-US" sz="1500" i="1" smtClean="0">
                                    <a:latin typeface="Cambria Math" panose="02040503050406030204" pitchFamily="18" charset="0"/>
                                  </a:rPr>
                                  <m:t>+</m:t>
                                </m:r>
                                <m:sSub>
                                  <m:sSubPr>
                                    <m:ctrlPr>
                                      <a:rPr lang="en-US" sz="1500" i="1" smtClean="0">
                                        <a:latin typeface="Cambria Math" panose="02040503050406030204" pitchFamily="18" charset="0"/>
                                      </a:rPr>
                                    </m:ctrlPr>
                                  </m:sSubPr>
                                  <m:e>
                                    <m:r>
                                      <a:rPr lang="en-US" sz="1500" i="1" smtClean="0">
                                        <a:latin typeface="Cambria Math" panose="02040503050406030204" pitchFamily="18" charset="0"/>
                                      </a:rPr>
                                      <m:t>𝛽</m:t>
                                    </m:r>
                                  </m:e>
                                  <m:sub>
                                    <m:r>
                                      <a:rPr lang="en-US" sz="1500" b="0" i="1" smtClean="0">
                                        <a:latin typeface="Cambria Math" panose="02040503050406030204" pitchFamily="18" charset="0"/>
                                      </a:rPr>
                                      <m:t>1</m:t>
                                    </m:r>
                                  </m:sub>
                                </m:sSub>
                                <m:r>
                                  <a:rPr lang="en-US" sz="1500" b="0" i="1" smtClean="0">
                                    <a:latin typeface="Cambria Math" panose="02040503050406030204" pitchFamily="18" charset="0"/>
                                  </a:rPr>
                                  <m:t> </m:t>
                                </m:r>
                                <m:r>
                                  <a:rPr lang="en-US" sz="1500" b="0" i="1" smtClean="0">
                                    <a:latin typeface="Cambria Math" panose="02040503050406030204" pitchFamily="18" charset="0"/>
                                    <a:ea typeface="Cambria Math" panose="02040503050406030204" pitchFamily="18" charset="0"/>
                                  </a:rPr>
                                  <m:t>∙</m:t>
                                </m:r>
                                <m:r>
                                  <a:rPr lang="en-US" sz="1500" i="1" smtClean="0">
                                    <a:latin typeface="Cambria Math" panose="02040503050406030204" pitchFamily="18" charset="0"/>
                                  </a:rPr>
                                  <m:t>𝑆𝑒𝑥</m:t>
                                </m:r>
                                <m:r>
                                  <a:rPr lang="en-US" sz="1500" i="1" smtClean="0">
                                    <a:latin typeface="Cambria Math" panose="02040503050406030204" pitchFamily="18" charset="0"/>
                                  </a:rPr>
                                  <m:t> +</m:t>
                                </m:r>
                                <m:sSub>
                                  <m:sSubPr>
                                    <m:ctrlPr>
                                      <a:rPr lang="en-US" sz="1500" i="1" smtClean="0">
                                        <a:latin typeface="Cambria Math" panose="02040503050406030204" pitchFamily="18" charset="0"/>
                                      </a:rPr>
                                    </m:ctrlPr>
                                  </m:sSubPr>
                                  <m:e>
                                    <m:r>
                                      <a:rPr lang="en-US" sz="1500" i="1" smtClean="0">
                                        <a:latin typeface="Cambria Math" panose="02040503050406030204" pitchFamily="18" charset="0"/>
                                      </a:rPr>
                                      <m:t>𝛽</m:t>
                                    </m:r>
                                  </m:e>
                                  <m:sub>
                                    <m:r>
                                      <a:rPr lang="en-US" sz="1500" b="0" i="1" smtClean="0">
                                        <a:latin typeface="Cambria Math" panose="02040503050406030204" pitchFamily="18" charset="0"/>
                                      </a:rPr>
                                      <m:t>2</m:t>
                                    </m:r>
                                  </m:sub>
                                </m:sSub>
                                <m:r>
                                  <a:rPr lang="en-US" sz="1500" b="0" i="1" smtClean="0">
                                    <a:latin typeface="Cambria Math" panose="02040503050406030204" pitchFamily="18" charset="0"/>
                                  </a:rPr>
                                  <m:t> </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𝐴𝑔</m:t>
                                </m:r>
                                <m:r>
                                  <a:rPr lang="en-US" sz="1500" i="1" smtClean="0">
                                    <a:latin typeface="Cambria Math" panose="02040503050406030204" pitchFamily="18" charset="0"/>
                                  </a:rPr>
                                  <m:t>𝑒</m:t>
                                </m:r>
                                <m:r>
                                  <a:rPr lang="en-US" sz="1500" i="1" smtClean="0">
                                    <a:latin typeface="Cambria Math" panose="02040503050406030204" pitchFamily="18" charset="0"/>
                                  </a:rPr>
                                  <m:t> +</m:t>
                                </m:r>
                                <m:sSub>
                                  <m:sSubPr>
                                    <m:ctrlPr>
                                      <a:rPr lang="en-US" sz="1500" i="1" smtClean="0">
                                        <a:latin typeface="Cambria Math" panose="02040503050406030204" pitchFamily="18" charset="0"/>
                                      </a:rPr>
                                    </m:ctrlPr>
                                  </m:sSubPr>
                                  <m:e>
                                    <m:r>
                                      <a:rPr lang="en-US" sz="1500" i="1" smtClean="0">
                                        <a:latin typeface="Cambria Math" panose="02040503050406030204" pitchFamily="18" charset="0"/>
                                      </a:rPr>
                                      <m:t>𝛽</m:t>
                                    </m:r>
                                  </m:e>
                                  <m:sub>
                                    <m:r>
                                      <a:rPr lang="en-US" sz="1500" b="0" i="1" smtClean="0">
                                        <a:latin typeface="Cambria Math" panose="02040503050406030204" pitchFamily="18" charset="0"/>
                                      </a:rPr>
                                      <m:t>3</m:t>
                                    </m:r>
                                  </m:sub>
                                </m:sSub>
                                <m:r>
                                  <a:rPr lang="en-US" sz="1500" b="0" i="1" smtClean="0">
                                    <a:latin typeface="Cambria Math" panose="02040503050406030204" pitchFamily="18" charset="0"/>
                                  </a:rPr>
                                  <m:t> </m:t>
                                </m:r>
                                <m:r>
                                  <a:rPr lang="en-US" sz="1500" b="0" i="1" smtClean="0">
                                    <a:latin typeface="Cambria Math" panose="02040503050406030204" pitchFamily="18" charset="0"/>
                                    <a:ea typeface="Cambria Math" panose="02040503050406030204" pitchFamily="18" charset="0"/>
                                  </a:rPr>
                                  <m:t>∙</m:t>
                                </m:r>
                                <m:r>
                                  <a:rPr lang="en-US" sz="1500" i="1" smtClean="0">
                                    <a:latin typeface="Cambria Math" panose="02040503050406030204" pitchFamily="18" charset="0"/>
                                  </a:rPr>
                                  <m:t>𝑐</m:t>
                                </m:r>
                                <m:r>
                                  <a:rPr lang="en-US" sz="1500" b="0" i="1" smtClean="0">
                                    <a:latin typeface="Cambria Math" panose="02040503050406030204" pitchFamily="18" charset="0"/>
                                  </a:rPr>
                                  <m:t>h𝑒𝑠𝑡</m:t>
                                </m:r>
                                <m:r>
                                  <a:rPr lang="en-US" sz="1500" b="0" i="1" smtClean="0">
                                    <a:latin typeface="Cambria Math" panose="02040503050406030204" pitchFamily="18" charset="0"/>
                                  </a:rPr>
                                  <m:t> </m:t>
                                </m:r>
                                <m:r>
                                  <a:rPr lang="en-US" sz="1500" i="1" smtClean="0">
                                    <a:latin typeface="Cambria Math" panose="02040503050406030204" pitchFamily="18" charset="0"/>
                                  </a:rPr>
                                  <m:t>𝑝</m:t>
                                </m:r>
                                <m:r>
                                  <a:rPr lang="en-US" sz="1500" b="0" i="1" smtClean="0">
                                    <a:latin typeface="Cambria Math" panose="02040503050406030204" pitchFamily="18" charset="0"/>
                                  </a:rPr>
                                  <m:t>𝑎𝑖𝑛</m:t>
                                </m:r>
                                <m:r>
                                  <a:rPr lang="en-US" sz="1500" i="1" smtClean="0">
                                    <a:latin typeface="Cambria Math" panose="02040503050406030204" pitchFamily="18" charset="0"/>
                                  </a:rPr>
                                  <m:t> </m:t>
                                </m:r>
                                <m:r>
                                  <a:rPr lang="en-US" sz="1500" b="0" i="1" smtClean="0">
                                    <a:latin typeface="Cambria Math" panose="02040503050406030204" pitchFamily="18" charset="0"/>
                                  </a:rPr>
                                  <m:t>+</m:t>
                                </m:r>
                                <m:sSub>
                                  <m:sSubPr>
                                    <m:ctrlPr>
                                      <a:rPr lang="en-US" sz="1500" i="1" smtClean="0">
                                        <a:latin typeface="Cambria Math" panose="02040503050406030204" pitchFamily="18" charset="0"/>
                                      </a:rPr>
                                    </m:ctrlPr>
                                  </m:sSubPr>
                                  <m:e>
                                    <m:r>
                                      <a:rPr lang="en-US" sz="1500" i="1" smtClean="0">
                                        <a:latin typeface="Cambria Math" panose="02040503050406030204" pitchFamily="18" charset="0"/>
                                      </a:rPr>
                                      <m:t>𝛽</m:t>
                                    </m:r>
                                  </m:e>
                                  <m:sub>
                                    <m:r>
                                      <a:rPr lang="en-US" sz="1500" b="0" i="1" smtClean="0">
                                        <a:latin typeface="Cambria Math" panose="02040503050406030204" pitchFamily="18" charset="0"/>
                                      </a:rPr>
                                      <m:t>4</m:t>
                                    </m:r>
                                  </m:sub>
                                </m:sSub>
                                <m:r>
                                  <a:rPr lang="en-US" sz="1500" b="0" i="1" smtClean="0">
                                    <a:latin typeface="Cambria Math" panose="02040503050406030204" pitchFamily="18" charset="0"/>
                                  </a:rPr>
                                  <m:t> </m:t>
                                </m:r>
                                <m:r>
                                  <a:rPr lang="en-US" sz="1500" b="0" i="1" smtClean="0">
                                    <a:latin typeface="Cambria Math" panose="02040503050406030204" pitchFamily="18" charset="0"/>
                                    <a:ea typeface="Cambria Math" panose="02040503050406030204" pitchFamily="18" charset="0"/>
                                  </a:rPr>
                                  <m:t>∙</m:t>
                                </m:r>
                                <m:r>
                                  <a:rPr lang="en-US" sz="1500" i="1" smtClean="0">
                                    <a:latin typeface="Cambria Math" panose="02040503050406030204" pitchFamily="18" charset="0"/>
                                  </a:rPr>
                                  <m:t>𝑐h𝑜𝑙</m:t>
                                </m:r>
                                <m:r>
                                  <a:rPr lang="en-US" sz="1500" b="0" i="1" smtClean="0">
                                    <a:latin typeface="Cambria Math" panose="02040503050406030204" pitchFamily="18" charset="0"/>
                                  </a:rPr>
                                  <m:t>𝑒𝑠𝑡</m:t>
                                </m:r>
                                <m:r>
                                  <a:rPr lang="en-US" sz="1500" i="1" smtClean="0">
                                    <a:latin typeface="Cambria Math" panose="02040503050406030204" pitchFamily="18" charset="0"/>
                                  </a:rPr>
                                  <m:t> +</m:t>
                                </m:r>
                                <m:sSub>
                                  <m:sSubPr>
                                    <m:ctrlPr>
                                      <a:rPr lang="en-US" sz="1500" i="1" smtClean="0">
                                        <a:latin typeface="Cambria Math" panose="02040503050406030204" pitchFamily="18" charset="0"/>
                                      </a:rPr>
                                    </m:ctrlPr>
                                  </m:sSubPr>
                                  <m:e>
                                    <m:r>
                                      <a:rPr lang="en-US" sz="1500" i="1" smtClean="0">
                                        <a:latin typeface="Cambria Math" panose="02040503050406030204" pitchFamily="18" charset="0"/>
                                      </a:rPr>
                                      <m:t>𝛽</m:t>
                                    </m:r>
                                  </m:e>
                                  <m:sub>
                                    <m:r>
                                      <a:rPr lang="en-US" sz="1500" b="0" i="1" smtClean="0">
                                        <a:latin typeface="Cambria Math" panose="02040503050406030204" pitchFamily="18" charset="0"/>
                                      </a:rPr>
                                      <m:t>5</m:t>
                                    </m:r>
                                  </m:sub>
                                </m:sSub>
                                <m:r>
                                  <a:rPr lang="en-US" sz="1500" b="0" i="1" smtClean="0">
                                    <a:latin typeface="Cambria Math" panose="02040503050406030204" pitchFamily="18" charset="0"/>
                                  </a:rPr>
                                  <m:t> </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𝑡h𝑎𝑙</m:t>
                                </m:r>
                                <m:r>
                                  <a:rPr lang="en-US" sz="1500" i="1" smtClean="0">
                                    <a:latin typeface="Cambria Math" panose="02040503050406030204" pitchFamily="18" charset="0"/>
                                  </a:rPr>
                                  <m:t>+</m:t>
                                </m:r>
                                <m:sSub>
                                  <m:sSubPr>
                                    <m:ctrlPr>
                                      <a:rPr lang="en-US" sz="1500" i="1" smtClean="0">
                                        <a:latin typeface="Cambria Math" panose="02040503050406030204" pitchFamily="18" charset="0"/>
                                      </a:rPr>
                                    </m:ctrlPr>
                                  </m:sSubPr>
                                  <m:e>
                                    <m:r>
                                      <a:rPr lang="en-US" sz="1500" i="1" smtClean="0">
                                        <a:latin typeface="Cambria Math" panose="02040503050406030204" pitchFamily="18" charset="0"/>
                                      </a:rPr>
                                      <m:t>𝛽</m:t>
                                    </m:r>
                                  </m:e>
                                  <m:sub>
                                    <m:r>
                                      <a:rPr lang="en-US" sz="1500" b="0" i="1" smtClean="0">
                                        <a:latin typeface="Cambria Math" panose="02040503050406030204" pitchFamily="18" charset="0"/>
                                      </a:rPr>
                                      <m:t>6</m:t>
                                    </m:r>
                                  </m:sub>
                                </m:sSub>
                                <m:r>
                                  <a:rPr lang="en-US" sz="1500" b="0" i="1" smtClean="0">
                                    <a:latin typeface="Cambria Math" panose="02040503050406030204" pitchFamily="18" charset="0"/>
                                  </a:rPr>
                                  <m:t> </m:t>
                                </m:r>
                                <m:r>
                                  <a:rPr lang="en-US" sz="1500" b="0" i="1" smtClean="0">
                                    <a:latin typeface="Cambria Math" panose="02040503050406030204" pitchFamily="18" charset="0"/>
                                    <a:ea typeface="Cambria Math" panose="02040503050406030204" pitchFamily="18" charset="0"/>
                                  </a:rPr>
                                  <m:t>∙</m:t>
                                </m:r>
                                <m:r>
                                  <a:rPr lang="en-US" sz="1500" i="1" smtClean="0">
                                    <a:latin typeface="Cambria Math" panose="02040503050406030204" pitchFamily="18" charset="0"/>
                                  </a:rPr>
                                  <m:t>𝑒𝑥𝑎𝑛𝑔</m:t>
                                </m:r>
                                <m:r>
                                  <a:rPr lang="en-US" sz="1500" i="1" smtClean="0">
                                    <a:latin typeface="Cambria Math" panose="02040503050406030204" pitchFamily="18" charset="0"/>
                                  </a:rPr>
                                  <m:t> +</m:t>
                                </m:r>
                                <m:sSub>
                                  <m:sSubPr>
                                    <m:ctrlPr>
                                      <a:rPr lang="en-US" sz="1500" i="1" smtClean="0">
                                        <a:latin typeface="Cambria Math" panose="02040503050406030204" pitchFamily="18" charset="0"/>
                                      </a:rPr>
                                    </m:ctrlPr>
                                  </m:sSubPr>
                                  <m:e>
                                    <m:r>
                                      <a:rPr lang="en-US" sz="1500" i="1" smtClean="0">
                                        <a:latin typeface="Cambria Math" panose="02040503050406030204" pitchFamily="18" charset="0"/>
                                      </a:rPr>
                                      <m:t>𝛽</m:t>
                                    </m:r>
                                  </m:e>
                                  <m:sub>
                                    <m:r>
                                      <a:rPr lang="en-US" sz="1500" b="0" i="1" smtClean="0">
                                        <a:latin typeface="Cambria Math" panose="02040503050406030204" pitchFamily="18" charset="0"/>
                                      </a:rPr>
                                      <m:t>7</m:t>
                                    </m:r>
                                  </m:sub>
                                </m:sSub>
                                <m:r>
                                  <a:rPr lang="en-US" sz="1500" b="0" i="1" smtClean="0">
                                    <a:latin typeface="Cambria Math" panose="02040503050406030204" pitchFamily="18" charset="0"/>
                                  </a:rPr>
                                  <m:t> </m:t>
                                </m:r>
                                <m:r>
                                  <a:rPr lang="en-US" sz="1500" b="0" i="1" smtClean="0">
                                    <a:latin typeface="Cambria Math" panose="02040503050406030204" pitchFamily="18" charset="0"/>
                                    <a:ea typeface="Cambria Math" panose="02040503050406030204" pitchFamily="18" charset="0"/>
                                  </a:rPr>
                                  <m:t>∙</m:t>
                                </m:r>
                                <m:r>
                                  <a:rPr lang="en-US" sz="1500" i="1" smtClean="0">
                                    <a:latin typeface="Cambria Math" panose="02040503050406030204" pitchFamily="18" charset="0"/>
                                  </a:rPr>
                                  <m:t>𝑜𝑙𝑑𝑝𝑒𝑎𝑘</m:t>
                                </m:r>
                                <m:r>
                                  <a:rPr lang="en-US" sz="1500" b="0" i="1" smtClean="0">
                                    <a:latin typeface="Cambria Math" panose="02040503050406030204" pitchFamily="18" charset="0"/>
                                  </a:rPr>
                                  <m:t>+</m:t>
                                </m:r>
                                <m:sSub>
                                  <m:sSubPr>
                                    <m:ctrlPr>
                                      <a:rPr lang="en-US" sz="1500" i="1" smtClean="0">
                                        <a:latin typeface="Cambria Math" panose="02040503050406030204" pitchFamily="18" charset="0"/>
                                      </a:rPr>
                                    </m:ctrlPr>
                                  </m:sSubPr>
                                  <m:e>
                                    <m:r>
                                      <a:rPr lang="en-US" sz="1500" i="1" smtClean="0">
                                        <a:latin typeface="Cambria Math" panose="02040503050406030204" pitchFamily="18" charset="0"/>
                                      </a:rPr>
                                      <m:t>𝛽</m:t>
                                    </m:r>
                                  </m:e>
                                  <m:sub>
                                    <m:r>
                                      <a:rPr lang="en-US" sz="1500" b="0" i="1" smtClean="0">
                                        <a:latin typeface="Cambria Math" panose="02040503050406030204" pitchFamily="18" charset="0"/>
                                      </a:rPr>
                                      <m:t>8</m:t>
                                    </m:r>
                                  </m:sub>
                                </m:sSub>
                                <m:r>
                                  <a:rPr lang="en-US" sz="1500" b="0" i="1" smtClean="0">
                                    <a:latin typeface="Cambria Math" panose="02040503050406030204" pitchFamily="18" charset="0"/>
                                  </a:rPr>
                                  <m:t> </m:t>
                                </m:r>
                                <m:r>
                                  <a:rPr lang="en-US" sz="1500" b="0" i="1" smtClean="0">
                                    <a:latin typeface="Cambria Math" panose="02040503050406030204" pitchFamily="18" charset="0"/>
                                    <a:ea typeface="Cambria Math" panose="02040503050406030204" pitchFamily="18" charset="0"/>
                                  </a:rPr>
                                  <m:t>∙</m:t>
                                </m:r>
                                <m:r>
                                  <a:rPr lang="en-US" sz="1500" i="1" smtClean="0">
                                    <a:latin typeface="Cambria Math" panose="02040503050406030204" pitchFamily="18" charset="0"/>
                                  </a:rPr>
                                  <m:t>𝑠𝑙𝑜𝑝𝑒</m:t>
                                </m:r>
                                <m:r>
                                  <a:rPr lang="en-US" sz="1500" i="1" smtClean="0">
                                    <a:latin typeface="Cambria Math" panose="02040503050406030204" pitchFamily="18" charset="0"/>
                                  </a:rPr>
                                  <m:t> +</m:t>
                                </m:r>
                                <m:sSub>
                                  <m:sSubPr>
                                    <m:ctrlPr>
                                      <a:rPr lang="en-US" sz="1500" i="1" smtClean="0">
                                        <a:latin typeface="Cambria Math" panose="02040503050406030204" pitchFamily="18" charset="0"/>
                                      </a:rPr>
                                    </m:ctrlPr>
                                  </m:sSubPr>
                                  <m:e>
                                    <m:r>
                                      <a:rPr lang="en-US" sz="1500" i="1" smtClean="0">
                                        <a:latin typeface="Cambria Math" panose="02040503050406030204" pitchFamily="18" charset="0"/>
                                      </a:rPr>
                                      <m:t>𝛽</m:t>
                                    </m:r>
                                  </m:e>
                                  <m:sub>
                                    <m:r>
                                      <a:rPr lang="en-US" sz="1500" b="0" i="1" smtClean="0">
                                        <a:latin typeface="Cambria Math" panose="02040503050406030204" pitchFamily="18" charset="0"/>
                                      </a:rPr>
                                      <m:t>9</m:t>
                                    </m:r>
                                  </m:sub>
                                </m:sSub>
                                <m:r>
                                  <a:rPr lang="en-US" sz="1500" b="0" i="1" smtClean="0">
                                    <a:latin typeface="Cambria Math" panose="02040503050406030204" pitchFamily="18" charset="0"/>
                                  </a:rPr>
                                  <m:t> </m:t>
                                </m:r>
                                <m:r>
                                  <a:rPr lang="en-US" sz="1500" b="0" i="1" smtClean="0">
                                    <a:latin typeface="Cambria Math" panose="02040503050406030204" pitchFamily="18" charset="0"/>
                                    <a:ea typeface="Cambria Math" panose="02040503050406030204" pitchFamily="18" charset="0"/>
                                  </a:rPr>
                                  <m:t>∙</m:t>
                                </m:r>
                                <m:r>
                                  <a:rPr lang="en-US" sz="1500" i="1" smtClean="0">
                                    <a:latin typeface="Cambria Math" panose="02040503050406030204" pitchFamily="18" charset="0"/>
                                  </a:rPr>
                                  <m:t>𝑐𝑎</m:t>
                                </m:r>
                              </m:oMath>
                            </m:oMathPara>
                          </a14:m>
                          <a:endParaRPr lang="en-US" sz="1500" dirty="0"/>
                        </a:p>
                        <a:p>
                          <a:pPr marL="0" indent="0" algn="just"/>
                          <a:endParaRPr lang="en-US" sz="2400" dirty="0"/>
                        </a:p>
                        <a:p>
                          <a:pPr marL="0" indent="0" algn="just"/>
                          <a:r>
                            <a:rPr lang="en-US" sz="2400" dirty="0"/>
                            <a:t>In the final model, 9 out of 14 covariates are finally chosen, including sex and age. The coefficients show: compared with male, female individuals is 1.6 times more likely to have the heart disease when adjusted for all other factors. For one year increase in age, the odds of having the heart disease will increase by 2.7%.</a:t>
                          </a:r>
                          <a:r>
                            <a:rPr lang="en-US" sz="2400" baseline="0" dirty="0"/>
                            <a:t> Besides, cholesterol level also serves a crucial risk factor, with one unit increase in the serum cholesterol, the odds of having heart disease will increase by 1.6 times when adjusted for all other covariates. </a:t>
                          </a:r>
                        </a:p>
                        <a:p>
                          <a:pPr marL="0" indent="0" algn="just"/>
                          <a:r>
                            <a:rPr lang="en-US" sz="2400" kern="1200" baseline="0" dirty="0">
                              <a:solidFill>
                                <a:schemeClr val="tx1"/>
                              </a:solidFill>
                              <a:latin typeface="+mn-lt"/>
                              <a:ea typeface="+mn-ea"/>
                              <a:cs typeface="+mn-cs"/>
                            </a:rPr>
                            <a:t>It is also found that in this study </a:t>
                          </a:r>
                          <a:r>
                            <a:rPr lang="en-US" sz="2400" b="0" i="0" kern="1200" dirty="0">
                              <a:solidFill>
                                <a:schemeClr val="tx1"/>
                              </a:solidFill>
                              <a:effectLst/>
                              <a:latin typeface="+mn-lt"/>
                              <a:ea typeface="+mn-ea"/>
                              <a:cs typeface="+mn-cs"/>
                            </a:rPr>
                            <a:t>ST depression induced by exercise relative to rest shows a positive correlation with the heart disease presence.</a:t>
                          </a:r>
                          <a:r>
                            <a:rPr lang="en-US" sz="2400" b="0" i="0" kern="1200" baseline="0" dirty="0">
                              <a:solidFill>
                                <a:schemeClr val="tx1"/>
                              </a:solidFill>
                              <a:effectLst/>
                              <a:latin typeface="+mn-lt"/>
                              <a:ea typeface="+mn-ea"/>
                              <a:cs typeface="+mn-cs"/>
                            </a:rPr>
                            <a:t> </a:t>
                          </a:r>
                          <a:r>
                            <a:rPr lang="en-US" sz="2400" baseline="0" dirty="0"/>
                            <a:t>Opposite to the positive correlation with the heart disease, this model also informs us some physical symptoms and stress which intervenes the heart disease status significantly. Compared with typical angina subjects, people who suffered from atypical chest pain have 55% decrease in their odds of getting heart disease, for these Non-anginal pain patients, they have 27.1% decrease in odds of getting heart disease, while for asymptomatic chest pain individuals, they bear a high risk of getting the heart disease since they are 2.03 times more likely to be diagnosed as heart diseased ones compared with the typical angina patients. </a:t>
                          </a:r>
                        </a:p>
                        <a:p>
                          <a:pPr marL="0" indent="0" algn="just"/>
                          <a:r>
                            <a:rPr lang="en-US" sz="2400" b="0" i="0" kern="1200" baseline="0" dirty="0">
                              <a:solidFill>
                                <a:schemeClr val="tx1"/>
                              </a:solidFill>
                              <a:effectLst/>
                              <a:latin typeface="+mn-lt"/>
                              <a:ea typeface="+mn-ea"/>
                              <a:cs typeface="+mn-cs"/>
                            </a:rPr>
                            <a:t>Similarly, t</a:t>
                          </a:r>
                          <a:r>
                            <a:rPr lang="en-US" sz="2400" b="0" i="0" kern="1200" dirty="0">
                              <a:solidFill>
                                <a:schemeClr val="tx1"/>
                              </a:solidFill>
                              <a:effectLst/>
                              <a:latin typeface="+mn-lt"/>
                              <a:ea typeface="+mn-ea"/>
                              <a:cs typeface="+mn-cs"/>
                            </a:rPr>
                            <a:t>hallium stress test result shows a negative impact for heart disease. Contrasted</a:t>
                          </a:r>
                          <a:r>
                            <a:rPr lang="en-US" sz="2400" b="0" i="0" kern="1200" baseline="0" dirty="0">
                              <a:solidFill>
                                <a:schemeClr val="tx1"/>
                              </a:solidFill>
                              <a:effectLst/>
                              <a:latin typeface="+mn-lt"/>
                              <a:ea typeface="+mn-ea"/>
                              <a:cs typeface="+mn-cs"/>
                            </a:rPr>
                            <a:t> with the reversible defect ones, people who behave normal or fixed defect have their odds lowered 45.3% and 81.3% respectively. </a:t>
                          </a:r>
                          <a:endParaRPr lang="en-US" sz="2400" baseline="0" dirty="0"/>
                        </a:p>
                      </a:txBody>
                      <a:tcPr marL="305668" marR="305668" marT="122246" marB="122246" horzOverflow="overflow"/>
                    </a:tc>
                    <a:extLst>
                      <a:ext uri="{0D108BD9-81ED-4DB2-BD59-A6C34878D82A}">
                        <a16:rowId xmlns:a16="http://schemas.microsoft.com/office/drawing/2014/main" val="10000"/>
                      </a:ext>
                    </a:extLst>
                  </a:tr>
                </a:tbl>
              </a:graphicData>
            </a:graphic>
          </p:graphicFrame>
        </mc:Choice>
        <mc:Fallback>
          <p:graphicFrame>
            <p:nvGraphicFramePr>
              <p:cNvPr id="29" name="Group 128"/>
              <p:cNvGraphicFramePr>
                <a:graphicFrameLocks noGrp="1"/>
              </p:cNvGraphicFramePr>
              <p:nvPr>
                <p:extLst>
                  <p:ext uri="{D42A27DB-BD31-4B8C-83A1-F6EECF244321}">
                    <p14:modId xmlns:p14="http://schemas.microsoft.com/office/powerpoint/2010/main" val="306317712"/>
                  </p:ext>
                </p:extLst>
              </p:nvPr>
            </p:nvGraphicFramePr>
            <p:xfrm>
              <a:off x="10069372" y="4573484"/>
              <a:ext cx="12304129" cy="19786042"/>
            </p:xfrm>
            <a:graphic>
              <a:graphicData uri="http://schemas.openxmlformats.org/drawingml/2006/table">
                <a:tbl>
                  <a:tblPr>
                    <a:tableStyleId>{616DA210-FB5B-4158-B5E0-FEB733F419BA}</a:tableStyleId>
                  </a:tblPr>
                  <a:tblGrid>
                    <a:gridCol w="12304129">
                      <a:extLst>
                        <a:ext uri="{9D8B030D-6E8A-4147-A177-3AD203B41FA5}">
                          <a16:colId xmlns:a16="http://schemas.microsoft.com/office/drawing/2014/main" val="20000"/>
                        </a:ext>
                      </a:extLst>
                    </a:gridCol>
                  </a:tblGrid>
                  <a:tr h="19786042">
                    <a:tc>
                      <a:txBody>
                        <a:bodyPr/>
                        <a:lstStyle/>
                        <a:p>
                          <a:endParaRPr lang="en-US"/>
                        </a:p>
                      </a:txBody>
                      <a:tcPr marL="305668" marR="305668" marT="122246" marB="122246" horzOverflow="overflow">
                        <a:blipFill>
                          <a:blip r:embed="rId4"/>
                          <a:stretch>
                            <a:fillRect t="-64" r="-103"/>
                          </a:stretch>
                        </a:blipFill>
                      </a:tcPr>
                    </a:tc>
                    <a:extLst>
                      <a:ext uri="{0D108BD9-81ED-4DB2-BD59-A6C34878D82A}">
                        <a16:rowId xmlns:a16="http://schemas.microsoft.com/office/drawing/2014/main" val="10000"/>
                      </a:ext>
                    </a:extLst>
                  </a:tr>
                </a:tbl>
              </a:graphicData>
            </a:graphic>
          </p:graphicFrame>
        </mc:Fallback>
      </mc:AlternateContent>
      <p:sp>
        <p:nvSpPr>
          <p:cNvPr id="30" name="Text Box 68" descr="Blue tissue paper"/>
          <p:cNvSpPr txBox="1">
            <a:spLocks noChangeArrowheads="1"/>
          </p:cNvSpPr>
          <p:nvPr/>
        </p:nvSpPr>
        <p:spPr bwMode="auto">
          <a:xfrm>
            <a:off x="10119360" y="3977852"/>
            <a:ext cx="12254141" cy="595855"/>
          </a:xfrm>
          <a:prstGeom prst="rect">
            <a:avLst/>
          </a:prstGeom>
          <a:blipFill dpi="0" rotWithShape="0">
            <a:blip r:embed="rId5"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RESULT</a:t>
            </a:r>
          </a:p>
        </p:txBody>
      </p:sp>
      <p:graphicFrame>
        <p:nvGraphicFramePr>
          <p:cNvPr id="32" name="Group 128"/>
          <p:cNvGraphicFramePr>
            <a:graphicFrameLocks noGrp="1"/>
          </p:cNvGraphicFramePr>
          <p:nvPr>
            <p:extLst>
              <p:ext uri="{D42A27DB-BD31-4B8C-83A1-F6EECF244321}">
                <p14:modId xmlns:p14="http://schemas.microsoft.com/office/powerpoint/2010/main" val="2743580630"/>
              </p:ext>
            </p:extLst>
          </p:nvPr>
        </p:nvGraphicFramePr>
        <p:xfrm>
          <a:off x="22651723" y="4602485"/>
          <a:ext cx="9855342" cy="12142158"/>
        </p:xfrm>
        <a:graphic>
          <a:graphicData uri="http://schemas.openxmlformats.org/drawingml/2006/table">
            <a:tbl>
              <a:tblPr/>
              <a:tblGrid>
                <a:gridCol w="9855342">
                  <a:extLst>
                    <a:ext uri="{9D8B030D-6E8A-4147-A177-3AD203B41FA5}">
                      <a16:colId xmlns:a16="http://schemas.microsoft.com/office/drawing/2014/main" val="20000"/>
                    </a:ext>
                  </a:extLst>
                </a:gridCol>
              </a:tblGrid>
              <a:tr h="12142158">
                <a:tc>
                  <a:txBody>
                    <a:bodyPr/>
                    <a:lstStyle/>
                    <a:p>
                      <a:pPr marL="0" indent="0" algn="just">
                        <a:buFont typeface="Arial"/>
                        <a:buNone/>
                      </a:pPr>
                      <a:r>
                        <a:rPr lang="en-US" sz="2400" kern="1200" baseline="0" dirty="0">
                          <a:solidFill>
                            <a:schemeClr val="tx1"/>
                          </a:solidFill>
                          <a:latin typeface="+mn-lt"/>
                          <a:ea typeface="+mn-ea"/>
                          <a:cs typeface="+mn-cs"/>
                        </a:rPr>
                        <a:t>Our study has confirmed some well-known demographical risk factors for heart disease, such as gender and age, corresponds to the existing studies that women are high-risk bearers for heart disease and aging enjoys a positive correlation with the disease prevalence, </a:t>
                      </a:r>
                      <a:r>
                        <a:rPr lang="en-US" sz="2400" dirty="0"/>
                        <a:t>which is reasonable</a:t>
                      </a:r>
                      <a:r>
                        <a:rPr lang="en-US" sz="2400" baseline="0" dirty="0"/>
                        <a:t> as the aging process is one of the most important determinant (Brian &amp; David, 2012). </a:t>
                      </a:r>
                      <a:r>
                        <a:rPr lang="en-US" sz="2400" b="0" i="0" kern="1200" baseline="0" dirty="0">
                          <a:solidFill>
                            <a:schemeClr val="tx1"/>
                          </a:solidFill>
                          <a:effectLst/>
                          <a:latin typeface="+mn-lt"/>
                          <a:ea typeface="+mn-ea"/>
                          <a:cs typeface="+mn-cs"/>
                        </a:rPr>
                        <a:t>Meanwhile, it  is already been confirmed in the previous study that the ST-segment depression is a strong indicator for increasing the risk of getting heart disease (</a:t>
                      </a:r>
                      <a:r>
                        <a:rPr lang="en-US" sz="2400" b="0" i="0" kern="1200" dirty="0" err="1">
                          <a:solidFill>
                            <a:schemeClr val="tx1"/>
                          </a:solidFill>
                          <a:effectLst/>
                          <a:latin typeface="+mn-lt"/>
                          <a:ea typeface="+mn-ea"/>
                          <a:cs typeface="+mn-cs"/>
                        </a:rPr>
                        <a:t>Laukkanen</a:t>
                      </a:r>
                      <a:r>
                        <a:rPr lang="en-US" sz="2400" b="0" i="0" kern="1200" dirty="0">
                          <a:solidFill>
                            <a:schemeClr val="tx1"/>
                          </a:solidFill>
                          <a:effectLst/>
                          <a:latin typeface="+mn-lt"/>
                          <a:ea typeface="+mn-ea"/>
                          <a:cs typeface="+mn-cs"/>
                        </a:rPr>
                        <a:t> et al, 2012). Besides,</a:t>
                      </a:r>
                      <a:r>
                        <a:rPr lang="en-US" sz="2400" b="0" i="0" kern="1200" baseline="0" dirty="0">
                          <a:solidFill>
                            <a:schemeClr val="tx1"/>
                          </a:solidFill>
                          <a:effectLst/>
                          <a:latin typeface="+mn-lt"/>
                          <a:ea typeface="+mn-ea"/>
                          <a:cs typeface="+mn-cs"/>
                        </a:rPr>
                        <a:t> the maximum heart rate and chest pain are gradually </a:t>
                      </a:r>
                    </a:p>
                    <a:p>
                      <a:pPr marL="0" indent="0" algn="just">
                        <a:buFont typeface="Arial"/>
                        <a:buNone/>
                      </a:pPr>
                      <a:r>
                        <a:rPr lang="en-US" sz="2400" b="0" i="0" kern="1200" baseline="0" dirty="0">
                          <a:solidFill>
                            <a:schemeClr val="tx1"/>
                          </a:solidFill>
                          <a:effectLst/>
                          <a:latin typeface="+mn-lt"/>
                          <a:ea typeface="+mn-ea"/>
                          <a:cs typeface="+mn-cs"/>
                        </a:rPr>
                        <a:t>widely-known for its warning role </a:t>
                      </a:r>
                    </a:p>
                    <a:p>
                      <a:pPr marL="0" indent="0" algn="just">
                        <a:buFont typeface="Arial"/>
                        <a:buNone/>
                      </a:pPr>
                      <a:r>
                        <a:rPr lang="en-US" sz="2400" b="0" i="0" kern="1200" baseline="0" dirty="0">
                          <a:solidFill>
                            <a:schemeClr val="tx1"/>
                          </a:solidFill>
                          <a:effectLst/>
                          <a:latin typeface="+mn-lt"/>
                          <a:ea typeface="+mn-ea"/>
                          <a:cs typeface="+mn-cs"/>
                        </a:rPr>
                        <a:t>of heart disease for general public, </a:t>
                      </a:r>
                    </a:p>
                    <a:p>
                      <a:pPr marL="0" indent="0" algn="just">
                        <a:buFont typeface="Arial"/>
                        <a:buNone/>
                      </a:pPr>
                      <a:r>
                        <a:rPr lang="en-US" sz="2400" b="0" i="0" kern="1200" baseline="0" dirty="0">
                          <a:solidFill>
                            <a:schemeClr val="tx1"/>
                          </a:solidFill>
                          <a:effectLst/>
                          <a:latin typeface="+mn-lt"/>
                          <a:ea typeface="+mn-ea"/>
                          <a:cs typeface="+mn-cs"/>
                        </a:rPr>
                        <a:t>which also proved in this study. </a:t>
                      </a:r>
                      <a:endParaRPr lang="en-US" sz="2400" kern="1200" baseline="0" dirty="0">
                        <a:solidFill>
                          <a:schemeClr val="tx1"/>
                        </a:solidFill>
                        <a:latin typeface="+mn-lt"/>
                        <a:ea typeface="+mn-ea"/>
                        <a:cs typeface="+mn-cs"/>
                      </a:endParaRPr>
                    </a:p>
                    <a:p>
                      <a:pPr marL="0" indent="0" algn="just">
                        <a:buFont typeface="Arial"/>
                        <a:buNone/>
                      </a:pPr>
                      <a:r>
                        <a:rPr lang="en-US" sz="2400" kern="1200" baseline="0" dirty="0">
                          <a:solidFill>
                            <a:schemeClr val="tx1"/>
                          </a:solidFill>
                          <a:latin typeface="+mn-lt"/>
                          <a:ea typeface="+mn-ea"/>
                          <a:cs typeface="+mn-cs"/>
                        </a:rPr>
                        <a:t>Given the consistence of our results </a:t>
                      </a:r>
                    </a:p>
                    <a:p>
                      <a:pPr marL="0" indent="0" algn="just">
                        <a:buFont typeface="Arial"/>
                        <a:buNone/>
                      </a:pPr>
                      <a:r>
                        <a:rPr lang="en-US" sz="2400" kern="1200" baseline="0" dirty="0">
                          <a:solidFill>
                            <a:schemeClr val="tx1"/>
                          </a:solidFill>
                          <a:latin typeface="+mn-lt"/>
                          <a:ea typeface="+mn-ea"/>
                          <a:cs typeface="+mn-cs"/>
                        </a:rPr>
                        <a:t>with the existing studies, this binomial </a:t>
                      </a:r>
                    </a:p>
                    <a:p>
                      <a:pPr marL="0" indent="0" algn="just">
                        <a:buFont typeface="Arial"/>
                        <a:buNone/>
                      </a:pPr>
                      <a:r>
                        <a:rPr lang="en-US" sz="2400" kern="1200" baseline="0" dirty="0">
                          <a:solidFill>
                            <a:schemeClr val="tx1"/>
                          </a:solidFill>
                          <a:latin typeface="+mn-lt"/>
                          <a:ea typeface="+mn-ea"/>
                          <a:cs typeface="+mn-cs"/>
                        </a:rPr>
                        <a:t>logistic model is justifiable for its </a:t>
                      </a:r>
                    </a:p>
                    <a:p>
                      <a:pPr marL="0" indent="0" algn="just">
                        <a:buFont typeface="Arial"/>
                        <a:buNone/>
                      </a:pPr>
                      <a:r>
                        <a:rPr lang="en-US" sz="2400" kern="1200" baseline="0" dirty="0">
                          <a:solidFill>
                            <a:schemeClr val="tx1"/>
                          </a:solidFill>
                          <a:latin typeface="+mn-lt"/>
                          <a:ea typeface="+mn-ea"/>
                          <a:cs typeface="+mn-cs"/>
                        </a:rPr>
                        <a:t>Predictability( as shown in its ROC curve). </a:t>
                      </a:r>
                    </a:p>
                    <a:p>
                      <a:pPr marL="0" indent="0" algn="just">
                        <a:buFont typeface="Arial"/>
                        <a:buNone/>
                      </a:pPr>
                      <a:r>
                        <a:rPr lang="en-US" sz="2400" kern="1200" baseline="0" dirty="0">
                          <a:solidFill>
                            <a:schemeClr val="tx1"/>
                          </a:solidFill>
                          <a:latin typeface="+mn-lt"/>
                          <a:ea typeface="+mn-ea"/>
                          <a:cs typeface="+mn-cs"/>
                        </a:rPr>
                        <a:t>This study contributes to the epidemiological studies for a more </a:t>
                      </a:r>
                    </a:p>
                    <a:p>
                      <a:pPr marL="0" indent="0" algn="just">
                        <a:buFont typeface="Arial"/>
                        <a:buNone/>
                      </a:pPr>
                      <a:r>
                        <a:rPr lang="en-US" sz="2400" kern="1200" baseline="0" dirty="0">
                          <a:solidFill>
                            <a:schemeClr val="tx1"/>
                          </a:solidFill>
                          <a:latin typeface="+mn-lt"/>
                          <a:ea typeface="+mn-ea"/>
                          <a:cs typeface="+mn-cs"/>
                        </a:rPr>
                        <a:t>accurate prediction of the heart disease, as indicated by a universal warning signs such as maximum heart rate, typical chest pain and </a:t>
                      </a:r>
                      <a:r>
                        <a:rPr lang="en-US" sz="2400" b="0" i="0" kern="1200" baseline="0" dirty="0">
                          <a:solidFill>
                            <a:schemeClr val="tx1"/>
                          </a:solidFill>
                          <a:effectLst/>
                          <a:latin typeface="+mn-lt"/>
                          <a:ea typeface="+mn-ea"/>
                          <a:cs typeface="+mn-cs"/>
                        </a:rPr>
                        <a:t>t</a:t>
                      </a:r>
                      <a:r>
                        <a:rPr lang="en-US" sz="2400" b="0" i="0" kern="1200" dirty="0">
                          <a:solidFill>
                            <a:schemeClr val="tx1"/>
                          </a:solidFill>
                          <a:effectLst/>
                          <a:latin typeface="+mn-lt"/>
                          <a:ea typeface="+mn-ea"/>
                          <a:cs typeface="+mn-cs"/>
                        </a:rPr>
                        <a:t>hallium stress test results. </a:t>
                      </a:r>
                      <a:endParaRPr lang="en-US" sz="2400" kern="1200" baseline="0" dirty="0">
                        <a:solidFill>
                          <a:schemeClr val="tx1"/>
                        </a:solidFill>
                        <a:latin typeface="+mn-lt"/>
                        <a:ea typeface="+mn-ea"/>
                        <a:cs typeface="+mn-cs"/>
                      </a:endParaRPr>
                    </a:p>
                    <a:p>
                      <a:pPr marL="0" indent="0" algn="just">
                        <a:buFont typeface="Arial"/>
                        <a:buNone/>
                      </a:pPr>
                      <a:r>
                        <a:rPr lang="en-US" sz="2400" kern="1200" baseline="0" dirty="0">
                          <a:solidFill>
                            <a:schemeClr val="tx1"/>
                          </a:solidFill>
                          <a:latin typeface="+mn-lt"/>
                          <a:ea typeface="+mn-ea"/>
                          <a:cs typeface="+mn-cs"/>
                        </a:rPr>
                        <a:t>However, some limitations are also unavoidably exist in this study. First, the valid information for distinguishing severity of heart disease are omitted in this binomial logistic model as there are only dichotomous outcomes. Second, the observations in this dataset are subject to the selection bias as the original dataset had lots of missing values and these variables only contains sex and age for demographic profile, which is not sufficient for mapping the whole picture of the race, ethnicity and other important determinants of health. Third, the binomial logistic model per se relied on some assumptions such as large sample size and the error terms to be independent are not realized in this study.</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 name="Text Box 68" descr="Blue tissue paper"/>
          <p:cNvSpPr txBox="1">
            <a:spLocks noChangeArrowheads="1"/>
          </p:cNvSpPr>
          <p:nvPr/>
        </p:nvSpPr>
        <p:spPr bwMode="auto">
          <a:xfrm>
            <a:off x="22617340" y="3965896"/>
            <a:ext cx="9935299" cy="595855"/>
          </a:xfrm>
          <a:prstGeom prst="rect">
            <a:avLst/>
          </a:prstGeom>
          <a:blipFill dpi="0" rotWithShape="0">
            <a:blip r:embed="rId5"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CONCLUSION</a:t>
            </a:r>
          </a:p>
        </p:txBody>
      </p:sp>
      <p:graphicFrame>
        <p:nvGraphicFramePr>
          <p:cNvPr id="35" name="Group 128"/>
          <p:cNvGraphicFramePr>
            <a:graphicFrameLocks noGrp="1"/>
          </p:cNvGraphicFramePr>
          <p:nvPr>
            <p:extLst>
              <p:ext uri="{D42A27DB-BD31-4B8C-83A1-F6EECF244321}">
                <p14:modId xmlns:p14="http://schemas.microsoft.com/office/powerpoint/2010/main" val="19482055"/>
              </p:ext>
            </p:extLst>
          </p:nvPr>
        </p:nvGraphicFramePr>
        <p:xfrm>
          <a:off x="332151" y="13507993"/>
          <a:ext cx="9554668" cy="10851532"/>
        </p:xfrm>
        <a:graphic>
          <a:graphicData uri="http://schemas.openxmlformats.org/drawingml/2006/table">
            <a:tbl>
              <a:tblPr/>
              <a:tblGrid>
                <a:gridCol w="9554668">
                  <a:extLst>
                    <a:ext uri="{9D8B030D-6E8A-4147-A177-3AD203B41FA5}">
                      <a16:colId xmlns:a16="http://schemas.microsoft.com/office/drawing/2014/main" val="20000"/>
                    </a:ext>
                  </a:extLst>
                </a:gridCol>
              </a:tblGrid>
              <a:tr h="10193437">
                <a:tc>
                  <a:txBody>
                    <a:bodyPr/>
                    <a:lstStyle/>
                    <a:p>
                      <a:pPr marL="0" marR="0" lvl="0" indent="0" algn="just" defTabSz="65835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kern="1200" baseline="0" dirty="0">
                          <a:solidFill>
                            <a:schemeClr val="tx1"/>
                          </a:solidFill>
                          <a:latin typeface="+mn-lt"/>
                          <a:ea typeface="+mn-ea"/>
                          <a:cs typeface="+mn-cs"/>
                        </a:rPr>
                        <a:t>For gauging the accuracy of diagnosis of heart disease across EU and U.S, </a:t>
                      </a:r>
                      <a:r>
                        <a:rPr lang="en-US" sz="2400" kern="1200" baseline="0" dirty="0">
                          <a:solidFill>
                            <a:schemeClr val="tx1"/>
                          </a:solidFill>
                          <a:latin typeface="+mn-lt"/>
                          <a:ea typeface="+mn-ea"/>
                          <a:cs typeface="+mn-cs"/>
                          <a:hlinkClick r:id="rId6"/>
                        </a:rPr>
                        <a:t>UCI</a:t>
                      </a:r>
                      <a:r>
                        <a:rPr lang="en-US" sz="2400" kern="1200" baseline="0" dirty="0">
                          <a:solidFill>
                            <a:schemeClr val="tx1"/>
                          </a:solidFill>
                          <a:latin typeface="+mn-lt"/>
                          <a:ea typeface="+mn-ea"/>
                          <a:cs typeface="+mn-cs"/>
                        </a:rPr>
                        <a:t> data originated from 4 sources including Hungary, Switzerland, Cleveland and Long beach in U.S  are requested. This international dataset dates from 1988 and contains 920 subjects and 14 variables. With no missing values for organize datasets, univariate distribution are firstly examined in this study, subjects in this study retains an average age of 53.5, ranges between 28 to 77, there is no significant difference in female vs. male in age distribution. </a:t>
                      </a:r>
                    </a:p>
                    <a:p>
                      <a:pPr marL="0" marR="0" lvl="0" indent="0" algn="just" defTabSz="65835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kern="1200" baseline="0" dirty="0">
                          <a:solidFill>
                            <a:schemeClr val="tx1"/>
                          </a:solidFill>
                          <a:latin typeface="+mn-lt"/>
                          <a:ea typeface="+mn-ea"/>
                          <a:cs typeface="+mn-cs"/>
                        </a:rPr>
                        <a:t>The primary outcome were assessed with the presence of narrow vessels, for constructing of model, </a:t>
                      </a:r>
                      <a:r>
                        <a:rPr lang="en-US" sz="2400" dirty="0"/>
                        <a:t>we adjusted for age, sex, stress, heart rate, in total all 13 covariates are then prespecified to potentially affect the response variable.</a:t>
                      </a:r>
                    </a:p>
                    <a:p>
                      <a:pPr marL="0" indent="0" algn="just">
                        <a:buFont typeface="Arial" panose="020B0604020202020204" pitchFamily="34" charset="0"/>
                        <a:buNone/>
                      </a:pPr>
                      <a:r>
                        <a:rPr lang="en-US" sz="2400" dirty="0"/>
                        <a:t>To investigate possible relations between </a:t>
                      </a:r>
                    </a:p>
                    <a:p>
                      <a:pPr marL="0" indent="0" algn="just">
                        <a:buFont typeface="Arial" panose="020B0604020202020204" pitchFamily="34" charset="0"/>
                        <a:buNone/>
                      </a:pPr>
                      <a:r>
                        <a:rPr lang="en-US" sz="2400" dirty="0"/>
                        <a:t>independent variables  and outcome, </a:t>
                      </a:r>
                    </a:p>
                    <a:p>
                      <a:pPr marL="0" indent="0" algn="just">
                        <a:buFont typeface="Arial" panose="020B0604020202020204" pitchFamily="34" charset="0"/>
                        <a:buNone/>
                      </a:pPr>
                      <a:r>
                        <a:rPr lang="en-US" sz="2400" dirty="0"/>
                        <a:t>Pearson chi-square independence test </a:t>
                      </a:r>
                    </a:p>
                    <a:p>
                      <a:pPr marL="0" indent="0" algn="just">
                        <a:buFont typeface="Arial" panose="020B0604020202020204" pitchFamily="34" charset="0"/>
                        <a:buNone/>
                      </a:pPr>
                      <a:r>
                        <a:rPr lang="en-US" sz="2400" dirty="0"/>
                        <a:t>and paneled bar plots are conducted </a:t>
                      </a:r>
                    </a:p>
                    <a:p>
                      <a:pPr marL="0" indent="0" algn="just">
                        <a:buFont typeface="Arial" panose="020B0604020202020204" pitchFamily="34" charset="0"/>
                        <a:buNone/>
                      </a:pPr>
                      <a:r>
                        <a:rPr lang="en-US" sz="2400" dirty="0"/>
                        <a:t>to test and visualize whether two </a:t>
                      </a:r>
                    </a:p>
                    <a:p>
                      <a:pPr marL="0" indent="0" algn="just">
                        <a:buFont typeface="Arial" panose="020B0604020202020204" pitchFamily="34" charset="0"/>
                        <a:buNone/>
                      </a:pPr>
                      <a:r>
                        <a:rPr lang="en-US" sz="2400" dirty="0"/>
                        <a:t>categorical variables are independent. </a:t>
                      </a:r>
                    </a:p>
                    <a:p>
                      <a:pPr marL="0" indent="0" algn="just">
                        <a:buFont typeface="Arial" panose="020B0604020202020204" pitchFamily="34" charset="0"/>
                        <a:buNone/>
                      </a:pPr>
                      <a:r>
                        <a:rPr lang="en-US" sz="2400" kern="1200" baseline="0" dirty="0">
                          <a:solidFill>
                            <a:schemeClr val="tx1"/>
                          </a:solidFill>
                          <a:latin typeface="+mn-lt"/>
                          <a:ea typeface="+mn-ea"/>
                          <a:cs typeface="+mn-cs"/>
                        </a:rPr>
                        <a:t>Then follows the stepwise procedure, the</a:t>
                      </a:r>
                    </a:p>
                    <a:p>
                      <a:pPr marL="0" marR="0" lvl="0" indent="0" algn="just" defTabSz="65835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kern="1200" baseline="0" dirty="0">
                          <a:solidFill>
                            <a:schemeClr val="tx1"/>
                          </a:solidFill>
                          <a:latin typeface="+mn-lt"/>
                          <a:ea typeface="+mn-ea"/>
                          <a:cs typeface="+mn-cs"/>
                        </a:rPr>
                        <a:t>binomial logistic model are built by transforming response variable into binary, and multinomial logistic model are subcategorized as two specific models targeting at different outcome variable Types—ordered and unordered, through mapping on generalized logit link and logit link, and adding interaction terms for cholesterol and Thallium stress test result (which are categorized into four groups). Finally, model diagnosis and a comprehensive interpretation and detailed practical meaning are conducted for comparison and picking up final model. </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Text Box 68" descr="Blue tissue paper"/>
          <p:cNvSpPr txBox="1">
            <a:spLocks noChangeArrowheads="1"/>
          </p:cNvSpPr>
          <p:nvPr/>
        </p:nvSpPr>
        <p:spPr bwMode="auto">
          <a:xfrm>
            <a:off x="267801" y="12878708"/>
            <a:ext cx="9605215" cy="595855"/>
          </a:xfrm>
          <a:prstGeom prst="rect">
            <a:avLst/>
          </a:prstGeom>
          <a:blipFill dpi="0" rotWithShape="0">
            <a:blip r:embed="rId5"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METHOD</a:t>
            </a:r>
          </a:p>
        </p:txBody>
      </p:sp>
      <p:graphicFrame>
        <p:nvGraphicFramePr>
          <p:cNvPr id="37" name="Group 128"/>
          <p:cNvGraphicFramePr>
            <a:graphicFrameLocks noGrp="1"/>
          </p:cNvGraphicFramePr>
          <p:nvPr>
            <p:extLst>
              <p:ext uri="{D42A27DB-BD31-4B8C-83A1-F6EECF244321}">
                <p14:modId xmlns:p14="http://schemas.microsoft.com/office/powerpoint/2010/main" val="888153634"/>
              </p:ext>
            </p:extLst>
          </p:nvPr>
        </p:nvGraphicFramePr>
        <p:xfrm>
          <a:off x="22667284" y="17380253"/>
          <a:ext cx="9849966" cy="6851347"/>
        </p:xfrm>
        <a:graphic>
          <a:graphicData uri="http://schemas.openxmlformats.org/drawingml/2006/table">
            <a:tbl>
              <a:tblPr/>
              <a:tblGrid>
                <a:gridCol w="9849966">
                  <a:extLst>
                    <a:ext uri="{9D8B030D-6E8A-4147-A177-3AD203B41FA5}">
                      <a16:colId xmlns:a16="http://schemas.microsoft.com/office/drawing/2014/main" val="20000"/>
                    </a:ext>
                  </a:extLst>
                </a:gridCol>
              </a:tblGrid>
              <a:tr h="6851347">
                <a:tc>
                  <a:txBody>
                    <a:bodyPr/>
                    <a:lstStyle/>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50" i="0" kern="1200" dirty="0">
                          <a:solidFill>
                            <a:schemeClr val="tx1"/>
                          </a:solidFill>
                          <a:effectLst/>
                          <a:latin typeface="+mn-lt"/>
                          <a:ea typeface="+mn-ea"/>
                          <a:cs typeface="+mn-cs"/>
                        </a:rPr>
                        <a:t>[1]</a:t>
                      </a:r>
                      <a:r>
                        <a:rPr lang="en-US" sz="1950" b="0" i="0" kern="1200" dirty="0">
                          <a:solidFill>
                            <a:schemeClr val="tx1"/>
                          </a:solidFill>
                          <a:effectLst/>
                          <a:latin typeface="+mn-lt"/>
                          <a:ea typeface="+mn-ea"/>
                          <a:cs typeface="+mn-cs"/>
                        </a:rPr>
                        <a:t>Shephard, R.J. and </a:t>
                      </a:r>
                      <a:r>
                        <a:rPr lang="en-US" sz="1950" b="0" i="0" kern="1200" dirty="0" err="1">
                          <a:solidFill>
                            <a:schemeClr val="tx1"/>
                          </a:solidFill>
                          <a:effectLst/>
                          <a:latin typeface="+mn-lt"/>
                          <a:ea typeface="+mn-ea"/>
                          <a:cs typeface="+mn-cs"/>
                        </a:rPr>
                        <a:t>Balady</a:t>
                      </a:r>
                      <a:r>
                        <a:rPr lang="en-US" sz="1950" b="0" i="0" kern="1200" dirty="0">
                          <a:solidFill>
                            <a:schemeClr val="tx1"/>
                          </a:solidFill>
                          <a:effectLst/>
                          <a:latin typeface="+mn-lt"/>
                          <a:ea typeface="+mn-ea"/>
                          <a:cs typeface="+mn-cs"/>
                        </a:rPr>
                        <a:t>, G.J., 1999. Exercise as cardiovascular therapy. </a:t>
                      </a:r>
                      <a:r>
                        <a:rPr lang="en-US" sz="1950" b="0" i="1" kern="1200" dirty="0">
                          <a:solidFill>
                            <a:schemeClr val="tx1"/>
                          </a:solidFill>
                          <a:effectLst/>
                          <a:latin typeface="+mn-lt"/>
                          <a:ea typeface="+mn-ea"/>
                          <a:cs typeface="+mn-cs"/>
                        </a:rPr>
                        <a:t>Circulation</a:t>
                      </a:r>
                      <a:r>
                        <a:rPr lang="en-US" sz="1950" b="0" i="0" kern="1200" dirty="0">
                          <a:solidFill>
                            <a:schemeClr val="tx1"/>
                          </a:solidFill>
                          <a:effectLst/>
                          <a:latin typeface="+mn-lt"/>
                          <a:ea typeface="+mn-ea"/>
                          <a:cs typeface="+mn-cs"/>
                        </a:rPr>
                        <a:t>, </a:t>
                      </a:r>
                      <a:r>
                        <a:rPr lang="en-US" sz="1950" b="0" i="1" kern="1200" dirty="0">
                          <a:solidFill>
                            <a:schemeClr val="tx1"/>
                          </a:solidFill>
                          <a:effectLst/>
                          <a:latin typeface="+mn-lt"/>
                          <a:ea typeface="+mn-ea"/>
                          <a:cs typeface="+mn-cs"/>
                        </a:rPr>
                        <a:t>99</a:t>
                      </a:r>
                      <a:r>
                        <a:rPr lang="en-US" sz="1950" b="0" i="0" kern="1200" dirty="0">
                          <a:solidFill>
                            <a:schemeClr val="tx1"/>
                          </a:solidFill>
                          <a:effectLst/>
                          <a:latin typeface="+mn-lt"/>
                          <a:ea typeface="+mn-ea"/>
                          <a:cs typeface="+mn-cs"/>
                        </a:rPr>
                        <a:t>(7), pp.963-972.</a:t>
                      </a:r>
                    </a:p>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50" b="0" i="0" kern="1200" dirty="0">
                          <a:solidFill>
                            <a:schemeClr val="tx1"/>
                          </a:solidFill>
                          <a:effectLst/>
                          <a:latin typeface="+mn-lt"/>
                          <a:ea typeface="+mn-ea"/>
                          <a:cs typeface="+mn-cs"/>
                        </a:rPr>
                        <a:t>[2]</a:t>
                      </a:r>
                      <a:r>
                        <a:rPr lang="en-US" sz="1950" b="0" i="0" kern="1200" dirty="0" err="1">
                          <a:solidFill>
                            <a:schemeClr val="tx1"/>
                          </a:solidFill>
                          <a:effectLst/>
                          <a:latin typeface="+mn-lt"/>
                          <a:ea typeface="+mn-ea"/>
                          <a:cs typeface="+mn-cs"/>
                        </a:rPr>
                        <a:t>Babič</a:t>
                      </a:r>
                      <a:r>
                        <a:rPr lang="en-US" sz="1950" b="0" i="0" kern="1200" dirty="0">
                          <a:solidFill>
                            <a:schemeClr val="tx1"/>
                          </a:solidFill>
                          <a:effectLst/>
                          <a:latin typeface="+mn-lt"/>
                          <a:ea typeface="+mn-ea"/>
                          <a:cs typeface="+mn-cs"/>
                        </a:rPr>
                        <a:t>, F., </a:t>
                      </a:r>
                      <a:r>
                        <a:rPr lang="en-US" sz="1950" b="0" i="0" kern="1200" dirty="0" err="1">
                          <a:solidFill>
                            <a:schemeClr val="tx1"/>
                          </a:solidFill>
                          <a:effectLst/>
                          <a:latin typeface="+mn-lt"/>
                          <a:ea typeface="+mn-ea"/>
                          <a:cs typeface="+mn-cs"/>
                        </a:rPr>
                        <a:t>Olejár</a:t>
                      </a:r>
                      <a:r>
                        <a:rPr lang="en-US" sz="1950" b="0" i="0" kern="1200" dirty="0">
                          <a:solidFill>
                            <a:schemeClr val="tx1"/>
                          </a:solidFill>
                          <a:effectLst/>
                          <a:latin typeface="+mn-lt"/>
                          <a:ea typeface="+mn-ea"/>
                          <a:cs typeface="+mn-cs"/>
                        </a:rPr>
                        <a:t>, J., </a:t>
                      </a:r>
                      <a:r>
                        <a:rPr lang="en-US" sz="1950" b="0" i="0" kern="1200" dirty="0" err="1">
                          <a:solidFill>
                            <a:schemeClr val="tx1"/>
                          </a:solidFill>
                          <a:effectLst/>
                          <a:latin typeface="+mn-lt"/>
                          <a:ea typeface="+mn-ea"/>
                          <a:cs typeface="+mn-cs"/>
                        </a:rPr>
                        <a:t>Vantová</a:t>
                      </a:r>
                      <a:r>
                        <a:rPr lang="en-US" sz="1950" b="0" i="0" kern="1200" dirty="0">
                          <a:solidFill>
                            <a:schemeClr val="tx1"/>
                          </a:solidFill>
                          <a:effectLst/>
                          <a:latin typeface="+mn-lt"/>
                          <a:ea typeface="+mn-ea"/>
                          <a:cs typeface="+mn-cs"/>
                        </a:rPr>
                        <a:t>, Z. and </a:t>
                      </a:r>
                      <a:r>
                        <a:rPr lang="en-US" sz="1950" b="0" i="0" kern="1200" dirty="0" err="1">
                          <a:solidFill>
                            <a:schemeClr val="tx1"/>
                          </a:solidFill>
                          <a:effectLst/>
                          <a:latin typeface="+mn-lt"/>
                          <a:ea typeface="+mn-ea"/>
                          <a:cs typeface="+mn-cs"/>
                        </a:rPr>
                        <a:t>Paralič</a:t>
                      </a:r>
                      <a:r>
                        <a:rPr lang="en-US" sz="1950" b="0" i="0" kern="1200" dirty="0">
                          <a:solidFill>
                            <a:schemeClr val="tx1"/>
                          </a:solidFill>
                          <a:effectLst/>
                          <a:latin typeface="+mn-lt"/>
                          <a:ea typeface="+mn-ea"/>
                          <a:cs typeface="+mn-cs"/>
                        </a:rPr>
                        <a:t>, J., 2017, September. Predictive and descriptive analysis for heart disease diagnosis. In </a:t>
                      </a:r>
                      <a:r>
                        <a:rPr lang="en-US" sz="1950" b="0" i="1" kern="1200" dirty="0">
                          <a:solidFill>
                            <a:schemeClr val="tx1"/>
                          </a:solidFill>
                          <a:effectLst/>
                          <a:latin typeface="+mn-lt"/>
                          <a:ea typeface="+mn-ea"/>
                          <a:cs typeface="+mn-cs"/>
                        </a:rPr>
                        <a:t>2017 Federated Conference on Computer Science and Information Systems (</a:t>
                      </a:r>
                      <a:r>
                        <a:rPr lang="en-US" sz="1950" b="0" i="1" kern="1200" dirty="0" err="1">
                          <a:solidFill>
                            <a:schemeClr val="tx1"/>
                          </a:solidFill>
                          <a:effectLst/>
                          <a:latin typeface="+mn-lt"/>
                          <a:ea typeface="+mn-ea"/>
                          <a:cs typeface="+mn-cs"/>
                        </a:rPr>
                        <a:t>FedCSIS</a:t>
                      </a:r>
                      <a:r>
                        <a:rPr lang="en-US" sz="1950" b="0" i="1" kern="1200" dirty="0">
                          <a:solidFill>
                            <a:schemeClr val="tx1"/>
                          </a:solidFill>
                          <a:effectLst/>
                          <a:latin typeface="+mn-lt"/>
                          <a:ea typeface="+mn-ea"/>
                          <a:cs typeface="+mn-cs"/>
                        </a:rPr>
                        <a:t>)</a:t>
                      </a:r>
                      <a:r>
                        <a:rPr lang="en-US" sz="1950" b="0" i="0" kern="1200" dirty="0">
                          <a:solidFill>
                            <a:schemeClr val="tx1"/>
                          </a:solidFill>
                          <a:effectLst/>
                          <a:latin typeface="+mn-lt"/>
                          <a:ea typeface="+mn-ea"/>
                          <a:cs typeface="+mn-cs"/>
                        </a:rPr>
                        <a:t> (pp. 155-163). IEEE.</a:t>
                      </a:r>
                    </a:p>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50" b="0" i="0" kern="1200" dirty="0">
                          <a:solidFill>
                            <a:schemeClr val="tx1"/>
                          </a:solidFill>
                          <a:effectLst/>
                          <a:latin typeface="+mn-lt"/>
                          <a:ea typeface="+mn-ea"/>
                          <a:cs typeface="+mn-cs"/>
                        </a:rPr>
                        <a:t>[3]</a:t>
                      </a:r>
                      <a:r>
                        <a:rPr lang="en-US" sz="1950" b="0" i="0" kern="1200" dirty="0" err="1">
                          <a:solidFill>
                            <a:schemeClr val="tx1"/>
                          </a:solidFill>
                          <a:effectLst/>
                          <a:latin typeface="+mn-lt"/>
                          <a:ea typeface="+mn-ea"/>
                          <a:cs typeface="+mn-cs"/>
                        </a:rPr>
                        <a:t>Detrano</a:t>
                      </a:r>
                      <a:r>
                        <a:rPr lang="en-US" sz="1950" b="0" i="0" kern="1200" dirty="0">
                          <a:solidFill>
                            <a:schemeClr val="tx1"/>
                          </a:solidFill>
                          <a:effectLst/>
                          <a:latin typeface="+mn-lt"/>
                          <a:ea typeface="+mn-ea"/>
                          <a:cs typeface="+mn-cs"/>
                        </a:rPr>
                        <a:t>, R., </a:t>
                      </a:r>
                      <a:r>
                        <a:rPr lang="en-US" sz="1950" b="0" i="0" kern="1200" dirty="0" err="1">
                          <a:solidFill>
                            <a:schemeClr val="tx1"/>
                          </a:solidFill>
                          <a:effectLst/>
                          <a:latin typeface="+mn-lt"/>
                          <a:ea typeface="+mn-ea"/>
                          <a:cs typeface="+mn-cs"/>
                        </a:rPr>
                        <a:t>Janosi</a:t>
                      </a:r>
                      <a:r>
                        <a:rPr lang="en-US" sz="1950" b="0" i="0" kern="1200" dirty="0">
                          <a:solidFill>
                            <a:schemeClr val="tx1"/>
                          </a:solidFill>
                          <a:effectLst/>
                          <a:latin typeface="+mn-lt"/>
                          <a:ea typeface="+mn-ea"/>
                          <a:cs typeface="+mn-cs"/>
                        </a:rPr>
                        <a:t>, A., </a:t>
                      </a:r>
                      <a:r>
                        <a:rPr lang="en-US" sz="1950" b="0" i="0" kern="1200" dirty="0" err="1">
                          <a:solidFill>
                            <a:schemeClr val="tx1"/>
                          </a:solidFill>
                          <a:effectLst/>
                          <a:latin typeface="+mn-lt"/>
                          <a:ea typeface="+mn-ea"/>
                          <a:cs typeface="+mn-cs"/>
                        </a:rPr>
                        <a:t>Steinbrunn</a:t>
                      </a:r>
                      <a:r>
                        <a:rPr lang="en-US" sz="1950" b="0" i="0" kern="1200" dirty="0">
                          <a:solidFill>
                            <a:schemeClr val="tx1"/>
                          </a:solidFill>
                          <a:effectLst/>
                          <a:latin typeface="+mn-lt"/>
                          <a:ea typeface="+mn-ea"/>
                          <a:cs typeface="+mn-cs"/>
                        </a:rPr>
                        <a:t>, W., </a:t>
                      </a:r>
                      <a:r>
                        <a:rPr lang="en-US" sz="1950" b="0" i="0" kern="1200" dirty="0" err="1">
                          <a:solidFill>
                            <a:schemeClr val="tx1"/>
                          </a:solidFill>
                          <a:effectLst/>
                          <a:latin typeface="+mn-lt"/>
                          <a:ea typeface="+mn-ea"/>
                          <a:cs typeface="+mn-cs"/>
                        </a:rPr>
                        <a:t>Pfisterer</a:t>
                      </a:r>
                      <a:r>
                        <a:rPr lang="en-US" sz="1950" b="0" i="0" kern="1200" dirty="0">
                          <a:solidFill>
                            <a:schemeClr val="tx1"/>
                          </a:solidFill>
                          <a:effectLst/>
                          <a:latin typeface="+mn-lt"/>
                          <a:ea typeface="+mn-ea"/>
                          <a:cs typeface="+mn-cs"/>
                        </a:rPr>
                        <a:t>, M., Schmid, J.J., Sandhu, S., Guppy, K.H., Lee, S. and </a:t>
                      </a:r>
                      <a:r>
                        <a:rPr lang="en-US" sz="1950" b="0" i="0" kern="1200" dirty="0" err="1">
                          <a:solidFill>
                            <a:schemeClr val="tx1"/>
                          </a:solidFill>
                          <a:effectLst/>
                          <a:latin typeface="+mn-lt"/>
                          <a:ea typeface="+mn-ea"/>
                          <a:cs typeface="+mn-cs"/>
                        </a:rPr>
                        <a:t>Froelicher</a:t>
                      </a:r>
                      <a:r>
                        <a:rPr lang="en-US" sz="1950" b="0" i="0" kern="1200" dirty="0">
                          <a:solidFill>
                            <a:schemeClr val="tx1"/>
                          </a:solidFill>
                          <a:effectLst/>
                          <a:latin typeface="+mn-lt"/>
                          <a:ea typeface="+mn-ea"/>
                          <a:cs typeface="+mn-cs"/>
                        </a:rPr>
                        <a:t>, V., 1989. International application of a new probability algorithm for the diagnosis of coronary artery disease. </a:t>
                      </a:r>
                      <a:r>
                        <a:rPr lang="en-US" sz="1950" b="0" i="1" kern="1200" dirty="0">
                          <a:solidFill>
                            <a:schemeClr val="tx1"/>
                          </a:solidFill>
                          <a:effectLst/>
                          <a:latin typeface="+mn-lt"/>
                          <a:ea typeface="+mn-ea"/>
                          <a:cs typeface="+mn-cs"/>
                        </a:rPr>
                        <a:t>The American journal of cardiology</a:t>
                      </a:r>
                      <a:r>
                        <a:rPr lang="en-US" sz="1950" b="0" i="0" kern="1200" dirty="0">
                          <a:solidFill>
                            <a:schemeClr val="tx1"/>
                          </a:solidFill>
                          <a:effectLst/>
                          <a:latin typeface="+mn-lt"/>
                          <a:ea typeface="+mn-ea"/>
                          <a:cs typeface="+mn-cs"/>
                        </a:rPr>
                        <a:t>, </a:t>
                      </a:r>
                      <a:r>
                        <a:rPr lang="en-US" sz="1950" b="0" i="1" kern="1200" dirty="0">
                          <a:solidFill>
                            <a:schemeClr val="tx1"/>
                          </a:solidFill>
                          <a:effectLst/>
                          <a:latin typeface="+mn-lt"/>
                          <a:ea typeface="+mn-ea"/>
                          <a:cs typeface="+mn-cs"/>
                        </a:rPr>
                        <a:t>64</a:t>
                      </a:r>
                      <a:r>
                        <a:rPr lang="en-US" sz="1950" b="0" i="0" kern="1200" dirty="0">
                          <a:solidFill>
                            <a:schemeClr val="tx1"/>
                          </a:solidFill>
                          <a:effectLst/>
                          <a:latin typeface="+mn-lt"/>
                          <a:ea typeface="+mn-ea"/>
                          <a:cs typeface="+mn-cs"/>
                        </a:rPr>
                        <a:t>(5), pp.304-310.</a:t>
                      </a:r>
                    </a:p>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50" b="0" i="0" kern="1200" dirty="0">
                          <a:solidFill>
                            <a:schemeClr val="tx1"/>
                          </a:solidFill>
                          <a:effectLst/>
                          <a:latin typeface="+mn-lt"/>
                          <a:ea typeface="+mn-ea"/>
                          <a:cs typeface="+mn-cs"/>
                        </a:rPr>
                        <a:t>[4]North, B.J. and Sinclair, D.A., 2012. The intersection between aging and cardiovascular disease. </a:t>
                      </a:r>
                      <a:r>
                        <a:rPr lang="en-US" sz="1950" b="0" i="1" kern="1200" dirty="0">
                          <a:solidFill>
                            <a:schemeClr val="tx1"/>
                          </a:solidFill>
                          <a:effectLst/>
                          <a:latin typeface="+mn-lt"/>
                          <a:ea typeface="+mn-ea"/>
                          <a:cs typeface="+mn-cs"/>
                        </a:rPr>
                        <a:t>Circulation research</a:t>
                      </a:r>
                      <a:r>
                        <a:rPr lang="en-US" sz="1950" b="0" i="0" kern="1200" dirty="0">
                          <a:solidFill>
                            <a:schemeClr val="tx1"/>
                          </a:solidFill>
                          <a:effectLst/>
                          <a:latin typeface="+mn-lt"/>
                          <a:ea typeface="+mn-ea"/>
                          <a:cs typeface="+mn-cs"/>
                        </a:rPr>
                        <a:t>, </a:t>
                      </a:r>
                      <a:r>
                        <a:rPr lang="en-US" sz="1950" b="0" i="1" kern="1200" dirty="0">
                          <a:solidFill>
                            <a:schemeClr val="tx1"/>
                          </a:solidFill>
                          <a:effectLst/>
                          <a:latin typeface="+mn-lt"/>
                          <a:ea typeface="+mn-ea"/>
                          <a:cs typeface="+mn-cs"/>
                        </a:rPr>
                        <a:t>110</a:t>
                      </a:r>
                      <a:r>
                        <a:rPr lang="en-US" sz="1950" b="0" i="0" kern="1200" dirty="0">
                          <a:solidFill>
                            <a:schemeClr val="tx1"/>
                          </a:solidFill>
                          <a:effectLst/>
                          <a:latin typeface="+mn-lt"/>
                          <a:ea typeface="+mn-ea"/>
                          <a:cs typeface="+mn-cs"/>
                        </a:rPr>
                        <a:t>(8), pp.1097-1108.</a:t>
                      </a:r>
                    </a:p>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50" b="0" i="0" kern="1200" dirty="0">
                          <a:solidFill>
                            <a:schemeClr val="tx1"/>
                          </a:solidFill>
                          <a:effectLst/>
                          <a:latin typeface="+mn-lt"/>
                          <a:ea typeface="+mn-ea"/>
                          <a:cs typeface="+mn-cs"/>
                        </a:rPr>
                        <a:t>[5] Siu, S.C., </a:t>
                      </a:r>
                      <a:r>
                        <a:rPr lang="en-US" sz="1950" b="0" i="0" kern="1200" dirty="0" err="1">
                          <a:solidFill>
                            <a:schemeClr val="tx1"/>
                          </a:solidFill>
                          <a:effectLst/>
                          <a:latin typeface="+mn-lt"/>
                          <a:ea typeface="+mn-ea"/>
                          <a:cs typeface="+mn-cs"/>
                        </a:rPr>
                        <a:t>Sermer</a:t>
                      </a:r>
                      <a:r>
                        <a:rPr lang="en-US" sz="1950" b="0" i="0" kern="1200" dirty="0">
                          <a:solidFill>
                            <a:schemeClr val="tx1"/>
                          </a:solidFill>
                          <a:effectLst/>
                          <a:latin typeface="+mn-lt"/>
                          <a:ea typeface="+mn-ea"/>
                          <a:cs typeface="+mn-cs"/>
                        </a:rPr>
                        <a:t>, M., Colman, J.M., Alvarez, A.N., Mercier, L.A., Morton, B.C., </a:t>
                      </a:r>
                      <a:r>
                        <a:rPr lang="en-US" sz="1950" b="0" i="0" kern="1200" dirty="0" err="1">
                          <a:solidFill>
                            <a:schemeClr val="tx1"/>
                          </a:solidFill>
                          <a:effectLst/>
                          <a:latin typeface="+mn-lt"/>
                          <a:ea typeface="+mn-ea"/>
                          <a:cs typeface="+mn-cs"/>
                        </a:rPr>
                        <a:t>Kells</a:t>
                      </a:r>
                      <a:r>
                        <a:rPr lang="en-US" sz="1950" b="0" i="0" kern="1200" dirty="0">
                          <a:solidFill>
                            <a:schemeClr val="tx1"/>
                          </a:solidFill>
                          <a:effectLst/>
                          <a:latin typeface="+mn-lt"/>
                          <a:ea typeface="+mn-ea"/>
                          <a:cs typeface="+mn-cs"/>
                        </a:rPr>
                        <a:t>, C.M., Bergin, M.L., </a:t>
                      </a:r>
                      <a:r>
                        <a:rPr lang="en-US" sz="1950" b="0" i="0" kern="1200" dirty="0" err="1">
                          <a:solidFill>
                            <a:schemeClr val="tx1"/>
                          </a:solidFill>
                          <a:effectLst/>
                          <a:latin typeface="+mn-lt"/>
                          <a:ea typeface="+mn-ea"/>
                          <a:cs typeface="+mn-cs"/>
                        </a:rPr>
                        <a:t>Kiess</a:t>
                      </a:r>
                      <a:r>
                        <a:rPr lang="en-US" sz="1950" b="0" i="0" kern="1200" dirty="0">
                          <a:solidFill>
                            <a:schemeClr val="tx1"/>
                          </a:solidFill>
                          <a:effectLst/>
                          <a:latin typeface="+mn-lt"/>
                          <a:ea typeface="+mn-ea"/>
                          <a:cs typeface="+mn-cs"/>
                        </a:rPr>
                        <a:t>, M.C., Marcotte, F. and Taylor, D.A., 2001. Prospective multicenter study of pregnancy outcomes in women with heart disease. </a:t>
                      </a:r>
                      <a:r>
                        <a:rPr lang="en-US" sz="1950" b="0" i="1" kern="1200" dirty="0">
                          <a:solidFill>
                            <a:schemeClr val="tx1"/>
                          </a:solidFill>
                          <a:effectLst/>
                          <a:latin typeface="+mn-lt"/>
                          <a:ea typeface="+mn-ea"/>
                          <a:cs typeface="+mn-cs"/>
                        </a:rPr>
                        <a:t>Circulation</a:t>
                      </a:r>
                      <a:r>
                        <a:rPr lang="en-US" sz="1950" b="0" i="0" kern="1200" dirty="0">
                          <a:solidFill>
                            <a:schemeClr val="tx1"/>
                          </a:solidFill>
                          <a:effectLst/>
                          <a:latin typeface="+mn-lt"/>
                          <a:ea typeface="+mn-ea"/>
                          <a:cs typeface="+mn-cs"/>
                        </a:rPr>
                        <a:t>, </a:t>
                      </a:r>
                      <a:r>
                        <a:rPr lang="en-US" sz="1950" b="0" i="1" kern="1200" dirty="0">
                          <a:solidFill>
                            <a:schemeClr val="tx1"/>
                          </a:solidFill>
                          <a:effectLst/>
                          <a:latin typeface="+mn-lt"/>
                          <a:ea typeface="+mn-ea"/>
                          <a:cs typeface="+mn-cs"/>
                        </a:rPr>
                        <a:t>104</a:t>
                      </a:r>
                      <a:r>
                        <a:rPr lang="en-US" sz="1950" b="0" i="0" kern="1200" dirty="0">
                          <a:solidFill>
                            <a:schemeClr val="tx1"/>
                          </a:solidFill>
                          <a:effectLst/>
                          <a:latin typeface="+mn-lt"/>
                          <a:ea typeface="+mn-ea"/>
                          <a:cs typeface="+mn-cs"/>
                        </a:rPr>
                        <a:t>(5), pp.515-521.</a:t>
                      </a:r>
                    </a:p>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50" b="0" i="0" kern="1200" dirty="0">
                          <a:solidFill>
                            <a:schemeClr val="tx1"/>
                          </a:solidFill>
                          <a:effectLst/>
                          <a:latin typeface="+mn-lt"/>
                          <a:ea typeface="+mn-ea"/>
                          <a:cs typeface="+mn-cs"/>
                        </a:rPr>
                        <a:t>[6] Castelli, W.P., Garrison, R.J., Wilson, P.W., Abbott, R.D., </a:t>
                      </a:r>
                      <a:r>
                        <a:rPr lang="en-US" sz="1950" b="0" i="0" kern="1200" dirty="0" err="1">
                          <a:solidFill>
                            <a:schemeClr val="tx1"/>
                          </a:solidFill>
                          <a:effectLst/>
                          <a:latin typeface="+mn-lt"/>
                          <a:ea typeface="+mn-ea"/>
                          <a:cs typeface="+mn-cs"/>
                        </a:rPr>
                        <a:t>Kalousdian</a:t>
                      </a:r>
                      <a:r>
                        <a:rPr lang="en-US" sz="1950" b="0" i="0" kern="1200" dirty="0">
                          <a:solidFill>
                            <a:schemeClr val="tx1"/>
                          </a:solidFill>
                          <a:effectLst/>
                          <a:latin typeface="+mn-lt"/>
                          <a:ea typeface="+mn-ea"/>
                          <a:cs typeface="+mn-cs"/>
                        </a:rPr>
                        <a:t>, S. and </a:t>
                      </a:r>
                      <a:r>
                        <a:rPr lang="en-US" sz="1950" b="0" i="0" kern="1200" dirty="0" err="1">
                          <a:solidFill>
                            <a:schemeClr val="tx1"/>
                          </a:solidFill>
                          <a:effectLst/>
                          <a:latin typeface="+mn-lt"/>
                          <a:ea typeface="+mn-ea"/>
                          <a:cs typeface="+mn-cs"/>
                        </a:rPr>
                        <a:t>Kannel</a:t>
                      </a:r>
                      <a:r>
                        <a:rPr lang="en-US" sz="1950" b="0" i="0" kern="1200" dirty="0">
                          <a:solidFill>
                            <a:schemeClr val="tx1"/>
                          </a:solidFill>
                          <a:effectLst/>
                          <a:latin typeface="+mn-lt"/>
                          <a:ea typeface="+mn-ea"/>
                          <a:cs typeface="+mn-cs"/>
                        </a:rPr>
                        <a:t>, W.B., 1986. Incidence of coronary heart disease and lipoprotein cholesterol levels: the Framingham Study. </a:t>
                      </a:r>
                      <a:r>
                        <a:rPr lang="en-US" sz="1950" b="0" i="1" kern="1200" dirty="0">
                          <a:solidFill>
                            <a:schemeClr val="tx1"/>
                          </a:solidFill>
                          <a:effectLst/>
                          <a:latin typeface="+mn-lt"/>
                          <a:ea typeface="+mn-ea"/>
                          <a:cs typeface="+mn-cs"/>
                        </a:rPr>
                        <a:t>Jama</a:t>
                      </a:r>
                      <a:r>
                        <a:rPr lang="en-US" sz="1950" b="0" i="0" kern="1200" dirty="0">
                          <a:solidFill>
                            <a:schemeClr val="tx1"/>
                          </a:solidFill>
                          <a:effectLst/>
                          <a:latin typeface="+mn-lt"/>
                          <a:ea typeface="+mn-ea"/>
                          <a:cs typeface="+mn-cs"/>
                        </a:rPr>
                        <a:t>, </a:t>
                      </a:r>
                      <a:r>
                        <a:rPr lang="en-US" sz="1950" b="0" i="1" kern="1200" dirty="0">
                          <a:solidFill>
                            <a:schemeClr val="tx1"/>
                          </a:solidFill>
                          <a:effectLst/>
                          <a:latin typeface="+mn-lt"/>
                          <a:ea typeface="+mn-ea"/>
                          <a:cs typeface="+mn-cs"/>
                        </a:rPr>
                        <a:t>256</a:t>
                      </a:r>
                      <a:r>
                        <a:rPr lang="en-US" sz="1950" b="0" i="0" kern="1200" dirty="0">
                          <a:solidFill>
                            <a:schemeClr val="tx1"/>
                          </a:solidFill>
                          <a:effectLst/>
                          <a:latin typeface="+mn-lt"/>
                          <a:ea typeface="+mn-ea"/>
                          <a:cs typeface="+mn-cs"/>
                        </a:rPr>
                        <a:t>(20), pp.2835-2838.</a:t>
                      </a:r>
                    </a:p>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50" b="0" i="0" kern="1200" dirty="0">
                          <a:solidFill>
                            <a:schemeClr val="tx1"/>
                          </a:solidFill>
                          <a:effectLst/>
                          <a:latin typeface="+mn-lt"/>
                          <a:ea typeface="+mn-ea"/>
                          <a:cs typeface="+mn-cs"/>
                        </a:rPr>
                        <a:t>[7] </a:t>
                      </a:r>
                      <a:r>
                        <a:rPr lang="en-US" sz="1950" b="0" i="0" kern="1200" dirty="0" err="1">
                          <a:solidFill>
                            <a:schemeClr val="tx1"/>
                          </a:solidFill>
                          <a:effectLst/>
                          <a:latin typeface="+mn-lt"/>
                          <a:ea typeface="+mn-ea"/>
                          <a:cs typeface="+mn-cs"/>
                        </a:rPr>
                        <a:t>Laukkanen</a:t>
                      </a:r>
                      <a:r>
                        <a:rPr lang="en-US" sz="1950" b="0" i="0" kern="1200" dirty="0">
                          <a:solidFill>
                            <a:schemeClr val="tx1"/>
                          </a:solidFill>
                          <a:effectLst/>
                          <a:latin typeface="+mn-lt"/>
                          <a:ea typeface="+mn-ea"/>
                          <a:cs typeface="+mn-cs"/>
                        </a:rPr>
                        <a:t>, J.A., </a:t>
                      </a:r>
                      <a:r>
                        <a:rPr lang="en-US" sz="1950" b="0" i="0" kern="1200" dirty="0" err="1">
                          <a:solidFill>
                            <a:schemeClr val="tx1"/>
                          </a:solidFill>
                          <a:effectLst/>
                          <a:latin typeface="+mn-lt"/>
                          <a:ea typeface="+mn-ea"/>
                          <a:cs typeface="+mn-cs"/>
                        </a:rPr>
                        <a:t>Mäkikallio</a:t>
                      </a:r>
                      <a:r>
                        <a:rPr lang="en-US" sz="1950" b="0" i="0" kern="1200" dirty="0">
                          <a:solidFill>
                            <a:schemeClr val="tx1"/>
                          </a:solidFill>
                          <a:effectLst/>
                          <a:latin typeface="+mn-lt"/>
                          <a:ea typeface="+mn-ea"/>
                          <a:cs typeface="+mn-cs"/>
                        </a:rPr>
                        <a:t>, T.H., </a:t>
                      </a:r>
                      <a:r>
                        <a:rPr lang="en-US" sz="1950" b="0" i="0" kern="1200" dirty="0" err="1">
                          <a:solidFill>
                            <a:schemeClr val="tx1"/>
                          </a:solidFill>
                          <a:effectLst/>
                          <a:latin typeface="+mn-lt"/>
                          <a:ea typeface="+mn-ea"/>
                          <a:cs typeface="+mn-cs"/>
                        </a:rPr>
                        <a:t>Rauramaa</a:t>
                      </a:r>
                      <a:r>
                        <a:rPr lang="en-US" sz="1950" b="0" i="0" kern="1200" dirty="0">
                          <a:solidFill>
                            <a:schemeClr val="tx1"/>
                          </a:solidFill>
                          <a:effectLst/>
                          <a:latin typeface="+mn-lt"/>
                          <a:ea typeface="+mn-ea"/>
                          <a:cs typeface="+mn-cs"/>
                        </a:rPr>
                        <a:t>, R. and </a:t>
                      </a:r>
                      <a:r>
                        <a:rPr lang="en-US" sz="1950" b="0" i="0" kern="1200" dirty="0" err="1">
                          <a:solidFill>
                            <a:schemeClr val="tx1"/>
                          </a:solidFill>
                          <a:effectLst/>
                          <a:latin typeface="+mn-lt"/>
                          <a:ea typeface="+mn-ea"/>
                          <a:cs typeface="+mn-cs"/>
                        </a:rPr>
                        <a:t>Kurl</a:t>
                      </a:r>
                      <a:r>
                        <a:rPr lang="en-US" sz="1950" b="0" i="0" kern="1200" dirty="0">
                          <a:solidFill>
                            <a:schemeClr val="tx1"/>
                          </a:solidFill>
                          <a:effectLst/>
                          <a:latin typeface="+mn-lt"/>
                          <a:ea typeface="+mn-ea"/>
                          <a:cs typeface="+mn-cs"/>
                        </a:rPr>
                        <a:t>, S., 2009. Asymptomatic ST-segment depression during exercise testing and the risk of sudden cardiac death in middle-aged men: a population-based follow-up study. </a:t>
                      </a:r>
                      <a:r>
                        <a:rPr lang="en-US" sz="1950" b="0" i="1" kern="1200" dirty="0">
                          <a:solidFill>
                            <a:schemeClr val="tx1"/>
                          </a:solidFill>
                          <a:effectLst/>
                          <a:latin typeface="+mn-lt"/>
                          <a:ea typeface="+mn-ea"/>
                          <a:cs typeface="+mn-cs"/>
                        </a:rPr>
                        <a:t>European heart journal</a:t>
                      </a:r>
                      <a:r>
                        <a:rPr lang="en-US" sz="1950" b="0" i="0" kern="1200" dirty="0">
                          <a:solidFill>
                            <a:schemeClr val="tx1"/>
                          </a:solidFill>
                          <a:effectLst/>
                          <a:latin typeface="+mn-lt"/>
                          <a:ea typeface="+mn-ea"/>
                          <a:cs typeface="+mn-cs"/>
                        </a:rPr>
                        <a:t>, </a:t>
                      </a:r>
                      <a:r>
                        <a:rPr lang="en-US" sz="1950" b="0" i="1" kern="1200" dirty="0">
                          <a:solidFill>
                            <a:schemeClr val="tx1"/>
                          </a:solidFill>
                          <a:effectLst/>
                          <a:latin typeface="+mn-lt"/>
                          <a:ea typeface="+mn-ea"/>
                          <a:cs typeface="+mn-cs"/>
                        </a:rPr>
                        <a:t>30</a:t>
                      </a:r>
                      <a:r>
                        <a:rPr lang="en-US" sz="1950" b="0" i="0" kern="1200" dirty="0">
                          <a:solidFill>
                            <a:schemeClr val="tx1"/>
                          </a:solidFill>
                          <a:effectLst/>
                          <a:latin typeface="+mn-lt"/>
                          <a:ea typeface="+mn-ea"/>
                          <a:cs typeface="+mn-cs"/>
                        </a:rPr>
                        <a:t>(5), pp.558-565.</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 name="Text Box 68" descr="Blue tissue paper"/>
          <p:cNvSpPr txBox="1">
            <a:spLocks noChangeArrowheads="1"/>
          </p:cNvSpPr>
          <p:nvPr/>
        </p:nvSpPr>
        <p:spPr bwMode="auto">
          <a:xfrm>
            <a:off x="22651723" y="16764520"/>
            <a:ext cx="9855343" cy="595855"/>
          </a:xfrm>
          <a:prstGeom prst="rect">
            <a:avLst/>
          </a:prstGeom>
          <a:blipFill dpi="0" rotWithShape="0">
            <a:blip r:embed="rId5"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BIBLIOGRAPHY</a:t>
            </a:r>
          </a:p>
        </p:txBody>
      </p:sp>
      <p:sp>
        <p:nvSpPr>
          <p:cNvPr id="20" name="Rectangle 4"/>
          <p:cNvSpPr txBox="1">
            <a:spLocks noChangeArrowheads="1"/>
          </p:cNvSpPr>
          <p:nvPr/>
        </p:nvSpPr>
        <p:spPr bwMode="auto">
          <a:xfrm>
            <a:off x="12801600" y="2607236"/>
            <a:ext cx="11348186" cy="84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3442" tIns="146721" rIns="293442" bIns="146721" numCol="1" anchor="ctr" anchorCtr="0" compatLnSpc="1">
            <a:prstTxWarp prst="textNoShape">
              <a:avLst/>
            </a:prstTxWarp>
          </a:bodyPr>
          <a:lstStyle>
            <a:lvl1pPr algn="ctr" defTabSz="3667125" rtl="0" eaLnBrk="0" fontAlgn="base" hangingPunct="0">
              <a:spcBef>
                <a:spcPct val="0"/>
              </a:spcBef>
              <a:spcAft>
                <a:spcPct val="0"/>
              </a:spcAft>
              <a:defRPr sz="17600">
                <a:solidFill>
                  <a:schemeClr val="tx2"/>
                </a:solidFill>
                <a:latin typeface="+mj-lt"/>
                <a:ea typeface="+mj-ea"/>
                <a:cs typeface="+mj-cs"/>
              </a:defRPr>
            </a:lvl1pPr>
            <a:lvl2pPr algn="ctr" defTabSz="3667125" rtl="0" eaLnBrk="0" fontAlgn="base" hangingPunct="0">
              <a:spcBef>
                <a:spcPct val="0"/>
              </a:spcBef>
              <a:spcAft>
                <a:spcPct val="0"/>
              </a:spcAft>
              <a:defRPr sz="17600">
                <a:solidFill>
                  <a:schemeClr val="tx2"/>
                </a:solidFill>
                <a:latin typeface="Arial" charset="0"/>
              </a:defRPr>
            </a:lvl2pPr>
            <a:lvl3pPr algn="ctr" defTabSz="3667125" rtl="0" eaLnBrk="0" fontAlgn="base" hangingPunct="0">
              <a:spcBef>
                <a:spcPct val="0"/>
              </a:spcBef>
              <a:spcAft>
                <a:spcPct val="0"/>
              </a:spcAft>
              <a:defRPr sz="17600">
                <a:solidFill>
                  <a:schemeClr val="tx2"/>
                </a:solidFill>
                <a:latin typeface="Arial" charset="0"/>
              </a:defRPr>
            </a:lvl3pPr>
            <a:lvl4pPr algn="ctr" defTabSz="3667125" rtl="0" eaLnBrk="0" fontAlgn="base" hangingPunct="0">
              <a:spcBef>
                <a:spcPct val="0"/>
              </a:spcBef>
              <a:spcAft>
                <a:spcPct val="0"/>
              </a:spcAft>
              <a:defRPr sz="17600">
                <a:solidFill>
                  <a:schemeClr val="tx2"/>
                </a:solidFill>
                <a:latin typeface="Arial" charset="0"/>
              </a:defRPr>
            </a:lvl4pPr>
            <a:lvl5pPr algn="ctr" defTabSz="3667125" rtl="0" eaLnBrk="0" fontAlgn="base" hangingPunct="0">
              <a:spcBef>
                <a:spcPct val="0"/>
              </a:spcBef>
              <a:spcAft>
                <a:spcPct val="0"/>
              </a:spcAft>
              <a:defRPr sz="17600">
                <a:solidFill>
                  <a:schemeClr val="tx2"/>
                </a:solidFill>
                <a:latin typeface="Arial" charset="0"/>
              </a:defRPr>
            </a:lvl5pPr>
            <a:lvl6pPr marL="411480" algn="ctr" defTabSz="3667602" rtl="0" fontAlgn="base">
              <a:spcBef>
                <a:spcPct val="0"/>
              </a:spcBef>
              <a:spcAft>
                <a:spcPct val="0"/>
              </a:spcAft>
              <a:defRPr sz="17600">
                <a:solidFill>
                  <a:schemeClr val="tx2"/>
                </a:solidFill>
                <a:latin typeface="Arial" charset="0"/>
              </a:defRPr>
            </a:lvl6pPr>
            <a:lvl7pPr marL="822960" algn="ctr" defTabSz="3667602" rtl="0" fontAlgn="base">
              <a:spcBef>
                <a:spcPct val="0"/>
              </a:spcBef>
              <a:spcAft>
                <a:spcPct val="0"/>
              </a:spcAft>
              <a:defRPr sz="17600">
                <a:solidFill>
                  <a:schemeClr val="tx2"/>
                </a:solidFill>
                <a:latin typeface="Arial" charset="0"/>
              </a:defRPr>
            </a:lvl7pPr>
            <a:lvl8pPr marL="1234440" algn="ctr" defTabSz="3667602" rtl="0" fontAlgn="base">
              <a:spcBef>
                <a:spcPct val="0"/>
              </a:spcBef>
              <a:spcAft>
                <a:spcPct val="0"/>
              </a:spcAft>
              <a:defRPr sz="17600">
                <a:solidFill>
                  <a:schemeClr val="tx2"/>
                </a:solidFill>
                <a:latin typeface="Arial" charset="0"/>
              </a:defRPr>
            </a:lvl8pPr>
            <a:lvl9pPr marL="1645920" algn="ctr" defTabSz="3667602" rtl="0" fontAlgn="base">
              <a:spcBef>
                <a:spcPct val="0"/>
              </a:spcBef>
              <a:spcAft>
                <a:spcPct val="0"/>
              </a:spcAft>
              <a:defRPr sz="17600">
                <a:solidFill>
                  <a:schemeClr val="tx2"/>
                </a:solidFill>
                <a:latin typeface="Arial" charset="0"/>
              </a:defRPr>
            </a:lvl9pPr>
          </a:lstStyle>
          <a:p>
            <a:pPr algn="l" defTabSz="2934009" eaLnBrk="1" hangingPunct="1">
              <a:spcBef>
                <a:spcPts val="0"/>
              </a:spcBef>
              <a:defRPr/>
            </a:pPr>
            <a:r>
              <a:rPr lang="en-US" sz="3200" b="1" kern="0" dirty="0">
                <a:latin typeface="+mn-lt"/>
              </a:rPr>
              <a:t>Department of biostatistics, </a:t>
            </a:r>
            <a:r>
              <a:rPr lang="en-US" sz="3200" b="1" kern="0" dirty="0"/>
              <a:t>Columbia University</a:t>
            </a:r>
            <a:endParaRPr lang="en-US" sz="3200" b="1" kern="0" dirty="0">
              <a:latin typeface="+mn-lt"/>
            </a:endParaRPr>
          </a:p>
        </p:txBody>
      </p:sp>
      <p:graphicFrame>
        <p:nvGraphicFramePr>
          <p:cNvPr id="33" name="Group 128"/>
          <p:cNvGraphicFramePr>
            <a:graphicFrameLocks noGrp="1"/>
          </p:cNvGraphicFramePr>
          <p:nvPr>
            <p:extLst>
              <p:ext uri="{D42A27DB-BD31-4B8C-83A1-F6EECF244321}">
                <p14:modId xmlns:p14="http://schemas.microsoft.com/office/powerpoint/2010/main" val="3600469631"/>
              </p:ext>
            </p:extLst>
          </p:nvPr>
        </p:nvGraphicFramePr>
        <p:xfrm>
          <a:off x="320853" y="4574859"/>
          <a:ext cx="9554668" cy="4111941"/>
        </p:xfrm>
        <a:graphic>
          <a:graphicData uri="http://schemas.openxmlformats.org/drawingml/2006/table">
            <a:tbl>
              <a:tblPr/>
              <a:tblGrid>
                <a:gridCol w="9554668">
                  <a:extLst>
                    <a:ext uri="{9D8B030D-6E8A-4147-A177-3AD203B41FA5}">
                      <a16:colId xmlns:a16="http://schemas.microsoft.com/office/drawing/2014/main" val="20000"/>
                    </a:ext>
                  </a:extLst>
                </a:gridCol>
              </a:tblGrid>
              <a:tr h="4111941">
                <a:tc>
                  <a:txBody>
                    <a:bodyPr/>
                    <a:lstStyle/>
                    <a:p>
                      <a:pPr marL="0" marR="0" indent="0" algn="just" defTabSz="822960" rtl="0" eaLnBrk="1" fontAlgn="auto" latinLnBrk="0" hangingPunct="1">
                        <a:lnSpc>
                          <a:spcPct val="100000"/>
                        </a:lnSpc>
                        <a:spcBef>
                          <a:spcPts val="0"/>
                        </a:spcBef>
                        <a:spcAft>
                          <a:spcPts val="0"/>
                        </a:spcAft>
                        <a:buClrTx/>
                        <a:buSzTx/>
                        <a:buFont typeface="Arial"/>
                        <a:buNone/>
                        <a:tabLst/>
                        <a:defRPr/>
                      </a:pPr>
                      <a:r>
                        <a:rPr lang="en-US" sz="2400" kern="1200" baseline="0" dirty="0">
                          <a:solidFill>
                            <a:schemeClr val="tx1"/>
                          </a:solidFill>
                          <a:latin typeface="+mn-lt"/>
                          <a:ea typeface="+mn-ea"/>
                          <a:cs typeface="+mn-cs"/>
                        </a:rPr>
                        <a:t>Based on a pooled analysis of </a:t>
                      </a:r>
                      <a:r>
                        <a:rPr lang="en-US" altLang="zh-CN" sz="2400" kern="1200" baseline="0" dirty="0">
                          <a:solidFill>
                            <a:schemeClr val="tx1"/>
                          </a:solidFill>
                          <a:latin typeface="+mn-lt"/>
                          <a:ea typeface="+mn-ea"/>
                          <a:cs typeface="+mn-cs"/>
                        </a:rPr>
                        <a:t>920</a:t>
                      </a:r>
                      <a:r>
                        <a:rPr lang="en-US" sz="2400" kern="1200" baseline="0" dirty="0">
                          <a:solidFill>
                            <a:schemeClr val="tx1"/>
                          </a:solidFill>
                          <a:latin typeface="+mn-lt"/>
                          <a:ea typeface="+mn-ea"/>
                          <a:cs typeface="+mn-cs"/>
                        </a:rPr>
                        <a:t> subjects from America and E.U, this study harmonizes empirical evidence to build a multinomial model and logistic regression model for prediction of the accuracy of diagnosis of heart disease. Adopting data from UCI machine learning repository, results show that among three proposed models, the nominal logit model serves the  best fit for prediction of heart disease. Among all risk factors, chest pain type, serum cholesterol level, stress level, physically related warning signs significantly affect the heart disease status of subjects in all models, together with the impact of age and sex. </a:t>
                      </a:r>
                      <a:endParaRPr lang="en-US" sz="2200" kern="1200" baseline="0" dirty="0">
                        <a:solidFill>
                          <a:schemeClr val="tx1"/>
                        </a:solidFill>
                        <a:latin typeface="+mn-lt"/>
                        <a:ea typeface="+mn-ea"/>
                        <a:cs typeface="+mn-cs"/>
                      </a:endParaRP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 name="Text Box 68" descr="Blue tissue paper"/>
          <p:cNvSpPr txBox="1">
            <a:spLocks noChangeArrowheads="1"/>
          </p:cNvSpPr>
          <p:nvPr/>
        </p:nvSpPr>
        <p:spPr bwMode="auto">
          <a:xfrm>
            <a:off x="304802" y="3965897"/>
            <a:ext cx="9568215" cy="595855"/>
          </a:xfrm>
          <a:prstGeom prst="rect">
            <a:avLst/>
          </a:prstGeom>
          <a:blipFill dpi="0" rotWithShape="0">
            <a:blip r:embed="rId5"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ABSTRACT</a:t>
            </a:r>
          </a:p>
        </p:txBody>
      </p:sp>
      <p:graphicFrame>
        <p:nvGraphicFramePr>
          <p:cNvPr id="31" name="Group 128"/>
          <p:cNvGraphicFramePr>
            <a:graphicFrameLocks noGrp="1"/>
          </p:cNvGraphicFramePr>
          <p:nvPr>
            <p:extLst>
              <p:ext uri="{D42A27DB-BD31-4B8C-83A1-F6EECF244321}">
                <p14:modId xmlns:p14="http://schemas.microsoft.com/office/powerpoint/2010/main" val="216503635"/>
              </p:ext>
            </p:extLst>
          </p:nvPr>
        </p:nvGraphicFramePr>
        <p:xfrm>
          <a:off x="289491" y="9349515"/>
          <a:ext cx="9554668" cy="3495763"/>
        </p:xfrm>
        <a:graphic>
          <a:graphicData uri="http://schemas.openxmlformats.org/drawingml/2006/table">
            <a:tbl>
              <a:tblPr/>
              <a:tblGrid>
                <a:gridCol w="9554668">
                  <a:extLst>
                    <a:ext uri="{9D8B030D-6E8A-4147-A177-3AD203B41FA5}">
                      <a16:colId xmlns:a16="http://schemas.microsoft.com/office/drawing/2014/main" val="20000"/>
                    </a:ext>
                  </a:extLst>
                </a:gridCol>
              </a:tblGrid>
              <a:tr h="3495763">
                <a:tc>
                  <a:txBody>
                    <a:bodyPr/>
                    <a:lstStyle/>
                    <a:p>
                      <a:pPr marL="0" marR="0" lvl="0" indent="0" algn="just" defTabSz="822960" rtl="0" eaLnBrk="1" fontAlgn="auto" latinLnBrk="0" hangingPunct="1">
                        <a:lnSpc>
                          <a:spcPct val="100000"/>
                        </a:lnSpc>
                        <a:spcBef>
                          <a:spcPts val="0"/>
                        </a:spcBef>
                        <a:spcAft>
                          <a:spcPts val="0"/>
                        </a:spcAft>
                        <a:buClrTx/>
                        <a:buSzTx/>
                        <a:buFont typeface="Arial"/>
                        <a:buNone/>
                        <a:tabLst/>
                        <a:defRPr/>
                      </a:pPr>
                      <a:r>
                        <a:rPr lang="en-US" sz="2400" kern="1200" baseline="0" dirty="0">
                          <a:solidFill>
                            <a:schemeClr val="tx1"/>
                          </a:solidFill>
                          <a:latin typeface="+mn-lt"/>
                          <a:ea typeface="+mn-ea"/>
                          <a:cs typeface="+mn-cs"/>
                        </a:rPr>
                        <a:t>Complicated elements are involved in the heart disease diagnostics, which need to be further studied. In order to integrate data from various places and </a:t>
                      </a:r>
                      <a:r>
                        <a:rPr lang="en-US" sz="2400" dirty="0"/>
                        <a:t>provide a supportive application for doctors and general practitioners to make more precise decisions, </a:t>
                      </a:r>
                      <a:r>
                        <a:rPr lang="en-US" sz="2400" kern="1200" baseline="0" dirty="0">
                          <a:solidFill>
                            <a:schemeClr val="tx1"/>
                          </a:solidFill>
                          <a:latin typeface="+mn-lt"/>
                          <a:ea typeface="+mn-ea"/>
                          <a:cs typeface="+mn-cs"/>
                        </a:rPr>
                        <a:t>and establishing specific links for different risk factors in cardiovascular disease, this paper explores two types of model for fitting categorical response to estimate the effect of some well-known risk factors of heart disease. </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 name="Text Box 68" descr="Blue tissue paper"/>
          <p:cNvSpPr txBox="1">
            <a:spLocks noChangeArrowheads="1"/>
          </p:cNvSpPr>
          <p:nvPr/>
        </p:nvSpPr>
        <p:spPr bwMode="auto">
          <a:xfrm>
            <a:off x="304802" y="8720230"/>
            <a:ext cx="9568215" cy="595855"/>
          </a:xfrm>
          <a:prstGeom prst="rect">
            <a:avLst/>
          </a:prstGeom>
          <a:blipFill dpi="0" rotWithShape="0">
            <a:blip r:embed="rId5"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OBJECTIVE</a:t>
            </a:r>
          </a:p>
        </p:txBody>
      </p:sp>
      <p:pic>
        <p:nvPicPr>
          <p:cNvPr id="21" name="Picture 20" descr="A close up of a sign&#10;&#10;Description automatically generated">
            <a:extLst>
              <a:ext uri="{FF2B5EF4-FFF2-40B4-BE49-F238E27FC236}">
                <a16:creationId xmlns:a16="http://schemas.microsoft.com/office/drawing/2014/main" id="{3343ECDF-065C-B340-8820-96B28E5054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06072" y="1062439"/>
            <a:ext cx="1828800" cy="2133600"/>
          </a:xfrm>
          <a:prstGeom prst="rect">
            <a:avLst/>
          </a:prstGeom>
        </p:spPr>
      </p:pic>
      <p:graphicFrame>
        <p:nvGraphicFramePr>
          <p:cNvPr id="18" name="Content Placeholder 4">
            <a:extLst>
              <a:ext uri="{FF2B5EF4-FFF2-40B4-BE49-F238E27FC236}">
                <a16:creationId xmlns:a16="http://schemas.microsoft.com/office/drawing/2014/main" id="{699E97A2-6987-2142-A3A0-C24E23C0F22F}"/>
              </a:ext>
            </a:extLst>
          </p:cNvPr>
          <p:cNvGraphicFramePr>
            <a:graphicFrameLocks/>
          </p:cNvGraphicFramePr>
          <p:nvPr>
            <p:extLst>
              <p:ext uri="{D42A27DB-BD31-4B8C-83A1-F6EECF244321}">
                <p14:modId xmlns:p14="http://schemas.microsoft.com/office/powerpoint/2010/main" val="2403447131"/>
              </p:ext>
            </p:extLst>
          </p:nvPr>
        </p:nvGraphicFramePr>
        <p:xfrm>
          <a:off x="10364694" y="11405882"/>
          <a:ext cx="11763472" cy="1817189"/>
        </p:xfrm>
        <a:graphic>
          <a:graphicData uri="http://schemas.openxmlformats.org/drawingml/2006/table">
            <a:tbl>
              <a:tblPr>
                <a:tableStyleId>{BC89EF96-8CEA-46FF-86C4-4CE0E7609802}</a:tableStyleId>
              </a:tblPr>
              <a:tblGrid>
                <a:gridCol w="1942983">
                  <a:extLst>
                    <a:ext uri="{9D8B030D-6E8A-4147-A177-3AD203B41FA5}">
                      <a16:colId xmlns:a16="http://schemas.microsoft.com/office/drawing/2014/main" val="687952092"/>
                    </a:ext>
                  </a:extLst>
                </a:gridCol>
                <a:gridCol w="2384263">
                  <a:extLst>
                    <a:ext uri="{9D8B030D-6E8A-4147-A177-3AD203B41FA5}">
                      <a16:colId xmlns:a16="http://schemas.microsoft.com/office/drawing/2014/main" val="480801102"/>
                    </a:ext>
                  </a:extLst>
                </a:gridCol>
                <a:gridCol w="3653136">
                  <a:extLst>
                    <a:ext uri="{9D8B030D-6E8A-4147-A177-3AD203B41FA5}">
                      <a16:colId xmlns:a16="http://schemas.microsoft.com/office/drawing/2014/main" val="2417814083"/>
                    </a:ext>
                  </a:extLst>
                </a:gridCol>
                <a:gridCol w="3783090">
                  <a:extLst>
                    <a:ext uri="{9D8B030D-6E8A-4147-A177-3AD203B41FA5}">
                      <a16:colId xmlns:a16="http://schemas.microsoft.com/office/drawing/2014/main" val="2001868725"/>
                    </a:ext>
                  </a:extLst>
                </a:gridCol>
              </a:tblGrid>
              <a:tr h="315456">
                <a:tc gridSpan="4">
                  <a:txBody>
                    <a:bodyPr/>
                    <a:lstStyle/>
                    <a:p>
                      <a:pPr marL="0" marR="0" algn="ctr">
                        <a:spcBef>
                          <a:spcPts val="300"/>
                        </a:spcBef>
                        <a:spcAft>
                          <a:spcPts val="300"/>
                        </a:spcAft>
                      </a:pPr>
                      <a:r>
                        <a:rPr lang="en-US" sz="2000" dirty="0">
                          <a:effectLst/>
                        </a:rPr>
                        <a:t>Model Fit Statistics (Intercept and Covariates)</a:t>
                      </a:r>
                      <a:endParaRPr lang="en-US" sz="1600" dirty="0">
                        <a:effectLst/>
                        <a:latin typeface="Times New Roman" panose="02020603050405020304" pitchFamily="18" charset="0"/>
                        <a:ea typeface="DengXian" panose="02010600030101010101" pitchFamily="2" charset="-122"/>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97038222"/>
                  </a:ext>
                </a:extLst>
              </a:tr>
              <a:tr h="539182">
                <a:tc>
                  <a:txBody>
                    <a:bodyPr/>
                    <a:lstStyle/>
                    <a:p>
                      <a:pPr marL="0" marR="0">
                        <a:spcBef>
                          <a:spcPts val="300"/>
                        </a:spcBef>
                        <a:spcAft>
                          <a:spcPts val="300"/>
                        </a:spcAft>
                      </a:pPr>
                      <a:r>
                        <a:rPr lang="en-US" sz="2000" dirty="0">
                          <a:effectLst/>
                        </a:rPr>
                        <a:t>Criterion</a:t>
                      </a:r>
                      <a:endParaRPr lang="en-US" sz="1600" dirty="0">
                        <a:effectLst/>
                        <a:latin typeface="Times New Roman" panose="02020603050405020304" pitchFamily="18" charset="0"/>
                        <a:ea typeface="DengXian" panose="02010600030101010101" pitchFamily="2" charset="-122"/>
                      </a:endParaRPr>
                    </a:p>
                  </a:txBody>
                  <a:tcPr marL="68580" marR="68580" marT="0" marB="0"/>
                </a:tc>
                <a:tc>
                  <a:txBody>
                    <a:bodyPr/>
                    <a:lstStyle/>
                    <a:p>
                      <a:pPr marL="0" marR="0" algn="r">
                        <a:spcBef>
                          <a:spcPts val="300"/>
                        </a:spcBef>
                        <a:spcAft>
                          <a:spcPts val="300"/>
                        </a:spcAft>
                      </a:pPr>
                      <a:r>
                        <a:rPr lang="en-US" sz="2000" dirty="0">
                          <a:effectLst/>
                        </a:rPr>
                        <a:t>logistic model</a:t>
                      </a:r>
                      <a:endParaRPr lang="en-US" sz="1600" dirty="0">
                        <a:effectLst/>
                        <a:latin typeface="Times New Roman" panose="02020603050405020304" pitchFamily="18" charset="0"/>
                        <a:ea typeface="DengXian" panose="02010600030101010101" pitchFamily="2" charset="-122"/>
                      </a:endParaRPr>
                    </a:p>
                  </a:txBody>
                  <a:tcPr marL="68580" marR="68580" marT="0" marB="0"/>
                </a:tc>
                <a:tc>
                  <a:txBody>
                    <a:bodyPr/>
                    <a:lstStyle/>
                    <a:p>
                      <a:pPr marL="0" marR="0" algn="r">
                        <a:spcBef>
                          <a:spcPts val="300"/>
                        </a:spcBef>
                        <a:spcAft>
                          <a:spcPts val="300"/>
                        </a:spcAft>
                      </a:pPr>
                      <a:r>
                        <a:rPr lang="en-US" sz="2000" dirty="0">
                          <a:effectLst/>
                        </a:rPr>
                        <a:t>Multinomial ordered model</a:t>
                      </a:r>
                      <a:endParaRPr lang="en-US" sz="1600" dirty="0">
                        <a:effectLst/>
                        <a:latin typeface="Times New Roman" panose="02020603050405020304" pitchFamily="18" charset="0"/>
                        <a:ea typeface="DengXian" panose="02010600030101010101" pitchFamily="2" charset="-122"/>
                      </a:endParaRPr>
                    </a:p>
                  </a:txBody>
                  <a:tcPr marL="68580" marR="68580" marT="0" marB="0"/>
                </a:tc>
                <a:tc>
                  <a:txBody>
                    <a:bodyPr/>
                    <a:lstStyle/>
                    <a:p>
                      <a:pPr marL="0" marR="0" algn="r">
                        <a:spcBef>
                          <a:spcPts val="300"/>
                        </a:spcBef>
                        <a:spcAft>
                          <a:spcPts val="300"/>
                        </a:spcAft>
                      </a:pPr>
                      <a:r>
                        <a:rPr lang="en-US" sz="2000" dirty="0">
                          <a:effectLst/>
                        </a:rPr>
                        <a:t>Multinomial unordered model</a:t>
                      </a:r>
                      <a:endParaRPr lang="en-US" sz="1600" dirty="0">
                        <a:effectLst/>
                        <a:latin typeface="Times New Roman" panose="02020603050405020304" pitchFamily="18" charset="0"/>
                        <a:ea typeface="DengXian" panose="02010600030101010101" pitchFamily="2" charset="-122"/>
                      </a:endParaRPr>
                    </a:p>
                  </a:txBody>
                  <a:tcPr marL="68580" marR="68580" marT="0" marB="0"/>
                </a:tc>
                <a:extLst>
                  <a:ext uri="{0D108BD9-81ED-4DB2-BD59-A6C34878D82A}">
                    <a16:rowId xmlns:a16="http://schemas.microsoft.com/office/drawing/2014/main" val="360818770"/>
                  </a:ext>
                </a:extLst>
              </a:tr>
              <a:tr h="0">
                <a:tc>
                  <a:txBody>
                    <a:bodyPr/>
                    <a:lstStyle/>
                    <a:p>
                      <a:pPr marL="0" marR="0">
                        <a:spcBef>
                          <a:spcPts val="300"/>
                        </a:spcBef>
                        <a:spcAft>
                          <a:spcPts val="300"/>
                        </a:spcAft>
                      </a:pPr>
                      <a:r>
                        <a:rPr lang="en-US" sz="2000">
                          <a:effectLst/>
                        </a:rPr>
                        <a:t>AIC</a:t>
                      </a:r>
                      <a:endParaRPr lang="en-US" sz="1600">
                        <a:effectLst/>
                        <a:latin typeface="Times New Roman" panose="02020603050405020304" pitchFamily="18" charset="0"/>
                        <a:ea typeface="DengXian" panose="02010600030101010101" pitchFamily="2" charset="-122"/>
                      </a:endParaRPr>
                    </a:p>
                  </a:txBody>
                  <a:tcPr marL="68580" marR="68580" marT="0" marB="0"/>
                </a:tc>
                <a:tc>
                  <a:txBody>
                    <a:bodyPr/>
                    <a:lstStyle/>
                    <a:p>
                      <a:pPr marL="0" marR="0" algn="r">
                        <a:spcBef>
                          <a:spcPts val="300"/>
                        </a:spcBef>
                        <a:spcAft>
                          <a:spcPts val="300"/>
                        </a:spcAft>
                      </a:pPr>
                      <a:r>
                        <a:rPr lang="en-US" sz="2000" dirty="0">
                          <a:effectLst/>
                        </a:rPr>
                        <a:t>636.759</a:t>
                      </a:r>
                      <a:endParaRPr lang="en-US" sz="2000" dirty="0">
                        <a:effectLst/>
                        <a:latin typeface="Times New Roman" panose="02020603050405020304" pitchFamily="18" charset="0"/>
                        <a:ea typeface="DengXian" panose="02010600030101010101" pitchFamily="2" charset="-122"/>
                      </a:endParaRPr>
                    </a:p>
                  </a:txBody>
                  <a:tcPr marL="68580" marR="68580" marT="0" marB="0"/>
                </a:tc>
                <a:tc>
                  <a:txBody>
                    <a:bodyPr/>
                    <a:lstStyle/>
                    <a:p>
                      <a:pPr marL="0" marR="0" algn="r">
                        <a:spcBef>
                          <a:spcPts val="300"/>
                        </a:spcBef>
                        <a:spcAft>
                          <a:spcPts val="300"/>
                        </a:spcAft>
                      </a:pPr>
                      <a:r>
                        <a:rPr lang="en-US" sz="2000" dirty="0">
                          <a:effectLst/>
                        </a:rPr>
                        <a:t>1900.689</a:t>
                      </a:r>
                      <a:endParaRPr lang="en-US" sz="2000" dirty="0">
                        <a:effectLst/>
                        <a:latin typeface="Times New Roman" panose="02020603050405020304" pitchFamily="18" charset="0"/>
                        <a:ea typeface="DengXian" panose="02010600030101010101" pitchFamily="2" charset="-122"/>
                      </a:endParaRPr>
                    </a:p>
                  </a:txBody>
                  <a:tcPr marL="68580" marR="68580" marT="0" marB="0"/>
                </a:tc>
                <a:tc>
                  <a:txBody>
                    <a:bodyPr/>
                    <a:lstStyle/>
                    <a:p>
                      <a:pPr marL="0" marR="0" algn="r">
                        <a:spcBef>
                          <a:spcPts val="300"/>
                        </a:spcBef>
                        <a:spcAft>
                          <a:spcPts val="300"/>
                        </a:spcAft>
                      </a:pPr>
                      <a:r>
                        <a:rPr lang="en-US" sz="2000" dirty="0">
                          <a:effectLst/>
                        </a:rPr>
                        <a:t>1928.885</a:t>
                      </a:r>
                      <a:endParaRPr lang="en-US" sz="2000" dirty="0">
                        <a:effectLst/>
                        <a:latin typeface="Times New Roman" panose="02020603050405020304" pitchFamily="18" charset="0"/>
                        <a:ea typeface="DengXian" panose="02010600030101010101" pitchFamily="2" charset="-122"/>
                      </a:endParaRPr>
                    </a:p>
                  </a:txBody>
                  <a:tcPr marL="68580" marR="68580" marT="0" marB="0"/>
                </a:tc>
                <a:extLst>
                  <a:ext uri="{0D108BD9-81ED-4DB2-BD59-A6C34878D82A}">
                    <a16:rowId xmlns:a16="http://schemas.microsoft.com/office/drawing/2014/main" val="1690087794"/>
                  </a:ext>
                </a:extLst>
              </a:tr>
              <a:tr h="316410">
                <a:tc>
                  <a:txBody>
                    <a:bodyPr/>
                    <a:lstStyle/>
                    <a:p>
                      <a:pPr marL="0" marR="0">
                        <a:spcBef>
                          <a:spcPts val="300"/>
                        </a:spcBef>
                        <a:spcAft>
                          <a:spcPts val="300"/>
                        </a:spcAft>
                      </a:pPr>
                      <a:r>
                        <a:rPr lang="en-US" sz="2000">
                          <a:effectLst/>
                        </a:rPr>
                        <a:t>SC</a:t>
                      </a:r>
                      <a:endParaRPr lang="en-US" sz="1600">
                        <a:effectLst/>
                        <a:latin typeface="Times New Roman" panose="02020603050405020304" pitchFamily="18" charset="0"/>
                        <a:ea typeface="DengXian" panose="02010600030101010101" pitchFamily="2" charset="-122"/>
                      </a:endParaRPr>
                    </a:p>
                  </a:txBody>
                  <a:tcPr marL="68580" marR="68580" marT="0" marB="0"/>
                </a:tc>
                <a:tc>
                  <a:txBody>
                    <a:bodyPr/>
                    <a:lstStyle/>
                    <a:p>
                      <a:pPr marL="0" marR="0" algn="r">
                        <a:spcBef>
                          <a:spcPts val="300"/>
                        </a:spcBef>
                        <a:spcAft>
                          <a:spcPts val="300"/>
                        </a:spcAft>
                      </a:pPr>
                      <a:r>
                        <a:rPr lang="en-US" sz="2000">
                          <a:effectLst/>
                        </a:rPr>
                        <a:t>704.300</a:t>
                      </a:r>
                      <a:endParaRPr lang="en-US" sz="2000">
                        <a:effectLst/>
                        <a:latin typeface="Times New Roman" panose="02020603050405020304" pitchFamily="18" charset="0"/>
                        <a:ea typeface="DengXian" panose="02010600030101010101" pitchFamily="2" charset="-122"/>
                      </a:endParaRPr>
                    </a:p>
                  </a:txBody>
                  <a:tcPr marL="68580" marR="68580" marT="0" marB="0"/>
                </a:tc>
                <a:tc>
                  <a:txBody>
                    <a:bodyPr/>
                    <a:lstStyle/>
                    <a:p>
                      <a:pPr marL="0" marR="0" algn="r">
                        <a:spcBef>
                          <a:spcPts val="300"/>
                        </a:spcBef>
                        <a:spcAft>
                          <a:spcPts val="300"/>
                        </a:spcAft>
                      </a:pPr>
                      <a:r>
                        <a:rPr lang="en-US" sz="2000" dirty="0">
                          <a:effectLst/>
                        </a:rPr>
                        <a:t>2209.449</a:t>
                      </a:r>
                      <a:endParaRPr lang="en-US" sz="2000" dirty="0">
                        <a:effectLst/>
                        <a:latin typeface="Times New Roman" panose="02020603050405020304" pitchFamily="18" charset="0"/>
                        <a:ea typeface="DengXian" panose="02010600030101010101" pitchFamily="2" charset="-122"/>
                      </a:endParaRPr>
                    </a:p>
                  </a:txBody>
                  <a:tcPr marL="68580" marR="68580" marT="0" marB="0"/>
                </a:tc>
                <a:tc>
                  <a:txBody>
                    <a:bodyPr/>
                    <a:lstStyle/>
                    <a:p>
                      <a:pPr marL="0" marR="0" algn="r">
                        <a:spcBef>
                          <a:spcPts val="300"/>
                        </a:spcBef>
                        <a:spcAft>
                          <a:spcPts val="300"/>
                        </a:spcAft>
                      </a:pPr>
                      <a:r>
                        <a:rPr lang="en-US" sz="2000" dirty="0">
                          <a:effectLst/>
                        </a:rPr>
                        <a:t>2020.548</a:t>
                      </a:r>
                      <a:endParaRPr lang="en-US" sz="2000" dirty="0">
                        <a:effectLst/>
                        <a:latin typeface="Times New Roman" panose="02020603050405020304" pitchFamily="18" charset="0"/>
                        <a:ea typeface="DengXian" panose="02010600030101010101" pitchFamily="2" charset="-122"/>
                      </a:endParaRPr>
                    </a:p>
                  </a:txBody>
                  <a:tcPr marL="68580" marR="68580" marT="0" marB="0"/>
                </a:tc>
                <a:extLst>
                  <a:ext uri="{0D108BD9-81ED-4DB2-BD59-A6C34878D82A}">
                    <a16:rowId xmlns:a16="http://schemas.microsoft.com/office/drawing/2014/main" val="2328729990"/>
                  </a:ext>
                </a:extLst>
              </a:tr>
              <a:tr h="341341">
                <a:tc>
                  <a:txBody>
                    <a:bodyPr/>
                    <a:lstStyle/>
                    <a:p>
                      <a:pPr marL="0" marR="0">
                        <a:spcBef>
                          <a:spcPts val="300"/>
                        </a:spcBef>
                        <a:spcAft>
                          <a:spcPts val="300"/>
                        </a:spcAft>
                      </a:pPr>
                      <a:r>
                        <a:rPr lang="en-US" sz="2000" dirty="0">
                          <a:effectLst/>
                        </a:rPr>
                        <a:t>-2 Log L</a:t>
                      </a:r>
                      <a:endParaRPr lang="en-US" sz="1600" dirty="0">
                        <a:effectLst/>
                        <a:latin typeface="Times New Roman" panose="02020603050405020304" pitchFamily="18" charset="0"/>
                        <a:ea typeface="DengXian" panose="02010600030101010101" pitchFamily="2" charset="-122"/>
                      </a:endParaRPr>
                    </a:p>
                  </a:txBody>
                  <a:tcPr marL="68580" marR="68580" marT="0" marB="0"/>
                </a:tc>
                <a:tc>
                  <a:txBody>
                    <a:bodyPr/>
                    <a:lstStyle/>
                    <a:p>
                      <a:pPr marL="0" marR="0" algn="r">
                        <a:spcBef>
                          <a:spcPts val="300"/>
                        </a:spcBef>
                        <a:spcAft>
                          <a:spcPts val="300"/>
                        </a:spcAft>
                      </a:pPr>
                      <a:r>
                        <a:rPr lang="en-US" sz="2000" dirty="0">
                          <a:effectLst/>
                        </a:rPr>
                        <a:t>608.759</a:t>
                      </a:r>
                      <a:endParaRPr lang="en-US" sz="2000" dirty="0">
                        <a:effectLst/>
                        <a:latin typeface="Times New Roman" panose="02020603050405020304" pitchFamily="18" charset="0"/>
                        <a:ea typeface="DengXian" panose="02010600030101010101" pitchFamily="2" charset="-122"/>
                      </a:endParaRPr>
                    </a:p>
                  </a:txBody>
                  <a:tcPr marL="68580" marR="68580" marT="0" marB="0"/>
                </a:tc>
                <a:tc>
                  <a:txBody>
                    <a:bodyPr/>
                    <a:lstStyle/>
                    <a:p>
                      <a:pPr marL="0" marR="0" algn="r">
                        <a:spcBef>
                          <a:spcPts val="300"/>
                        </a:spcBef>
                        <a:spcAft>
                          <a:spcPts val="300"/>
                        </a:spcAft>
                      </a:pPr>
                      <a:r>
                        <a:rPr lang="en-US" sz="2000" dirty="0">
                          <a:effectLst/>
                        </a:rPr>
                        <a:t>1772.689</a:t>
                      </a:r>
                      <a:endParaRPr lang="en-US" sz="2000" dirty="0">
                        <a:effectLst/>
                        <a:latin typeface="Times New Roman" panose="02020603050405020304" pitchFamily="18" charset="0"/>
                        <a:ea typeface="DengXian" panose="02010600030101010101" pitchFamily="2" charset="-122"/>
                      </a:endParaRPr>
                    </a:p>
                  </a:txBody>
                  <a:tcPr marL="68580" marR="68580" marT="0" marB="0"/>
                </a:tc>
                <a:tc>
                  <a:txBody>
                    <a:bodyPr/>
                    <a:lstStyle/>
                    <a:p>
                      <a:pPr marL="0" marR="0" algn="r">
                        <a:spcBef>
                          <a:spcPts val="300"/>
                        </a:spcBef>
                        <a:spcAft>
                          <a:spcPts val="300"/>
                        </a:spcAft>
                      </a:pPr>
                      <a:r>
                        <a:rPr lang="en-US" sz="2000" dirty="0">
                          <a:effectLst/>
                        </a:rPr>
                        <a:t>1890.885</a:t>
                      </a:r>
                      <a:endParaRPr lang="en-US" sz="2000" dirty="0">
                        <a:effectLst/>
                        <a:latin typeface="Times New Roman" panose="02020603050405020304" pitchFamily="18" charset="0"/>
                        <a:ea typeface="DengXian" panose="02010600030101010101" pitchFamily="2" charset="-122"/>
                      </a:endParaRPr>
                    </a:p>
                  </a:txBody>
                  <a:tcPr marL="68580" marR="68580" marT="0" marB="0"/>
                </a:tc>
                <a:extLst>
                  <a:ext uri="{0D108BD9-81ED-4DB2-BD59-A6C34878D82A}">
                    <a16:rowId xmlns:a16="http://schemas.microsoft.com/office/drawing/2014/main" val="938018652"/>
                  </a:ext>
                </a:extLst>
              </a:tr>
            </a:tbl>
          </a:graphicData>
        </a:graphic>
      </p:graphicFrame>
      <p:pic>
        <p:nvPicPr>
          <p:cNvPr id="26" name="Picture 25">
            <a:extLst>
              <a:ext uri="{FF2B5EF4-FFF2-40B4-BE49-F238E27FC236}">
                <a16:creationId xmlns:a16="http://schemas.microsoft.com/office/drawing/2014/main" id="{752E558D-E7EF-4249-80E0-E64208E9AA73}"/>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749000" y="18107032"/>
            <a:ext cx="2743200" cy="2737169"/>
          </a:xfrm>
          <a:prstGeom prst="rect">
            <a:avLst/>
          </a:prstGeom>
          <a:noFill/>
          <a:ln>
            <a:noFill/>
          </a:ln>
        </p:spPr>
      </p:pic>
      <p:pic>
        <p:nvPicPr>
          <p:cNvPr id="22" name="Picture 21">
            <a:extLst>
              <a:ext uri="{FF2B5EF4-FFF2-40B4-BE49-F238E27FC236}">
                <a16:creationId xmlns:a16="http://schemas.microsoft.com/office/drawing/2014/main" id="{5DF25863-CAE3-244D-9F9B-3DAF7C2B099A}"/>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28627620" y="8130631"/>
            <a:ext cx="3095159" cy="2542933"/>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amp;#x0D;&amp;#x0A;AUTHOR&amp;#x0D;&amp;#x0A;PRACTICUM ORGANIZATION&amp;quot;&quot;/&gt;&lt;property id=&quot;20307&quot; value=&quot;256&quot;/&gt;&lt;/object&gt;&lt;/object&gt;&lt;/object&gt;&lt;/database&gt;"/>
  <p:tag name="SECTOMILLISECCONVERTED" val="1"/>
</p:tagLst>
</file>

<file path=ppt/theme/theme1.xml><?xml version="1.0" encoding="utf-8"?>
<a:theme xmlns:a="http://schemas.openxmlformats.org/drawingml/2006/main" name="Poster Template 36x48 design 1">
  <a:themeElements>
    <a:clrScheme name="Poster Template 36x48 design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ster Template 36x48 design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5113" rtl="0" eaLnBrk="1" fontAlgn="base" latinLnBrk="0" hangingPunct="1">
          <a:lnSpc>
            <a:spcPct val="100000"/>
          </a:lnSpc>
          <a:spcBef>
            <a:spcPct val="0"/>
          </a:spcBef>
          <a:spcAft>
            <a:spcPct val="0"/>
          </a:spcAft>
          <a:buClrTx/>
          <a:buSzTx/>
          <a:buFontTx/>
          <a:buNone/>
          <a:tabLst/>
          <a:defRPr kumimoji="0" lang="en-US" sz="8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5113" rtl="0" eaLnBrk="1" fontAlgn="base" latinLnBrk="0" hangingPunct="1">
          <a:lnSpc>
            <a:spcPct val="100000"/>
          </a:lnSpc>
          <a:spcBef>
            <a:spcPct val="0"/>
          </a:spcBef>
          <a:spcAft>
            <a:spcPct val="0"/>
          </a:spcAft>
          <a:buClrTx/>
          <a:buSzTx/>
          <a:buFontTx/>
          <a:buNone/>
          <a:tabLst/>
          <a:defRPr kumimoji="0" lang="en-US" sz="8000" b="0" i="0" u="none" strike="noStrike" cap="none" normalizeH="0" baseline="0" smtClean="0">
            <a:ln>
              <a:noFill/>
            </a:ln>
            <a:solidFill>
              <a:schemeClr val="tx1"/>
            </a:solidFill>
            <a:effectLst/>
            <a:latin typeface="Arial" charset="0"/>
          </a:defRPr>
        </a:defPPr>
      </a:lstStyle>
    </a:lnDef>
  </a:objectDefaults>
  <a:extraClrSchemeLst>
    <a:extraClrScheme>
      <a:clrScheme name="Poster Template 36x48 design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ster Template 36x48 design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ster Template 36x48 design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ster Template 36x48 design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ster Template 36x48 design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ster Template 36x48 design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ster Template 36x48 design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ster Template 36x48 design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ster Template 36x48 design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ster Template 36x48 design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ster Template 36x48 design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ster Template 36x48 design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J:\Poster printer\Poster Template 36x48 design 1.pot</Template>
  <TotalTime>5313</TotalTime>
  <Words>1508</Words>
  <Application>Microsoft Macintosh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 Math</vt:lpstr>
      <vt:lpstr>Times New Roman</vt:lpstr>
      <vt:lpstr>Poster Template 36x48 design 1</vt:lpstr>
      <vt:lpstr>A Pretty Resonance: Prediction for Heart Disease Diagnosis  Shan Jiang (sj2921)</vt:lpstr>
    </vt:vector>
  </TitlesOfParts>
  <Company>New York Medical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AUTHOR INSTITUTION</dc:title>
  <dc:creator>Lee, Jihui</dc:creator>
  <cp:lastModifiedBy>Microsoft Office User</cp:lastModifiedBy>
  <cp:revision>316</cp:revision>
  <dcterms:created xsi:type="dcterms:W3CDTF">2005-02-08T19:36:23Z</dcterms:created>
  <dcterms:modified xsi:type="dcterms:W3CDTF">2019-05-10T00:43:06Z</dcterms:modified>
</cp:coreProperties>
</file>