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7" r:id="rId3"/>
    <p:sldId id="257" r:id="rId4"/>
    <p:sldId id="258" r:id="rId5"/>
    <p:sldId id="259" r:id="rId6"/>
    <p:sldId id="260" r:id="rId7"/>
    <p:sldId id="264" r:id="rId8"/>
    <p:sldId id="261" r:id="rId9"/>
    <p:sldId id="265" r:id="rId10"/>
    <p:sldId id="262" r:id="rId11"/>
    <p:sldId id="268" r:id="rId12"/>
    <p:sldId id="266"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1B7CD83-43A3-4FFD-8823-3D38C8B5C89E}">
          <p14:sldIdLst>
            <p14:sldId id="256"/>
            <p14:sldId id="267"/>
            <p14:sldId id="257"/>
            <p14:sldId id="258"/>
            <p14:sldId id="259"/>
            <p14:sldId id="260"/>
            <p14:sldId id="264"/>
            <p14:sldId id="261"/>
            <p14:sldId id="265"/>
            <p14:sldId id="262"/>
            <p14:sldId id="268"/>
            <p14:sldId id="266"/>
            <p14:sldId id="26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yog Kale" initials="SK" lastIdx="1" clrIdx="0">
    <p:extLst>
      <p:ext uri="{19B8F6BF-5375-455C-9EA6-DF929625EA0E}">
        <p15:presenceInfo xmlns:p15="http://schemas.microsoft.com/office/powerpoint/2012/main" userId="6cf475e7b457e6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79115F-A1C7-47FC-9C63-64C27764CF9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1EDF7-0A83-48CB-B52C-D44921DC0B93}" type="slidenum">
              <a:rPr lang="en-US" smtClean="0"/>
              <a:t>‹#›</a:t>
            </a:fld>
            <a:endParaRPr lang="en-US"/>
          </a:p>
        </p:txBody>
      </p:sp>
    </p:spTree>
    <p:extLst>
      <p:ext uri="{BB962C8B-B14F-4D97-AF65-F5344CB8AC3E}">
        <p14:creationId xmlns:p14="http://schemas.microsoft.com/office/powerpoint/2010/main" val="3665079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9115F-A1C7-47FC-9C63-64C27764CF9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1EDF7-0A83-48CB-B52C-D44921DC0B93}" type="slidenum">
              <a:rPr lang="en-US" smtClean="0"/>
              <a:t>‹#›</a:t>
            </a:fld>
            <a:endParaRPr lang="en-US"/>
          </a:p>
        </p:txBody>
      </p:sp>
    </p:spTree>
    <p:extLst>
      <p:ext uri="{BB962C8B-B14F-4D97-AF65-F5344CB8AC3E}">
        <p14:creationId xmlns:p14="http://schemas.microsoft.com/office/powerpoint/2010/main" val="3486803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9115F-A1C7-47FC-9C63-64C27764CF9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1EDF7-0A83-48CB-B52C-D44921DC0B9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79985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9115F-A1C7-47FC-9C63-64C27764CF9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1EDF7-0A83-48CB-B52C-D44921DC0B93}" type="slidenum">
              <a:rPr lang="en-US" smtClean="0"/>
              <a:t>‹#›</a:t>
            </a:fld>
            <a:endParaRPr lang="en-US"/>
          </a:p>
        </p:txBody>
      </p:sp>
    </p:spTree>
    <p:extLst>
      <p:ext uri="{BB962C8B-B14F-4D97-AF65-F5344CB8AC3E}">
        <p14:creationId xmlns:p14="http://schemas.microsoft.com/office/powerpoint/2010/main" val="3911719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9115F-A1C7-47FC-9C63-64C27764CF9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1EDF7-0A83-48CB-B52C-D44921DC0B9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4556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9115F-A1C7-47FC-9C63-64C27764CF9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1EDF7-0A83-48CB-B52C-D44921DC0B93}" type="slidenum">
              <a:rPr lang="en-US" smtClean="0"/>
              <a:t>‹#›</a:t>
            </a:fld>
            <a:endParaRPr lang="en-US"/>
          </a:p>
        </p:txBody>
      </p:sp>
    </p:spTree>
    <p:extLst>
      <p:ext uri="{BB962C8B-B14F-4D97-AF65-F5344CB8AC3E}">
        <p14:creationId xmlns:p14="http://schemas.microsoft.com/office/powerpoint/2010/main" val="1859273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9115F-A1C7-47FC-9C63-64C27764CF9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1EDF7-0A83-48CB-B52C-D44921DC0B93}" type="slidenum">
              <a:rPr lang="en-US" smtClean="0"/>
              <a:t>‹#›</a:t>
            </a:fld>
            <a:endParaRPr lang="en-US"/>
          </a:p>
        </p:txBody>
      </p:sp>
    </p:spTree>
    <p:extLst>
      <p:ext uri="{BB962C8B-B14F-4D97-AF65-F5344CB8AC3E}">
        <p14:creationId xmlns:p14="http://schemas.microsoft.com/office/powerpoint/2010/main" val="3339280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9115F-A1C7-47FC-9C63-64C27764CF9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1EDF7-0A83-48CB-B52C-D44921DC0B93}" type="slidenum">
              <a:rPr lang="en-US" smtClean="0"/>
              <a:t>‹#›</a:t>
            </a:fld>
            <a:endParaRPr lang="en-US"/>
          </a:p>
        </p:txBody>
      </p:sp>
    </p:spTree>
    <p:extLst>
      <p:ext uri="{BB962C8B-B14F-4D97-AF65-F5344CB8AC3E}">
        <p14:creationId xmlns:p14="http://schemas.microsoft.com/office/powerpoint/2010/main" val="3933854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9115F-A1C7-47FC-9C63-64C27764CF9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1EDF7-0A83-48CB-B52C-D44921DC0B93}" type="slidenum">
              <a:rPr lang="en-US" smtClean="0"/>
              <a:t>‹#›</a:t>
            </a:fld>
            <a:endParaRPr lang="en-US"/>
          </a:p>
        </p:txBody>
      </p:sp>
    </p:spTree>
    <p:extLst>
      <p:ext uri="{BB962C8B-B14F-4D97-AF65-F5344CB8AC3E}">
        <p14:creationId xmlns:p14="http://schemas.microsoft.com/office/powerpoint/2010/main" val="1931645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9115F-A1C7-47FC-9C63-64C27764CF9E}"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1EDF7-0A83-48CB-B52C-D44921DC0B93}" type="slidenum">
              <a:rPr lang="en-US" smtClean="0"/>
              <a:t>‹#›</a:t>
            </a:fld>
            <a:endParaRPr lang="en-US"/>
          </a:p>
        </p:txBody>
      </p:sp>
    </p:spTree>
    <p:extLst>
      <p:ext uri="{BB962C8B-B14F-4D97-AF65-F5344CB8AC3E}">
        <p14:creationId xmlns:p14="http://schemas.microsoft.com/office/powerpoint/2010/main" val="403190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79115F-A1C7-47FC-9C63-64C27764CF9E}"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1EDF7-0A83-48CB-B52C-D44921DC0B93}" type="slidenum">
              <a:rPr lang="en-US" smtClean="0"/>
              <a:t>‹#›</a:t>
            </a:fld>
            <a:endParaRPr lang="en-US"/>
          </a:p>
        </p:txBody>
      </p:sp>
    </p:spTree>
    <p:extLst>
      <p:ext uri="{BB962C8B-B14F-4D97-AF65-F5344CB8AC3E}">
        <p14:creationId xmlns:p14="http://schemas.microsoft.com/office/powerpoint/2010/main" val="4128091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79115F-A1C7-47FC-9C63-64C27764CF9E}"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D1EDF7-0A83-48CB-B52C-D44921DC0B93}" type="slidenum">
              <a:rPr lang="en-US" smtClean="0"/>
              <a:t>‹#›</a:t>
            </a:fld>
            <a:endParaRPr lang="en-US"/>
          </a:p>
        </p:txBody>
      </p:sp>
    </p:spTree>
    <p:extLst>
      <p:ext uri="{BB962C8B-B14F-4D97-AF65-F5344CB8AC3E}">
        <p14:creationId xmlns:p14="http://schemas.microsoft.com/office/powerpoint/2010/main" val="2652955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79115F-A1C7-47FC-9C63-64C27764CF9E}"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D1EDF7-0A83-48CB-B52C-D44921DC0B93}" type="slidenum">
              <a:rPr lang="en-US" smtClean="0"/>
              <a:t>‹#›</a:t>
            </a:fld>
            <a:endParaRPr lang="en-US"/>
          </a:p>
        </p:txBody>
      </p:sp>
    </p:spTree>
    <p:extLst>
      <p:ext uri="{BB962C8B-B14F-4D97-AF65-F5344CB8AC3E}">
        <p14:creationId xmlns:p14="http://schemas.microsoft.com/office/powerpoint/2010/main" val="2768179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79115F-A1C7-47FC-9C63-64C27764CF9E}"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D1EDF7-0A83-48CB-B52C-D44921DC0B93}" type="slidenum">
              <a:rPr lang="en-US" smtClean="0"/>
              <a:t>‹#›</a:t>
            </a:fld>
            <a:endParaRPr lang="en-US"/>
          </a:p>
        </p:txBody>
      </p:sp>
    </p:spTree>
    <p:extLst>
      <p:ext uri="{BB962C8B-B14F-4D97-AF65-F5344CB8AC3E}">
        <p14:creationId xmlns:p14="http://schemas.microsoft.com/office/powerpoint/2010/main" val="1188554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79115F-A1C7-47FC-9C63-64C27764CF9E}"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1EDF7-0A83-48CB-B52C-D44921DC0B93}" type="slidenum">
              <a:rPr lang="en-US" smtClean="0"/>
              <a:t>‹#›</a:t>
            </a:fld>
            <a:endParaRPr lang="en-US"/>
          </a:p>
        </p:txBody>
      </p:sp>
    </p:spTree>
    <p:extLst>
      <p:ext uri="{BB962C8B-B14F-4D97-AF65-F5344CB8AC3E}">
        <p14:creationId xmlns:p14="http://schemas.microsoft.com/office/powerpoint/2010/main" val="148770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79115F-A1C7-47FC-9C63-64C27764CF9E}"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1EDF7-0A83-48CB-B52C-D44921DC0B93}" type="slidenum">
              <a:rPr lang="en-US" smtClean="0"/>
              <a:t>‹#›</a:t>
            </a:fld>
            <a:endParaRPr lang="en-US"/>
          </a:p>
        </p:txBody>
      </p:sp>
    </p:spTree>
    <p:extLst>
      <p:ext uri="{BB962C8B-B14F-4D97-AF65-F5344CB8AC3E}">
        <p14:creationId xmlns:p14="http://schemas.microsoft.com/office/powerpoint/2010/main" val="3479432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79115F-A1C7-47FC-9C63-64C27764CF9E}" type="datetimeFigureOut">
              <a:rPr lang="en-US" smtClean="0"/>
              <a:t>11/6/2023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D1EDF7-0A83-48CB-B52C-D44921DC0B93}" type="slidenum">
              <a:rPr lang="en-US" smtClean="0"/>
              <a:t>‹#›</a:t>
            </a:fld>
            <a:endParaRPr lang="en-US"/>
          </a:p>
        </p:txBody>
      </p:sp>
    </p:spTree>
    <p:extLst>
      <p:ext uri="{BB962C8B-B14F-4D97-AF65-F5344CB8AC3E}">
        <p14:creationId xmlns:p14="http://schemas.microsoft.com/office/powerpoint/2010/main" val="426906647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F3713D7-BED1-AB69-235C-A0E303BA65E3}"/>
              </a:ext>
            </a:extLst>
          </p:cNvPr>
          <p:cNvSpPr>
            <a:spLocks noGrp="1"/>
          </p:cNvSpPr>
          <p:nvPr>
            <p:ph type="title"/>
          </p:nvPr>
        </p:nvSpPr>
        <p:spPr>
          <a:xfrm>
            <a:off x="1230923" y="2520982"/>
            <a:ext cx="8273561" cy="1288560"/>
          </a:xfrm>
          <a:ln/>
        </p:spPr>
        <p:style>
          <a:lnRef idx="2">
            <a:schemeClr val="dk1"/>
          </a:lnRef>
          <a:fillRef idx="1">
            <a:schemeClr val="lt1"/>
          </a:fillRef>
          <a:effectRef idx="0">
            <a:schemeClr val="dk1"/>
          </a:effectRef>
          <a:fontRef idx="minor">
            <a:schemeClr val="dk1"/>
          </a:fontRef>
        </p:style>
        <p:txBody>
          <a:bodyPr>
            <a:normAutofit/>
          </a:bodyPr>
          <a:lstStyle/>
          <a:p>
            <a:r>
              <a:rPr lang="en-US" sz="6000" dirty="0">
                <a:solidFill>
                  <a:srgbClr val="002060"/>
                </a:solidFill>
                <a:latin typeface="Times New Roman" panose="02020603050405020304" pitchFamily="18" charset="0"/>
                <a:cs typeface="Times New Roman" panose="02020603050405020304" pitchFamily="18" charset="0"/>
              </a:rPr>
              <a:t>CAN BUS PROTOTYPE</a:t>
            </a:r>
          </a:p>
        </p:txBody>
      </p:sp>
      <p:sp>
        <p:nvSpPr>
          <p:cNvPr id="10" name="TextBox 9">
            <a:extLst>
              <a:ext uri="{FF2B5EF4-FFF2-40B4-BE49-F238E27FC236}">
                <a16:creationId xmlns:a16="http://schemas.microsoft.com/office/drawing/2014/main" id="{DCF04368-071A-FE33-DE5A-93FD5971EF14}"/>
              </a:ext>
            </a:extLst>
          </p:cNvPr>
          <p:cNvSpPr txBox="1"/>
          <p:nvPr/>
        </p:nvSpPr>
        <p:spPr>
          <a:xfrm>
            <a:off x="570621" y="1380864"/>
            <a:ext cx="4677508" cy="646331"/>
          </a:xfrm>
          <a:prstGeom prst="rect">
            <a:avLst/>
          </a:prstGeom>
          <a:noFill/>
        </p:spPr>
        <p:txBody>
          <a:bodyPr wrap="square" rtlCol="0">
            <a:spAutoFit/>
          </a:bodyPr>
          <a:lstStyle/>
          <a:p>
            <a:pPr marL="571500" indent="-571500">
              <a:buFont typeface="Arial" panose="020B0604020202020204" pitchFamily="34" charset="0"/>
              <a:buChar char="•"/>
            </a:pPr>
            <a:r>
              <a:rPr lang="en-US" sz="3600" dirty="0">
                <a:solidFill>
                  <a:srgbClr val="C00000"/>
                </a:solidFill>
                <a:latin typeface="Times New Roman" panose="02020603050405020304" pitchFamily="18" charset="0"/>
                <a:cs typeface="Times New Roman" panose="02020603050405020304" pitchFamily="18" charset="0"/>
              </a:rPr>
              <a:t>Mini Project Name :</a:t>
            </a:r>
          </a:p>
        </p:txBody>
      </p:sp>
      <p:sp>
        <p:nvSpPr>
          <p:cNvPr id="11" name="TextBox 10">
            <a:extLst>
              <a:ext uri="{FF2B5EF4-FFF2-40B4-BE49-F238E27FC236}">
                <a16:creationId xmlns:a16="http://schemas.microsoft.com/office/drawing/2014/main" id="{D255D4DC-AA63-3A19-4861-7DA6BF72C292}"/>
              </a:ext>
            </a:extLst>
          </p:cNvPr>
          <p:cNvSpPr txBox="1"/>
          <p:nvPr/>
        </p:nvSpPr>
        <p:spPr>
          <a:xfrm>
            <a:off x="570621" y="5081636"/>
            <a:ext cx="2928717"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Team Members :</a:t>
            </a:r>
          </a:p>
        </p:txBody>
      </p:sp>
      <p:sp>
        <p:nvSpPr>
          <p:cNvPr id="12" name="TextBox 11">
            <a:extLst>
              <a:ext uri="{FF2B5EF4-FFF2-40B4-BE49-F238E27FC236}">
                <a16:creationId xmlns:a16="http://schemas.microsoft.com/office/drawing/2014/main" id="{00531D2A-635F-BFF3-F047-DA81869725C7}"/>
              </a:ext>
            </a:extLst>
          </p:cNvPr>
          <p:cNvSpPr txBox="1"/>
          <p:nvPr/>
        </p:nvSpPr>
        <p:spPr>
          <a:xfrm>
            <a:off x="3182816" y="5198772"/>
            <a:ext cx="6321668" cy="1292662"/>
          </a:xfrm>
          <a:prstGeom prst="rect">
            <a:avLst/>
          </a:prstGeom>
          <a:noFill/>
        </p:spPr>
        <p:txBody>
          <a:bodyPr wrap="square" rtlCol="0">
            <a:spAutoFit/>
          </a:bodyPr>
          <a:lstStyle/>
          <a:p>
            <a:pPr marL="342900" indent="-3429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Ashish Prabhakar Shinde    (21151206)</a:t>
            </a:r>
          </a:p>
          <a:p>
            <a:pPr marL="342900" indent="-3429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Suyog </a:t>
            </a:r>
            <a:r>
              <a:rPr lang="en-US" sz="2000" dirty="0" err="1">
                <a:solidFill>
                  <a:srgbClr val="002060"/>
                </a:solidFill>
                <a:latin typeface="Times New Roman" panose="02020603050405020304" pitchFamily="18" charset="0"/>
                <a:cs typeface="Times New Roman" panose="02020603050405020304" pitchFamily="18" charset="0"/>
              </a:rPr>
              <a:t>Jayavant</a:t>
            </a:r>
            <a:r>
              <a:rPr lang="en-US" sz="2000" dirty="0">
                <a:solidFill>
                  <a:srgbClr val="002060"/>
                </a:solidFill>
                <a:latin typeface="Times New Roman" panose="02020603050405020304" pitchFamily="18" charset="0"/>
                <a:cs typeface="Times New Roman" panose="02020603050405020304" pitchFamily="18" charset="0"/>
              </a:rPr>
              <a:t> Kale           (21151225)</a:t>
            </a:r>
          </a:p>
          <a:p>
            <a:pPr marL="342900" indent="-3429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Rahul Narendra </a:t>
            </a:r>
            <a:r>
              <a:rPr lang="en-US" sz="2000" dirty="0" err="1">
                <a:solidFill>
                  <a:srgbClr val="002060"/>
                </a:solidFill>
                <a:latin typeface="Times New Roman" panose="02020603050405020304" pitchFamily="18" charset="0"/>
                <a:cs typeface="Times New Roman" panose="02020603050405020304" pitchFamily="18" charset="0"/>
              </a:rPr>
              <a:t>Wankhade</a:t>
            </a:r>
            <a:r>
              <a:rPr lang="en-US" sz="2000" dirty="0">
                <a:solidFill>
                  <a:srgbClr val="002060"/>
                </a:solidFill>
                <a:latin typeface="Times New Roman" panose="02020603050405020304" pitchFamily="18" charset="0"/>
                <a:cs typeface="Times New Roman" panose="02020603050405020304" pitchFamily="18" charset="0"/>
              </a:rPr>
              <a:t>  (21151261)</a:t>
            </a:r>
          </a:p>
          <a:p>
            <a:pPr marL="342900" indent="-342900">
              <a:buFont typeface="+mj-lt"/>
              <a:buAutoNum type="arabicPeriod"/>
            </a:pPr>
            <a:endParaRPr lang="en-US" dirty="0"/>
          </a:p>
        </p:txBody>
      </p:sp>
      <p:sp>
        <p:nvSpPr>
          <p:cNvPr id="2" name="TextBox 1">
            <a:extLst>
              <a:ext uri="{FF2B5EF4-FFF2-40B4-BE49-F238E27FC236}">
                <a16:creationId xmlns:a16="http://schemas.microsoft.com/office/drawing/2014/main" id="{73D72BF7-E95E-BB67-867C-E511430E9F7C}"/>
              </a:ext>
            </a:extLst>
          </p:cNvPr>
          <p:cNvSpPr txBox="1"/>
          <p:nvPr/>
        </p:nvSpPr>
        <p:spPr>
          <a:xfrm>
            <a:off x="570621" y="4395864"/>
            <a:ext cx="3106300"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Team Mentor Name :</a:t>
            </a:r>
          </a:p>
        </p:txBody>
      </p:sp>
      <p:sp>
        <p:nvSpPr>
          <p:cNvPr id="3" name="TextBox 2">
            <a:extLst>
              <a:ext uri="{FF2B5EF4-FFF2-40B4-BE49-F238E27FC236}">
                <a16:creationId xmlns:a16="http://schemas.microsoft.com/office/drawing/2014/main" id="{3BAEA860-9424-94FB-EFEF-38659CD7417D}"/>
              </a:ext>
            </a:extLst>
          </p:cNvPr>
          <p:cNvSpPr txBox="1"/>
          <p:nvPr/>
        </p:nvSpPr>
        <p:spPr>
          <a:xfrm>
            <a:off x="3808806" y="4457419"/>
            <a:ext cx="3805333" cy="400110"/>
          </a:xfrm>
          <a:prstGeom prst="rect">
            <a:avLst/>
          </a:prstGeom>
          <a:noFill/>
        </p:spPr>
        <p:txBody>
          <a:bodyPr wrap="square" rtlCol="0">
            <a:spAutoFit/>
          </a:bodyPr>
          <a:lstStyle/>
          <a:p>
            <a:r>
              <a:rPr lang="en-US" sz="2000" dirty="0">
                <a:solidFill>
                  <a:srgbClr val="002060"/>
                </a:solidFill>
                <a:latin typeface="Times New Roman" panose="02020603050405020304" pitchFamily="18" charset="0"/>
                <a:cs typeface="Times New Roman" panose="02020603050405020304" pitchFamily="18" charset="0"/>
              </a:rPr>
              <a:t>Prof. </a:t>
            </a:r>
            <a:r>
              <a:rPr lang="en-US" sz="2000" dirty="0" err="1">
                <a:solidFill>
                  <a:srgbClr val="002060"/>
                </a:solidFill>
                <a:latin typeface="Times New Roman" panose="02020603050405020304" pitchFamily="18" charset="0"/>
                <a:cs typeface="Times New Roman" panose="02020603050405020304" pitchFamily="18" charset="0"/>
              </a:rPr>
              <a:t>A.S.Shinde</a:t>
            </a:r>
            <a:r>
              <a:rPr lang="en-US" sz="2000" dirty="0">
                <a:solidFill>
                  <a:srgbClr val="002060"/>
                </a:solidFill>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770C04AE-7818-62F2-E2C0-D010ADDD5F73}"/>
              </a:ext>
            </a:extLst>
          </p:cNvPr>
          <p:cNvSpPr txBox="1"/>
          <p:nvPr/>
        </p:nvSpPr>
        <p:spPr>
          <a:xfrm>
            <a:off x="570621" y="465450"/>
            <a:ext cx="2722220"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College Name :</a:t>
            </a:r>
          </a:p>
        </p:txBody>
      </p:sp>
      <p:sp>
        <p:nvSpPr>
          <p:cNvPr id="5" name="TextBox 4">
            <a:extLst>
              <a:ext uri="{FF2B5EF4-FFF2-40B4-BE49-F238E27FC236}">
                <a16:creationId xmlns:a16="http://schemas.microsoft.com/office/drawing/2014/main" id="{F705B30F-4452-3448-3C1C-D78982E141E4}"/>
              </a:ext>
            </a:extLst>
          </p:cNvPr>
          <p:cNvSpPr txBox="1"/>
          <p:nvPr/>
        </p:nvSpPr>
        <p:spPr>
          <a:xfrm>
            <a:off x="3292841" y="517745"/>
            <a:ext cx="5846884" cy="461665"/>
          </a:xfrm>
          <a:prstGeom prst="rect">
            <a:avLst/>
          </a:prstGeom>
          <a:noFill/>
        </p:spPr>
        <p:txBody>
          <a:bodyPr wrap="square" rtlCol="0">
            <a:spAutoFit/>
          </a:bodyPr>
          <a:lstStyle/>
          <a:p>
            <a:r>
              <a:rPr lang="en-US" sz="2400" dirty="0">
                <a:solidFill>
                  <a:srgbClr val="002060"/>
                </a:solidFill>
                <a:latin typeface="Times New Roman" panose="02020603050405020304" pitchFamily="18" charset="0"/>
                <a:cs typeface="Times New Roman" panose="02020603050405020304" pitchFamily="18" charset="0"/>
              </a:rPr>
              <a:t>Government College Of Engineering , </a:t>
            </a:r>
            <a:r>
              <a:rPr lang="en-US" sz="2400" dirty="0" err="1">
                <a:solidFill>
                  <a:srgbClr val="002060"/>
                </a:solidFill>
                <a:latin typeface="Times New Roman" panose="02020603050405020304" pitchFamily="18" charset="0"/>
                <a:cs typeface="Times New Roman" panose="02020603050405020304" pitchFamily="18" charset="0"/>
              </a:rPr>
              <a:t>Karad</a:t>
            </a:r>
            <a:r>
              <a:rPr lang="en-US" sz="2400" dirty="0">
                <a:solidFill>
                  <a:srgbClr val="00206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6452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F05E38D-BF26-7938-EF5F-414F9FE65881}"/>
              </a:ext>
            </a:extLst>
          </p:cNvPr>
          <p:cNvSpPr>
            <a:spLocks noGrp="1"/>
          </p:cNvSpPr>
          <p:nvPr>
            <p:ph type="title"/>
          </p:nvPr>
        </p:nvSpPr>
        <p:spPr>
          <a:xfrm>
            <a:off x="97041" y="301868"/>
            <a:ext cx="6980766" cy="726831"/>
          </a:xfrm>
        </p:spPr>
        <p:txBody>
          <a:bodyPr>
            <a:normAutofit fontScale="90000"/>
          </a:bodyPr>
          <a:lstStyle/>
          <a:p>
            <a:pPr marL="571500" indent="-571500">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Connection of CAN Bus module :</a:t>
            </a:r>
          </a:p>
        </p:txBody>
      </p:sp>
      <p:pic>
        <p:nvPicPr>
          <p:cNvPr id="8" name="Picture 7">
            <a:extLst>
              <a:ext uri="{FF2B5EF4-FFF2-40B4-BE49-F238E27FC236}">
                <a16:creationId xmlns:a16="http://schemas.microsoft.com/office/drawing/2014/main" id="{53F00F4A-0D8B-3694-9DF2-2B2181E9E255}"/>
              </a:ext>
            </a:extLst>
          </p:cNvPr>
          <p:cNvPicPr>
            <a:picLocks noChangeAspect="1"/>
          </p:cNvPicPr>
          <p:nvPr/>
        </p:nvPicPr>
        <p:blipFill>
          <a:blip r:embed="rId2"/>
          <a:stretch>
            <a:fillRect/>
          </a:stretch>
        </p:blipFill>
        <p:spPr>
          <a:xfrm>
            <a:off x="395653" y="1687363"/>
            <a:ext cx="4358585" cy="3483274"/>
          </a:xfrm>
          <a:prstGeom prst="rect">
            <a:avLst/>
          </a:prstGeom>
          <a:ln w="88900" cap="sq" cmpd="thickThin">
            <a:solidFill>
              <a:srgbClr val="000000"/>
            </a:solidFill>
            <a:prstDash val="solid"/>
            <a:miter lim="800000"/>
          </a:ln>
          <a:effectLst>
            <a:innerShdw blurRad="76200">
              <a:srgbClr val="000000"/>
            </a:innerShdw>
          </a:effectLst>
        </p:spPr>
      </p:pic>
      <p:pic>
        <p:nvPicPr>
          <p:cNvPr id="10" name="Picture 9">
            <a:extLst>
              <a:ext uri="{FF2B5EF4-FFF2-40B4-BE49-F238E27FC236}">
                <a16:creationId xmlns:a16="http://schemas.microsoft.com/office/drawing/2014/main" id="{7429D257-8C3E-8D10-1179-B40CD0EFE9F2}"/>
              </a:ext>
            </a:extLst>
          </p:cNvPr>
          <p:cNvPicPr>
            <a:picLocks noChangeAspect="1"/>
          </p:cNvPicPr>
          <p:nvPr/>
        </p:nvPicPr>
        <p:blipFill>
          <a:blip r:embed="rId3"/>
          <a:stretch>
            <a:fillRect/>
          </a:stretch>
        </p:blipFill>
        <p:spPr>
          <a:xfrm>
            <a:off x="5286117" y="1028699"/>
            <a:ext cx="6308007" cy="53233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66FE26C3-694B-0AF9-98B8-958853A3C5EE}"/>
              </a:ext>
            </a:extLst>
          </p:cNvPr>
          <p:cNvSpPr txBox="1"/>
          <p:nvPr/>
        </p:nvSpPr>
        <p:spPr>
          <a:xfrm flipH="1">
            <a:off x="1208621" y="5429191"/>
            <a:ext cx="3149964" cy="400110"/>
          </a:xfrm>
          <a:prstGeom prst="rect">
            <a:avLst/>
          </a:prstGeom>
          <a:noFill/>
        </p:spPr>
        <p:txBody>
          <a:bodyPr wrap="square" rtlCol="0">
            <a:spAutoFit/>
          </a:bodyPr>
          <a:lstStyle/>
          <a:p>
            <a:r>
              <a:rPr lang="en-US" sz="2000" dirty="0">
                <a:solidFill>
                  <a:srgbClr val="002060"/>
                </a:solidFill>
                <a:latin typeface="Times New Roman" panose="02020603050405020304" pitchFamily="18" charset="0"/>
                <a:cs typeface="Times New Roman" panose="02020603050405020304" pitchFamily="18" charset="0"/>
              </a:rPr>
              <a:t>CAN Transceiver Module</a:t>
            </a:r>
          </a:p>
        </p:txBody>
      </p:sp>
    </p:spTree>
    <p:extLst>
      <p:ext uri="{BB962C8B-B14F-4D97-AF65-F5344CB8AC3E}">
        <p14:creationId xmlns:p14="http://schemas.microsoft.com/office/powerpoint/2010/main" val="533750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55C694-FEBF-C43F-0F56-BD05ACB9EFE0}"/>
              </a:ext>
            </a:extLst>
          </p:cNvPr>
          <p:cNvSpPr>
            <a:spLocks noGrp="1"/>
          </p:cNvSpPr>
          <p:nvPr>
            <p:ph type="title"/>
          </p:nvPr>
        </p:nvSpPr>
        <p:spPr>
          <a:xfrm>
            <a:off x="272888" y="282575"/>
            <a:ext cx="6391681" cy="533400"/>
          </a:xfrm>
        </p:spPr>
        <p:txBody>
          <a:bodyPr>
            <a:normAutofit fontScale="90000"/>
          </a:bodyPr>
          <a:lstStyle/>
          <a:p>
            <a:pPr marL="571500" indent="-571500">
              <a:buFont typeface="Arial" panose="020B0604020202020204" pitchFamily="34" charset="0"/>
              <a:buChar char="•"/>
            </a:pPr>
            <a:r>
              <a:rPr lang="en-US" sz="2800" b="0" i="0" dirty="0">
                <a:solidFill>
                  <a:srgbClr val="FF0000"/>
                </a:solidFill>
                <a:effectLst/>
                <a:latin typeface="Times New Roman" panose="02020603050405020304" pitchFamily="18" charset="0"/>
                <a:cs typeface="Times New Roman" panose="02020603050405020304" pitchFamily="18" charset="0"/>
              </a:rPr>
              <a:t>MCP2515 Arduino Circuit Diagram :</a:t>
            </a:r>
            <a:br>
              <a:rPr lang="en-US" b="0" i="0" dirty="0">
                <a:solidFill>
                  <a:srgbClr val="0E3D79"/>
                </a:solidFill>
                <a:effectLst/>
                <a:latin typeface="Lato" panose="020F0502020204030204" pitchFamily="34" charset="0"/>
              </a:rPr>
            </a:br>
            <a:endParaRPr lang="en-US" dirty="0"/>
          </a:p>
        </p:txBody>
      </p:sp>
      <p:pic>
        <p:nvPicPr>
          <p:cNvPr id="5" name="Content Placeholder 4">
            <a:extLst>
              <a:ext uri="{FF2B5EF4-FFF2-40B4-BE49-F238E27FC236}">
                <a16:creationId xmlns:a16="http://schemas.microsoft.com/office/drawing/2014/main" id="{F78B52C1-C06B-0D3A-9037-FD5E822DD892}"/>
              </a:ext>
            </a:extLst>
          </p:cNvPr>
          <p:cNvPicPr>
            <a:picLocks noGrp="1" noChangeAspect="1"/>
          </p:cNvPicPr>
          <p:nvPr>
            <p:ph idx="1"/>
          </p:nvPr>
        </p:nvPicPr>
        <p:blipFill>
          <a:blip r:embed="rId2"/>
          <a:stretch>
            <a:fillRect/>
          </a:stretch>
        </p:blipFill>
        <p:spPr>
          <a:xfrm>
            <a:off x="589086" y="984738"/>
            <a:ext cx="9932704" cy="566224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79757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EEA44-5D53-E68B-61AE-4FD3EE2EFD54}"/>
              </a:ext>
            </a:extLst>
          </p:cNvPr>
          <p:cNvSpPr>
            <a:spLocks noGrp="1"/>
          </p:cNvSpPr>
          <p:nvPr>
            <p:ph type="title"/>
          </p:nvPr>
        </p:nvSpPr>
        <p:spPr>
          <a:xfrm>
            <a:off x="343227" y="523978"/>
            <a:ext cx="2971474" cy="542192"/>
          </a:xfrm>
        </p:spPr>
        <p:txBody>
          <a:bodyPr>
            <a:normAutofit/>
          </a:bodyPr>
          <a:lstStyle/>
          <a:p>
            <a:pPr marL="571500" indent="-5715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Conclusion :</a:t>
            </a:r>
          </a:p>
        </p:txBody>
      </p:sp>
      <p:sp>
        <p:nvSpPr>
          <p:cNvPr id="3" name="TextBox 2">
            <a:extLst>
              <a:ext uri="{FF2B5EF4-FFF2-40B4-BE49-F238E27FC236}">
                <a16:creationId xmlns:a16="http://schemas.microsoft.com/office/drawing/2014/main" id="{C33039AB-D39E-BAEC-C300-14570138A8CE}"/>
              </a:ext>
            </a:extLst>
          </p:cNvPr>
          <p:cNvSpPr txBox="1"/>
          <p:nvPr/>
        </p:nvSpPr>
        <p:spPr>
          <a:xfrm>
            <a:off x="496440" y="1305341"/>
            <a:ext cx="9034422" cy="4247317"/>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002060"/>
                </a:solidFill>
                <a:effectLst/>
                <a:latin typeface="Times New Roman" panose="02020603050405020304" pitchFamily="18" charset="0"/>
                <a:cs typeface="Times New Roman" panose="02020603050405020304" pitchFamily="18" charset="0"/>
              </a:rPr>
              <a:t>In conclusion, a Controller Area Network (CAN) bus prototype is a valuable tool with a wide range of applications across various industries. It provides a reliable and robust means of real-time communication between electronic components and devices, making it ideal for automotive, industrial, and even home automation systems. Whether you're developing cutting-edge automotive features, optimizing industrial processes, or creating smart home solutions, a CAN bus prototype allows you to design, test, and refine your communication systems effectively.</a:t>
            </a:r>
          </a:p>
          <a:p>
            <a:pPr marL="285750" indent="-285750" algn="just">
              <a:buFont typeface="Wingdings" panose="05000000000000000000" pitchFamily="2" charset="2"/>
              <a:buChar char="Ø"/>
            </a:pPr>
            <a:endParaRPr lang="en-US" b="0" i="0" dirty="0">
              <a:solidFill>
                <a:srgbClr val="00206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rgbClr val="002060"/>
                </a:solidFill>
                <a:effectLst/>
                <a:latin typeface="Times New Roman" panose="02020603050405020304" pitchFamily="18" charset="0"/>
                <a:cs typeface="Times New Roman" panose="02020603050405020304" pitchFamily="18" charset="0"/>
              </a:rPr>
              <a:t>The versatility of CAN bus technology is a key advantage, as it can be adapted to suit the specific needs of your project. From engine control units in vehicles to factory automation in manufacturing plants, the potential applications are vast.</a:t>
            </a:r>
          </a:p>
          <a:p>
            <a:pPr marL="285750" indent="-285750" algn="just">
              <a:buFont typeface="Wingdings" panose="05000000000000000000" pitchFamily="2" charset="2"/>
              <a:buChar char="Ø"/>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rgbClr val="002060"/>
                </a:solidFill>
                <a:effectLst/>
                <a:latin typeface="Times New Roman" panose="02020603050405020304" pitchFamily="18" charset="0"/>
                <a:cs typeface="Times New Roman" panose="02020603050405020304" pitchFamily="18" charset="0"/>
              </a:rPr>
              <a:t>In a rapidly evolving technological landscape, CAN bus prototypes play a crucial role in shaping the future of automotive, industrial, and automation systems, ensuring they operate efficiently, reliably, and securely.</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8048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0682E-53B2-A27F-065C-BEBD845F41F8}"/>
              </a:ext>
            </a:extLst>
          </p:cNvPr>
          <p:cNvSpPr>
            <a:spLocks noGrp="1"/>
          </p:cNvSpPr>
          <p:nvPr>
            <p:ph type="title"/>
          </p:nvPr>
        </p:nvSpPr>
        <p:spPr>
          <a:xfrm>
            <a:off x="3306235" y="2623037"/>
            <a:ext cx="4351866" cy="937847"/>
          </a:xfrm>
        </p:spPr>
        <p:txBody>
          <a:bodyPr>
            <a:normAutofit fontScale="90000"/>
          </a:bodyPr>
          <a:lstStyle/>
          <a:p>
            <a:r>
              <a:rPr lang="en-US" sz="6000" b="1" dirty="0">
                <a:solidFill>
                  <a:srgbClr val="FF0000"/>
                </a:solidFill>
                <a:latin typeface="Times New Roman" panose="02020603050405020304" pitchFamily="18" charset="0"/>
                <a:cs typeface="Times New Roman" panose="02020603050405020304" pitchFamily="18" charset="0"/>
              </a:rPr>
              <a:t>Thank You !!! </a:t>
            </a:r>
          </a:p>
        </p:txBody>
      </p:sp>
    </p:spTree>
    <p:extLst>
      <p:ext uri="{BB962C8B-B14F-4D97-AF65-F5344CB8AC3E}">
        <p14:creationId xmlns:p14="http://schemas.microsoft.com/office/powerpoint/2010/main" val="164818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13468-81A2-7A57-8AD1-6CCDD0CD76F9}"/>
              </a:ext>
            </a:extLst>
          </p:cNvPr>
          <p:cNvSpPr>
            <a:spLocks noGrp="1"/>
          </p:cNvSpPr>
          <p:nvPr>
            <p:ph type="title"/>
          </p:nvPr>
        </p:nvSpPr>
        <p:spPr>
          <a:xfrm>
            <a:off x="378397" y="539261"/>
            <a:ext cx="1802097" cy="550985"/>
          </a:xfrm>
        </p:spPr>
        <p:txBody>
          <a:bodyPr>
            <a:normAutofit/>
          </a:bodyPr>
          <a:lstStyle/>
          <a:p>
            <a:pPr marL="571500" indent="-5715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Index :</a:t>
            </a:r>
          </a:p>
        </p:txBody>
      </p:sp>
      <p:sp>
        <p:nvSpPr>
          <p:cNvPr id="4" name="TextBox 3">
            <a:extLst>
              <a:ext uri="{FF2B5EF4-FFF2-40B4-BE49-F238E27FC236}">
                <a16:creationId xmlns:a16="http://schemas.microsoft.com/office/drawing/2014/main" id="{F3147250-406A-F6EF-6CCA-F6634C0D8EF1}"/>
              </a:ext>
            </a:extLst>
          </p:cNvPr>
          <p:cNvSpPr txBox="1"/>
          <p:nvPr/>
        </p:nvSpPr>
        <p:spPr>
          <a:xfrm>
            <a:off x="650629" y="1380391"/>
            <a:ext cx="7271240" cy="4278094"/>
          </a:xfrm>
          <a:prstGeom prst="rect">
            <a:avLst/>
          </a:prstGeom>
          <a:noFill/>
        </p:spPr>
        <p:txBody>
          <a:bodyPr wrap="square" rtlCol="0">
            <a:spAutoFit/>
          </a:bodyPr>
          <a:lstStyle/>
          <a:p>
            <a:pPr marL="342900" indent="-342900" algn="just">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Introduction</a:t>
            </a:r>
          </a:p>
          <a:p>
            <a:pPr marL="342900" indent="-342900" algn="just">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CAN BUS most attractive features </a:t>
            </a:r>
          </a:p>
          <a:p>
            <a:pPr marL="342900" indent="-342900" algn="just">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OVERVIEW</a:t>
            </a:r>
          </a:p>
          <a:p>
            <a:pPr marL="342900" indent="-342900" algn="just">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CAN Signal (Differential Signal)</a:t>
            </a:r>
          </a:p>
          <a:p>
            <a:pPr marL="342900" indent="-342900" algn="just">
              <a:buFont typeface="+mj-lt"/>
              <a:buAutoNum type="arabicPeriod"/>
            </a:pPr>
            <a:r>
              <a:rPr lang="en-US" sz="2000" i="0" dirty="0">
                <a:solidFill>
                  <a:srgbClr val="002060"/>
                </a:solidFill>
                <a:effectLst/>
                <a:latin typeface="Times New Roman" panose="02020603050405020304" pitchFamily="18" charset="0"/>
                <a:cs typeface="Times New Roman" panose="02020603050405020304" pitchFamily="18" charset="0"/>
              </a:rPr>
              <a:t>Controller Area Network Block Diagram</a:t>
            </a:r>
          </a:p>
          <a:p>
            <a:pPr marL="342900" indent="-342900" algn="just">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Working </a:t>
            </a:r>
          </a:p>
          <a:p>
            <a:pPr marL="342900" indent="-342900" algn="just">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Applications </a:t>
            </a:r>
          </a:p>
          <a:p>
            <a:pPr marL="342900" indent="-342900" algn="just">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Connection of CAN BUS Module</a:t>
            </a:r>
          </a:p>
          <a:p>
            <a:pPr marL="342900" indent="-342900" algn="just">
              <a:buFont typeface="+mj-lt"/>
              <a:buAutoNum type="arabicPeriod"/>
            </a:pPr>
            <a:r>
              <a:rPr lang="en-US" sz="2000" i="0" dirty="0">
                <a:solidFill>
                  <a:srgbClr val="002060"/>
                </a:solidFill>
                <a:effectLst/>
                <a:latin typeface="Times New Roman" panose="02020603050405020304" pitchFamily="18" charset="0"/>
                <a:cs typeface="Times New Roman" panose="02020603050405020304" pitchFamily="18" charset="0"/>
              </a:rPr>
              <a:t>MCP2515 Arduino Circuit Diagram</a:t>
            </a: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Conclusion </a:t>
            </a:r>
          </a:p>
          <a:p>
            <a:pPr marL="342900" indent="-342900">
              <a:buFont typeface="+mj-lt"/>
              <a:buAutoNum type="arabicPeriod"/>
            </a:pPr>
            <a:endParaRPr lang="en-US" dirty="0">
              <a:solidFill>
                <a:srgbClr val="C00000"/>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dirty="0">
              <a:solidFill>
                <a:srgbClr val="C00000"/>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dirty="0">
              <a:solidFill>
                <a:srgbClr val="C00000"/>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dirty="0"/>
          </a:p>
        </p:txBody>
      </p:sp>
    </p:spTree>
    <p:extLst>
      <p:ext uri="{BB962C8B-B14F-4D97-AF65-F5344CB8AC3E}">
        <p14:creationId xmlns:p14="http://schemas.microsoft.com/office/powerpoint/2010/main" val="3822679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37DAE-7EE0-B737-18CE-7B56CF5AD0FB}"/>
              </a:ext>
            </a:extLst>
          </p:cNvPr>
          <p:cNvSpPr>
            <a:spLocks noGrp="1"/>
          </p:cNvSpPr>
          <p:nvPr>
            <p:ph type="title"/>
          </p:nvPr>
        </p:nvSpPr>
        <p:spPr>
          <a:xfrm>
            <a:off x="184964" y="416170"/>
            <a:ext cx="8596668" cy="550985"/>
          </a:xfrm>
        </p:spPr>
        <p:txBody>
          <a:bodyPr>
            <a:normAutofit fontScale="90000"/>
          </a:bodyPr>
          <a:lstStyle/>
          <a:p>
            <a:pPr marL="571500" indent="-571500">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331EE487-6B0D-2EAD-A9A9-F2398E6A9881}"/>
              </a:ext>
            </a:extLst>
          </p:cNvPr>
          <p:cNvSpPr>
            <a:spLocks noGrp="1"/>
          </p:cNvSpPr>
          <p:nvPr>
            <p:ph idx="1"/>
          </p:nvPr>
        </p:nvSpPr>
        <p:spPr>
          <a:xfrm>
            <a:off x="316850" y="1291310"/>
            <a:ext cx="6620281" cy="5150520"/>
          </a:xfrm>
        </p:spPr>
        <p:txBody>
          <a:bodyPr/>
          <a:lstStyle/>
          <a:p>
            <a:r>
              <a:rPr lang="en-US" dirty="0">
                <a:solidFill>
                  <a:srgbClr val="002060"/>
                </a:solidFill>
                <a:latin typeface="Times New Roman" panose="02020603050405020304" pitchFamily="18" charset="0"/>
                <a:cs typeface="Times New Roman" panose="02020603050405020304" pitchFamily="18" charset="0"/>
              </a:rPr>
              <a:t>It is a multi-master serial communication bus whose basic design specification called for high speed, high noise- immunity and error-detection features</a:t>
            </a:r>
          </a:p>
          <a:p>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CAN offers data communication up to 1 Mbit/sec</a:t>
            </a:r>
          </a:p>
          <a:p>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The Error Confinement and the Error Detection features make it more reliable in noise-critical environments. In the automotive industries</a:t>
            </a:r>
          </a:p>
          <a:p>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Extensive Use: CAN is widely used in automotive applications for tasks like engine control, transmission control, and in-vehicle networking. It's also used in industrial automation, aerospace, and various other fields</a:t>
            </a:r>
          </a:p>
        </p:txBody>
      </p:sp>
      <p:pic>
        <p:nvPicPr>
          <p:cNvPr id="8" name="Picture 7">
            <a:extLst>
              <a:ext uri="{FF2B5EF4-FFF2-40B4-BE49-F238E27FC236}">
                <a16:creationId xmlns:a16="http://schemas.microsoft.com/office/drawing/2014/main" id="{81435C4E-80CB-E523-D04E-9EED2C34F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2551" y="1792249"/>
            <a:ext cx="5132599" cy="296439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84697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149FB-B5C3-8C93-7ACA-DFA4D193130D}"/>
              </a:ext>
            </a:extLst>
          </p:cNvPr>
          <p:cNvSpPr>
            <a:spLocks noGrp="1"/>
          </p:cNvSpPr>
          <p:nvPr>
            <p:ph type="title"/>
          </p:nvPr>
        </p:nvSpPr>
        <p:spPr>
          <a:xfrm>
            <a:off x="264095" y="345832"/>
            <a:ext cx="8739228" cy="542192"/>
          </a:xfrm>
        </p:spPr>
        <p:txBody>
          <a:bodyPr>
            <a:normAutofit fontScale="90000"/>
          </a:bodyPr>
          <a:lstStyle/>
          <a:p>
            <a:pPr marL="571500" indent="-571500">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CAN BUS most attractive features :</a:t>
            </a:r>
          </a:p>
        </p:txBody>
      </p:sp>
      <p:sp>
        <p:nvSpPr>
          <p:cNvPr id="3" name="Content Placeholder 2">
            <a:extLst>
              <a:ext uri="{FF2B5EF4-FFF2-40B4-BE49-F238E27FC236}">
                <a16:creationId xmlns:a16="http://schemas.microsoft.com/office/drawing/2014/main" id="{7992E85A-55A1-33B3-701C-E6059FFFD92A}"/>
              </a:ext>
            </a:extLst>
          </p:cNvPr>
          <p:cNvSpPr>
            <a:spLocks noGrp="1"/>
          </p:cNvSpPr>
          <p:nvPr>
            <p:ph idx="1"/>
          </p:nvPr>
        </p:nvSpPr>
        <p:spPr>
          <a:xfrm>
            <a:off x="615788" y="1175850"/>
            <a:ext cx="9486574" cy="5013935"/>
          </a:xfrm>
        </p:spPr>
        <p:txBody>
          <a:bodyPr>
            <a:normAutofit/>
          </a:bodyPr>
          <a:lstStyle/>
          <a:p>
            <a:r>
              <a:rPr lang="en-US" dirty="0">
                <a:solidFill>
                  <a:srgbClr val="002060"/>
                </a:solidFill>
                <a:latin typeface="Times New Roman" panose="02020603050405020304" pitchFamily="18" charset="0"/>
                <a:cs typeface="Times New Roman" panose="02020603050405020304" pitchFamily="18" charset="0"/>
              </a:rPr>
              <a:t>Low cost</a:t>
            </a:r>
          </a:p>
          <a:p>
            <a:r>
              <a:rPr lang="en-US" dirty="0">
                <a:solidFill>
                  <a:srgbClr val="002060"/>
                </a:solidFill>
                <a:latin typeface="Times New Roman" panose="02020603050405020304" pitchFamily="18" charset="0"/>
                <a:cs typeface="Times New Roman" panose="02020603050405020304" pitchFamily="18" charset="0"/>
              </a:rPr>
              <a:t>Extreme robustness</a:t>
            </a:r>
          </a:p>
          <a:p>
            <a:r>
              <a:rPr lang="en-US" dirty="0">
                <a:solidFill>
                  <a:srgbClr val="002060"/>
                </a:solidFill>
                <a:latin typeface="Times New Roman" panose="02020603050405020304" pitchFamily="18" charset="0"/>
                <a:cs typeface="Times New Roman" panose="02020603050405020304" pitchFamily="18" charset="0"/>
              </a:rPr>
              <a:t>High data transmission speeds (up to 1 MB/sec).</a:t>
            </a:r>
          </a:p>
          <a:p>
            <a:r>
              <a:rPr lang="en-US" dirty="0">
                <a:solidFill>
                  <a:srgbClr val="002060"/>
                </a:solidFill>
                <a:latin typeface="Times New Roman" panose="02020603050405020304" pitchFamily="18" charset="0"/>
                <a:cs typeface="Times New Roman" panose="02020603050405020304" pitchFamily="18" charset="0"/>
              </a:rPr>
              <a:t>Reliability. Excellent error handling and Error Confinement abilities.</a:t>
            </a:r>
          </a:p>
          <a:p>
            <a:r>
              <a:rPr lang="en-US" dirty="0">
                <a:solidFill>
                  <a:srgbClr val="002060"/>
                </a:solidFill>
                <a:latin typeface="Times New Roman" panose="02020603050405020304" pitchFamily="18" charset="0"/>
                <a:cs typeface="Times New Roman" panose="02020603050405020304" pitchFamily="18" charset="0"/>
              </a:rPr>
              <a:t>Automatic re-transmission of faulty messages.</a:t>
            </a:r>
          </a:p>
          <a:p>
            <a:r>
              <a:rPr lang="en-US" dirty="0">
                <a:solidFill>
                  <a:srgbClr val="002060"/>
                </a:solidFill>
                <a:latin typeface="Times New Roman" panose="02020603050405020304" pitchFamily="18" charset="0"/>
                <a:cs typeface="Times New Roman" panose="02020603050405020304" pitchFamily="18" charset="0"/>
              </a:rPr>
              <a:t>Automatic bus disconnection of nodes that are suspected to be physically faulty.</a:t>
            </a:r>
          </a:p>
          <a:p>
            <a:r>
              <a:rPr lang="en-US" dirty="0">
                <a:solidFill>
                  <a:srgbClr val="002060"/>
                </a:solidFill>
                <a:latin typeface="Times New Roman" panose="02020603050405020304" pitchFamily="18" charset="0"/>
                <a:cs typeface="Times New Roman" panose="02020603050405020304" pitchFamily="18" charset="0"/>
              </a:rPr>
              <a:t>Functional addressing - data messages do not contain source or destination addresses, only identifiers relating to their function and/or priority.</a:t>
            </a:r>
          </a:p>
          <a:p>
            <a:r>
              <a:rPr lang="en-US" dirty="0">
                <a:solidFill>
                  <a:srgbClr val="002060"/>
                </a:solidFill>
                <a:latin typeface="Times New Roman" panose="02020603050405020304" pitchFamily="18" charset="0"/>
                <a:cs typeface="Times New Roman" panose="02020603050405020304" pitchFamily="18" charset="0"/>
              </a:rPr>
              <a:t>Message Prioritization: CAN messages are prioritized based on their identifier values. Lower identifier values indicate higher message priority.</a:t>
            </a:r>
          </a:p>
          <a:p>
            <a:r>
              <a:rPr lang="en-US" dirty="0">
                <a:solidFill>
                  <a:srgbClr val="002060"/>
                </a:solidFill>
                <a:latin typeface="Times New Roman" panose="02020603050405020304" pitchFamily="18" charset="0"/>
                <a:cs typeface="Times New Roman" panose="02020603050405020304" pitchFamily="18" charset="0"/>
              </a:rPr>
              <a:t>Arbitration: When multiple nodes attempt to transmit a message simultaneously, the CAN protocol uses a bit-wise arbitration mechanism to determine which message gets priority. Messages with lower identifier values have higher priority</a:t>
            </a:r>
          </a:p>
        </p:txBody>
      </p:sp>
    </p:spTree>
    <p:extLst>
      <p:ext uri="{BB962C8B-B14F-4D97-AF65-F5344CB8AC3E}">
        <p14:creationId xmlns:p14="http://schemas.microsoft.com/office/powerpoint/2010/main" val="273166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AB6259-B468-AE70-D4DA-4E77CBB0D1A0}"/>
              </a:ext>
            </a:extLst>
          </p:cNvPr>
          <p:cNvSpPr>
            <a:spLocks noGrp="1"/>
          </p:cNvSpPr>
          <p:nvPr>
            <p:ph idx="1"/>
          </p:nvPr>
        </p:nvSpPr>
        <p:spPr>
          <a:xfrm>
            <a:off x="6157547" y="1649297"/>
            <a:ext cx="5802923" cy="2305903"/>
          </a:xfrm>
        </p:spPr>
        <p:style>
          <a:lnRef idx="2">
            <a:schemeClr val="dk1"/>
          </a:lnRef>
          <a:fillRef idx="1">
            <a:schemeClr val="lt1"/>
          </a:fillRef>
          <a:effectRef idx="0">
            <a:schemeClr val="dk1"/>
          </a:effectRef>
          <a:fontRef idx="minor">
            <a:schemeClr val="dk1"/>
          </a:fontRef>
        </p:style>
        <p:txBody>
          <a:bodyPr>
            <a:normAutofit/>
          </a:bodyPr>
          <a:lstStyle/>
          <a:p>
            <a:r>
              <a:rPr lang="en-US" sz="2000" dirty="0">
                <a:solidFill>
                  <a:srgbClr val="002060"/>
                </a:solidFill>
                <a:latin typeface="Times New Roman" panose="02020603050405020304" pitchFamily="18" charset="0"/>
                <a:cs typeface="Times New Roman" panose="02020603050405020304" pitchFamily="18" charset="0"/>
              </a:rPr>
              <a:t>It's a broadcast type of Bus</a:t>
            </a:r>
          </a:p>
          <a:p>
            <a:r>
              <a:rPr lang="en-US" sz="2000" dirty="0">
                <a:solidFill>
                  <a:srgbClr val="002060"/>
                </a:solidFill>
                <a:latin typeface="Times New Roman" panose="02020603050405020304" pitchFamily="18" charset="0"/>
                <a:cs typeface="Times New Roman" panose="02020603050405020304" pitchFamily="18" charset="0"/>
              </a:rPr>
              <a:t>No way to send a data specifically to a node by its address or something.</a:t>
            </a:r>
          </a:p>
          <a:p>
            <a:r>
              <a:rPr lang="en-US" sz="2000" dirty="0">
                <a:solidFill>
                  <a:srgbClr val="002060"/>
                </a:solidFill>
                <a:latin typeface="Times New Roman" panose="02020603050405020304" pitchFamily="18" charset="0"/>
                <a:cs typeface="Times New Roman" panose="02020603050405020304" pitchFamily="18" charset="0"/>
              </a:rPr>
              <a:t>All devices can hear the transmission</a:t>
            </a:r>
          </a:p>
          <a:p>
            <a:r>
              <a:rPr lang="en-US" sz="2000" dirty="0">
                <a:solidFill>
                  <a:srgbClr val="002060"/>
                </a:solidFill>
                <a:latin typeface="Times New Roman" panose="02020603050405020304" pitchFamily="18" charset="0"/>
                <a:cs typeface="Times New Roman" panose="02020603050405020304" pitchFamily="18" charset="0"/>
              </a:rPr>
              <a:t>All nodes will pick up the traffic on the bus</a:t>
            </a:r>
          </a:p>
        </p:txBody>
      </p:sp>
      <p:pic>
        <p:nvPicPr>
          <p:cNvPr id="5" name="Picture 4">
            <a:extLst>
              <a:ext uri="{FF2B5EF4-FFF2-40B4-BE49-F238E27FC236}">
                <a16:creationId xmlns:a16="http://schemas.microsoft.com/office/drawing/2014/main" id="{A98E6482-9A29-3F9B-D5AB-AF6A8612C9A9}"/>
              </a:ext>
            </a:extLst>
          </p:cNvPr>
          <p:cNvPicPr>
            <a:picLocks noChangeAspect="1"/>
          </p:cNvPicPr>
          <p:nvPr/>
        </p:nvPicPr>
        <p:blipFill>
          <a:blip r:embed="rId2"/>
          <a:stretch>
            <a:fillRect/>
          </a:stretch>
        </p:blipFill>
        <p:spPr>
          <a:xfrm>
            <a:off x="307729" y="1369280"/>
            <a:ext cx="5258256" cy="2690093"/>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94B8F73E-78E4-3097-DEDC-E7C24D1D9D5C}"/>
              </a:ext>
            </a:extLst>
          </p:cNvPr>
          <p:cNvSpPr txBox="1"/>
          <p:nvPr/>
        </p:nvSpPr>
        <p:spPr>
          <a:xfrm flipH="1">
            <a:off x="400048" y="5027055"/>
            <a:ext cx="9363809"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CAN standard defines a communication network that links all the nodes connected to a bus and enables them to talk with one another. There may or may not be a central control node, and nodes may be added at any time, even while the network is operating (hot-plugging).</a:t>
            </a:r>
          </a:p>
        </p:txBody>
      </p:sp>
      <p:sp>
        <p:nvSpPr>
          <p:cNvPr id="7" name="TextBox 6">
            <a:extLst>
              <a:ext uri="{FF2B5EF4-FFF2-40B4-BE49-F238E27FC236}">
                <a16:creationId xmlns:a16="http://schemas.microsoft.com/office/drawing/2014/main" id="{24D85E51-BF26-90BB-1C2A-5C6BA39935B2}"/>
              </a:ext>
            </a:extLst>
          </p:cNvPr>
          <p:cNvSpPr txBox="1"/>
          <p:nvPr/>
        </p:nvSpPr>
        <p:spPr>
          <a:xfrm flipH="1">
            <a:off x="388618" y="304727"/>
            <a:ext cx="4693335" cy="584775"/>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rgbClr val="FF0000"/>
                </a:solidFill>
                <a:latin typeface="Times New Roman" panose="02020603050405020304" pitchFamily="18" charset="0"/>
                <a:cs typeface="Times New Roman" panose="02020603050405020304" pitchFamily="18" charset="0"/>
              </a:rPr>
              <a:t>OVERVIEW :</a:t>
            </a:r>
          </a:p>
        </p:txBody>
      </p:sp>
    </p:spTree>
    <p:extLst>
      <p:ext uri="{BB962C8B-B14F-4D97-AF65-F5344CB8AC3E}">
        <p14:creationId xmlns:p14="http://schemas.microsoft.com/office/powerpoint/2010/main" val="919906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42054-306A-FC69-6358-CBB747F63F6C}"/>
              </a:ext>
            </a:extLst>
          </p:cNvPr>
          <p:cNvSpPr>
            <a:spLocks noGrp="1"/>
          </p:cNvSpPr>
          <p:nvPr>
            <p:ph type="title"/>
          </p:nvPr>
        </p:nvSpPr>
        <p:spPr>
          <a:xfrm>
            <a:off x="202550" y="168938"/>
            <a:ext cx="6936804" cy="647700"/>
          </a:xfrm>
        </p:spPr>
        <p:txBody>
          <a:bodyPr>
            <a:normAutofit fontScale="90000"/>
          </a:bodyPr>
          <a:lstStyle/>
          <a:p>
            <a:pPr marL="571500" indent="-571500">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CAN Signal (Differential Signal):</a:t>
            </a:r>
          </a:p>
        </p:txBody>
      </p:sp>
      <p:sp>
        <p:nvSpPr>
          <p:cNvPr id="7" name="Content Placeholder 6">
            <a:extLst>
              <a:ext uri="{FF2B5EF4-FFF2-40B4-BE49-F238E27FC236}">
                <a16:creationId xmlns:a16="http://schemas.microsoft.com/office/drawing/2014/main" id="{DFD2318E-4845-69D1-94F3-26D9A52DB08A}"/>
              </a:ext>
            </a:extLst>
          </p:cNvPr>
          <p:cNvSpPr>
            <a:spLocks noGrp="1"/>
          </p:cNvSpPr>
          <p:nvPr>
            <p:ph idx="1"/>
          </p:nvPr>
        </p:nvSpPr>
        <p:spPr>
          <a:xfrm>
            <a:off x="5778014" y="1259833"/>
            <a:ext cx="6013613" cy="4646065"/>
          </a:xfrm>
        </p:spPr>
        <p:txBody>
          <a:bodyPr>
            <a:normAutofit fontScale="92500" lnSpcReduction="20000"/>
          </a:bodyPr>
          <a:lstStyle/>
          <a:p>
            <a:pPr algn="just"/>
            <a:r>
              <a:rPr lang="en-US" dirty="0">
                <a:solidFill>
                  <a:srgbClr val="002060"/>
                </a:solidFill>
                <a:latin typeface="Times New Roman" panose="02020603050405020304" pitchFamily="18" charset="0"/>
                <a:cs typeface="Times New Roman" panose="02020603050405020304" pitchFamily="18" charset="0"/>
              </a:rPr>
              <a:t>Working of this project is very simple as all the work is done by the libraries (SPI and CAN). Since CAN is message-based communication, you need to send a message anywhere between 0 and 8 bytes.</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dirty="0">
                <a:solidFill>
                  <a:srgbClr val="002060"/>
                </a:solidFill>
                <a:latin typeface="Times New Roman" panose="02020603050405020304" pitchFamily="18" charset="0"/>
                <a:cs typeface="Times New Roman" panose="02020603050405020304" pitchFamily="18" charset="0"/>
              </a:rPr>
              <a:t>In this project, the transmitter is sending a message as 1 1 2 3 0 5 6 7. This message is transmitted over CAN Bus and the receiver receives this message and is displayed on its serial monitor.</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dirty="0">
                <a:solidFill>
                  <a:srgbClr val="002060"/>
                </a:solidFill>
                <a:latin typeface="Times New Roman" panose="02020603050405020304" pitchFamily="18" charset="0"/>
                <a:cs typeface="Times New Roman" panose="02020603050405020304" pitchFamily="18" charset="0"/>
              </a:rPr>
              <a:t>When you try to send logic “1", the CAN bus state will be recessive. Recessive state is a place on the CAN bus where potential difference between CANH and CANL is ‘0V’</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dirty="0">
                <a:solidFill>
                  <a:srgbClr val="002060"/>
                </a:solidFill>
                <a:latin typeface="Times New Roman" panose="02020603050405020304" pitchFamily="18" charset="0"/>
                <a:cs typeface="Times New Roman" panose="02020603050405020304" pitchFamily="18" charset="0"/>
              </a:rPr>
              <a:t>When you try to send logic "0", the CAN bus state will be </a:t>
            </a:r>
            <a:r>
              <a:rPr lang="en-US" dirty="0" err="1">
                <a:solidFill>
                  <a:srgbClr val="002060"/>
                </a:solidFill>
                <a:latin typeface="Times New Roman" panose="02020603050405020304" pitchFamily="18" charset="0"/>
                <a:cs typeface="Times New Roman" panose="02020603050405020304" pitchFamily="18" charset="0"/>
              </a:rPr>
              <a:t>dominant.Dominant</a:t>
            </a:r>
            <a:r>
              <a:rPr lang="en-US" dirty="0">
                <a:solidFill>
                  <a:srgbClr val="002060"/>
                </a:solidFill>
                <a:latin typeface="Times New Roman" panose="02020603050405020304" pitchFamily="18" charset="0"/>
                <a:cs typeface="Times New Roman" panose="02020603050405020304" pitchFamily="18" charset="0"/>
              </a:rPr>
              <a:t> state is a place on the CAN bus where potential difference between CANH and CANL is -2V</a:t>
            </a:r>
          </a:p>
        </p:txBody>
      </p:sp>
      <p:pic>
        <p:nvPicPr>
          <p:cNvPr id="11" name="Picture 10">
            <a:extLst>
              <a:ext uri="{FF2B5EF4-FFF2-40B4-BE49-F238E27FC236}">
                <a16:creationId xmlns:a16="http://schemas.microsoft.com/office/drawing/2014/main" id="{0608E831-645A-1ECF-B572-6DA211E5F4F3}"/>
              </a:ext>
            </a:extLst>
          </p:cNvPr>
          <p:cNvPicPr>
            <a:picLocks noChangeAspect="1"/>
          </p:cNvPicPr>
          <p:nvPr/>
        </p:nvPicPr>
        <p:blipFill>
          <a:blip r:embed="rId2"/>
          <a:stretch>
            <a:fillRect/>
          </a:stretch>
        </p:blipFill>
        <p:spPr>
          <a:xfrm>
            <a:off x="325314" y="1547447"/>
            <a:ext cx="5222631" cy="4070838"/>
          </a:xfrm>
          <a:prstGeom prst="rect">
            <a:avLst/>
          </a:prstGeom>
          <a:ln>
            <a:noFill/>
          </a:ln>
          <a:effectLst>
            <a:outerShdw blurRad="292100" dist="139700" dir="2700000" algn="tl" rotWithShape="0">
              <a:srgbClr val="333333"/>
            </a:outerShdw>
          </a:effectLst>
        </p:spPr>
      </p:pic>
    </p:spTree>
    <p:extLst>
      <p:ext uri="{BB962C8B-B14F-4D97-AF65-F5344CB8AC3E}">
        <p14:creationId xmlns:p14="http://schemas.microsoft.com/office/powerpoint/2010/main" val="1412503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9765-07DB-E825-3263-F098EF46FE8A}"/>
              </a:ext>
            </a:extLst>
          </p:cNvPr>
          <p:cNvSpPr>
            <a:spLocks noGrp="1"/>
          </p:cNvSpPr>
          <p:nvPr>
            <p:ph type="title"/>
          </p:nvPr>
        </p:nvSpPr>
        <p:spPr>
          <a:xfrm>
            <a:off x="184964" y="134816"/>
            <a:ext cx="7464343" cy="524608"/>
          </a:xfrm>
        </p:spPr>
        <p:txBody>
          <a:bodyPr>
            <a:normAutofit/>
          </a:bodyPr>
          <a:lstStyle/>
          <a:p>
            <a:pPr marL="571500" indent="-571500">
              <a:buFont typeface="Arial" panose="020B0604020202020204" pitchFamily="34" charset="0"/>
              <a:buChar char="•"/>
            </a:pPr>
            <a:r>
              <a:rPr lang="en-US" sz="2800" b="1" i="0" dirty="0">
                <a:solidFill>
                  <a:srgbClr val="FF0000"/>
                </a:solidFill>
                <a:effectLst/>
                <a:latin typeface="Times New Roman" panose="02020603050405020304" pitchFamily="18" charset="0"/>
                <a:cs typeface="Times New Roman" panose="02020603050405020304" pitchFamily="18" charset="0"/>
              </a:rPr>
              <a:t>Controller Area Network Block Diagram :</a:t>
            </a:r>
            <a:r>
              <a:rPr lang="en-US" sz="2800" b="0" i="0" dirty="0">
                <a:solidFill>
                  <a:srgbClr val="FF0000"/>
                </a:solidFill>
                <a:effectLst/>
                <a:latin typeface="Times New Roman" panose="02020603050405020304" pitchFamily="18" charset="0"/>
                <a:cs typeface="Times New Roman" panose="02020603050405020304" pitchFamily="18" charset="0"/>
              </a:rPr>
              <a:t> </a:t>
            </a:r>
            <a:endParaRPr lang="en-US" sz="2800"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3B5A8FD-3CA6-33BE-F0D2-CB6FE6929CBB}"/>
              </a:ext>
            </a:extLst>
          </p:cNvPr>
          <p:cNvPicPr>
            <a:picLocks noGrp="1" noChangeAspect="1"/>
          </p:cNvPicPr>
          <p:nvPr>
            <p:ph idx="1"/>
          </p:nvPr>
        </p:nvPicPr>
        <p:blipFill>
          <a:blip r:embed="rId2"/>
          <a:stretch>
            <a:fillRect/>
          </a:stretch>
        </p:blipFill>
        <p:spPr>
          <a:xfrm>
            <a:off x="504459" y="896641"/>
            <a:ext cx="4231910" cy="2584589"/>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44BC22E1-6356-24FD-9C8C-A9A169F4389B}"/>
              </a:ext>
            </a:extLst>
          </p:cNvPr>
          <p:cNvPicPr>
            <a:picLocks noChangeAspect="1"/>
          </p:cNvPicPr>
          <p:nvPr/>
        </p:nvPicPr>
        <p:blipFill>
          <a:blip r:embed="rId3"/>
          <a:stretch>
            <a:fillRect/>
          </a:stretch>
        </p:blipFill>
        <p:spPr>
          <a:xfrm>
            <a:off x="5928947" y="1143000"/>
            <a:ext cx="5603740" cy="4440115"/>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EB1E8F58-09C2-0995-B313-8CC2BE5C87CE}"/>
              </a:ext>
            </a:extLst>
          </p:cNvPr>
          <p:cNvSpPr txBox="1"/>
          <p:nvPr/>
        </p:nvSpPr>
        <p:spPr>
          <a:xfrm>
            <a:off x="6893169" y="5882025"/>
            <a:ext cx="386195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marL="285750"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Basic Block Diagram Of CAN BUS </a:t>
            </a:r>
          </a:p>
        </p:txBody>
      </p:sp>
      <p:sp>
        <p:nvSpPr>
          <p:cNvPr id="7" name="TextBox 6">
            <a:extLst>
              <a:ext uri="{FF2B5EF4-FFF2-40B4-BE49-F238E27FC236}">
                <a16:creationId xmlns:a16="http://schemas.microsoft.com/office/drawing/2014/main" id="{BC5FBB81-6D8A-9805-9A2E-86E2921E5DAC}"/>
              </a:ext>
            </a:extLst>
          </p:cNvPr>
          <p:cNvSpPr txBox="1"/>
          <p:nvPr/>
        </p:nvSpPr>
        <p:spPr>
          <a:xfrm>
            <a:off x="1181160" y="3718448"/>
            <a:ext cx="2584939"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Basic Node Diagram</a:t>
            </a:r>
          </a:p>
        </p:txBody>
      </p:sp>
      <p:pic>
        <p:nvPicPr>
          <p:cNvPr id="8" name="Picture 7">
            <a:extLst>
              <a:ext uri="{FF2B5EF4-FFF2-40B4-BE49-F238E27FC236}">
                <a16:creationId xmlns:a16="http://schemas.microsoft.com/office/drawing/2014/main" id="{9CE5EB24-E77F-75D5-9B71-ADDE9099FC90}"/>
              </a:ext>
            </a:extLst>
          </p:cNvPr>
          <p:cNvPicPr>
            <a:picLocks noChangeAspect="1"/>
          </p:cNvPicPr>
          <p:nvPr/>
        </p:nvPicPr>
        <p:blipFill>
          <a:blip r:embed="rId4"/>
          <a:stretch>
            <a:fillRect/>
          </a:stretch>
        </p:blipFill>
        <p:spPr>
          <a:xfrm>
            <a:off x="504459" y="4396153"/>
            <a:ext cx="4920395" cy="22420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42675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EE273-2F4A-E7A6-B773-8137E06698C1}"/>
              </a:ext>
            </a:extLst>
          </p:cNvPr>
          <p:cNvSpPr>
            <a:spLocks noGrp="1"/>
          </p:cNvSpPr>
          <p:nvPr>
            <p:ph type="title"/>
          </p:nvPr>
        </p:nvSpPr>
        <p:spPr>
          <a:xfrm>
            <a:off x="281680" y="178777"/>
            <a:ext cx="2575820" cy="709246"/>
          </a:xfrm>
        </p:spPr>
        <p:txBody>
          <a:bodyPr>
            <a:normAutofit/>
          </a:bodyPr>
          <a:lstStyle/>
          <a:p>
            <a:pPr marL="571500" indent="-571500">
              <a:buFont typeface="Arial" panose="020B0604020202020204" pitchFamily="34" charset="0"/>
              <a:buChar char="•"/>
            </a:pPr>
            <a:r>
              <a:rPr lang="en-US" sz="3200" dirty="0">
                <a:solidFill>
                  <a:srgbClr val="FF0000"/>
                </a:solidFill>
                <a:latin typeface="Times New Roman" panose="02020603050405020304" pitchFamily="18" charset="0"/>
                <a:cs typeface="Times New Roman" panose="02020603050405020304" pitchFamily="18" charset="0"/>
              </a:rPr>
              <a:t>Working :</a:t>
            </a:r>
          </a:p>
        </p:txBody>
      </p:sp>
      <p:sp>
        <p:nvSpPr>
          <p:cNvPr id="3" name="Content Placeholder 2">
            <a:extLst>
              <a:ext uri="{FF2B5EF4-FFF2-40B4-BE49-F238E27FC236}">
                <a16:creationId xmlns:a16="http://schemas.microsoft.com/office/drawing/2014/main" id="{E6B7D7C3-8002-56E8-54EE-D8017DC9AF88}"/>
              </a:ext>
            </a:extLst>
          </p:cNvPr>
          <p:cNvSpPr>
            <a:spLocks noGrp="1"/>
          </p:cNvSpPr>
          <p:nvPr>
            <p:ph idx="1"/>
          </p:nvPr>
        </p:nvSpPr>
        <p:spPr>
          <a:xfrm>
            <a:off x="281680" y="1046285"/>
            <a:ext cx="5978444" cy="5363308"/>
          </a:xfrm>
        </p:spPr>
        <p:txBody>
          <a:bodyPr>
            <a:normAutofit/>
          </a:bodyPr>
          <a:lstStyle/>
          <a:p>
            <a:pPr algn="just"/>
            <a:r>
              <a:rPr lang="en-US" sz="1600" b="0" i="0" dirty="0">
                <a:solidFill>
                  <a:srgbClr val="002060"/>
                </a:solidFill>
                <a:effectLst/>
                <a:latin typeface="Times New Roman" panose="02020603050405020304" pitchFamily="18" charset="0"/>
                <a:cs typeface="Times New Roman" panose="02020603050405020304" pitchFamily="18" charset="0"/>
              </a:rPr>
              <a:t>Hardware Components:</a:t>
            </a:r>
          </a:p>
          <a:p>
            <a:pPr algn="just">
              <a:buFont typeface="Arial" panose="020B0604020202020204" pitchFamily="34" charset="0"/>
              <a:buChar char="•"/>
            </a:pPr>
            <a:r>
              <a:rPr lang="en-US" sz="1600" b="0" i="0" dirty="0">
                <a:solidFill>
                  <a:srgbClr val="002060"/>
                </a:solidFill>
                <a:effectLst/>
                <a:latin typeface="Times New Roman" panose="02020603050405020304" pitchFamily="18" charset="0"/>
                <a:cs typeface="Times New Roman" panose="02020603050405020304" pitchFamily="18" charset="0"/>
              </a:rPr>
              <a:t>CAN Transceivers: These components convert the logic-level signals from the microcontrollers into the differential signals used on the CAN bus.</a:t>
            </a:r>
          </a:p>
          <a:p>
            <a:pPr algn="just">
              <a:buFont typeface="Arial" panose="020B0604020202020204" pitchFamily="34" charset="0"/>
              <a:buChar char="•"/>
            </a:pPr>
            <a:r>
              <a:rPr lang="en-US" sz="1600" b="0" i="0" dirty="0">
                <a:solidFill>
                  <a:srgbClr val="002060"/>
                </a:solidFill>
                <a:effectLst/>
                <a:latin typeface="Times New Roman" panose="02020603050405020304" pitchFamily="18" charset="0"/>
                <a:cs typeface="Times New Roman" panose="02020603050405020304" pitchFamily="18" charset="0"/>
              </a:rPr>
              <a:t>Microcontrollers: These are the devices responsible for sending and receiving messages on the CAN bus. They control the data to be transmitted and handle incoming data.</a:t>
            </a:r>
          </a:p>
          <a:p>
            <a:pPr algn="just">
              <a:buFont typeface="Arial" panose="020B0604020202020204" pitchFamily="34" charset="0"/>
              <a:buChar char="•"/>
            </a:pPr>
            <a:r>
              <a:rPr lang="en-US" sz="1600" b="0" i="0" dirty="0">
                <a:solidFill>
                  <a:srgbClr val="002060"/>
                </a:solidFill>
                <a:effectLst/>
                <a:latin typeface="Times New Roman" panose="02020603050405020304" pitchFamily="18" charset="0"/>
                <a:cs typeface="Times New Roman" panose="02020603050405020304" pitchFamily="18" charset="0"/>
              </a:rPr>
              <a:t>CAN Bus: The physical bus consists of two wires, CAN High (CANH) and CAN Low (CANL), which are used to transmit and receive data.</a:t>
            </a:r>
          </a:p>
          <a:p>
            <a:pPr algn="just">
              <a:buFont typeface="Arial" panose="020B0604020202020204" pitchFamily="34" charset="0"/>
              <a:buChar char="•"/>
            </a:pPr>
            <a:r>
              <a:rPr lang="en-US" sz="1600" b="0" i="0" dirty="0">
                <a:solidFill>
                  <a:srgbClr val="002060"/>
                </a:solidFill>
                <a:effectLst/>
                <a:latin typeface="Times New Roman" panose="02020603050405020304" pitchFamily="18" charset="0"/>
                <a:cs typeface="Times New Roman" panose="02020603050405020304" pitchFamily="18" charset="0"/>
              </a:rPr>
              <a:t>Power Supply: A stable power source is needed to power the microcontrollers and other electronic components on the prototype.</a:t>
            </a:r>
          </a:p>
          <a:p>
            <a:pPr algn="just"/>
            <a:r>
              <a:rPr lang="en-US" sz="1600" b="0" i="0" dirty="0">
                <a:solidFill>
                  <a:srgbClr val="002060"/>
                </a:solidFill>
                <a:effectLst/>
                <a:latin typeface="Times New Roman" panose="02020603050405020304" pitchFamily="18" charset="0"/>
                <a:cs typeface="Times New Roman" panose="02020603050405020304" pitchFamily="18" charset="0"/>
              </a:rPr>
              <a:t>Message Generation</a:t>
            </a:r>
          </a:p>
          <a:p>
            <a:pPr algn="just"/>
            <a:r>
              <a:rPr lang="en-US" sz="1600" b="0" i="0" dirty="0">
                <a:solidFill>
                  <a:srgbClr val="002060"/>
                </a:solidFill>
                <a:effectLst/>
                <a:latin typeface="Times New Roman" panose="02020603050405020304" pitchFamily="18" charset="0"/>
                <a:cs typeface="Times New Roman" panose="02020603050405020304" pitchFamily="18" charset="0"/>
              </a:rPr>
              <a:t>Message Transmission</a:t>
            </a:r>
          </a:p>
          <a:p>
            <a:pPr algn="just"/>
            <a:r>
              <a:rPr lang="en-US" sz="1600" b="0" i="0" dirty="0">
                <a:solidFill>
                  <a:srgbClr val="002060"/>
                </a:solidFill>
                <a:effectLst/>
                <a:latin typeface="Times New Roman" panose="02020603050405020304" pitchFamily="18" charset="0"/>
                <a:cs typeface="Times New Roman" panose="02020603050405020304" pitchFamily="18" charset="0"/>
              </a:rPr>
              <a:t>Message Reception</a:t>
            </a:r>
          </a:p>
          <a:p>
            <a:pPr algn="just"/>
            <a:r>
              <a:rPr lang="en-US" sz="1600" b="0" i="0" dirty="0">
                <a:solidFill>
                  <a:srgbClr val="002060"/>
                </a:solidFill>
                <a:effectLst/>
                <a:latin typeface="Times New Roman" panose="02020603050405020304" pitchFamily="18" charset="0"/>
                <a:cs typeface="Times New Roman" panose="02020603050405020304" pitchFamily="18" charset="0"/>
              </a:rPr>
              <a:t>Error Handling</a:t>
            </a:r>
          </a:p>
          <a:p>
            <a:endParaRPr lang="en-US" sz="1600" dirty="0">
              <a:solidFill>
                <a:srgbClr val="00206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2E3F116-02E3-8D16-FD69-221E6A996D62}"/>
              </a:ext>
            </a:extLst>
          </p:cNvPr>
          <p:cNvPicPr>
            <a:picLocks noChangeAspect="1"/>
          </p:cNvPicPr>
          <p:nvPr/>
        </p:nvPicPr>
        <p:blipFill>
          <a:blip r:embed="rId2"/>
          <a:stretch>
            <a:fillRect/>
          </a:stretch>
        </p:blipFill>
        <p:spPr>
          <a:xfrm>
            <a:off x="6556658" y="705214"/>
            <a:ext cx="5207450" cy="586264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88261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3129A-B98B-DFE6-F936-DEF3CAA072C4}"/>
              </a:ext>
            </a:extLst>
          </p:cNvPr>
          <p:cNvSpPr>
            <a:spLocks noGrp="1"/>
          </p:cNvSpPr>
          <p:nvPr>
            <p:ph type="title"/>
          </p:nvPr>
        </p:nvSpPr>
        <p:spPr>
          <a:xfrm>
            <a:off x="255303" y="187569"/>
            <a:ext cx="2830797" cy="542192"/>
          </a:xfrm>
        </p:spPr>
        <p:txBody>
          <a:bodyPr>
            <a:normAutofit/>
          </a:bodyPr>
          <a:lstStyle/>
          <a:p>
            <a:pPr marL="571500" indent="-5715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Applications :</a:t>
            </a:r>
          </a:p>
        </p:txBody>
      </p:sp>
      <p:sp>
        <p:nvSpPr>
          <p:cNvPr id="3" name="Content Placeholder 2">
            <a:extLst>
              <a:ext uri="{FF2B5EF4-FFF2-40B4-BE49-F238E27FC236}">
                <a16:creationId xmlns:a16="http://schemas.microsoft.com/office/drawing/2014/main" id="{C82B187A-5526-E2FE-C7CF-82EFC4F03442}"/>
              </a:ext>
            </a:extLst>
          </p:cNvPr>
          <p:cNvSpPr>
            <a:spLocks noGrp="1"/>
          </p:cNvSpPr>
          <p:nvPr>
            <p:ph idx="1"/>
          </p:nvPr>
        </p:nvSpPr>
        <p:spPr>
          <a:xfrm>
            <a:off x="519073" y="888023"/>
            <a:ext cx="9398651" cy="5714999"/>
          </a:xfrm>
        </p:spPr>
        <p:txBody>
          <a:bodyPr>
            <a:normAutofit/>
          </a:bodyPr>
          <a:lstStyle/>
          <a:p>
            <a:r>
              <a:rPr lang="en-US" b="0" i="0" dirty="0">
                <a:solidFill>
                  <a:srgbClr val="002060"/>
                </a:solidFill>
                <a:effectLst/>
                <a:latin typeface="Times New Roman" panose="02020603050405020304" pitchFamily="18" charset="0"/>
                <a:cs typeface="Times New Roman" panose="02020603050405020304" pitchFamily="18" charset="0"/>
              </a:rPr>
              <a:t>The CAN bus is a robust and widely used communication protocol designed for reliable data transmission in real-time environments. </a:t>
            </a:r>
          </a:p>
          <a:p>
            <a:pPr algn="l"/>
            <a:r>
              <a:rPr lang="en-US" b="0" i="0" dirty="0">
                <a:solidFill>
                  <a:srgbClr val="002060"/>
                </a:solidFill>
                <a:effectLst/>
                <a:latin typeface="Times New Roman" panose="02020603050405020304" pitchFamily="18" charset="0"/>
                <a:cs typeface="Times New Roman" panose="02020603050405020304" pitchFamily="18" charset="0"/>
              </a:rPr>
              <a:t>Automotive Systems:</a:t>
            </a:r>
          </a:p>
          <a:p>
            <a:pPr algn="l">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Engine control units (ECUs): CAN bus is commonly used for communication between various ECUs in a vehicle, such as the engine control unit, transmission control unit, and more.</a:t>
            </a:r>
          </a:p>
          <a:p>
            <a:pPr algn="l">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Infotainment systems: Prototype connectivity between multimedia systems, GPS, and other in-car entertainment components.</a:t>
            </a:r>
          </a:p>
          <a:p>
            <a:pPr algn="l">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Advanced driver assistance systems (ADAS): Implement communication between sensors, cameras, and control units for features like adaptive cruise control and lane-keeping assistance.</a:t>
            </a:r>
          </a:p>
          <a:p>
            <a:pPr algn="l"/>
            <a:r>
              <a:rPr lang="en-US" b="0" i="0" dirty="0">
                <a:solidFill>
                  <a:srgbClr val="002060"/>
                </a:solidFill>
                <a:effectLst/>
                <a:latin typeface="Times New Roman" panose="02020603050405020304" pitchFamily="18" charset="0"/>
                <a:cs typeface="Times New Roman" panose="02020603050405020304" pitchFamily="18" charset="0"/>
              </a:rPr>
              <a:t>Industrial Automation:</a:t>
            </a:r>
          </a:p>
          <a:p>
            <a:pPr algn="l">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Factory automation: Use CAN bus for communication between programmable logic controllers (PLCs), sensors, actuators, and other industrial devices in manufacturing environments.</a:t>
            </a:r>
          </a:p>
          <a:p>
            <a:pPr algn="l"/>
            <a:r>
              <a:rPr lang="en-US" b="0" i="0" dirty="0">
                <a:solidFill>
                  <a:srgbClr val="002060"/>
                </a:solidFill>
                <a:effectLst/>
                <a:latin typeface="Times New Roman" panose="02020603050405020304" pitchFamily="18" charset="0"/>
                <a:cs typeface="Times New Roman" panose="02020603050405020304" pitchFamily="18" charset="0"/>
              </a:rPr>
              <a:t>Marine and Aerospace:</a:t>
            </a:r>
          </a:p>
          <a:p>
            <a:pPr algn="l">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Marine applications , Aerospace systems.</a:t>
            </a:r>
          </a:p>
          <a:p>
            <a:pPr algn="l">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Agricultural Machinery , Medical Devices , Research and Development </a:t>
            </a:r>
          </a:p>
          <a:p>
            <a:endParaRPr lang="en-US" dirty="0"/>
          </a:p>
        </p:txBody>
      </p:sp>
    </p:spTree>
    <p:extLst>
      <p:ext uri="{BB962C8B-B14F-4D97-AF65-F5344CB8AC3E}">
        <p14:creationId xmlns:p14="http://schemas.microsoft.com/office/powerpoint/2010/main" val="2066939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188</TotalTime>
  <Words>1031</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Lato</vt:lpstr>
      <vt:lpstr>Times New Roman</vt:lpstr>
      <vt:lpstr>Trebuchet MS</vt:lpstr>
      <vt:lpstr>Wingdings</vt:lpstr>
      <vt:lpstr>Wingdings 3</vt:lpstr>
      <vt:lpstr>Facet</vt:lpstr>
      <vt:lpstr>CAN BUS PROTOTYPE</vt:lpstr>
      <vt:lpstr>Index :</vt:lpstr>
      <vt:lpstr>Introduction :</vt:lpstr>
      <vt:lpstr>CAN BUS most attractive features :</vt:lpstr>
      <vt:lpstr>PowerPoint Presentation</vt:lpstr>
      <vt:lpstr>CAN Signal (Differential Signal):</vt:lpstr>
      <vt:lpstr>Controller Area Network Block Diagram : </vt:lpstr>
      <vt:lpstr>Working :</vt:lpstr>
      <vt:lpstr>Applications :</vt:lpstr>
      <vt:lpstr>Connection of CAN Bus module :</vt:lpstr>
      <vt:lpstr>MCP2515 Arduino Circuit Diagram : </vt:lpstr>
      <vt:lpstr>Conclusion :</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BUS PROTOTYPE</dc:title>
  <dc:creator>Suyog Kale</dc:creator>
  <cp:lastModifiedBy>Suyog Kale</cp:lastModifiedBy>
  <cp:revision>6</cp:revision>
  <dcterms:created xsi:type="dcterms:W3CDTF">2023-10-30T07:05:12Z</dcterms:created>
  <dcterms:modified xsi:type="dcterms:W3CDTF">2023-11-06T11:33:30Z</dcterms:modified>
</cp:coreProperties>
</file>