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a2310811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a2310811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a2310811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a2310811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a2310811a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a2310811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2310811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2310811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process is </a:t>
            </a:r>
            <a:endParaRPr/>
          </a:p>
          <a:p>
            <a:pPr indent="0" lvl="0" marL="0" rtl="0" algn="l">
              <a:spcBef>
                <a:spcPts val="0"/>
              </a:spcBef>
              <a:spcAft>
                <a:spcPts val="0"/>
              </a:spcAft>
              <a:buNone/>
            </a:pPr>
            <a:r>
              <a:rPr lang="en"/>
              <a:t>Building a deep learning image dataset using Python scripts with Bing Search API, For training a deep neural network, download images, purning the downloaded image dataset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a2310811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a2310811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a2310811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a2310811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Machine learning stratagies, train set and test set ratio are 80 % , 20 % or 90 % 10% and so on. To learn more experiences and get more accuracy!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a2310811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a2310811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a2310811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a2310811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55555"/>
                </a:solidFill>
                <a:highlight>
                  <a:srgbClr val="F8F8F8"/>
                </a:highlight>
              </a:rPr>
              <a:t>To make a CoreML deep learning computer vision app on your iPhone, follow these steps: (1) Gather images, (2) Train and save your model with Keras, (3) Convert your model file coremltools, (4) Import the model into your Xcode Swift app, (5) Write Swift code to run inferences on frames from your camera, (6) Deploy to your iPhone and have fun!</a:t>
            </a:r>
            <a:endParaRPr sz="900">
              <a:solidFill>
                <a:srgbClr val="555555"/>
              </a:solidFill>
              <a:highlight>
                <a:srgbClr val="F8F8F8"/>
              </a:highlight>
            </a:endParaRPr>
          </a:p>
          <a:p>
            <a:pPr indent="0" lvl="0" marL="0" rtl="0" algn="l">
              <a:spcBef>
                <a:spcPts val="0"/>
              </a:spcBef>
              <a:spcAft>
                <a:spcPts val="0"/>
              </a:spcAft>
              <a:buNone/>
            </a:pPr>
            <a:r>
              <a:t/>
            </a:r>
            <a:endParaRPr sz="900">
              <a:solidFill>
                <a:srgbClr val="555555"/>
              </a:solidFill>
              <a:highlight>
                <a:srgbClr val="F8F8F8"/>
              </a:highlight>
            </a:endParaRPr>
          </a:p>
          <a:p>
            <a:pPr indent="0" lvl="0" marL="0" rtl="0" algn="l">
              <a:lnSpc>
                <a:spcPct val="150000"/>
              </a:lnSpc>
              <a:spcBef>
                <a:spcPts val="0"/>
              </a:spcBef>
              <a:spcAft>
                <a:spcPts val="0"/>
              </a:spcAft>
              <a:buNone/>
            </a:pPr>
            <a:r>
              <a:rPr b="1" lang="en" sz="1150">
                <a:solidFill>
                  <a:srgbClr val="555555"/>
                </a:solidFill>
              </a:rPr>
              <a:t>CoreML is a machine learning framework created by Apple with the goal of making machine learning app integration easy for anyone that wants to build a machine learning mobile app for iOS/iPhone.</a:t>
            </a:r>
            <a:endParaRPr b="1" sz="1150">
              <a:solidFill>
                <a:srgbClr val="555555"/>
              </a:solidFill>
            </a:endParaRPr>
          </a:p>
          <a:p>
            <a:pPr indent="0" lvl="0" marL="0" rtl="0" algn="l">
              <a:lnSpc>
                <a:spcPct val="150000"/>
              </a:lnSpc>
              <a:spcBef>
                <a:spcPts val="1300"/>
              </a:spcBef>
              <a:spcAft>
                <a:spcPts val="0"/>
              </a:spcAft>
              <a:buNone/>
            </a:pPr>
            <a:r>
              <a:rPr lang="en" sz="1150">
                <a:solidFill>
                  <a:srgbClr val="555555"/>
                </a:solidFill>
              </a:rPr>
              <a:t>CoreML supports Caffe, Keras, scikit-learn, and more.</a:t>
            </a:r>
            <a:endParaRPr sz="1150">
              <a:solidFill>
                <a:srgbClr val="555555"/>
              </a:solidFill>
            </a:endParaRPr>
          </a:p>
          <a:p>
            <a:pPr indent="0" lvl="0" marL="0" rtl="0" algn="l">
              <a:spcBef>
                <a:spcPts val="1300"/>
              </a:spcBef>
              <a:spcAft>
                <a:spcPts val="0"/>
              </a:spcAft>
              <a:buNone/>
            </a:pPr>
            <a:r>
              <a:t/>
            </a:r>
            <a:endParaRPr sz="900">
              <a:solidFill>
                <a:srgbClr val="555555"/>
              </a:solidFill>
              <a:highlight>
                <a:srgbClr val="F8F8F8"/>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a2310811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a2310811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a2310811a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a2310811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drive.google.com/file/d/1GH7QESjCQ5Mo6ZJ0743iM0xvLEcI34yL/view" TargetMode="External"/><Relationship Id="rId4" Type="http://schemas.openxmlformats.org/officeDocument/2006/relationships/image" Target="../media/image1.png"/><Relationship Id="rId5" Type="http://schemas.openxmlformats.org/officeDocument/2006/relationships/hyperlink" Target="http://drive.google.com/file/d/1GH7QESjCQ5Mo6ZJ0743iM0xvLEcI34yL/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85" name="Shape 85"/>
        <p:cNvGrpSpPr/>
        <p:nvPr/>
      </p:nvGrpSpPr>
      <p:grpSpPr>
        <a:xfrm>
          <a:off x="0" y="0"/>
          <a:ext cx="0" cy="0"/>
          <a:chOff x="0" y="0"/>
          <a:chExt cx="0" cy="0"/>
        </a:xfrm>
      </p:grpSpPr>
      <p:sp>
        <p:nvSpPr>
          <p:cNvPr id="86" name="Google Shape;86;p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Pokedex  </a:t>
            </a:r>
            <a:endParaRPr/>
          </a:p>
          <a:p>
            <a:pPr indent="0" lvl="0" marL="0" rtl="0" algn="l">
              <a:spcBef>
                <a:spcPts val="0"/>
              </a:spcBef>
              <a:spcAft>
                <a:spcPts val="0"/>
              </a:spcAft>
              <a:buNone/>
            </a:pPr>
            <a:r>
              <a:rPr lang="en"/>
              <a:t>( Pokemon character finder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IOS Application </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a:t>Shan Kwan Cho</a:t>
            </a:r>
            <a:endParaRPr b="0"/>
          </a:p>
          <a:p>
            <a:pPr indent="0" lvl="0" marL="0" rtl="0" algn="l">
              <a:spcBef>
                <a:spcPts val="0"/>
              </a:spcBef>
              <a:spcAft>
                <a:spcPts val="0"/>
              </a:spcAft>
              <a:buNone/>
            </a:pPr>
            <a:r>
              <a:rPr b="0" lang="en"/>
              <a:t>Deming Yan</a:t>
            </a:r>
            <a:endParaRPr b="0"/>
          </a:p>
          <a:p>
            <a:pPr indent="0" lvl="0" marL="0" rtl="0" algn="l">
              <a:spcBef>
                <a:spcPts val="0"/>
              </a:spcBef>
              <a:spcAft>
                <a:spcPts val="0"/>
              </a:spcAft>
              <a:buNone/>
            </a:pPr>
            <a:r>
              <a:rPr b="0" lang="en"/>
              <a:t>Aye Win </a:t>
            </a:r>
            <a:endParaRPr b="0"/>
          </a:p>
        </p:txBody>
      </p:sp>
      <p:sp>
        <p:nvSpPr>
          <p:cNvPr id="87" name="Google Shape;87;p13"/>
          <p:cNvSpPr txBox="1"/>
          <p:nvPr>
            <p:ph idx="1" type="body"/>
          </p:nvPr>
        </p:nvSpPr>
        <p:spPr>
          <a:xfrm>
            <a:off x="729450" y="4183000"/>
            <a:ext cx="7688700" cy="15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I</a:t>
            </a:r>
            <a:endParaRPr b="1"/>
          </a:p>
        </p:txBody>
      </p:sp>
      <p:pic>
        <p:nvPicPr>
          <p:cNvPr id="88" name="Google Shape;88;p13"/>
          <p:cNvPicPr preferRelativeResize="0"/>
          <p:nvPr/>
        </p:nvPicPr>
        <p:blipFill>
          <a:blip r:embed="rId3">
            <a:alphaModFix/>
          </a:blip>
          <a:stretch>
            <a:fillRect/>
          </a:stretch>
        </p:blipFill>
        <p:spPr>
          <a:xfrm>
            <a:off x="5823100" y="2158650"/>
            <a:ext cx="2529974" cy="2529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1085850" y="-775600"/>
            <a:ext cx="6487025" cy="648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391900" y="261175"/>
            <a:ext cx="8434200" cy="4617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Find Pokemon!!!!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Mainly detect which pokemon characters &amp;</a:t>
            </a:r>
            <a:endParaRPr/>
          </a:p>
          <a:p>
            <a:pPr indent="0" lvl="0" marL="0" rtl="0" algn="l">
              <a:spcBef>
                <a:spcPts val="0"/>
              </a:spcBef>
              <a:spcAft>
                <a:spcPts val="0"/>
              </a:spcAft>
              <a:buNone/>
            </a:pPr>
            <a:r>
              <a:rPr lang="en"/>
              <a:t>Show result of high accuracy (eg. 90% above)</a:t>
            </a:r>
            <a:endParaRPr/>
          </a:p>
          <a:p>
            <a:pPr indent="0" lvl="0" marL="0" rtl="0" algn="l">
              <a:spcBef>
                <a:spcPts val="0"/>
              </a:spcBef>
              <a:spcAft>
                <a:spcPts val="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97" name="Shape 97"/>
        <p:cNvGrpSpPr/>
        <p:nvPr/>
      </p:nvGrpSpPr>
      <p:grpSpPr>
        <a:xfrm>
          <a:off x="0" y="0"/>
          <a:ext cx="0" cy="0"/>
          <a:chOff x="0" y="0"/>
          <a:chExt cx="0" cy="0"/>
        </a:xfrm>
      </p:grpSpPr>
      <p:sp>
        <p:nvSpPr>
          <p:cNvPr id="98" name="Google Shape;98;p1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Technology</a:t>
            </a:r>
            <a:endParaRPr/>
          </a:p>
          <a:p>
            <a:pPr indent="0" lvl="0" marL="0" rtl="0" algn="l">
              <a:spcBef>
                <a:spcPts val="0"/>
              </a:spcBef>
              <a:spcAft>
                <a:spcPts val="0"/>
              </a:spcAft>
              <a:buNone/>
            </a:pPr>
            <a:r>
              <a:t/>
            </a:r>
            <a:endParaRPr/>
          </a:p>
        </p:txBody>
      </p:sp>
      <p:sp>
        <p:nvSpPr>
          <p:cNvPr id="99" name="Google Shape;99;p15"/>
          <p:cNvSpPr txBox="1"/>
          <p:nvPr>
            <p:ph idx="1" type="subTitle"/>
          </p:nvPr>
        </p:nvSpPr>
        <p:spPr>
          <a:xfrm>
            <a:off x="663175" y="2101425"/>
            <a:ext cx="7831800" cy="2451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en">
                <a:solidFill>
                  <a:srgbClr val="000000"/>
                </a:solidFill>
              </a:rPr>
              <a:t>Keras</a:t>
            </a:r>
            <a:endParaRPr b="1">
              <a:solidFill>
                <a:srgbClr val="000000"/>
              </a:solidFill>
            </a:endParaRPr>
          </a:p>
          <a:p>
            <a:pPr indent="-330200" lvl="0" marL="457200" rtl="0" algn="l">
              <a:spcBef>
                <a:spcPts val="0"/>
              </a:spcBef>
              <a:spcAft>
                <a:spcPts val="0"/>
              </a:spcAft>
              <a:buClr>
                <a:srgbClr val="000000"/>
              </a:buClr>
              <a:buSzPts val="1600"/>
              <a:buChar char="●"/>
            </a:pPr>
            <a:r>
              <a:rPr b="1" lang="en">
                <a:solidFill>
                  <a:srgbClr val="000000"/>
                </a:solidFill>
              </a:rPr>
              <a:t>Machine Learning</a:t>
            </a:r>
            <a:endParaRPr b="1">
              <a:solidFill>
                <a:srgbClr val="000000"/>
              </a:solidFill>
            </a:endParaRPr>
          </a:p>
          <a:p>
            <a:pPr indent="-330200" lvl="0" marL="457200" rtl="0" algn="l">
              <a:spcBef>
                <a:spcPts val="0"/>
              </a:spcBef>
              <a:spcAft>
                <a:spcPts val="0"/>
              </a:spcAft>
              <a:buClr>
                <a:srgbClr val="000000"/>
              </a:buClr>
              <a:buSzPts val="1600"/>
              <a:buChar char="●"/>
            </a:pPr>
            <a:r>
              <a:rPr b="1" lang="en">
                <a:solidFill>
                  <a:srgbClr val="000000"/>
                </a:solidFill>
              </a:rPr>
              <a:t>Deep Learning Dataset</a:t>
            </a:r>
            <a:endParaRPr b="1">
              <a:solidFill>
                <a:srgbClr val="000000"/>
              </a:solidFill>
            </a:endParaRPr>
          </a:p>
          <a:p>
            <a:pPr indent="-330200" lvl="0" marL="457200" rtl="0" algn="l">
              <a:spcBef>
                <a:spcPts val="0"/>
              </a:spcBef>
              <a:spcAft>
                <a:spcPts val="0"/>
              </a:spcAft>
              <a:buClr>
                <a:srgbClr val="000000"/>
              </a:buClr>
              <a:buSzPts val="1600"/>
              <a:buChar char="●"/>
            </a:pPr>
            <a:r>
              <a:rPr b="1" lang="en">
                <a:solidFill>
                  <a:srgbClr val="000000"/>
                </a:solidFill>
              </a:rPr>
              <a:t>Convolutional</a:t>
            </a:r>
            <a:r>
              <a:rPr b="1" lang="en">
                <a:solidFill>
                  <a:srgbClr val="000000"/>
                </a:solidFill>
              </a:rPr>
              <a:t> Neural Network </a:t>
            </a:r>
            <a:endParaRPr b="1">
              <a:solidFill>
                <a:srgbClr val="000000"/>
              </a:solidFill>
            </a:endParaRPr>
          </a:p>
          <a:p>
            <a:pPr indent="-330200" lvl="0" marL="457200" rtl="0" algn="l">
              <a:spcBef>
                <a:spcPts val="0"/>
              </a:spcBef>
              <a:spcAft>
                <a:spcPts val="0"/>
              </a:spcAft>
              <a:buClr>
                <a:srgbClr val="000000"/>
              </a:buClr>
              <a:buSzPts val="1600"/>
              <a:buChar char="●"/>
            </a:pPr>
            <a:r>
              <a:rPr b="1" lang="en">
                <a:solidFill>
                  <a:srgbClr val="000000"/>
                </a:solidFill>
              </a:rPr>
              <a:t>Core ML </a:t>
            </a:r>
            <a:endParaRPr b="1">
              <a:solidFill>
                <a:srgbClr val="000000"/>
              </a:solidFill>
            </a:endParaRPr>
          </a:p>
          <a:p>
            <a:pPr indent="0" lvl="0" marL="0" rtl="0" algn="l">
              <a:spcBef>
                <a:spcPts val="0"/>
              </a:spcBef>
              <a:spcAft>
                <a:spcPts val="0"/>
              </a:spcAft>
              <a:buNone/>
            </a:pPr>
            <a:r>
              <a:t/>
            </a:r>
            <a:endParaRPr b="1">
              <a:solidFill>
                <a:srgbClr val="000000"/>
              </a:solidFill>
            </a:endParaRPr>
          </a:p>
          <a:p>
            <a:pPr indent="0" lvl="0" marL="0" rtl="0" algn="l">
              <a:spcBef>
                <a:spcPts val="0"/>
              </a:spcBef>
              <a:spcAft>
                <a:spcPts val="0"/>
              </a:spcAft>
              <a:buNone/>
            </a:pPr>
            <a:r>
              <a:rPr b="1" lang="en">
                <a:solidFill>
                  <a:srgbClr val="000000"/>
                </a:solidFill>
              </a:rPr>
              <a:t>Explain overall process </a:t>
            </a:r>
            <a:endParaRPr b="1">
              <a:solidFill>
                <a:srgbClr val="000000"/>
              </a:solidFill>
            </a:endParaRPr>
          </a:p>
          <a:p>
            <a:pPr indent="0" lvl="0" marL="0" rtl="0" algn="l">
              <a:spcBef>
                <a:spcPts val="0"/>
              </a:spcBef>
              <a:spcAft>
                <a:spcPts val="0"/>
              </a:spcAft>
              <a:buNone/>
            </a:pP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03" name="Shape 103"/>
        <p:cNvGrpSpPr/>
        <p:nvPr/>
      </p:nvGrpSpPr>
      <p:grpSpPr>
        <a:xfrm>
          <a:off x="0" y="0"/>
          <a:ext cx="0" cy="0"/>
          <a:chOff x="0" y="0"/>
          <a:chExt cx="0" cy="0"/>
        </a:xfrm>
      </p:grpSpPr>
      <p:sp>
        <p:nvSpPr>
          <p:cNvPr id="104" name="Google Shape;104;p16"/>
          <p:cNvSpPr txBox="1"/>
          <p:nvPr>
            <p:ph type="ctrTitle"/>
          </p:nvPr>
        </p:nvSpPr>
        <p:spPr>
          <a:xfrm>
            <a:off x="729450" y="1322450"/>
            <a:ext cx="7734600" cy="7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 Data (Pokemon characters</a:t>
            </a:r>
            <a:r>
              <a:rPr lang="en"/>
              <a:t> </a:t>
            </a:r>
            <a:r>
              <a:rPr lang="en"/>
              <a:t>images) for training the Deep</a:t>
            </a:r>
            <a:endParaRPr/>
          </a:p>
          <a:p>
            <a:pPr indent="0" lvl="0" marL="0" rtl="0" algn="l">
              <a:spcBef>
                <a:spcPts val="0"/>
              </a:spcBef>
              <a:spcAft>
                <a:spcPts val="0"/>
              </a:spcAft>
              <a:buNone/>
            </a:pPr>
            <a:r>
              <a:rPr lang="en"/>
              <a:t>Neural Network</a:t>
            </a:r>
            <a:endParaRPr/>
          </a:p>
          <a:p>
            <a:pPr indent="0" lvl="0" marL="0" rtl="0" algn="l">
              <a:spcBef>
                <a:spcPts val="0"/>
              </a:spcBef>
              <a:spcAft>
                <a:spcPts val="0"/>
              </a:spcAft>
              <a:buNone/>
            </a:pPr>
            <a:r>
              <a:t/>
            </a:r>
            <a:endParaRPr/>
          </a:p>
        </p:txBody>
      </p:sp>
      <p:pic>
        <p:nvPicPr>
          <p:cNvPr id="105" name="Google Shape;105;p16"/>
          <p:cNvPicPr preferRelativeResize="0"/>
          <p:nvPr/>
        </p:nvPicPr>
        <p:blipFill>
          <a:blip r:embed="rId3">
            <a:alphaModFix/>
          </a:blip>
          <a:stretch>
            <a:fillRect/>
          </a:stretch>
        </p:blipFill>
        <p:spPr>
          <a:xfrm>
            <a:off x="5255600" y="3149600"/>
            <a:ext cx="3827174" cy="1913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09" name="Shape 109"/>
        <p:cNvGrpSpPr/>
        <p:nvPr/>
      </p:nvGrpSpPr>
      <p:grpSpPr>
        <a:xfrm>
          <a:off x="0" y="0"/>
          <a:ext cx="0" cy="0"/>
          <a:chOff x="0" y="0"/>
          <a:chExt cx="0" cy="0"/>
        </a:xfrm>
      </p:grpSpPr>
      <p:sp>
        <p:nvSpPr>
          <p:cNvPr id="110" name="Google Shape;110;p1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dataset</a:t>
            </a:r>
            <a:endParaRPr/>
          </a:p>
          <a:p>
            <a:pPr indent="0" lvl="0" marL="0" rtl="0" algn="l">
              <a:spcBef>
                <a:spcPts val="0"/>
              </a:spcBef>
              <a:spcAft>
                <a:spcPts val="0"/>
              </a:spcAft>
              <a:buNone/>
            </a:pPr>
            <a:r>
              <a:rPr lang="en"/>
              <a:t>Collected 200-300 images of Pokemon Characters </a:t>
            </a:r>
            <a:endParaRPr/>
          </a:p>
          <a:p>
            <a:pPr indent="0" lvl="0" marL="0" rtl="0" algn="l">
              <a:spcBef>
                <a:spcPts val="0"/>
              </a:spcBef>
              <a:spcAft>
                <a:spcPts val="0"/>
              </a:spcAft>
              <a:buNone/>
            </a:pPr>
            <a:r>
              <a:rPr lang="en"/>
              <a:t>( for train )  &amp;</a:t>
            </a:r>
            <a:endParaRPr/>
          </a:p>
          <a:p>
            <a:pPr indent="0" lvl="0" marL="0" rtl="0" algn="l">
              <a:spcBef>
                <a:spcPts val="0"/>
              </a:spcBef>
              <a:spcAft>
                <a:spcPts val="0"/>
              </a:spcAft>
              <a:buNone/>
            </a:pPr>
            <a:r>
              <a:rPr lang="en"/>
              <a:t> 2, 3 % for test dataset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14" name="Shape 114"/>
        <p:cNvGrpSpPr/>
        <p:nvPr/>
      </p:nvGrpSpPr>
      <p:grpSpPr>
        <a:xfrm>
          <a:off x="0" y="0"/>
          <a:ext cx="0" cy="0"/>
          <a:chOff x="0" y="0"/>
          <a:chExt cx="0" cy="0"/>
        </a:xfrm>
      </p:grpSpPr>
      <p:sp>
        <p:nvSpPr>
          <p:cNvPr id="115" name="Google Shape;115;p18"/>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 the model </a:t>
            </a:r>
            <a:endParaRPr/>
          </a:p>
          <a:p>
            <a:pPr indent="0" lvl="0" marL="0" rtl="0" algn="l">
              <a:spcBef>
                <a:spcPts val="0"/>
              </a:spcBef>
              <a:spcAft>
                <a:spcPts val="0"/>
              </a:spcAft>
              <a:buNone/>
            </a:pPr>
            <a:r>
              <a:t/>
            </a:r>
            <a:endParaRPr/>
          </a:p>
        </p:txBody>
      </p:sp>
      <p:sp>
        <p:nvSpPr>
          <p:cNvPr id="116" name="Google Shape;116;p18"/>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827425" y="910880"/>
            <a:ext cx="7688099" cy="3364969"/>
          </a:xfrm>
          <a:prstGeom prst="rect">
            <a:avLst/>
          </a:prstGeom>
          <a:noFill/>
          <a:ln>
            <a:noFill/>
          </a:ln>
        </p:spPr>
      </p:pic>
      <p:sp>
        <p:nvSpPr>
          <p:cNvPr id="122" name="Google Shape;122;p19"/>
          <p:cNvSpPr txBox="1"/>
          <p:nvPr>
            <p:ph type="ctrTitle"/>
          </p:nvPr>
        </p:nvSpPr>
        <p:spPr>
          <a:xfrm>
            <a:off x="827425" y="4335075"/>
            <a:ext cx="7688100" cy="16647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sz="1800"/>
              <a:t>Flow chart CoreML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467225" y="491725"/>
            <a:ext cx="2357999" cy="4322974"/>
          </a:xfrm>
          <a:prstGeom prst="rect">
            <a:avLst/>
          </a:prstGeom>
          <a:noFill/>
          <a:ln>
            <a:noFill/>
          </a:ln>
        </p:spPr>
      </p:pic>
      <p:sp>
        <p:nvSpPr>
          <p:cNvPr id="128" name="Google Shape;128;p20"/>
          <p:cNvSpPr txBox="1"/>
          <p:nvPr>
            <p:ph idx="1" type="body"/>
          </p:nvPr>
        </p:nvSpPr>
        <p:spPr>
          <a:xfrm>
            <a:off x="3822750" y="2456575"/>
            <a:ext cx="4085400" cy="134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000000"/>
                </a:solidFill>
              </a:rPr>
              <a:t>Embedded with </a:t>
            </a:r>
            <a:br>
              <a:rPr b="1" lang="en" sz="3600">
                <a:solidFill>
                  <a:srgbClr val="000000"/>
                </a:solidFill>
              </a:rPr>
            </a:br>
            <a:r>
              <a:rPr b="1" lang="en" sz="3600">
                <a:solidFill>
                  <a:srgbClr val="000000"/>
                </a:solidFill>
              </a:rPr>
              <a:t>Xcode Swift &amp; coreML </a:t>
            </a:r>
            <a:endParaRPr b="1" sz="3600">
              <a:solidFill>
                <a:srgbClr val="000000"/>
              </a:solidFill>
            </a:endParaRPr>
          </a:p>
          <a:p>
            <a:pPr indent="0" lvl="0" marL="0" rtl="0" algn="l">
              <a:spcBef>
                <a:spcPts val="0"/>
              </a:spcBef>
              <a:spcAft>
                <a:spcPts val="0"/>
              </a:spcAft>
              <a:buNone/>
            </a:pPr>
            <a:r>
              <a:t/>
            </a:r>
            <a:endParaRPr b="1" sz="3600">
              <a:solidFill>
                <a:srgbClr val="000000"/>
              </a:solidFill>
            </a:endParaRPr>
          </a:p>
          <a:p>
            <a:pPr indent="0" lvl="0" marL="0" rtl="0" algn="l">
              <a:spcBef>
                <a:spcPts val="0"/>
              </a:spcBef>
              <a:spcAft>
                <a:spcPts val="0"/>
              </a:spcAft>
              <a:buNone/>
            </a:pPr>
            <a:r>
              <a:rPr b="1" lang="en" sz="3600">
                <a:solidFill>
                  <a:srgbClr val="000000"/>
                </a:solidFill>
              </a:rPr>
              <a:t>Deploy iOS application</a:t>
            </a:r>
            <a:endParaRPr b="1" sz="3600">
              <a:solidFill>
                <a:srgbClr val="000000"/>
              </a:solidFill>
            </a:endParaRPr>
          </a:p>
          <a:p>
            <a:pPr indent="0" lvl="0" marL="0" rtl="0" algn="l">
              <a:spcBef>
                <a:spcPts val="0"/>
              </a:spcBef>
              <a:spcAft>
                <a:spcPts val="0"/>
              </a:spcAft>
              <a:buNone/>
            </a:pPr>
            <a:r>
              <a:t/>
            </a:r>
            <a:endParaRPr b="1" sz="3600">
              <a:solidFill>
                <a:srgbClr val="000000"/>
              </a:solidFill>
            </a:endParaRPr>
          </a:p>
          <a:p>
            <a:pPr indent="0" lvl="0" marL="0" rtl="0" algn="l">
              <a:spcBef>
                <a:spcPts val="0"/>
              </a:spcBef>
              <a:spcAft>
                <a:spcPts val="0"/>
              </a:spcAft>
              <a:buNone/>
            </a:pPr>
            <a:r>
              <a:t/>
            </a:r>
            <a:endParaRPr b="1" sz="3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32" name="Shape 132"/>
        <p:cNvGrpSpPr/>
        <p:nvPr/>
      </p:nvGrpSpPr>
      <p:grpSpPr>
        <a:xfrm>
          <a:off x="0" y="0"/>
          <a:ext cx="0" cy="0"/>
          <a:chOff x="0" y="0"/>
          <a:chExt cx="0" cy="0"/>
        </a:xfrm>
      </p:grpSpPr>
      <p:pic>
        <p:nvPicPr>
          <p:cNvPr id="133" name="Google Shape;133;p21" title="RPReplay_Final1557891554.MP4">
            <a:hlinkClick r:id="rId3"/>
          </p:cNvPr>
          <p:cNvPicPr preferRelativeResize="0"/>
          <p:nvPr/>
        </p:nvPicPr>
        <p:blipFill>
          <a:blip r:embed="rId4">
            <a:alphaModFix/>
          </a:blip>
          <a:stretch>
            <a:fillRect/>
          </a:stretch>
        </p:blipFill>
        <p:spPr>
          <a:xfrm>
            <a:off x="393975" y="0"/>
            <a:ext cx="8398100" cy="5143500"/>
          </a:xfrm>
          <a:prstGeom prst="rect">
            <a:avLst/>
          </a:prstGeom>
          <a:noFill/>
          <a:ln>
            <a:noFill/>
          </a:ln>
        </p:spPr>
      </p:pic>
      <p:pic>
        <p:nvPicPr>
          <p:cNvPr id="134" name="Google Shape;134;p21" title="RPReplay_Final1557891554.MP4">
            <a:hlinkClick r:id="rId5"/>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