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9A0DB8-98D9-4046-A2F3-2D040DF87614}">
  <a:tblStyle styleId="{FB9A0DB8-98D9-4046-A2F3-2D040DF8761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artaoelo.com.br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 wants to offer the promotions/ offer to their card holders.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6884a7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6884a7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6884a76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6884a76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6884a7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6884a7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a6884a76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a6884a76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a6448a55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a6448a55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6884a76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6884a76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6448a5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6448a5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ELO Brazilian payments company, developed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algorithms to offer personalized promotions and discounts to consumers and helped business partners to drive economic growth.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Right now, </a:t>
            </a:r>
            <a:r>
              <a:rPr lang="en" sz="140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Elo</a:t>
            </a:r>
            <a:r>
              <a:rPr lang="en" sz="1400">
                <a:highlight>
                  <a:srgbClr val="FFFFFF"/>
                </a:highlight>
              </a:rPr>
              <a:t>, one of the largest payment brands in Brazil, has built partnerships with merchants in order to offer </a:t>
            </a:r>
            <a:r>
              <a:rPr lang="en" sz="1400">
                <a:highlight>
                  <a:srgbClr val="FFFFFF"/>
                </a:highlight>
              </a:rPr>
              <a:t>promotions or discounts to cardho</a:t>
            </a:r>
            <a:r>
              <a:rPr lang="en" sz="1400">
                <a:highlight>
                  <a:srgbClr val="FFFFFF"/>
                </a:highlight>
              </a:rPr>
              <a:t>lders. But do these promotions work for either the consumer or the merchant? Do customers enjoy their experience? Do merchants see repeat business? Personalization is key.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6448a55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6448a55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so far none of them is specifically tailored for an individual or profile. This is where you come in.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6884a7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6884a7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6884a7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6884a7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500"/>
              <a:t>What files do I need?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You will need, at a minimum, the train.csv and test.csv files. These contain the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card_id</a:t>
            </a:r>
            <a:r>
              <a:rPr lang="en" sz="1050"/>
              <a:t>s that we'll be using for training and prediction.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/>
              <a:t>The historical_transactions.csv and new_merchant_transactions.csv files contain information about each card's transactions.historical_transactions.csv contains up to 3 months' worth of transactions for every card at any of the provided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merchant_id</a:t>
            </a:r>
            <a:r>
              <a:rPr lang="en" sz="1050"/>
              <a:t>s.new_merchant_transactions.csv contains the transactions at </a:t>
            </a:r>
            <a:r>
              <a:rPr i="1" lang="en" sz="1050"/>
              <a:t>new</a:t>
            </a:r>
            <a:r>
              <a:rPr lang="en" sz="1050"/>
              <a:t> merchants (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merchant_id</a:t>
            </a:r>
            <a:r>
              <a:rPr lang="en" sz="1050"/>
              <a:t>s that this particular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card_id</a:t>
            </a:r>
            <a:r>
              <a:rPr lang="en" sz="1050"/>
              <a:t> has not yet visited) over a period of two months.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/>
              <a:t>merchants.csv contains aggregate information for each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merchant_id</a:t>
            </a:r>
            <a:r>
              <a:rPr lang="en" sz="1050"/>
              <a:t> represented in the data set.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500"/>
              <a:t>What should I expect the data format to be?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The data is formatted as follows: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/>
              <a:t>train.csv and test.csv contain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card_id</a:t>
            </a:r>
            <a:r>
              <a:rPr lang="en" sz="1050"/>
              <a:t>s and information about the card itself - the first month the card was active, etc. train.csv also contains the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" sz="1050"/>
              <a:t>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/>
              <a:t>historical_transactions.csv and new_merchant_transactions.csv are designed to be joined with train.csv, test.csv, and merchants.csv. They contain information about transactions for each card, as described above.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/>
              <a:t>merchants can be joined with the transaction sets to provide additional merchant-level information.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500"/>
              <a:t>What am I predicting?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You are predicting a </a:t>
            </a:r>
            <a:r>
              <a:rPr i="1" lang="en" sz="1050"/>
              <a:t>loyalty score</a:t>
            </a:r>
            <a:r>
              <a:rPr lang="en" sz="1050"/>
              <a:t> for each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card_id</a:t>
            </a:r>
            <a:r>
              <a:rPr lang="en" sz="1050"/>
              <a:t> represented in test.csv and sample_submission.csv.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500"/>
              <a:t>File descriptions</a:t>
            </a:r>
            <a:endParaRPr sz="1500"/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train.csv - the training set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test.csv - the test set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sample_submission.csv - a sample submission file in the correct format - contains all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card_id</a:t>
            </a:r>
            <a:r>
              <a:rPr lang="en" sz="1050"/>
              <a:t>s you are expected to predict for.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historical_transactions.csv - up to 3 months' worth of historical transactions for each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card_id</a:t>
            </a:r>
            <a:endParaRPr sz="1050">
              <a:highlight>
                <a:srgbClr val="F4F4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merchants.csv - additional information about all merchants /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merchant_id</a:t>
            </a:r>
            <a:r>
              <a:rPr lang="en" sz="1050"/>
              <a:t>s in the dataset.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new_merchant_transactions.csv - two months' worth of data for each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card_id</a:t>
            </a:r>
            <a:r>
              <a:rPr lang="en" sz="1050"/>
              <a:t> containing ALL purchases that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card_id</a:t>
            </a:r>
            <a:r>
              <a:rPr lang="en" sz="1050"/>
              <a:t> made at </a:t>
            </a:r>
            <a:r>
              <a:rPr lang="en" sz="1050"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merchant_id</a:t>
            </a:r>
            <a:r>
              <a:rPr lang="en" sz="1050"/>
              <a:t>s that were </a:t>
            </a:r>
            <a:r>
              <a:rPr i="1" lang="en" sz="1050"/>
              <a:t>not visited in the historical data</a:t>
            </a:r>
            <a:r>
              <a:rPr lang="en" sz="1050"/>
              <a:t>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" sz="1500"/>
              <a:t>Data fields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Data field descriptions are provided in Data Dictionary.xlsx.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6884a7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6884a7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6884a7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6884a7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ELO MERCHANT CATEGORY RECOMMENDATION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• </a:t>
            </a:r>
            <a:r>
              <a:rPr lang="en" sz="1400">
                <a:solidFill>
                  <a:srgbClr val="262626"/>
                </a:solidFill>
              </a:rPr>
              <a:t>Participated in a Kaggle Competition that focused on helping ELO, a Brazilian payments company, developed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algorithms to offer personalized promotions and discounts to consumers and helped business partners to drive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economic growth.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• </a:t>
            </a:r>
            <a:r>
              <a:rPr lang="en" sz="1400">
                <a:solidFill>
                  <a:srgbClr val="262626"/>
                </a:solidFill>
              </a:rPr>
              <a:t>Sampled and merged business data from different sources, performed pre-processing on the aggregated data,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and conducted feature engineering to remove outliers, performed categorical embedding, and extracted new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features.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• </a:t>
            </a:r>
            <a:r>
              <a:rPr lang="en" sz="1400">
                <a:solidFill>
                  <a:srgbClr val="262626"/>
                </a:solidFill>
              </a:rPr>
              <a:t>Built LightGBM and CatBoost models, applied stratifiedKFold for model optimization, and generated predictions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of customer loyalty metric, landing in the top 16% of the competition.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Utilized: Numpy, Pandas, TimeSeries, Scikit-Learn, Lightgbm, Catboost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6884a7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6884a7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6884a7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6884a7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39401"/>
            <a:ext cx="8222100" cy="10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Elo Merchant Category Recommendation</a:t>
            </a:r>
            <a:endParaRPr b="1" sz="3000">
              <a:highlight>
                <a:srgbClr val="000000"/>
              </a:highlight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3994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Understand More about the Customer Loyalty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010100" y="4535700"/>
            <a:ext cx="2133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@SHAN KWAN CHO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557350" y="667575"/>
            <a:ext cx="1039375" cy="8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00" y="1234500"/>
            <a:ext cx="3244883" cy="122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and Results Comparison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500075"/>
            <a:ext cx="1039375" cy="859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22"/>
          <p:cNvGraphicFramePr/>
          <p:nvPr/>
        </p:nvGraphicFramePr>
        <p:xfrm>
          <a:off x="4384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{FB9A0DB8-98D9-4046-A2F3-2D040DF87614}</a:tableStyleId>
              </a:tblPr>
              <a:tblGrid>
                <a:gridCol w="705875"/>
                <a:gridCol w="1521800"/>
                <a:gridCol w="590075"/>
                <a:gridCol w="1173225"/>
                <a:gridCol w="1573050"/>
                <a:gridCol w="2757450"/>
              </a:tblGrid>
              <a:tr h="78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Trials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Early_stopping</a:t>
                      </a:r>
                      <a:endParaRPr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_rounds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error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Rank on Kaggle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-1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3.6542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-1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3.6514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-1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3.6526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(trick)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3.650 (better )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425 / 1850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3.6504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Limitation and Results Comparison - Continue: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500075"/>
            <a:ext cx="1039375" cy="859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3"/>
          <p:cNvGraphicFramePr/>
          <p:nvPr/>
        </p:nvGraphicFramePr>
        <p:xfrm>
          <a:off x="4384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{FB9A0DB8-98D9-4046-A2F3-2D040DF87614}</a:tableStyleId>
              </a:tblPr>
              <a:tblGrid>
                <a:gridCol w="705875"/>
                <a:gridCol w="1521800"/>
                <a:gridCol w="590075"/>
                <a:gridCol w="1173225"/>
                <a:gridCol w="1573050"/>
                <a:gridCol w="2757450"/>
              </a:tblGrid>
              <a:tr h="73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Trials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Early_stopping</a:t>
                      </a:r>
                      <a:endParaRPr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_rounds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error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Rank on Kaggle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3.6488 (best result so far)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3.6505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3.650536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Note: Verbose_Eval = 20, Verbose_Eval = 500, 100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Each testing took 20 ~ 25 mins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 . . .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CATBoost Algorithm works a bit better Validation which is 3.6280198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(Just did use CATBoost model implemented which score higher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 in this case lower due to RMSE; the lower error, the higher level in Kaggle)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Currently running with the XGBoost with RepeatKFold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349775"/>
            <a:ext cx="1039375" cy="8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 ????? =&gt;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Trying to manipulate outliers more efficiently from training dataset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Trying to run the model with using categorical features cause it already has built-in categorical feature parameters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Could change to repeated k-fold ( Why not ~ always play around and test it 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349775"/>
            <a:ext cx="1039375" cy="8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Answers (Q&amp;A)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500075"/>
            <a:ext cx="1039375" cy="8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1211563"/>
            <a:ext cx="3409026" cy="34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~ 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500075"/>
            <a:ext cx="1039375" cy="8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75" y="1609788"/>
            <a:ext cx="74295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000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ELO 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122775"/>
            <a:ext cx="8520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ELO, a large payment brand in Brazil.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ELO has partnerships with many merchants (Business Partner).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00000" y="2027400"/>
            <a:ext cx="88872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business development does ELO take action?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1700" y="2671350"/>
            <a:ext cx="8520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ELO wants to offer promotions or discounts to cardholders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ELO wants to know that promotions work for either consumer or merchants and cares about customer experiences and </a:t>
            </a:r>
            <a:r>
              <a:rPr lang="en"/>
              <a:t>Personalized</a:t>
            </a:r>
            <a:r>
              <a:rPr lang="en"/>
              <a:t> Promotions.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771288" y="500075"/>
            <a:ext cx="1039375" cy="8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 &gt; Machine Learning Model &gt; Lifecycle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Kaggle Competition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261875" y="1449375"/>
            <a:ext cx="85206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ELO has built Machine Learning Models to understand the most important aspects and preferences in their customers’ lifecycle (i.e </a:t>
            </a:r>
            <a:r>
              <a:rPr lang="en"/>
              <a:t>groceries</a:t>
            </a:r>
            <a:r>
              <a:rPr lang="en"/>
              <a:t>, cloth, food, etc)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there is no yet categorized specifically for an individual or profile.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ELO create Kaggle Competition and award with $5000 to solve ELO business problems .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500075"/>
            <a:ext cx="1039375" cy="8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487600"/>
            <a:ext cx="1039375" cy="8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75" y="1551700"/>
            <a:ext cx="8596625" cy="32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675" y="397525"/>
            <a:ext cx="2717750" cy="11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Data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provides the data under data folders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Historical_transactions</a:t>
            </a:r>
            <a:r>
              <a:rPr lang="en" u="sng"/>
              <a:t> </a:t>
            </a:r>
            <a:r>
              <a:rPr lang="en"/>
              <a:t>- include up to 3 months’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worth of historical transactions for each card_id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Merchants</a:t>
            </a:r>
            <a:r>
              <a:rPr lang="en" u="sng"/>
              <a:t> </a:t>
            </a:r>
            <a:r>
              <a:rPr lang="en"/>
              <a:t>- additional information about all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erchants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New_merchant_transactions</a:t>
            </a:r>
            <a:r>
              <a:rPr lang="en"/>
              <a:t> - two months’ worth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data for each ID containing all purchases that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made at merchant_ID (not visited in Historical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) over period of two months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Train</a:t>
            </a:r>
            <a:r>
              <a:rPr lang="en"/>
              <a:t> / </a:t>
            </a:r>
            <a:r>
              <a:rPr b="1" lang="en" u="sng"/>
              <a:t>Test</a:t>
            </a:r>
            <a:r>
              <a:rPr lang="en"/>
              <a:t> / </a:t>
            </a:r>
            <a:r>
              <a:rPr b="1" lang="en" u="sng"/>
              <a:t>sample_submission 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.csv format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500075"/>
            <a:ext cx="1039375" cy="8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250" y="1449375"/>
            <a:ext cx="3193750" cy="34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Strategies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the two broad transaction.csv (historical and new_merchant ) and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the particular period of time  &lt; Assumption &gt;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Colab platform runs out of memory size ; solution came up with reducing memory size using </a:t>
            </a:r>
            <a:r>
              <a:rPr b="1" lang="en"/>
              <a:t>reduce_mem_usage</a:t>
            </a:r>
            <a:r>
              <a:rPr lang="en"/>
              <a:t> user defined function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Filled all the missing values in </a:t>
            </a:r>
            <a:r>
              <a:rPr b="1" lang="en"/>
              <a:t>Historical</a:t>
            </a:r>
            <a:r>
              <a:rPr lang="en"/>
              <a:t> and </a:t>
            </a:r>
            <a:r>
              <a:rPr b="1" lang="en"/>
              <a:t>New_merchant</a:t>
            </a:r>
            <a:r>
              <a:rPr lang="en"/>
              <a:t> data.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943412" y="494337"/>
            <a:ext cx="973225" cy="8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Evaluation Strategies 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017800"/>
            <a:ext cx="85206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extraction for </a:t>
            </a:r>
            <a:r>
              <a:rPr b="1" lang="en"/>
              <a:t>Historical</a:t>
            </a:r>
            <a:r>
              <a:rPr lang="en"/>
              <a:t> and </a:t>
            </a:r>
            <a:r>
              <a:rPr b="1" lang="en"/>
              <a:t>New_merchant</a:t>
            </a:r>
            <a:r>
              <a:rPr lang="en"/>
              <a:t> data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Purchase Date, Authorized Flag columns from historical and new_merchant data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Calculated sum, min, max, variance from the features we extracted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Created new columns for these calculated features, group by them with card_id (submission purpose), merge these columns with train data and test data.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After adding these data into train and test, deleted historical and new_merchant.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Outliers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Added a new column in training data set for outliers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Assigned 1 to the outliers that are below -30, otherwise 0.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Trained the Light GBM (Gradient Boosting Method) model with </a:t>
            </a: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stratified k-fold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with 5 folds, draw feature_importances and calculated </a:t>
            </a: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root mean square errors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500075"/>
            <a:ext cx="1039375" cy="8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 Error (RMSE)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requires </a:t>
            </a:r>
            <a:r>
              <a:rPr lang="en"/>
              <a:t>submission with y_target as predicted loyalty score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card_id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 is defined as :\\\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is one of the main evaluations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from Kaggle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500075"/>
            <a:ext cx="1039375" cy="8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424" y="1654050"/>
            <a:ext cx="3503400" cy="11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425" y="2466975"/>
            <a:ext cx="27796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259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Hyper-parameters and Comparisons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91300" y="1299075"/>
            <a:ext cx="79614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params = {'boosting': 'gbdt',    ( to tune the hyper-parameters)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'objective':'regression',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'metric': 'rmse',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'learning_rate': 0.01,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0.003! #0.005 #0.006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'num_leaves': 110,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#110 #100 #150 large, but over-fitting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'max_bin': 66, 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#60 #50 # large,but slower,over-fitting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'max_depth': 10,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deal with over-fitting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'min_data_in_leaf': 30,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deal with over-fitting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'min_child_samples': 20,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'feature_fraction': 0.5,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#0.5 #0.6 #0.8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'bagging_fraction': 0.8,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'bagging_freq': 40,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#5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'bagging_seed': 11,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'lambda_l1': 2,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#1.3! #5 #1.2 #   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'lambda_l2': 0.1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#0.1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82988" y="349775"/>
            <a:ext cx="1039375" cy="8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95650" y="862025"/>
            <a:ext cx="7069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with the Light GBM (Gradient Boosting Method) of  stratified KFolds cross-validator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