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20B0604020202020204" charset="-52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621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37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67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01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90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4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70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23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08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28714" y="1995224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Выполнили: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Захватов Дмитрий Сергеевич</a:t>
            </a:r>
          </a:p>
          <a:p>
            <a:pPr lvl="0"/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Савченков Сергей Владимирович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МАОУ СОШ № 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Байгашов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02168" cy="112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Движение Шарика по </a:t>
            </a:r>
            <a:r>
              <a:rPr lang="ru-RU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ступенькам</a:t>
            </a:r>
            <a:endParaRPr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73736" y="230126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</a:t>
            </a:r>
            <a:r>
              <a:rPr lang="ru-RU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мемасик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 descr="https://sun9-65.userapi.com/impg/y1TkwiCQzMpvIxGkA2UhLUcStl5OPBq0lEj2Ig/kwX5pZwGWLo.jpg?size=995x1080&amp;quality=96&amp;sign=bbaa302aca086395974d872cffcfabb6&amp;type=alb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1872"/>
            <a:ext cx="5093208" cy="4919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69058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52174" y="1463009"/>
            <a:ext cx="5639578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Исследование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тела брошенного с начальной скоростью.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физике о притяжении тела к земле.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Важный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вопрос современной физики.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Ключевая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роль в различных отраслях жизни.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Рассмотрение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траектории движения.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Играет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важную роль в повседневной жизни.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2" name="Picture 4" descr="https://thumbs.dreamstime.com/b/ball-going-down-stairs-bouncing-stairway-over-dotted-background-3917067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0350" y="1609721"/>
            <a:ext cx="3139126" cy="4008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71150" y="3104147"/>
            <a:ext cx="8974618" cy="17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m – </a:t>
            </a:r>
            <a:r>
              <a:rPr lang="ru-RU" sz="3600" dirty="0" smtClean="0">
                <a:latin typeface="Calibri"/>
                <a:ea typeface="Calibri"/>
                <a:cs typeface="Calibri"/>
                <a:sym typeface="Calibri"/>
              </a:rPr>
              <a:t>масса одного из тел,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 g – </a:t>
            </a:r>
            <a:r>
              <a:rPr lang="ru-RU" sz="3600" dirty="0" smtClean="0">
                <a:latin typeface="Calibri"/>
                <a:ea typeface="Calibri"/>
                <a:cs typeface="Calibri"/>
                <a:sym typeface="Calibri"/>
              </a:rPr>
              <a:t>ускорение свободного падения. 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5957" y="1480075"/>
                <a:ext cx="707456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ru-RU" sz="5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57" y="1480075"/>
                <a:ext cx="7074569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87648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Для решения поставленной задачи необходимо определить следующие начальные условия: </a:t>
            </a:r>
            <a:r>
              <a:rPr lang="en-US" sz="2400" dirty="0"/>
              <a:t>X</a:t>
            </a:r>
            <a:r>
              <a:rPr lang="ru-RU" sz="2400" dirty="0"/>
              <a:t>1,</a:t>
            </a:r>
            <a:r>
              <a:rPr lang="en-US" sz="2400" dirty="0"/>
              <a:t>Y</a:t>
            </a:r>
            <a:r>
              <a:rPr lang="ru-RU" sz="2400" dirty="0"/>
              <a:t>1;</a:t>
            </a:r>
            <a:r>
              <a:rPr lang="en-US" sz="2400" dirty="0"/>
              <a:t>X</a:t>
            </a:r>
            <a:r>
              <a:rPr lang="ru-RU" sz="2400" dirty="0"/>
              <a:t>2,</a:t>
            </a:r>
            <a:r>
              <a:rPr lang="en-US" sz="2400" dirty="0"/>
              <a:t>Y</a:t>
            </a:r>
            <a:r>
              <a:rPr lang="ru-RU" sz="2400" dirty="0"/>
              <a:t>2;</a:t>
            </a:r>
            <a:r>
              <a:rPr lang="en-US" sz="2400" dirty="0"/>
              <a:t>VX</a:t>
            </a:r>
            <a:r>
              <a:rPr lang="ru-RU" sz="2400" dirty="0"/>
              <a:t>1,</a:t>
            </a:r>
            <a:r>
              <a:rPr lang="en-US" sz="2400" dirty="0"/>
              <a:t>VY</a:t>
            </a:r>
            <a:r>
              <a:rPr lang="ru-RU" sz="2400" dirty="0"/>
              <a:t>1;</a:t>
            </a:r>
            <a:r>
              <a:rPr lang="en-US" sz="2400" dirty="0"/>
              <a:t>VX</a:t>
            </a:r>
            <a:r>
              <a:rPr lang="ru-RU" sz="2400" dirty="0"/>
              <a:t>2,</a:t>
            </a:r>
            <a:r>
              <a:rPr lang="en-US" sz="2400" dirty="0"/>
              <a:t>VY</a:t>
            </a:r>
            <a:r>
              <a:rPr lang="ru-RU" sz="2400" dirty="0"/>
              <a:t>2, </a:t>
            </a:r>
            <a:r>
              <a:rPr lang="en-US" sz="2400" dirty="0"/>
              <a:t>K</a:t>
            </a:r>
            <a:r>
              <a:rPr lang="ru-RU" sz="2400" dirty="0"/>
              <a:t>,</a:t>
            </a:r>
            <a:r>
              <a:rPr lang="en-US" sz="2400" dirty="0"/>
              <a:t>radius</a:t>
            </a:r>
            <a:r>
              <a:rPr lang="ru-RU" sz="2400" dirty="0"/>
              <a:t>,</a:t>
            </a:r>
            <a:r>
              <a:rPr lang="en-US" sz="2400" dirty="0"/>
              <a:t>m</a:t>
            </a:r>
            <a:r>
              <a:rPr lang="ru-RU" sz="2400" dirty="0"/>
              <a:t>1,</a:t>
            </a:r>
            <a:r>
              <a:rPr lang="en-US" sz="2400" dirty="0"/>
              <a:t>m</a:t>
            </a:r>
            <a:r>
              <a:rPr lang="ru-RU" sz="2400" dirty="0"/>
              <a:t>2,</a:t>
            </a:r>
            <a:r>
              <a:rPr lang="en-US" sz="2400" dirty="0"/>
              <a:t>g</a:t>
            </a:r>
            <a:r>
              <a:rPr lang="ru-RU" sz="2400" dirty="0"/>
              <a:t>. Рассмотрим такие значения параметров, при которых </a:t>
            </a:r>
            <a:r>
              <a:rPr lang="en-US" sz="2400" dirty="0"/>
              <a:t>X</a:t>
            </a:r>
            <a:r>
              <a:rPr lang="ru-RU" sz="2400" dirty="0"/>
              <a:t>1 = -9, </a:t>
            </a:r>
            <a:r>
              <a:rPr lang="en-US" sz="2400" dirty="0"/>
              <a:t>X</a:t>
            </a:r>
            <a:r>
              <a:rPr lang="ru-RU" sz="2400" dirty="0"/>
              <a:t>2 = -6, </a:t>
            </a:r>
            <a:r>
              <a:rPr lang="en-US" sz="2400" dirty="0"/>
              <a:t>Y</a:t>
            </a:r>
            <a:r>
              <a:rPr lang="ru-RU" sz="2400" dirty="0"/>
              <a:t>1 = 1,  </a:t>
            </a:r>
            <a:r>
              <a:rPr lang="en-US" sz="2400" dirty="0"/>
              <a:t>Y</a:t>
            </a:r>
            <a:r>
              <a:rPr lang="ru-RU" sz="2400" dirty="0"/>
              <a:t>2 = 9, </a:t>
            </a:r>
            <a:r>
              <a:rPr lang="en-US" sz="2400" dirty="0"/>
              <a:t>VX</a:t>
            </a:r>
            <a:r>
              <a:rPr lang="ru-RU" sz="2400" dirty="0"/>
              <a:t>1 = 0.5, </a:t>
            </a:r>
            <a:r>
              <a:rPr lang="en-US" sz="2400" dirty="0"/>
              <a:t>VY</a:t>
            </a:r>
            <a:r>
              <a:rPr lang="ru-RU" sz="2400" dirty="0"/>
              <a:t>1 = 0, </a:t>
            </a:r>
            <a:r>
              <a:rPr lang="en-US" sz="2400" dirty="0"/>
              <a:t>VX</a:t>
            </a:r>
            <a:r>
              <a:rPr lang="ru-RU" sz="2400" dirty="0"/>
              <a:t>2 = 0, </a:t>
            </a:r>
            <a:r>
              <a:rPr lang="en-US" sz="2400" dirty="0"/>
              <a:t>VY</a:t>
            </a:r>
            <a:r>
              <a:rPr lang="ru-RU" sz="2400" dirty="0"/>
              <a:t>2 = 0, </a:t>
            </a:r>
            <a:r>
              <a:rPr lang="en-US" sz="2400" dirty="0"/>
              <a:t>m</a:t>
            </a:r>
            <a:r>
              <a:rPr lang="ru-RU" sz="2400" dirty="0"/>
              <a:t>1 = 0.5, </a:t>
            </a:r>
            <a:r>
              <a:rPr lang="en-US" sz="2400" dirty="0"/>
              <a:t>m</a:t>
            </a:r>
            <a:r>
              <a:rPr lang="ru-RU" sz="2400" dirty="0"/>
              <a:t>2 =0.5, </a:t>
            </a:r>
            <a:r>
              <a:rPr lang="en-US" sz="2400" dirty="0"/>
              <a:t>g</a:t>
            </a:r>
            <a:r>
              <a:rPr lang="ru-RU" sz="2400" dirty="0"/>
              <a:t> = 9,81, </a:t>
            </a:r>
            <a:r>
              <a:rPr lang="en-US" sz="2400" dirty="0"/>
              <a:t>K</a:t>
            </a:r>
            <a:r>
              <a:rPr lang="ru-RU" sz="2400" dirty="0"/>
              <a:t>1 = 1, </a:t>
            </a:r>
            <a:r>
              <a:rPr lang="en-US" sz="2400" dirty="0"/>
              <a:t>K</a:t>
            </a:r>
            <a:r>
              <a:rPr lang="ru-RU" sz="2400" dirty="0"/>
              <a:t>2 = 1. Характерно разные результаты можно получить, если учитывать </a:t>
            </a:r>
            <a:r>
              <a:rPr lang="en-US" sz="2400" dirty="0"/>
              <a:t>F</a:t>
            </a:r>
            <a:r>
              <a:rPr lang="ru-RU" sz="2400" dirty="0" err="1"/>
              <a:t>упр</a:t>
            </a:r>
            <a:r>
              <a:rPr lang="ru-RU" sz="2400" dirty="0"/>
              <a:t>, </a:t>
            </a:r>
            <a:r>
              <a:rPr lang="en-US" sz="2400" dirty="0"/>
              <a:t>F</a:t>
            </a:r>
            <a:r>
              <a:rPr lang="ru-RU" sz="2400" dirty="0"/>
              <a:t>тяж, </a:t>
            </a:r>
            <a:r>
              <a:rPr lang="en-US" sz="2400" dirty="0"/>
              <a:t>F</a:t>
            </a:r>
            <a:r>
              <a:rPr lang="ru-RU" sz="2400" dirty="0"/>
              <a:t>тр.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49" y="1525250"/>
            <a:ext cx="8660195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/>
              <a:t>В результате численного моделирования были получены следующие результаты: тело летело под углом к горизонту, падая на ступеньки и отталкиваясь от них, тем самым прыгая по не ровной поверхности. Приведённые графики показывают, что траектория тела напрямую зависит от того как кинули тело, какую массу оно имеет и какую ему задали начальную силу. Как видно из графика, изменение силы, тела и поверхности приводит к другой траектории полета шара.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7336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46304" y="1332706"/>
            <a:ext cx="8887968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Проведённое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исследование показало, что движение тела без постороннего вмешательства зависит 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силы тяжести.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Представленное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движение возможно только на планете Земля. 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Дальнейшим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развитием этой работы может стать движение тела под силой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тяжести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других космических телах.</a:t>
            </a:r>
            <a:endParaRPr lang="ru-RU" sz="24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098" name="Picture 2" descr="https://avatars.mds.yandex.net/get-zen_doc/2816669/pub_5ef75a09c85bc814e900f4af_5ef75b7fa08a7d51ae37ac15/scale_12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24" y="3660618"/>
            <a:ext cx="7799831" cy="2450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362</Words>
  <Application>Microsoft Office PowerPoint</Application>
  <PresentationFormat>Экран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Times New Roman</vt:lpstr>
      <vt:lpstr>Arial</vt:lpstr>
      <vt:lpstr>Merriweather</vt:lpstr>
      <vt:lpstr>Cambria Math</vt:lpstr>
      <vt:lpstr>Тема1</vt:lpstr>
      <vt:lpstr>Презентация PowerPoint</vt:lpstr>
      <vt:lpstr>Движение Шарика по ступенькам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PC</cp:lastModifiedBy>
  <cp:revision>36</cp:revision>
  <dcterms:modified xsi:type="dcterms:W3CDTF">2021-05-21T23:24:24Z</dcterms:modified>
</cp:coreProperties>
</file>