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8" r:id="rId7"/>
    <p:sldId id="258" r:id="rId8"/>
    <p:sldId id="281" r:id="rId9"/>
    <p:sldId id="291" r:id="rId10"/>
    <p:sldId id="300" r:id="rId11"/>
    <p:sldId id="303" r:id="rId12"/>
    <p:sldId id="304" r:id="rId13"/>
    <p:sldId id="282" r:id="rId14"/>
    <p:sldId id="285" r:id="rId15"/>
    <p:sldId id="287" r:id="rId16"/>
    <p:sldId id="288" r:id="rId17"/>
    <p:sldId id="305" r:id="rId18"/>
    <p:sldId id="28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96" y="37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17-May-24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17-May-24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70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84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Final Year Project</a:t>
            </a:r>
            <a:br>
              <a:rPr lang="en-US" dirty="0"/>
            </a:br>
            <a:r>
              <a:rPr lang="en-US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1" y="360727"/>
            <a:ext cx="7836436" cy="775981"/>
          </a:xfrm>
        </p:spPr>
        <p:txBody>
          <a:bodyPr>
            <a:normAutofit/>
          </a:bodyPr>
          <a:lstStyle/>
          <a:p>
            <a:pPr lvl="1"/>
            <a:r>
              <a:rPr lang="en-US" sz="3200" b="1" dirty="0"/>
              <a:t>Our digital world is distracting!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0502" y="1459087"/>
            <a:ext cx="6228078" cy="3474533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College Students are distracted by digital devices (Wang, C.-H., Salisbury-Glennon, J.D., Dai, Y., Lee, S. and Dong, J. 2022).</a:t>
            </a:r>
          </a:p>
          <a:p>
            <a:pPr marL="281178" lvl="2" indent="0">
              <a:buNone/>
            </a:pPr>
            <a:endParaRPr lang="en-US" sz="2400" dirty="0"/>
          </a:p>
          <a:p>
            <a:pPr marL="626364" lvl="1" indent="-342900"/>
            <a:r>
              <a:rPr lang="en-US" sz="2400" dirty="0"/>
              <a:t>One study found a negative associate between Facebook use and GPA (Kirschner &amp; Karpinski,2010)</a:t>
            </a:r>
          </a:p>
          <a:p>
            <a:pPr lvl="1" indent="0">
              <a:buNone/>
            </a:pPr>
            <a:endParaRPr lang="en-US" sz="24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CC3C88-5274-3FAF-2FE7-51325787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99" y="1459087"/>
            <a:ext cx="3121152" cy="2078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5E12BB-843B-7718-0693-C2E8AEC70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58" y="3984025"/>
            <a:ext cx="3121152" cy="207568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3B2D78D-0E43-585B-DFC5-7DBF8F810859}"/>
              </a:ext>
            </a:extLst>
          </p:cNvPr>
          <p:cNvSpPr txBox="1">
            <a:spLocks/>
          </p:cNvSpPr>
          <p:nvPr/>
        </p:nvSpPr>
        <p:spPr>
          <a:xfrm>
            <a:off x="-1156591" y="4898005"/>
            <a:ext cx="10527094" cy="1444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/>
            <a:r>
              <a:rPr lang="en-US" sz="3200" b="1" kern="0">
                <a:solidFill>
                  <a:sysClr val="windowText" lastClr="000000"/>
                </a:solidFill>
              </a:rPr>
              <a:t>Students that don’t learn well</a:t>
            </a:r>
            <a:br>
              <a:rPr lang="en-US" sz="3200" b="1" kern="0">
                <a:solidFill>
                  <a:sysClr val="windowText" lastClr="000000"/>
                </a:solidFill>
              </a:rPr>
            </a:br>
            <a:r>
              <a:rPr lang="en-US" sz="3200" b="1" kern="0">
                <a:solidFill>
                  <a:sysClr val="windowText" lastClr="000000"/>
                </a:solidFill>
                <a:sym typeface="Wingdings" panose="05000000000000000000" pitchFamily="2" charset="2"/>
              </a:rPr>
              <a:t> </a:t>
            </a:r>
            <a:br>
              <a:rPr lang="en-US" sz="3200" b="1" kern="0">
                <a:solidFill>
                  <a:sysClr val="windowText" lastClr="000000"/>
                </a:solidFill>
                <a:sym typeface="Wingdings" panose="05000000000000000000" pitchFamily="2" charset="2"/>
              </a:rPr>
            </a:br>
            <a:r>
              <a:rPr lang="en-US" sz="3200" b="1" kern="0">
                <a:solidFill>
                  <a:sysClr val="windowText" lastClr="000000"/>
                </a:solidFill>
                <a:sym typeface="Wingdings" panose="05000000000000000000" pitchFamily="2" charset="2"/>
              </a:rPr>
              <a:t>Students that don’t perform well</a:t>
            </a:r>
            <a:endParaRPr lang="en-US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44" y="683106"/>
            <a:ext cx="7836436" cy="775981"/>
          </a:xfrm>
        </p:spPr>
        <p:txBody>
          <a:bodyPr>
            <a:normAutofit/>
          </a:bodyPr>
          <a:lstStyle/>
          <a:p>
            <a:pPr lvl="1"/>
            <a:r>
              <a:rPr lang="en-US" sz="3200" b="1" dirty="0"/>
              <a:t>Too many responsibilities for adults!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2230" y="2246759"/>
            <a:ext cx="6228078" cy="3474533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A study done by the U.S. Department of Labor showed that</a:t>
            </a:r>
          </a:p>
          <a:p>
            <a:pPr lvl="3"/>
            <a:r>
              <a:rPr lang="en-US" sz="2400" dirty="0"/>
              <a:t>78% of the population, spent their days engaged in household activities</a:t>
            </a:r>
          </a:p>
          <a:p>
            <a:pPr lvl="3"/>
            <a:r>
              <a:rPr lang="en-US" sz="2400" dirty="0"/>
              <a:t>44% of the population were engaged in work/work related activities.</a:t>
            </a:r>
          </a:p>
          <a:p>
            <a:pPr marL="573786" lvl="3" indent="0">
              <a:buNone/>
            </a:pPr>
            <a:r>
              <a:rPr lang="en-US" sz="2400" dirty="0"/>
              <a:t>PER DAY!</a:t>
            </a:r>
          </a:p>
          <a:p>
            <a:pPr marL="573786" lvl="3" indent="0">
              <a:buNone/>
            </a:pPr>
            <a:r>
              <a:rPr lang="en-US" dirty="0"/>
              <a:t>https://www.bls.gov/news.release/pdf/atus.pdf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18927-C67C-BB5C-6B90-088B0846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268" y="1639895"/>
            <a:ext cx="2502939" cy="1537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C9E181-5C95-79CD-9A83-475AD6717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268" y="3634145"/>
            <a:ext cx="2502939" cy="176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0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0C-356C-6987-1EA5-1811581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68" y="2470150"/>
            <a:ext cx="3247662" cy="1917700"/>
          </a:xfrm>
        </p:spPr>
        <p:txBody>
          <a:bodyPr>
            <a:normAutofit/>
          </a:bodyPr>
          <a:lstStyle/>
          <a:p>
            <a:r>
              <a:rPr lang="en-US" sz="3200" dirty="0"/>
              <a:t>INCORPORATES THE 52-17 TECHNIQUE FOR STUDENTS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3546-2E67-A32E-86C2-06379A1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9D2B-2A3F-B8DA-94BE-72FE8C581CDF}"/>
              </a:ext>
            </a:extLst>
          </p:cNvPr>
          <p:cNvSpPr txBox="1">
            <a:spLocks/>
          </p:cNvSpPr>
          <p:nvPr/>
        </p:nvSpPr>
        <p:spPr>
          <a:xfrm>
            <a:off x="838200" y="281305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F870-E7D3-8B0D-05FF-889B3F466769}"/>
              </a:ext>
            </a:extLst>
          </p:cNvPr>
          <p:cNvSpPr txBox="1">
            <a:spLocks/>
          </p:cNvSpPr>
          <p:nvPr/>
        </p:nvSpPr>
        <p:spPr>
          <a:xfrm>
            <a:off x="4085862" y="963859"/>
            <a:ext cx="6073206" cy="396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F7108F-8ECC-55D0-47EE-18D3CB569CA4}"/>
              </a:ext>
            </a:extLst>
          </p:cNvPr>
          <p:cNvSpPr txBox="1">
            <a:spLocks/>
          </p:cNvSpPr>
          <p:nvPr/>
        </p:nvSpPr>
        <p:spPr>
          <a:xfrm>
            <a:off x="5209563" y="496235"/>
            <a:ext cx="6509434" cy="4213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What is 52-17 rule?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52 minutes work</a:t>
            </a:r>
          </a:p>
          <a:p>
            <a:pPr algn="ctr"/>
            <a:r>
              <a:rPr lang="en-US" sz="3200" b="1" dirty="0"/>
              <a:t>17 minutes rest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A494CA-CE47-2C78-83C8-93E302F3A9E5}"/>
              </a:ext>
            </a:extLst>
          </p:cNvPr>
          <p:cNvSpPr txBox="1">
            <a:spLocks/>
          </p:cNvSpPr>
          <p:nvPr/>
        </p:nvSpPr>
        <p:spPr>
          <a:xfrm>
            <a:off x="6459100" y="2948292"/>
            <a:ext cx="5058984" cy="3041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IF A TASK IS TOO INTENSIVE, WE NEED A BREAK!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Albulescu</a:t>
            </a:r>
            <a:r>
              <a:rPr lang="en-US" sz="1400" dirty="0"/>
              <a:t>, P., </a:t>
            </a:r>
            <a:r>
              <a:rPr lang="en-US" sz="1400" dirty="0" err="1"/>
              <a:t>Macsinga</a:t>
            </a:r>
            <a:r>
              <a:rPr lang="en-US" sz="1400" dirty="0"/>
              <a:t>, I., </a:t>
            </a:r>
            <a:r>
              <a:rPr lang="en-US" sz="1400" dirty="0" err="1"/>
              <a:t>Rusu</a:t>
            </a:r>
            <a:r>
              <a:rPr lang="en-US" sz="1400" dirty="0"/>
              <a:t>, A., </a:t>
            </a:r>
            <a:r>
              <a:rPr lang="en-US" sz="1400" dirty="0" err="1"/>
              <a:t>Sulea</a:t>
            </a:r>
            <a:r>
              <a:rPr lang="en-US" sz="1400" dirty="0"/>
              <a:t>, C., </a:t>
            </a:r>
            <a:r>
              <a:rPr lang="en-US" sz="1400" dirty="0" err="1"/>
              <a:t>Bodnaru</a:t>
            </a:r>
            <a:r>
              <a:rPr lang="en-US" sz="1400" dirty="0"/>
              <a:t>, A. and </a:t>
            </a:r>
            <a:r>
              <a:rPr lang="en-US" sz="1400" dirty="0" err="1"/>
              <a:t>Tulbure</a:t>
            </a:r>
            <a:r>
              <a:rPr lang="en-US" sz="1400" dirty="0"/>
              <a:t>, B.T. 2022)‌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14560-5850-C888-B994-1ED4FBF49310}"/>
              </a:ext>
            </a:extLst>
          </p:cNvPr>
          <p:cNvCxnSpPr>
            <a:cxnSpLocks/>
          </p:cNvCxnSpPr>
          <p:nvPr/>
        </p:nvCxnSpPr>
        <p:spPr>
          <a:xfrm>
            <a:off x="5335398" y="0"/>
            <a:ext cx="0" cy="67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02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0C-356C-6987-1EA5-1811581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68" y="2470150"/>
            <a:ext cx="3247662" cy="1917700"/>
          </a:xfrm>
        </p:spPr>
        <p:txBody>
          <a:bodyPr>
            <a:normAutofit/>
          </a:bodyPr>
          <a:lstStyle/>
          <a:p>
            <a:r>
              <a:rPr lang="en-US" sz="3200" dirty="0"/>
              <a:t>INCORPORATES A PROJECT TAB</a:t>
            </a:r>
            <a:br>
              <a:rPr lang="en-US" sz="3200" dirty="0"/>
            </a:br>
            <a:r>
              <a:rPr lang="en-US" sz="3200" dirty="0"/>
              <a:t>FOR ADULTS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3546-2E67-A32E-86C2-06379A1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9D2B-2A3F-B8DA-94BE-72FE8C581CDF}"/>
              </a:ext>
            </a:extLst>
          </p:cNvPr>
          <p:cNvSpPr txBox="1">
            <a:spLocks/>
          </p:cNvSpPr>
          <p:nvPr/>
        </p:nvSpPr>
        <p:spPr>
          <a:xfrm>
            <a:off x="838200" y="281305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F870-E7D3-8B0D-05FF-889B3F466769}"/>
              </a:ext>
            </a:extLst>
          </p:cNvPr>
          <p:cNvSpPr txBox="1">
            <a:spLocks/>
          </p:cNvSpPr>
          <p:nvPr/>
        </p:nvSpPr>
        <p:spPr>
          <a:xfrm>
            <a:off x="4085862" y="963859"/>
            <a:ext cx="6073206" cy="396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14560-5850-C888-B994-1ED4FBF49310}"/>
              </a:ext>
            </a:extLst>
          </p:cNvPr>
          <p:cNvCxnSpPr>
            <a:cxnSpLocks/>
          </p:cNvCxnSpPr>
          <p:nvPr/>
        </p:nvCxnSpPr>
        <p:spPr>
          <a:xfrm>
            <a:off x="4521509" y="68263"/>
            <a:ext cx="0" cy="67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8CB7C9A-352E-0BE1-F568-CF97B3FE5CCB}"/>
              </a:ext>
            </a:extLst>
          </p:cNvPr>
          <p:cNvSpPr txBox="1">
            <a:spLocks/>
          </p:cNvSpPr>
          <p:nvPr/>
        </p:nvSpPr>
        <p:spPr>
          <a:xfrm>
            <a:off x="5051286" y="2052894"/>
            <a:ext cx="5107782" cy="2334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UNDERTAKE A PROJECT</a:t>
            </a:r>
          </a:p>
          <a:p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SET MILESTONES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/>
              <a:t>VISUALIZE MILESTONES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CHECKLIST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ACCAE1-6126-E694-2328-9F6D4980D99C}"/>
              </a:ext>
            </a:extLst>
          </p:cNvPr>
          <p:cNvSpPr txBox="1">
            <a:spLocks/>
          </p:cNvSpPr>
          <p:nvPr/>
        </p:nvSpPr>
        <p:spPr>
          <a:xfrm>
            <a:off x="5051287" y="330913"/>
            <a:ext cx="7021520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GOAL SETTING 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POSITIVE MINDSET</a:t>
            </a:r>
            <a:endParaRPr lang="en-US" sz="3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BA, M.R.C. (2019). 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Science &amp; Psychology Of Goal-Setting 101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6744E-E356-F7A3-ADCA-23F0AF15F0FC}"/>
              </a:ext>
            </a:extLst>
          </p:cNvPr>
          <p:cNvSpPr txBox="1"/>
          <p:nvPr/>
        </p:nvSpPr>
        <p:spPr>
          <a:xfrm>
            <a:off x="5114204" y="4932726"/>
            <a:ext cx="4981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Gives a measure of progress.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Hurn</a:t>
            </a:r>
            <a:r>
              <a:rPr lang="en-US" sz="2400" dirty="0"/>
              <a:t>, Kneebone and </a:t>
            </a:r>
            <a:r>
              <a:rPr lang="en-US" sz="2400" dirty="0" err="1"/>
              <a:t>Cropley</a:t>
            </a:r>
            <a:r>
              <a:rPr lang="en-US" sz="2400" dirty="0"/>
              <a:t>, 2006)</a:t>
            </a:r>
          </a:p>
        </p:txBody>
      </p:sp>
    </p:spTree>
    <p:extLst>
      <p:ext uri="{BB962C8B-B14F-4D97-AF65-F5344CB8AC3E}">
        <p14:creationId xmlns:p14="http://schemas.microsoft.com/office/powerpoint/2010/main" val="71286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0428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01" y="270719"/>
            <a:ext cx="5655197" cy="777460"/>
          </a:xfrm>
        </p:spPr>
        <p:txBody>
          <a:bodyPr anchor="b">
            <a:normAutofit/>
          </a:bodyPr>
          <a:lstStyle/>
          <a:p>
            <a:r>
              <a:rPr lang="en-US" sz="3600" dirty="0"/>
              <a:t>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791" y="3479245"/>
            <a:ext cx="5733772" cy="448990"/>
          </a:xfrm>
        </p:spPr>
        <p:txBody>
          <a:bodyPr/>
          <a:lstStyle/>
          <a:p>
            <a:r>
              <a:rPr lang="en-US" dirty="0"/>
              <a:t>Good practices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791" y="4055575"/>
            <a:ext cx="6007219" cy="2665900"/>
          </a:xfrm>
        </p:spPr>
        <p:txBody>
          <a:bodyPr>
            <a:noAutofit/>
          </a:bodyPr>
          <a:lstStyle/>
          <a:p>
            <a:r>
              <a:rPr lang="en-US" dirty="0"/>
              <a:t>Allow users to customize the app via</a:t>
            </a:r>
          </a:p>
          <a:p>
            <a:pPr lvl="1"/>
            <a:r>
              <a:rPr lang="en-US" dirty="0"/>
              <a:t>Colors and images</a:t>
            </a:r>
          </a:p>
          <a:p>
            <a:r>
              <a:rPr lang="en-US" dirty="0"/>
              <a:t>Having a tutorial</a:t>
            </a:r>
          </a:p>
          <a:p>
            <a:pPr lvl="1"/>
            <a:r>
              <a:rPr lang="en-US" dirty="0"/>
              <a:t>Guides the users on all features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0095" y="3479246"/>
            <a:ext cx="3943627" cy="448989"/>
          </a:xfrm>
        </p:spPr>
        <p:txBody>
          <a:bodyPr/>
          <a:lstStyle/>
          <a:p>
            <a:r>
              <a:rPr lang="en-US" dirty="0"/>
              <a:t>Bad practices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485AA59-7650-F34A-DB79-F8AE28584740}"/>
              </a:ext>
            </a:extLst>
          </p:cNvPr>
          <p:cNvSpPr txBox="1">
            <a:spLocks/>
          </p:cNvSpPr>
          <p:nvPr/>
        </p:nvSpPr>
        <p:spPr>
          <a:xfrm>
            <a:off x="6704466" y="4053461"/>
            <a:ext cx="5101103" cy="2273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Forcing users to sign in to use the app</a:t>
            </a:r>
          </a:p>
          <a:p>
            <a:r>
              <a:rPr lang="en-US" dirty="0"/>
              <a:t>Poor UI/UX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7D95D75-04CA-6A32-FCCE-C0BE0D939473}"/>
              </a:ext>
            </a:extLst>
          </p:cNvPr>
          <p:cNvSpPr txBox="1">
            <a:spLocks/>
          </p:cNvSpPr>
          <p:nvPr/>
        </p:nvSpPr>
        <p:spPr>
          <a:xfrm>
            <a:off x="577791" y="1231644"/>
            <a:ext cx="6007219" cy="188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Deploying an Android app, for students and young adults</a:t>
            </a:r>
          </a:p>
          <a:p>
            <a:r>
              <a:rPr lang="en-US" sz="2400" dirty="0"/>
              <a:t>52-17 timer tab</a:t>
            </a:r>
          </a:p>
          <a:p>
            <a:r>
              <a:rPr lang="en-US" sz="2400" dirty="0"/>
              <a:t>Project management tabs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 err="1"/>
              <a:t>Shanath</a:t>
            </a:r>
            <a:r>
              <a:rPr lang="en-US" dirty="0"/>
              <a:t> S/O Rajendran</a:t>
            </a:r>
          </a:p>
          <a:p>
            <a:r>
              <a:rPr lang="en-US" dirty="0" err="1"/>
              <a:t>UoL</a:t>
            </a:r>
            <a:r>
              <a:rPr lang="en-US" dirty="0"/>
              <a:t> ID : 210470552</a:t>
            </a:r>
          </a:p>
          <a:p>
            <a:r>
              <a:rPr lang="en-US" dirty="0"/>
              <a:t>shanaths001@mymail.sim.edu.sg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Example Apps</a:t>
            </a:r>
          </a:p>
          <a:p>
            <a:r>
              <a:rPr lang="en-US" sz="2000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400" dirty="0"/>
              <a:t>CM3050 Mobile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sz="2400" dirty="0"/>
              <a:t>PROJECT IDEA TITLE 1: Task manager mobile app</a:t>
            </a:r>
          </a:p>
          <a:p>
            <a:pPr lvl="1"/>
            <a:r>
              <a:rPr lang="en-US" sz="2400" dirty="0"/>
              <a:t>To develop, test and deliver an Android app to the Google Play Store</a:t>
            </a:r>
          </a:p>
          <a:p>
            <a:pPr lvl="1"/>
            <a:r>
              <a:rPr lang="en-US" sz="2400" dirty="0"/>
              <a:t>Not developed for Apple devices, as I do not own Apple devices</a:t>
            </a:r>
          </a:p>
          <a:p>
            <a:pPr lvl="1"/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89D7F-EA77-1CEF-0D1E-33019DAD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58792"/>
            <a:ext cx="2040830" cy="12614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6199"/>
            <a:ext cx="8420100" cy="806247"/>
          </a:xfrm>
        </p:spPr>
        <p:txBody>
          <a:bodyPr>
            <a:normAutofit/>
          </a:bodyPr>
          <a:lstStyle/>
          <a:p>
            <a:r>
              <a:rPr lang="en-US" sz="4000" dirty="0"/>
              <a:t>THE IDEA FOR THIS PROJECT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238181"/>
            <a:ext cx="3924300" cy="464499"/>
          </a:xfrm>
        </p:spPr>
        <p:txBody>
          <a:bodyPr>
            <a:normAutofit/>
          </a:bodyPr>
          <a:lstStyle/>
          <a:p>
            <a:r>
              <a:rPr lang="en-US" sz="2400" dirty="0"/>
              <a:t>Personal Experience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24036" y="2848925"/>
            <a:ext cx="3943627" cy="32342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Downloaded task manager apps in the past, but:</a:t>
            </a:r>
          </a:p>
          <a:p>
            <a:pPr lvl="1"/>
            <a:r>
              <a:rPr lang="en-US" sz="2400" dirty="0"/>
              <a:t>Never used them consistently</a:t>
            </a:r>
          </a:p>
          <a:p>
            <a:pPr lvl="1"/>
            <a:r>
              <a:rPr lang="en-US" sz="2400" dirty="0"/>
              <a:t>App was not engaging enough</a:t>
            </a:r>
          </a:p>
          <a:p>
            <a:pPr lvl="1"/>
            <a:r>
              <a:rPr lang="en-US" sz="2400" dirty="0"/>
              <a:t>Aesthetically unappealing</a:t>
            </a:r>
          </a:p>
          <a:p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A35870-5C74-B837-C0A5-5917CB725F4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697724" y="2786944"/>
            <a:ext cx="3121152" cy="2081784"/>
          </a:xfr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728070" cy="3377354"/>
          </a:xfrm>
        </p:spPr>
        <p:txBody>
          <a:bodyPr/>
          <a:lstStyle/>
          <a:p>
            <a:r>
              <a:rPr lang="en-US" dirty="0"/>
              <a:t>EXAMPLE apps</a:t>
            </a:r>
          </a:p>
        </p:txBody>
      </p:sp>
    </p:spTree>
    <p:extLst>
      <p:ext uri="{BB962C8B-B14F-4D97-AF65-F5344CB8AC3E}">
        <p14:creationId xmlns:p14="http://schemas.microsoft.com/office/powerpoint/2010/main" val="275967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0C-356C-6987-1EA5-1811581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250" y="356840"/>
            <a:ext cx="3901608" cy="1077746"/>
          </a:xfrm>
        </p:spPr>
        <p:txBody>
          <a:bodyPr>
            <a:normAutofit/>
          </a:bodyPr>
          <a:lstStyle/>
          <a:p>
            <a:r>
              <a:rPr lang="en-US" sz="3200" dirty="0"/>
              <a:t>MICROSOFT TO DO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3546-2E67-A32E-86C2-06379A1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9D2B-2A3F-B8DA-94BE-72FE8C581CDF}"/>
              </a:ext>
            </a:extLst>
          </p:cNvPr>
          <p:cNvSpPr txBox="1">
            <a:spLocks/>
          </p:cNvSpPr>
          <p:nvPr/>
        </p:nvSpPr>
        <p:spPr>
          <a:xfrm>
            <a:off x="838200" y="281305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F870-E7D3-8B0D-05FF-889B3F466769}"/>
              </a:ext>
            </a:extLst>
          </p:cNvPr>
          <p:cNvSpPr txBox="1">
            <a:spLocks/>
          </p:cNvSpPr>
          <p:nvPr/>
        </p:nvSpPr>
        <p:spPr>
          <a:xfrm>
            <a:off x="3059397" y="913525"/>
            <a:ext cx="6073206" cy="396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14560-5850-C888-B994-1ED4FBF49310}"/>
              </a:ext>
            </a:extLst>
          </p:cNvPr>
          <p:cNvCxnSpPr>
            <a:cxnSpLocks/>
          </p:cNvCxnSpPr>
          <p:nvPr/>
        </p:nvCxnSpPr>
        <p:spPr>
          <a:xfrm>
            <a:off x="4429230" y="68263"/>
            <a:ext cx="0" cy="67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E63C0E-BDD3-0DD9-6EDC-B44BD3A5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00" y="2186408"/>
            <a:ext cx="1697227" cy="377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C1A19-FB23-10D0-547C-00D9EF93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507" y="2219345"/>
            <a:ext cx="1697231" cy="37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B250F-4A0D-22F1-20A9-5D99A2F7EA9D}"/>
              </a:ext>
            </a:extLst>
          </p:cNvPr>
          <p:cNvSpPr txBox="1"/>
          <p:nvPr/>
        </p:nvSpPr>
        <p:spPr>
          <a:xfrm>
            <a:off x="5660360" y="16653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4FAE8-AE1E-D751-7B03-292EAC16937C}"/>
              </a:ext>
            </a:extLst>
          </p:cNvPr>
          <p:cNvSpPr txBox="1"/>
          <p:nvPr/>
        </p:nvSpPr>
        <p:spPr>
          <a:xfrm>
            <a:off x="9763118" y="1665347"/>
            <a:ext cx="61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EC42B4-89F8-2E66-619B-3D7F934DD2B5}"/>
              </a:ext>
            </a:extLst>
          </p:cNvPr>
          <p:cNvSpPr txBox="1">
            <a:spLocks/>
          </p:cNvSpPr>
          <p:nvPr/>
        </p:nvSpPr>
        <p:spPr>
          <a:xfrm>
            <a:off x="529775" y="694522"/>
            <a:ext cx="3429829" cy="8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CRITICAL evaluation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535CC-F633-7C57-8193-D13EC2924D5C}"/>
              </a:ext>
            </a:extLst>
          </p:cNvPr>
          <p:cNvSpPr txBox="1"/>
          <p:nvPr/>
        </p:nvSpPr>
        <p:spPr>
          <a:xfrm>
            <a:off x="395123" y="1755413"/>
            <a:ext cx="4025363" cy="385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Forces you to sign in to use the app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Main page has a corporate feel to it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 tutorial upon app launch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to aid in focus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for projects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Allows the use of images for customization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DCC35-328C-5D91-06BB-9F709DE27974}"/>
              </a:ext>
            </a:extLst>
          </p:cNvPr>
          <p:cNvSpPr txBox="1"/>
          <p:nvPr/>
        </p:nvSpPr>
        <p:spPr>
          <a:xfrm>
            <a:off x="263032" y="5239187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0162D-4415-26EA-565D-2DDF5AD7AFEF}"/>
              </a:ext>
            </a:extLst>
          </p:cNvPr>
          <p:cNvSpPr txBox="1"/>
          <p:nvPr/>
        </p:nvSpPr>
        <p:spPr>
          <a:xfrm>
            <a:off x="284343" y="2681305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66FFE-1C0C-20BA-C3B0-BDAEACA7F0E1}"/>
              </a:ext>
            </a:extLst>
          </p:cNvPr>
          <p:cNvSpPr txBox="1"/>
          <p:nvPr/>
        </p:nvSpPr>
        <p:spPr>
          <a:xfrm>
            <a:off x="284343" y="2034679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A4A3-0798-DE84-0D24-18ADF7E27DF9}"/>
              </a:ext>
            </a:extLst>
          </p:cNvPr>
          <p:cNvSpPr txBox="1"/>
          <p:nvPr/>
        </p:nvSpPr>
        <p:spPr>
          <a:xfrm>
            <a:off x="263032" y="3329252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76D27C-5A24-D7A3-07D4-95D2E656D18C}"/>
              </a:ext>
            </a:extLst>
          </p:cNvPr>
          <p:cNvSpPr txBox="1"/>
          <p:nvPr/>
        </p:nvSpPr>
        <p:spPr>
          <a:xfrm>
            <a:off x="284343" y="3941758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55A0F-7C03-DF2A-F2C7-92A2C119F057}"/>
              </a:ext>
            </a:extLst>
          </p:cNvPr>
          <p:cNvSpPr txBox="1"/>
          <p:nvPr/>
        </p:nvSpPr>
        <p:spPr>
          <a:xfrm>
            <a:off x="276830" y="4590472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1D37E-C15D-E6E7-D597-5FDF873A2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56" y="2168093"/>
            <a:ext cx="1737982" cy="3808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2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0C-356C-6987-1EA5-1811581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250" y="356840"/>
            <a:ext cx="3901608" cy="107774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GOOGLE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3546-2E67-A32E-86C2-06379A1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9D2B-2A3F-B8DA-94BE-72FE8C581CDF}"/>
              </a:ext>
            </a:extLst>
          </p:cNvPr>
          <p:cNvSpPr txBox="1">
            <a:spLocks/>
          </p:cNvSpPr>
          <p:nvPr/>
        </p:nvSpPr>
        <p:spPr>
          <a:xfrm>
            <a:off x="838200" y="281305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F870-E7D3-8B0D-05FF-889B3F466769}"/>
              </a:ext>
            </a:extLst>
          </p:cNvPr>
          <p:cNvSpPr txBox="1">
            <a:spLocks/>
          </p:cNvSpPr>
          <p:nvPr/>
        </p:nvSpPr>
        <p:spPr>
          <a:xfrm>
            <a:off x="3059397" y="913525"/>
            <a:ext cx="6073206" cy="396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14560-5850-C888-B994-1ED4FBF49310}"/>
              </a:ext>
            </a:extLst>
          </p:cNvPr>
          <p:cNvCxnSpPr>
            <a:cxnSpLocks/>
          </p:cNvCxnSpPr>
          <p:nvPr/>
        </p:nvCxnSpPr>
        <p:spPr>
          <a:xfrm>
            <a:off x="4429230" y="68263"/>
            <a:ext cx="0" cy="67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BB250F-4A0D-22F1-20A9-5D99A2F7EA9D}"/>
              </a:ext>
            </a:extLst>
          </p:cNvPr>
          <p:cNvSpPr txBox="1"/>
          <p:nvPr/>
        </p:nvSpPr>
        <p:spPr>
          <a:xfrm>
            <a:off x="5660360" y="16653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4FAE8-AE1E-D751-7B03-292EAC16937C}"/>
              </a:ext>
            </a:extLst>
          </p:cNvPr>
          <p:cNvSpPr txBox="1"/>
          <p:nvPr/>
        </p:nvSpPr>
        <p:spPr>
          <a:xfrm>
            <a:off x="9763118" y="1665347"/>
            <a:ext cx="61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535CC-F633-7C57-8193-D13EC2924D5C}"/>
              </a:ext>
            </a:extLst>
          </p:cNvPr>
          <p:cNvSpPr txBox="1"/>
          <p:nvPr/>
        </p:nvSpPr>
        <p:spPr>
          <a:xfrm>
            <a:off x="395123" y="1755413"/>
            <a:ext cx="4025363" cy="256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No tutorial upon app launch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to aid in focus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for projects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Minimalist feel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DCC35-328C-5D91-06BB-9F709DE27974}"/>
              </a:ext>
            </a:extLst>
          </p:cNvPr>
          <p:cNvSpPr txBox="1"/>
          <p:nvPr/>
        </p:nvSpPr>
        <p:spPr>
          <a:xfrm>
            <a:off x="263032" y="3969306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0162D-4415-26EA-565D-2DDF5AD7AFEF}"/>
              </a:ext>
            </a:extLst>
          </p:cNvPr>
          <p:cNvSpPr txBox="1"/>
          <p:nvPr/>
        </p:nvSpPr>
        <p:spPr>
          <a:xfrm>
            <a:off x="263032" y="2034354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A4A3-0798-DE84-0D24-18ADF7E27DF9}"/>
              </a:ext>
            </a:extLst>
          </p:cNvPr>
          <p:cNvSpPr txBox="1"/>
          <p:nvPr/>
        </p:nvSpPr>
        <p:spPr>
          <a:xfrm>
            <a:off x="283679" y="2683035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FA268-8509-8B81-47EA-A665CA4F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98" y="2265440"/>
            <a:ext cx="1725255" cy="3833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69DB6-62DD-7A42-0A09-575DC2E4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05" y="2278560"/>
            <a:ext cx="1725258" cy="3833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DF651F-DCCC-9521-FBCD-124D87837A95}"/>
              </a:ext>
            </a:extLst>
          </p:cNvPr>
          <p:cNvSpPr txBox="1"/>
          <p:nvPr/>
        </p:nvSpPr>
        <p:spPr>
          <a:xfrm>
            <a:off x="265824" y="3313605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0B19823-0A83-A482-A444-C3D942BA52AC}"/>
              </a:ext>
            </a:extLst>
          </p:cNvPr>
          <p:cNvSpPr txBox="1">
            <a:spLocks/>
          </p:cNvSpPr>
          <p:nvPr/>
        </p:nvSpPr>
        <p:spPr>
          <a:xfrm>
            <a:off x="529775" y="694522"/>
            <a:ext cx="3429829" cy="8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CRITICAL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92563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460C-356C-6987-1EA5-181158110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095" y="356840"/>
            <a:ext cx="6073205" cy="10777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Tasks</a:t>
            </a:r>
            <a:br>
              <a:rPr lang="en-US" sz="5400" dirty="0"/>
            </a:br>
            <a:r>
              <a:rPr lang="en-US" sz="1800" dirty="0"/>
              <a:t>by pocket brilliance limited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3546-2E67-A32E-86C2-06379A19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549D2B-2A3F-B8DA-94BE-72FE8C581CDF}"/>
              </a:ext>
            </a:extLst>
          </p:cNvPr>
          <p:cNvSpPr txBox="1">
            <a:spLocks/>
          </p:cNvSpPr>
          <p:nvPr/>
        </p:nvSpPr>
        <p:spPr>
          <a:xfrm>
            <a:off x="838200" y="2813050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A9F870-E7D3-8B0D-05FF-889B3F466769}"/>
              </a:ext>
            </a:extLst>
          </p:cNvPr>
          <p:cNvSpPr txBox="1">
            <a:spLocks/>
          </p:cNvSpPr>
          <p:nvPr/>
        </p:nvSpPr>
        <p:spPr>
          <a:xfrm>
            <a:off x="3059397" y="913525"/>
            <a:ext cx="6073206" cy="396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14560-5850-C888-B994-1ED4FBF49310}"/>
              </a:ext>
            </a:extLst>
          </p:cNvPr>
          <p:cNvCxnSpPr>
            <a:cxnSpLocks/>
          </p:cNvCxnSpPr>
          <p:nvPr/>
        </p:nvCxnSpPr>
        <p:spPr>
          <a:xfrm>
            <a:off x="4429230" y="68263"/>
            <a:ext cx="0" cy="6721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BB250F-4A0D-22F1-20A9-5D99A2F7EA9D}"/>
              </a:ext>
            </a:extLst>
          </p:cNvPr>
          <p:cNvSpPr txBox="1"/>
          <p:nvPr/>
        </p:nvSpPr>
        <p:spPr>
          <a:xfrm>
            <a:off x="5660360" y="16653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4FAE8-AE1E-D751-7B03-292EAC16937C}"/>
              </a:ext>
            </a:extLst>
          </p:cNvPr>
          <p:cNvSpPr txBox="1"/>
          <p:nvPr/>
        </p:nvSpPr>
        <p:spPr>
          <a:xfrm>
            <a:off x="9763118" y="1665347"/>
            <a:ext cx="61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535CC-F633-7C57-8193-D13EC2924D5C}"/>
              </a:ext>
            </a:extLst>
          </p:cNvPr>
          <p:cNvSpPr txBox="1"/>
          <p:nvPr/>
        </p:nvSpPr>
        <p:spPr>
          <a:xfrm>
            <a:off x="395123" y="1755413"/>
            <a:ext cx="4134930" cy="256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Poor tutorial, does not trigger upon app launch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to aid in focus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u="sng" dirty="0"/>
              <a:t>No tool for projects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Color customization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DCC35-328C-5D91-06BB-9F709DE27974}"/>
              </a:ext>
            </a:extLst>
          </p:cNvPr>
          <p:cNvSpPr txBox="1"/>
          <p:nvPr/>
        </p:nvSpPr>
        <p:spPr>
          <a:xfrm>
            <a:off x="254135" y="3977640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0162D-4415-26EA-565D-2DDF5AD7AFEF}"/>
              </a:ext>
            </a:extLst>
          </p:cNvPr>
          <p:cNvSpPr txBox="1"/>
          <p:nvPr/>
        </p:nvSpPr>
        <p:spPr>
          <a:xfrm>
            <a:off x="254135" y="2695694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066FFE-1C0C-20BA-C3B0-BDAEACA7F0E1}"/>
              </a:ext>
            </a:extLst>
          </p:cNvPr>
          <p:cNvSpPr txBox="1"/>
          <p:nvPr/>
        </p:nvSpPr>
        <p:spPr>
          <a:xfrm>
            <a:off x="284343" y="2034679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CEA4A3-0798-DE84-0D24-18ADF7E27DF9}"/>
              </a:ext>
            </a:extLst>
          </p:cNvPr>
          <p:cNvSpPr txBox="1"/>
          <p:nvPr/>
        </p:nvSpPr>
        <p:spPr>
          <a:xfrm>
            <a:off x="268223" y="3307964"/>
            <a:ext cx="5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D8AB7-CBF2-0A08-0A57-C6701D8B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60" y="2219345"/>
            <a:ext cx="1699080" cy="3775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C7054-8568-4D57-CABB-10C8059A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94" y="2219345"/>
            <a:ext cx="1699080" cy="377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B75FE84-E76A-CBC3-EA1D-D9E47273B404}"/>
              </a:ext>
            </a:extLst>
          </p:cNvPr>
          <p:cNvSpPr txBox="1">
            <a:spLocks/>
          </p:cNvSpPr>
          <p:nvPr/>
        </p:nvSpPr>
        <p:spPr>
          <a:xfrm>
            <a:off x="529775" y="694522"/>
            <a:ext cx="3429829" cy="8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/>
              <a:t>CRITICAL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2128585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1384</TotalTime>
  <Words>544</Words>
  <Application>Microsoft Office PowerPoint</Application>
  <PresentationFormat>Widescreen</PresentationFormat>
  <Paragraphs>128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Custom</vt:lpstr>
      <vt:lpstr>Final Year Project Proposal</vt:lpstr>
      <vt:lpstr>CONTENTS</vt:lpstr>
      <vt:lpstr>INTRODUCTION</vt:lpstr>
      <vt:lpstr>CM3050 Mobile Development</vt:lpstr>
      <vt:lpstr>THE IDEA FOR THIS PROJECT</vt:lpstr>
      <vt:lpstr>EXAMPLE apps</vt:lpstr>
      <vt:lpstr>MICROSOFT TO DO</vt:lpstr>
      <vt:lpstr>GOOGLE TASKS</vt:lpstr>
      <vt:lpstr>Tasks by pocket brilliance limited</vt:lpstr>
      <vt:lpstr>Our digital world is distracting!</vt:lpstr>
      <vt:lpstr>Too many responsibilities for adults!</vt:lpstr>
      <vt:lpstr>INCORPORATES THE 52-17 TECHNIQUE FOR STUDENTS</vt:lpstr>
      <vt:lpstr>INCORPORATES A PROJECT TAB FOR ADULTS</vt:lpstr>
      <vt:lpstr>SUMMARY</vt:lpstr>
      <vt:lpstr>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Shan R</dc:creator>
  <cp:lastModifiedBy>Shan R</cp:lastModifiedBy>
  <cp:revision>14</cp:revision>
  <dcterms:created xsi:type="dcterms:W3CDTF">2024-04-18T08:25:47Z</dcterms:created>
  <dcterms:modified xsi:type="dcterms:W3CDTF">2024-05-17T14:02:43Z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