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3"/>
  </p:notesMasterIdLst>
  <p:sldIdLst>
    <p:sldId id="256" r:id="rId2"/>
    <p:sldId id="257" r:id="rId3"/>
    <p:sldId id="258" r:id="rId4"/>
    <p:sldId id="270" r:id="rId5"/>
    <p:sldId id="271" r:id="rId6"/>
    <p:sldId id="272" r:id="rId7"/>
    <p:sldId id="312" r:id="rId8"/>
    <p:sldId id="266" r:id="rId9"/>
    <p:sldId id="274" r:id="rId10"/>
    <p:sldId id="273" r:id="rId11"/>
    <p:sldId id="275" r:id="rId12"/>
    <p:sldId id="286" r:id="rId13"/>
    <p:sldId id="267" r:id="rId14"/>
    <p:sldId id="287" r:id="rId15"/>
    <p:sldId id="288" r:id="rId16"/>
    <p:sldId id="289" r:id="rId17"/>
    <p:sldId id="290" r:id="rId18"/>
    <p:sldId id="291" r:id="rId19"/>
    <p:sldId id="292" r:id="rId20"/>
    <p:sldId id="294" r:id="rId21"/>
    <p:sldId id="293"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10" r:id="rId35"/>
    <p:sldId id="311" r:id="rId36"/>
    <p:sldId id="264" r:id="rId37"/>
    <p:sldId id="281" r:id="rId38"/>
    <p:sldId id="283" r:id="rId39"/>
    <p:sldId id="28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87880-48DE-436A-BB2A-BD165DEDCB00}"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78BE-0104-4BFE-B9E2-2A3E5C072CDD}" type="slidenum">
              <a:rPr lang="zh-CN" altLang="en-US" smtClean="0"/>
              <a:t>‹#›</a:t>
            </a:fld>
            <a:endParaRPr lang="zh-CN" altLang="en-US"/>
          </a:p>
        </p:txBody>
      </p:sp>
    </p:spTree>
    <p:extLst>
      <p:ext uri="{BB962C8B-B14F-4D97-AF65-F5344CB8AC3E}">
        <p14:creationId xmlns:p14="http://schemas.microsoft.com/office/powerpoint/2010/main" val="134099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E978BE-0104-4BFE-B9E2-2A3E5C072CDD}" type="slidenum">
              <a:rPr lang="zh-CN" altLang="en-US" smtClean="0"/>
              <a:t>18</a:t>
            </a:fld>
            <a:endParaRPr lang="zh-CN" altLang="en-US"/>
          </a:p>
        </p:txBody>
      </p:sp>
    </p:spTree>
    <p:extLst>
      <p:ext uri="{BB962C8B-B14F-4D97-AF65-F5344CB8AC3E}">
        <p14:creationId xmlns:p14="http://schemas.microsoft.com/office/powerpoint/2010/main" val="24224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graph labeling</a:t>
            </a:r>
            <a:r>
              <a:rPr lang="zh-CN" altLang="en-US" sz="1200" b="0" i="0" kern="1200" dirty="0">
                <a:solidFill>
                  <a:schemeClr val="tx1"/>
                </a:solidFill>
                <a:effectLst/>
                <a:latin typeface="+mn-lt"/>
                <a:ea typeface="+mn-ea"/>
                <a:cs typeface="+mn-cs"/>
              </a:rPr>
              <a:t>（对图的节点做标记，比如可以用节点的度做标记，做图的划分，也 可以叫做</a:t>
            </a:r>
            <a:r>
              <a:rPr lang="en-US" altLang="zh-CN" sz="1200" b="0" i="0" kern="1200" dirty="0">
                <a:solidFill>
                  <a:schemeClr val="tx1"/>
                </a:solidFill>
                <a:effectLst/>
                <a:latin typeface="+mn-lt"/>
                <a:ea typeface="+mn-ea"/>
                <a:cs typeface="+mn-cs"/>
              </a:rPr>
              <a:t>color refinement or vertex classification</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0E978BE-0104-4BFE-B9E2-2A3E5C072CDD}" type="slidenum">
              <a:rPr lang="zh-CN" altLang="en-US" smtClean="0"/>
              <a:t>19</a:t>
            </a:fld>
            <a:endParaRPr lang="zh-CN" altLang="en-US"/>
          </a:p>
        </p:txBody>
      </p:sp>
    </p:spTree>
    <p:extLst>
      <p:ext uri="{BB962C8B-B14F-4D97-AF65-F5344CB8AC3E}">
        <p14:creationId xmlns:p14="http://schemas.microsoft.com/office/powerpoint/2010/main" val="393949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28E6F42-59A3-4CAF-9AAC-251499BA964E}" type="datetime1">
              <a:rPr lang="en-US" altLang="zh-CN" smtClean="0"/>
              <a:t>5/16/2018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work summary                                                   Yiran Shan                                                  18.05.16</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136621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FB9C5BA-5BB5-40B4-8E80-E672A25ADB22}" type="datetime1">
              <a:rPr lang="en-US" altLang="zh-CN" smtClean="0"/>
              <a:t>5/16/2018</a:t>
            </a:fld>
            <a:endParaRPr lang="en-US" dirty="0"/>
          </a:p>
        </p:txBody>
      </p:sp>
      <p:sp>
        <p:nvSpPr>
          <p:cNvPr id="5" name="Footer Placeholder 4"/>
          <p:cNvSpPr>
            <a:spLocks noGrp="1"/>
          </p:cNvSpPr>
          <p:nvPr>
            <p:ph type="ftr" sz="quarter" idx="11"/>
          </p:nvPr>
        </p:nvSpPr>
        <p:spPr/>
        <p:txBody>
          <a:bodyPr/>
          <a:lstStyle/>
          <a:p>
            <a:r>
              <a:rPr lang="en-US"/>
              <a:t>work summary                                                   Yiran Shan                                                  18.05.16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32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8414A82-2D7B-43BB-91CC-2360D87CB053}" type="datetime1">
              <a:rPr lang="en-US" altLang="zh-CN" smtClean="0"/>
              <a:t>5/16/2018</a:t>
            </a:fld>
            <a:endParaRPr lang="en-US" dirty="0"/>
          </a:p>
        </p:txBody>
      </p:sp>
      <p:sp>
        <p:nvSpPr>
          <p:cNvPr id="5" name="Footer Placeholder 4"/>
          <p:cNvSpPr>
            <a:spLocks noGrp="1"/>
          </p:cNvSpPr>
          <p:nvPr>
            <p:ph type="ftr" sz="quarter" idx="11"/>
          </p:nvPr>
        </p:nvSpPr>
        <p:spPr/>
        <p:txBody>
          <a:bodyPr/>
          <a:lstStyle/>
          <a:p>
            <a:r>
              <a:rPr lang="en-US"/>
              <a:t>work summary                                                   Yiran Shan                                                  18.05.16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1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37E7D35-589B-49EA-8D88-48C6D6D4E151}" type="datetime1">
              <a:rPr lang="en-US" altLang="zh-CN" smtClean="0"/>
              <a:t>5/16/2018</a:t>
            </a:fld>
            <a:endParaRPr lang="en-US" dirty="0"/>
          </a:p>
        </p:txBody>
      </p:sp>
      <p:sp>
        <p:nvSpPr>
          <p:cNvPr id="5" name="Footer Placeholder 4"/>
          <p:cNvSpPr>
            <a:spLocks noGrp="1"/>
          </p:cNvSpPr>
          <p:nvPr>
            <p:ph type="ftr" sz="quarter" idx="11"/>
          </p:nvPr>
        </p:nvSpPr>
        <p:spPr/>
        <p:txBody>
          <a:bodyPr/>
          <a:lstStyle/>
          <a:p>
            <a:r>
              <a:rPr lang="en-US"/>
              <a:t>work summary                                                   Yiran Shan                                                  18.05.16</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47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E3BAFA6-0B04-4FDA-A63F-A03A3B4EFC22}" type="datetime1">
              <a:rPr lang="en-US" altLang="zh-CN" smtClean="0"/>
              <a:t>5/16/2018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work summary                                                   Yiran Shan                                                  18.05.16</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90152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7AA116A-FCA7-489F-8F27-B03EEFED2D36}" type="datetime1">
              <a:rPr lang="en-US" altLang="zh-CN" smtClean="0"/>
              <a:t>5/16/2018</a:t>
            </a:fld>
            <a:endParaRPr lang="en-US" dirty="0"/>
          </a:p>
        </p:txBody>
      </p:sp>
      <p:sp>
        <p:nvSpPr>
          <p:cNvPr id="6" name="Footer Placeholder 5"/>
          <p:cNvSpPr>
            <a:spLocks noGrp="1"/>
          </p:cNvSpPr>
          <p:nvPr>
            <p:ph type="ftr" sz="quarter" idx="11"/>
          </p:nvPr>
        </p:nvSpPr>
        <p:spPr/>
        <p:txBody>
          <a:bodyPr/>
          <a:lstStyle/>
          <a:p>
            <a:r>
              <a:rPr lang="en-US"/>
              <a:t>work summary                                                   Yiran Shan                                                  18.05.16</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68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F2772A4-8FEE-4F93-A024-1FAC22C9EABF}" type="datetime1">
              <a:rPr lang="en-US" altLang="zh-CN" smtClean="0"/>
              <a:t>5/16/2018</a:t>
            </a:fld>
            <a:endParaRPr lang="en-US" dirty="0"/>
          </a:p>
        </p:txBody>
      </p:sp>
      <p:sp>
        <p:nvSpPr>
          <p:cNvPr id="8" name="Footer Placeholder 7"/>
          <p:cNvSpPr>
            <a:spLocks noGrp="1"/>
          </p:cNvSpPr>
          <p:nvPr>
            <p:ph type="ftr" sz="quarter" idx="11"/>
          </p:nvPr>
        </p:nvSpPr>
        <p:spPr/>
        <p:txBody>
          <a:bodyPr/>
          <a:lstStyle/>
          <a:p>
            <a:r>
              <a:rPr lang="en-US"/>
              <a:t>work summary                                                   Yiran Shan                                                  18.05.16</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338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0A1D0F6-0302-423F-B9D2-A0B7E77025C0}" type="datetime1">
              <a:rPr lang="en-US" altLang="zh-CN" smtClean="0"/>
              <a:t>5/16/2018</a:t>
            </a:fld>
            <a:endParaRPr lang="en-US" dirty="0"/>
          </a:p>
        </p:txBody>
      </p:sp>
      <p:sp>
        <p:nvSpPr>
          <p:cNvPr id="4" name="Footer Placeholder 3"/>
          <p:cNvSpPr>
            <a:spLocks noGrp="1"/>
          </p:cNvSpPr>
          <p:nvPr>
            <p:ph type="ftr" sz="quarter" idx="11"/>
          </p:nvPr>
        </p:nvSpPr>
        <p:spPr/>
        <p:txBody>
          <a:bodyPr/>
          <a:lstStyle/>
          <a:p>
            <a:r>
              <a:rPr lang="en-US"/>
              <a:t>work summary                                                   Yiran Shan                                                  18.05.16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78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5B2A-3835-416C-8DF6-3280C5BCC478}" type="datetime1">
              <a:rPr lang="en-US" altLang="zh-CN" smtClean="0"/>
              <a:t>5/16/2018</a:t>
            </a:fld>
            <a:endParaRPr lang="en-US" dirty="0"/>
          </a:p>
        </p:txBody>
      </p:sp>
      <p:sp>
        <p:nvSpPr>
          <p:cNvPr id="3" name="Footer Placeholder 2"/>
          <p:cNvSpPr>
            <a:spLocks noGrp="1"/>
          </p:cNvSpPr>
          <p:nvPr>
            <p:ph type="ftr" sz="quarter" idx="11"/>
          </p:nvPr>
        </p:nvSpPr>
        <p:spPr/>
        <p:txBody>
          <a:bodyPr/>
          <a:lstStyle/>
          <a:p>
            <a:r>
              <a:rPr lang="en-US"/>
              <a:t>work summary                                                   Yiran Shan                                                  18.05.16</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28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CEDE250-3D0B-487A-B06A-68903AB3B1D0}" type="datetime1">
              <a:rPr lang="en-US" altLang="zh-CN" smtClean="0"/>
              <a:t>5/16/2018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work summary                                                   Yiran Shan                                                  18.05.16</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69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B35E15A-A947-4C68-96A9-F3A1FC4DE607}" type="datetime1">
              <a:rPr lang="en-US" altLang="zh-CN" smtClean="0"/>
              <a:t>5/16/2018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work summary                                                   Yiran Shan                                                  18.05.16</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95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E640CA7-E6EA-49A9-AF4D-54F040D37198}" type="datetime1">
              <a:rPr lang="en-US" altLang="zh-CN" smtClean="0"/>
              <a:t>5/16/2018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work summary                                                   Yiran Shan                                                  18.05.16</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7145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663C9-7063-4405-AA59-9E9EA106A536}"/>
              </a:ext>
            </a:extLst>
          </p:cNvPr>
          <p:cNvSpPr>
            <a:spLocks noGrp="1"/>
          </p:cNvSpPr>
          <p:nvPr>
            <p:ph type="ctrTitle"/>
          </p:nvPr>
        </p:nvSpPr>
        <p:spPr>
          <a:xfrm>
            <a:off x="1304103" y="1318591"/>
            <a:ext cx="5800929" cy="4220820"/>
          </a:xfrm>
        </p:spPr>
        <p:txBody>
          <a:bodyPr anchor="ctr">
            <a:normAutofit/>
          </a:bodyPr>
          <a:lstStyle/>
          <a:p>
            <a:pPr algn="r"/>
            <a:r>
              <a:rPr lang="en-US" altLang="zh-CN" sz="6600" dirty="0">
                <a:solidFill>
                  <a:schemeClr val="tx2">
                    <a:lumMod val="75000"/>
                  </a:schemeClr>
                </a:solidFill>
              </a:rPr>
              <a:t>					Large Graphs Embedding</a:t>
            </a:r>
            <a:endParaRPr lang="zh-CN" altLang="en-US" sz="6600" dirty="0">
              <a:solidFill>
                <a:schemeClr val="tx2">
                  <a:lumMod val="75000"/>
                </a:schemeClr>
              </a:solidFill>
            </a:endParaRPr>
          </a:p>
        </p:txBody>
      </p:sp>
      <p:sp>
        <p:nvSpPr>
          <p:cNvPr id="3" name="副标题 2">
            <a:extLst>
              <a:ext uri="{FF2B5EF4-FFF2-40B4-BE49-F238E27FC236}">
                <a16:creationId xmlns:a16="http://schemas.microsoft.com/office/drawing/2014/main" id="{B30596EC-0ECA-4BAA-8421-69A793C1B4A4}"/>
              </a:ext>
            </a:extLst>
          </p:cNvPr>
          <p:cNvSpPr>
            <a:spLocks noGrp="1"/>
          </p:cNvSpPr>
          <p:nvPr>
            <p:ph type="subTitle" idx="1"/>
          </p:nvPr>
        </p:nvSpPr>
        <p:spPr>
          <a:xfrm>
            <a:off x="7855048" y="1871831"/>
            <a:ext cx="3084569" cy="3199806"/>
          </a:xfrm>
        </p:spPr>
        <p:txBody>
          <a:bodyPr anchor="ctr">
            <a:normAutofit lnSpcReduction="10000"/>
          </a:bodyPr>
          <a:lstStyle/>
          <a:p>
            <a:r>
              <a:rPr lang="en-US" altLang="zh-CN">
                <a:solidFill>
                  <a:schemeClr val="tx2">
                    <a:lumMod val="75000"/>
                  </a:schemeClr>
                </a:solidFill>
              </a:rPr>
              <a:t>									--Yiran Shan</a:t>
            </a:r>
          </a:p>
          <a:p>
            <a:r>
              <a:rPr lang="en-US" altLang="zh-CN">
                <a:solidFill>
                  <a:schemeClr val="tx2">
                    <a:lumMod val="75000"/>
                  </a:schemeClr>
                </a:solidFill>
              </a:rPr>
              <a:t>									--2018.04.03</a:t>
            </a:r>
            <a:endParaRPr lang="zh-CN" altLang="en-US">
              <a:solidFill>
                <a:schemeClr val="tx2">
                  <a:lumMod val="75000"/>
                </a:schemeClr>
              </a:solidFill>
            </a:endParaRPr>
          </a:p>
        </p:txBody>
      </p:sp>
      <p:sp>
        <p:nvSpPr>
          <p:cNvPr id="4" name="页脚占位符 3">
            <a:extLst>
              <a:ext uri="{FF2B5EF4-FFF2-40B4-BE49-F238E27FC236}">
                <a16:creationId xmlns:a16="http://schemas.microsoft.com/office/drawing/2014/main" id="{F33ADC7B-3005-479A-8CD5-02D46B5BCDCE}"/>
              </a:ext>
            </a:extLst>
          </p:cNvPr>
          <p:cNvSpPr>
            <a:spLocks noGrp="1"/>
          </p:cNvSpPr>
          <p:nvPr>
            <p:ph type="ftr" sz="quarter" idx="11"/>
          </p:nvPr>
        </p:nvSpPr>
        <p:spPr/>
        <p:txBody>
          <a:bodyPr/>
          <a:lstStyle/>
          <a:p>
            <a:r>
              <a:rPr lang="en-US"/>
              <a:t>work summary                                                   Yiran Shan                                                  18.05.16</a:t>
            </a:r>
            <a:endParaRPr lang="en-US" dirty="0"/>
          </a:p>
        </p:txBody>
      </p:sp>
    </p:spTree>
    <p:extLst>
      <p:ext uri="{BB962C8B-B14F-4D97-AF65-F5344CB8AC3E}">
        <p14:creationId xmlns:p14="http://schemas.microsoft.com/office/powerpoint/2010/main" val="323745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7" name="内容占位符 3">
            <a:extLst>
              <a:ext uri="{FF2B5EF4-FFF2-40B4-BE49-F238E27FC236}">
                <a16:creationId xmlns:a16="http://schemas.microsoft.com/office/drawing/2014/main" id="{97F7FA94-5709-484F-928A-07F7B016B4F9}"/>
              </a:ext>
            </a:extLst>
          </p:cNvPr>
          <p:cNvPicPr>
            <a:picLocks noChangeAspect="1"/>
          </p:cNvPicPr>
          <p:nvPr/>
        </p:nvPicPr>
        <p:blipFill rotWithShape="1">
          <a:blip r:embed="rId2"/>
          <a:srcRect r="41778"/>
          <a:stretch/>
        </p:blipFill>
        <p:spPr>
          <a:xfrm>
            <a:off x="20" y="10"/>
            <a:ext cx="12191980" cy="6857990"/>
          </a:xfrm>
          <a:prstGeom prst="rect">
            <a:avLst/>
          </a:prstGeom>
        </p:spPr>
      </p:pic>
      <p:sp>
        <p:nvSpPr>
          <p:cNvPr id="2" name="标题 1">
            <a:extLst>
              <a:ext uri="{FF2B5EF4-FFF2-40B4-BE49-F238E27FC236}">
                <a16:creationId xmlns:a16="http://schemas.microsoft.com/office/drawing/2014/main" id="{2660AD3B-46FF-49C4-BB18-8F77B7C30B9C}"/>
              </a:ext>
            </a:extLst>
          </p:cNvPr>
          <p:cNvSpPr>
            <a:spLocks noGrp="1"/>
          </p:cNvSpPr>
          <p:nvPr>
            <p:ph type="title"/>
          </p:nvPr>
        </p:nvSpPr>
        <p:spPr>
          <a:xfrm>
            <a:off x="541867" y="626533"/>
            <a:ext cx="7128933" cy="1278467"/>
          </a:xfrm>
        </p:spPr>
        <p:txBody>
          <a:bodyPr anchor="ctr">
            <a:normAutofit/>
          </a:bodyPr>
          <a:lstStyle/>
          <a:p>
            <a:pPr>
              <a:lnSpc>
                <a:spcPct val="90000"/>
              </a:lnSpc>
            </a:pPr>
            <a:r>
              <a:rPr lang="en-US" altLang="zh-CN" sz="2700" dirty="0">
                <a:solidFill>
                  <a:srgbClr val="FEFFFF"/>
                </a:solidFill>
              </a:rPr>
              <a:t>Inductive Representation Learning on </a:t>
            </a:r>
            <a:br>
              <a:rPr lang="en-US" altLang="zh-CN" sz="2700" dirty="0">
                <a:solidFill>
                  <a:srgbClr val="FEFFFF"/>
                </a:solidFill>
              </a:rPr>
            </a:br>
            <a:r>
              <a:rPr lang="en-US" altLang="zh-CN" sz="2700" dirty="0">
                <a:solidFill>
                  <a:srgbClr val="FEFFFF"/>
                </a:solidFill>
              </a:rPr>
              <a:t>Large Graphs</a:t>
            </a:r>
            <a:br>
              <a:rPr lang="en-US" altLang="zh-CN" sz="2700" dirty="0">
                <a:solidFill>
                  <a:srgbClr val="FEFFFF"/>
                </a:solidFill>
              </a:rPr>
            </a:br>
            <a:endParaRPr lang="zh-CN" altLang="en-US" sz="2700" dirty="0">
              <a:solidFill>
                <a:srgbClr val="FEFFFF"/>
              </a:solidFill>
            </a:endParaRPr>
          </a:p>
        </p:txBody>
      </p:sp>
      <p:pic>
        <p:nvPicPr>
          <p:cNvPr id="3" name="内容占位符 2">
            <a:extLst>
              <a:ext uri="{FF2B5EF4-FFF2-40B4-BE49-F238E27FC236}">
                <a16:creationId xmlns:a16="http://schemas.microsoft.com/office/drawing/2014/main" id="{3428231E-380D-4675-BE5C-C3658BD6869E}"/>
              </a:ext>
            </a:extLst>
          </p:cNvPr>
          <p:cNvPicPr>
            <a:picLocks noGrp="1" noChangeAspect="1"/>
          </p:cNvPicPr>
          <p:nvPr>
            <p:ph idx="1"/>
          </p:nvPr>
        </p:nvPicPr>
        <p:blipFill rotWithShape="1">
          <a:blip r:embed="rId3"/>
          <a:srcRect r="9363"/>
          <a:stretch/>
        </p:blipFill>
        <p:spPr>
          <a:xfrm>
            <a:off x="259984" y="1465565"/>
            <a:ext cx="7913345" cy="4313176"/>
          </a:xfrm>
          <a:prstGeom prst="rect">
            <a:avLst/>
          </a:prstGeom>
        </p:spPr>
      </p:pic>
      <p:sp>
        <p:nvSpPr>
          <p:cNvPr id="8" name="页脚占位符 7">
            <a:extLst>
              <a:ext uri="{FF2B5EF4-FFF2-40B4-BE49-F238E27FC236}">
                <a16:creationId xmlns:a16="http://schemas.microsoft.com/office/drawing/2014/main" id="{612863BC-AF1D-4E0D-8E8F-B65E97F57FA0}"/>
              </a:ext>
            </a:extLst>
          </p:cNvPr>
          <p:cNvSpPr>
            <a:spLocks noGrp="1"/>
          </p:cNvSpPr>
          <p:nvPr>
            <p:ph type="ftr" sz="quarter" idx="11"/>
          </p:nvPr>
        </p:nvSpPr>
        <p:spPr/>
        <p:txBody>
          <a:bodyPr/>
          <a:lstStyle/>
          <a:p>
            <a:r>
              <a:rPr lang="en-US"/>
              <a:t>work summary                                                   Yiran Shan                                                  18.05.16</a:t>
            </a:r>
            <a:endParaRPr lang="en-US" dirty="0"/>
          </a:p>
        </p:txBody>
      </p:sp>
    </p:spTree>
    <p:extLst>
      <p:ext uri="{BB962C8B-B14F-4D97-AF65-F5344CB8AC3E}">
        <p14:creationId xmlns:p14="http://schemas.microsoft.com/office/powerpoint/2010/main" val="191649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6D4FB-D4D6-4DCF-A413-CA7BAFFBF0CA}"/>
              </a:ext>
            </a:extLst>
          </p:cNvPr>
          <p:cNvSpPr>
            <a:spLocks noGrp="1"/>
          </p:cNvSpPr>
          <p:nvPr>
            <p:ph type="title"/>
          </p:nvPr>
        </p:nvSpPr>
        <p:spPr/>
        <p:txBody>
          <a:bodyPr/>
          <a:lstStyle/>
          <a:p>
            <a:r>
              <a:rPr lang="en-US" altLang="zh-CN" dirty="0"/>
              <a:t>Inductive Representation Learning on </a:t>
            </a:r>
            <a:br>
              <a:rPr lang="en-US" altLang="zh-CN" dirty="0"/>
            </a:br>
            <a:r>
              <a:rPr lang="en-US" altLang="zh-CN" dirty="0"/>
              <a:t>Large Graphs</a:t>
            </a:r>
            <a:endParaRPr lang="zh-CN" altLang="en-US" dirty="0"/>
          </a:p>
        </p:txBody>
      </p:sp>
      <p:sp>
        <p:nvSpPr>
          <p:cNvPr id="3" name="内容占位符 2">
            <a:extLst>
              <a:ext uri="{FF2B5EF4-FFF2-40B4-BE49-F238E27FC236}">
                <a16:creationId xmlns:a16="http://schemas.microsoft.com/office/drawing/2014/main" id="{0C336B7D-28F0-4815-90DF-B5327BA10A3A}"/>
              </a:ext>
            </a:extLst>
          </p:cNvPr>
          <p:cNvSpPr>
            <a:spLocks noGrp="1"/>
          </p:cNvSpPr>
          <p:nvPr>
            <p:ph idx="1"/>
          </p:nvPr>
        </p:nvSpPr>
        <p:spPr/>
        <p:txBody>
          <a:bodyPr/>
          <a:lstStyle/>
          <a:p>
            <a:r>
              <a:rPr lang="en-US" altLang="zh-CN" dirty="0"/>
              <a:t>Learning W</a:t>
            </a:r>
          </a:p>
          <a:p>
            <a:endParaRPr lang="en-US" altLang="zh-CN" dirty="0"/>
          </a:p>
          <a:p>
            <a:pPr marL="457200" lvl="1" indent="0">
              <a:buNone/>
            </a:pPr>
            <a:endParaRPr lang="en-US" altLang="zh-CN" dirty="0"/>
          </a:p>
          <a:p>
            <a:pPr lvl="1"/>
            <a:r>
              <a:rPr lang="en-US" altLang="zh-CN" dirty="0"/>
              <a:t>Mean</a:t>
            </a:r>
          </a:p>
          <a:p>
            <a:pPr lvl="1"/>
            <a:r>
              <a:rPr lang="en-US" altLang="zh-CN" dirty="0"/>
              <a:t>LSTM</a:t>
            </a:r>
          </a:p>
          <a:p>
            <a:pPr lvl="1"/>
            <a:r>
              <a:rPr lang="en-US" altLang="zh-CN" dirty="0"/>
              <a:t>pool</a:t>
            </a:r>
            <a:endParaRPr lang="zh-CN" altLang="en-US" dirty="0"/>
          </a:p>
        </p:txBody>
      </p:sp>
      <p:sp>
        <p:nvSpPr>
          <p:cNvPr id="4" name="页脚占位符 3">
            <a:extLst>
              <a:ext uri="{FF2B5EF4-FFF2-40B4-BE49-F238E27FC236}">
                <a16:creationId xmlns:a16="http://schemas.microsoft.com/office/drawing/2014/main" id="{539F0246-EDA6-47E5-9D64-4C510EC82B50}"/>
              </a:ext>
            </a:extLst>
          </p:cNvPr>
          <p:cNvSpPr>
            <a:spLocks noGrp="1"/>
          </p:cNvSpPr>
          <p:nvPr>
            <p:ph type="ftr" sz="quarter" idx="11"/>
          </p:nvPr>
        </p:nvSpPr>
        <p:spPr/>
        <p:txBody>
          <a:bodyPr/>
          <a:lstStyle/>
          <a:p>
            <a:r>
              <a:rPr lang="en-US"/>
              <a:t>work summary                                                   Yiran Shan                                                  18.05.16</a:t>
            </a:r>
            <a:endParaRPr lang="en-US" dirty="0"/>
          </a:p>
        </p:txBody>
      </p:sp>
      <p:pic>
        <p:nvPicPr>
          <p:cNvPr id="5" name="图片 4">
            <a:extLst>
              <a:ext uri="{FF2B5EF4-FFF2-40B4-BE49-F238E27FC236}">
                <a16:creationId xmlns:a16="http://schemas.microsoft.com/office/drawing/2014/main" id="{5098F4A9-6FC5-4CA3-93B9-A8ED249875F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33737" y="2634615"/>
            <a:ext cx="5724525" cy="428625"/>
          </a:xfrm>
          <a:prstGeom prst="rect">
            <a:avLst/>
          </a:prstGeom>
        </p:spPr>
      </p:pic>
      <p:pic>
        <p:nvPicPr>
          <p:cNvPr id="6" name="图片 5">
            <a:extLst>
              <a:ext uri="{FF2B5EF4-FFF2-40B4-BE49-F238E27FC236}">
                <a16:creationId xmlns:a16="http://schemas.microsoft.com/office/drawing/2014/main" id="{B36E774B-4425-4491-8D14-FC05FC6ADAA7}"/>
              </a:ext>
            </a:extLst>
          </p:cNvPr>
          <p:cNvPicPr>
            <a:picLocks noChangeAspect="1"/>
          </p:cNvPicPr>
          <p:nvPr/>
        </p:nvPicPr>
        <p:blipFill rotWithShape="1">
          <a:blip r:embed="rId3">
            <a:clrChange>
              <a:clrFrom>
                <a:srgbClr val="FFFFFF"/>
              </a:clrFrom>
              <a:clrTo>
                <a:srgbClr val="FFFFFF">
                  <a:alpha val="0"/>
                </a:srgbClr>
              </a:clrTo>
            </a:clrChange>
          </a:blip>
          <a:srcRect t="2729"/>
          <a:stretch/>
        </p:blipFill>
        <p:spPr>
          <a:xfrm>
            <a:off x="3643239" y="4375052"/>
            <a:ext cx="4878092" cy="1858837"/>
          </a:xfrm>
          <a:prstGeom prst="rect">
            <a:avLst/>
          </a:prstGeom>
        </p:spPr>
      </p:pic>
    </p:spTree>
    <p:extLst>
      <p:ext uri="{BB962C8B-B14F-4D97-AF65-F5344CB8AC3E}">
        <p14:creationId xmlns:p14="http://schemas.microsoft.com/office/powerpoint/2010/main" val="248562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3AC6-BA4C-4CBC-AF13-89AF4388E8C9}"/>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normAutofit lnSpcReduction="10000"/>
          </a:bodyPr>
          <a:lstStyle/>
          <a:p>
            <a:r>
              <a:rPr lang="en-US" altLang="zh-CN" dirty="0" err="1"/>
              <a:t>GCNAggregator</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Question : GCN ?</a:t>
            </a:r>
          </a:p>
          <a:p>
            <a:pPr lvl="1"/>
            <a:r>
              <a:rPr lang="en-US" altLang="zh-CN" dirty="0"/>
              <a:t>Next ppt (CNN-&gt;GCN)</a:t>
            </a:r>
            <a:endParaRPr lang="zh-CN" altLang="en-US" dirty="0"/>
          </a:p>
        </p:txBody>
      </p:sp>
      <p:sp>
        <p:nvSpPr>
          <p:cNvPr id="5" name="页脚占位符 4">
            <a:extLst>
              <a:ext uri="{FF2B5EF4-FFF2-40B4-BE49-F238E27FC236}">
                <a16:creationId xmlns:a16="http://schemas.microsoft.com/office/drawing/2014/main" id="{C1787FB3-8832-4F09-BC7F-61922285D9AF}"/>
              </a:ext>
            </a:extLst>
          </p:cNvPr>
          <p:cNvSpPr>
            <a:spLocks noGrp="1"/>
          </p:cNvSpPr>
          <p:nvPr>
            <p:ph type="ftr" sz="quarter" idx="11"/>
          </p:nvPr>
        </p:nvSpPr>
        <p:spPr>
          <a:xfrm>
            <a:off x="2589212" y="6135808"/>
            <a:ext cx="8915400" cy="365125"/>
          </a:xfrm>
        </p:spPr>
        <p:txBody>
          <a:bodyPr/>
          <a:lstStyle/>
          <a:p>
            <a:r>
              <a:rPr lang="en-US"/>
              <a:t>work summary                                                   Yiran Shan                                                  18.05.16</a:t>
            </a:r>
            <a:endParaRPr lang="en-US" dirty="0"/>
          </a:p>
        </p:txBody>
      </p:sp>
      <p:pic>
        <p:nvPicPr>
          <p:cNvPr id="7" name="图片 6">
            <a:extLst>
              <a:ext uri="{FF2B5EF4-FFF2-40B4-BE49-F238E27FC236}">
                <a16:creationId xmlns:a16="http://schemas.microsoft.com/office/drawing/2014/main" id="{0A7C57D4-3F55-4DA6-905E-4BD825150288}"/>
              </a:ext>
            </a:extLst>
          </p:cNvPr>
          <p:cNvPicPr>
            <a:picLocks noChangeAspect="1"/>
          </p:cNvPicPr>
          <p:nvPr/>
        </p:nvPicPr>
        <p:blipFill rotWithShape="1">
          <a:blip r:embed="rId2">
            <a:clrChange>
              <a:clrFrom>
                <a:srgbClr val="FFFFFF"/>
              </a:clrFrom>
              <a:clrTo>
                <a:srgbClr val="FFFFFF">
                  <a:alpha val="0"/>
                </a:srgbClr>
              </a:clrTo>
            </a:clrChange>
          </a:blip>
          <a:srcRect r="3039" b="4942"/>
          <a:stretch/>
        </p:blipFill>
        <p:spPr>
          <a:xfrm>
            <a:off x="3160322" y="2759805"/>
            <a:ext cx="5013007" cy="457683"/>
          </a:xfrm>
          <a:prstGeom prst="rect">
            <a:avLst/>
          </a:prstGeom>
        </p:spPr>
      </p:pic>
      <p:pic>
        <p:nvPicPr>
          <p:cNvPr id="4" name="图片 3">
            <a:extLst>
              <a:ext uri="{FF2B5EF4-FFF2-40B4-BE49-F238E27FC236}">
                <a16:creationId xmlns:a16="http://schemas.microsoft.com/office/drawing/2014/main" id="{6E206681-324A-496C-A060-C1BA5D93F36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28429" y="3446088"/>
            <a:ext cx="6535141" cy="1146516"/>
          </a:xfrm>
          <a:prstGeom prst="rect">
            <a:avLst/>
          </a:prstGeom>
        </p:spPr>
      </p:pic>
    </p:spTree>
    <p:extLst>
      <p:ext uri="{BB962C8B-B14F-4D97-AF65-F5344CB8AC3E}">
        <p14:creationId xmlns:p14="http://schemas.microsoft.com/office/powerpoint/2010/main" val="128398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3AC6-BA4C-4CBC-AF13-89AF4388E8C9}"/>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lstStyle/>
          <a:p>
            <a:r>
              <a:rPr lang="en-US" altLang="zh-CN" dirty="0" err="1"/>
              <a:t>MeanAggregator</a:t>
            </a:r>
            <a:r>
              <a:rPr lang="en-US" altLang="zh-CN" dirty="0"/>
              <a:t>:</a:t>
            </a:r>
          </a:p>
          <a:p>
            <a:endParaRPr lang="zh-CN" altLang="en-US" dirty="0"/>
          </a:p>
        </p:txBody>
      </p:sp>
      <p:sp>
        <p:nvSpPr>
          <p:cNvPr id="5" name="页脚占位符 4">
            <a:extLst>
              <a:ext uri="{FF2B5EF4-FFF2-40B4-BE49-F238E27FC236}">
                <a16:creationId xmlns:a16="http://schemas.microsoft.com/office/drawing/2014/main" id="{C1787FB3-8832-4F09-BC7F-61922285D9AF}"/>
              </a:ext>
            </a:extLst>
          </p:cNvPr>
          <p:cNvSpPr>
            <a:spLocks noGrp="1"/>
          </p:cNvSpPr>
          <p:nvPr>
            <p:ph type="ftr" sz="quarter" idx="11"/>
          </p:nvPr>
        </p:nvSpPr>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6493170E-33C5-4BE2-88A6-86A18F012525}"/>
              </a:ext>
            </a:extLst>
          </p:cNvPr>
          <p:cNvPicPr>
            <a:picLocks noChangeAspect="1"/>
          </p:cNvPicPr>
          <p:nvPr/>
        </p:nvPicPr>
        <p:blipFill rotWithShape="1">
          <a:blip r:embed="rId2">
            <a:clrChange>
              <a:clrFrom>
                <a:srgbClr val="FFFFFF"/>
              </a:clrFrom>
              <a:clrTo>
                <a:srgbClr val="FFFFFF">
                  <a:alpha val="0"/>
                </a:srgbClr>
              </a:clrTo>
            </a:clrChange>
          </a:blip>
          <a:srcRect r="3039" b="4942"/>
          <a:stretch/>
        </p:blipFill>
        <p:spPr>
          <a:xfrm>
            <a:off x="3413541" y="2601644"/>
            <a:ext cx="4970804" cy="453830"/>
          </a:xfrm>
          <a:prstGeom prst="rect">
            <a:avLst/>
          </a:prstGeom>
        </p:spPr>
      </p:pic>
      <p:pic>
        <p:nvPicPr>
          <p:cNvPr id="7" name="图片 6">
            <a:extLst>
              <a:ext uri="{FF2B5EF4-FFF2-40B4-BE49-F238E27FC236}">
                <a16:creationId xmlns:a16="http://schemas.microsoft.com/office/drawing/2014/main" id="{E2B59D8D-4C20-451C-B582-46EF1AFB7BF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76338" y="4856139"/>
            <a:ext cx="10478606" cy="363120"/>
          </a:xfrm>
          <a:prstGeom prst="rect">
            <a:avLst/>
          </a:prstGeom>
        </p:spPr>
      </p:pic>
      <p:pic>
        <p:nvPicPr>
          <p:cNvPr id="8" name="图片 7">
            <a:extLst>
              <a:ext uri="{FF2B5EF4-FFF2-40B4-BE49-F238E27FC236}">
                <a16:creationId xmlns:a16="http://schemas.microsoft.com/office/drawing/2014/main" id="{689F0DC9-A57C-45E5-9573-25B4D035C59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918351" y="3284074"/>
            <a:ext cx="7794580" cy="1457765"/>
          </a:xfrm>
          <a:prstGeom prst="rect">
            <a:avLst/>
          </a:prstGeom>
        </p:spPr>
      </p:pic>
      <p:sp>
        <p:nvSpPr>
          <p:cNvPr id="11" name="矩形 10">
            <a:extLst>
              <a:ext uri="{FF2B5EF4-FFF2-40B4-BE49-F238E27FC236}">
                <a16:creationId xmlns:a16="http://schemas.microsoft.com/office/drawing/2014/main" id="{84FAAD76-748F-4628-BC65-20886B95853D}"/>
              </a:ext>
            </a:extLst>
          </p:cNvPr>
          <p:cNvSpPr/>
          <p:nvPr/>
        </p:nvSpPr>
        <p:spPr>
          <a:xfrm>
            <a:off x="5725550" y="3862460"/>
            <a:ext cx="1420836" cy="359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9BB8AE7-CFA4-4606-A0C6-42D7CD29814E}"/>
              </a:ext>
            </a:extLst>
          </p:cNvPr>
          <p:cNvSpPr/>
          <p:nvPr/>
        </p:nvSpPr>
        <p:spPr>
          <a:xfrm>
            <a:off x="5528603" y="4315602"/>
            <a:ext cx="1139483" cy="359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715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3AC6-BA4C-4CBC-AF13-89AF4388E8C9}"/>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lstStyle/>
          <a:p>
            <a:r>
              <a:rPr lang="en-US" altLang="zh-CN" dirty="0" err="1"/>
              <a:t>MaxPoolingAggregator</a:t>
            </a:r>
            <a:r>
              <a:rPr lang="en-US" altLang="zh-CN" dirty="0"/>
              <a:t>/</a:t>
            </a:r>
            <a:r>
              <a:rPr lang="en-US" altLang="zh-CN" dirty="0" err="1"/>
              <a:t>MeanPoolingAggregator</a:t>
            </a:r>
            <a:r>
              <a:rPr lang="en-US" altLang="zh-CN" dirty="0"/>
              <a:t>:</a:t>
            </a:r>
          </a:p>
          <a:p>
            <a:endParaRPr lang="en-US" altLang="zh-CN" dirty="0"/>
          </a:p>
          <a:p>
            <a:endParaRPr lang="en-US" altLang="zh-CN" dirty="0"/>
          </a:p>
          <a:p>
            <a:r>
              <a:rPr lang="zh-CN" altLang="en-US" dirty="0"/>
              <a:t>multi-layer perceptron </a:t>
            </a:r>
            <a:r>
              <a:rPr lang="en-US" altLang="zh-CN" dirty="0"/>
              <a:t>Realization</a:t>
            </a:r>
            <a:endParaRPr lang="zh-CN" altLang="en-US" dirty="0"/>
          </a:p>
          <a:p>
            <a:endParaRPr lang="zh-CN" altLang="en-US" dirty="0"/>
          </a:p>
        </p:txBody>
      </p:sp>
      <p:sp>
        <p:nvSpPr>
          <p:cNvPr id="5" name="页脚占位符 4">
            <a:extLst>
              <a:ext uri="{FF2B5EF4-FFF2-40B4-BE49-F238E27FC236}">
                <a16:creationId xmlns:a16="http://schemas.microsoft.com/office/drawing/2014/main" id="{C1787FB3-8832-4F09-BC7F-61922285D9AF}"/>
              </a:ext>
            </a:extLst>
          </p:cNvPr>
          <p:cNvSpPr>
            <a:spLocks noGrp="1"/>
          </p:cNvSpPr>
          <p:nvPr>
            <p:ph type="ftr" sz="quarter" idx="11"/>
          </p:nvPr>
        </p:nvSpPr>
        <p:spPr>
          <a:xfrm>
            <a:off x="2589212" y="6135808"/>
            <a:ext cx="8003760" cy="365125"/>
          </a:xfrm>
        </p:spPr>
        <p:txBody>
          <a:bodyPr/>
          <a:lstStyle/>
          <a:p>
            <a:r>
              <a:rPr lang="en-US"/>
              <a:t>work summary                                                   Yiran Shan                                                  18.05.16</a:t>
            </a:r>
            <a:endParaRPr lang="en-US" dirty="0"/>
          </a:p>
        </p:txBody>
      </p:sp>
      <p:pic>
        <p:nvPicPr>
          <p:cNvPr id="6" name="图片 5">
            <a:extLst>
              <a:ext uri="{FF2B5EF4-FFF2-40B4-BE49-F238E27FC236}">
                <a16:creationId xmlns:a16="http://schemas.microsoft.com/office/drawing/2014/main" id="{83042C54-9306-422A-87F6-90F3D31142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75819" y="2702828"/>
            <a:ext cx="5322527" cy="589012"/>
          </a:xfrm>
          <a:prstGeom prst="rect">
            <a:avLst/>
          </a:prstGeom>
        </p:spPr>
      </p:pic>
      <p:pic>
        <p:nvPicPr>
          <p:cNvPr id="9" name="图片 8">
            <a:extLst>
              <a:ext uri="{FF2B5EF4-FFF2-40B4-BE49-F238E27FC236}">
                <a16:creationId xmlns:a16="http://schemas.microsoft.com/office/drawing/2014/main" id="{8B1FCE2B-A243-4813-B7C7-1E0807B10C5E}"/>
              </a:ext>
            </a:extLst>
          </p:cNvPr>
          <p:cNvPicPr>
            <a:picLocks noChangeAspect="1"/>
          </p:cNvPicPr>
          <p:nvPr/>
        </p:nvPicPr>
        <p:blipFill>
          <a:blip r:embed="rId3"/>
          <a:stretch>
            <a:fillRect/>
          </a:stretch>
        </p:blipFill>
        <p:spPr>
          <a:xfrm>
            <a:off x="3498605" y="3861068"/>
            <a:ext cx="4210050" cy="954769"/>
          </a:xfrm>
          <a:prstGeom prst="rect">
            <a:avLst/>
          </a:prstGeom>
        </p:spPr>
      </p:pic>
      <p:pic>
        <p:nvPicPr>
          <p:cNvPr id="11" name="图片 10">
            <a:extLst>
              <a:ext uri="{FF2B5EF4-FFF2-40B4-BE49-F238E27FC236}">
                <a16:creationId xmlns:a16="http://schemas.microsoft.com/office/drawing/2014/main" id="{93EE8432-8E34-425A-9180-B9ED5990E8FA}"/>
              </a:ext>
            </a:extLst>
          </p:cNvPr>
          <p:cNvPicPr>
            <a:picLocks noChangeAspect="1"/>
          </p:cNvPicPr>
          <p:nvPr/>
        </p:nvPicPr>
        <p:blipFill>
          <a:blip r:embed="rId4"/>
          <a:stretch>
            <a:fillRect/>
          </a:stretch>
        </p:blipFill>
        <p:spPr>
          <a:xfrm>
            <a:off x="3498605" y="4813835"/>
            <a:ext cx="6410325" cy="1323975"/>
          </a:xfrm>
          <a:prstGeom prst="rect">
            <a:avLst/>
          </a:prstGeom>
        </p:spPr>
      </p:pic>
    </p:spTree>
    <p:extLst>
      <p:ext uri="{BB962C8B-B14F-4D97-AF65-F5344CB8AC3E}">
        <p14:creationId xmlns:p14="http://schemas.microsoft.com/office/powerpoint/2010/main" val="376395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3AC6-BA4C-4CBC-AF13-89AF4388E8C9}"/>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lstStyle/>
          <a:p>
            <a:r>
              <a:rPr lang="en-US" altLang="zh-CN" dirty="0" err="1"/>
              <a:t>TwoMaxLayerPoolingAggregator</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5" name="页脚占位符 4">
            <a:extLst>
              <a:ext uri="{FF2B5EF4-FFF2-40B4-BE49-F238E27FC236}">
                <a16:creationId xmlns:a16="http://schemas.microsoft.com/office/drawing/2014/main" id="{C1787FB3-8832-4F09-BC7F-61922285D9AF}"/>
              </a:ext>
            </a:extLst>
          </p:cNvPr>
          <p:cNvSpPr>
            <a:spLocks noGrp="1"/>
          </p:cNvSpPr>
          <p:nvPr>
            <p:ph type="ftr" sz="quarter" idx="11"/>
          </p:nvPr>
        </p:nvSpPr>
        <p:spPr>
          <a:xfrm>
            <a:off x="2589212" y="6135808"/>
            <a:ext cx="8915400" cy="365125"/>
          </a:xfrm>
        </p:spPr>
        <p:txBody>
          <a:bodyPr/>
          <a:lstStyle/>
          <a:p>
            <a:r>
              <a:rPr lang="en-US"/>
              <a:t>work summary                                                   Yiran Shan                                                  18.05.16</a:t>
            </a:r>
            <a:endParaRPr lang="en-US" dirty="0"/>
          </a:p>
        </p:txBody>
      </p:sp>
      <p:pic>
        <p:nvPicPr>
          <p:cNvPr id="6" name="图片 5">
            <a:extLst>
              <a:ext uri="{FF2B5EF4-FFF2-40B4-BE49-F238E27FC236}">
                <a16:creationId xmlns:a16="http://schemas.microsoft.com/office/drawing/2014/main" id="{D1E0099E-840A-4490-9337-0511C616C724}"/>
              </a:ext>
            </a:extLst>
          </p:cNvPr>
          <p:cNvPicPr>
            <a:picLocks noChangeAspect="1"/>
          </p:cNvPicPr>
          <p:nvPr/>
        </p:nvPicPr>
        <p:blipFill>
          <a:blip r:embed="rId2"/>
          <a:stretch>
            <a:fillRect/>
          </a:stretch>
        </p:blipFill>
        <p:spPr>
          <a:xfrm>
            <a:off x="3138427" y="2968954"/>
            <a:ext cx="5915145" cy="2292594"/>
          </a:xfrm>
          <a:prstGeom prst="rect">
            <a:avLst/>
          </a:prstGeom>
        </p:spPr>
      </p:pic>
    </p:spTree>
    <p:extLst>
      <p:ext uri="{BB962C8B-B14F-4D97-AF65-F5344CB8AC3E}">
        <p14:creationId xmlns:p14="http://schemas.microsoft.com/office/powerpoint/2010/main" val="141490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3AC6-BA4C-4CBC-AF13-89AF4388E8C9}"/>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lstStyle/>
          <a:p>
            <a:r>
              <a:rPr lang="en-US" altLang="zh-CN" dirty="0" err="1"/>
              <a:t>SeqAggregator</a:t>
            </a:r>
            <a:r>
              <a:rPr lang="en-US" altLang="zh-CN" dirty="0">
                <a:sym typeface="Wingdings" panose="05000000000000000000" pitchFamily="2" charset="2"/>
              </a:rPr>
              <a:t>: (Aggregates via a standard LSTM.)</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5" name="页脚占位符 4">
            <a:extLst>
              <a:ext uri="{FF2B5EF4-FFF2-40B4-BE49-F238E27FC236}">
                <a16:creationId xmlns:a16="http://schemas.microsoft.com/office/drawing/2014/main" id="{C1787FB3-8832-4F09-BC7F-61922285D9AF}"/>
              </a:ext>
            </a:extLst>
          </p:cNvPr>
          <p:cNvSpPr>
            <a:spLocks noGrp="1"/>
          </p:cNvSpPr>
          <p:nvPr>
            <p:ph type="ftr" sz="quarter" idx="11"/>
          </p:nvPr>
        </p:nvSpPr>
        <p:spPr>
          <a:xfrm>
            <a:off x="2589212" y="6135808"/>
            <a:ext cx="8915400" cy="365125"/>
          </a:xfrm>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B69CC363-7310-4604-91EF-212613E3AE63}"/>
              </a:ext>
            </a:extLst>
          </p:cNvPr>
          <p:cNvPicPr>
            <a:picLocks noChangeAspect="1"/>
          </p:cNvPicPr>
          <p:nvPr/>
        </p:nvPicPr>
        <p:blipFill>
          <a:blip r:embed="rId2"/>
          <a:stretch>
            <a:fillRect/>
          </a:stretch>
        </p:blipFill>
        <p:spPr>
          <a:xfrm>
            <a:off x="2202473" y="3492013"/>
            <a:ext cx="5052766" cy="2557573"/>
          </a:xfrm>
          <a:prstGeom prst="rect">
            <a:avLst/>
          </a:prstGeom>
        </p:spPr>
      </p:pic>
      <p:pic>
        <p:nvPicPr>
          <p:cNvPr id="6" name="图片 5">
            <a:extLst>
              <a:ext uri="{FF2B5EF4-FFF2-40B4-BE49-F238E27FC236}">
                <a16:creationId xmlns:a16="http://schemas.microsoft.com/office/drawing/2014/main" id="{E0E72D16-8F26-4D63-A5E4-38D42C49C7E5}"/>
              </a:ext>
            </a:extLst>
          </p:cNvPr>
          <p:cNvPicPr>
            <a:picLocks noChangeAspect="1"/>
          </p:cNvPicPr>
          <p:nvPr/>
        </p:nvPicPr>
        <p:blipFill>
          <a:blip r:embed="rId3"/>
          <a:stretch>
            <a:fillRect/>
          </a:stretch>
        </p:blipFill>
        <p:spPr>
          <a:xfrm>
            <a:off x="2202473" y="2705709"/>
            <a:ext cx="6202293" cy="660279"/>
          </a:xfrm>
          <a:prstGeom prst="rect">
            <a:avLst/>
          </a:prstGeom>
        </p:spPr>
      </p:pic>
    </p:spTree>
    <p:extLst>
      <p:ext uri="{BB962C8B-B14F-4D97-AF65-F5344CB8AC3E}">
        <p14:creationId xmlns:p14="http://schemas.microsoft.com/office/powerpoint/2010/main" val="30086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BBFB7-A294-42DD-8AEC-0A9205C64398}"/>
              </a:ext>
            </a:extLst>
          </p:cNvPr>
          <p:cNvSpPr>
            <a:spLocks noGrp="1"/>
          </p:cNvSpPr>
          <p:nvPr>
            <p:ph type="title"/>
          </p:nvPr>
        </p:nvSpPr>
        <p:spPr>
          <a:xfrm>
            <a:off x="2592925" y="624110"/>
            <a:ext cx="9252072" cy="1280890"/>
          </a:xfrm>
        </p:spPr>
        <p:txBody>
          <a:bodyPr>
            <a:normAutofit/>
          </a:bodyPr>
          <a:lstStyle/>
          <a:p>
            <a:r>
              <a:rPr lang="en-US" altLang="zh-CN" dirty="0"/>
              <a:t>GCN</a:t>
            </a:r>
            <a:endParaRPr lang="zh-CN" altLang="en-US" dirty="0"/>
          </a:p>
        </p:txBody>
      </p:sp>
      <p:sp>
        <p:nvSpPr>
          <p:cNvPr id="3" name="内容占位符 2">
            <a:extLst>
              <a:ext uri="{FF2B5EF4-FFF2-40B4-BE49-F238E27FC236}">
                <a16:creationId xmlns:a16="http://schemas.microsoft.com/office/drawing/2014/main" id="{6ED5BE05-5D2F-4BF5-AB9B-958D07D701D2}"/>
              </a:ext>
            </a:extLst>
          </p:cNvPr>
          <p:cNvSpPr>
            <a:spLocks noGrp="1"/>
          </p:cNvSpPr>
          <p:nvPr>
            <p:ph idx="1"/>
          </p:nvPr>
        </p:nvSpPr>
        <p:spPr>
          <a:xfrm>
            <a:off x="2589211" y="2133600"/>
            <a:ext cx="9402919" cy="3777622"/>
          </a:xfrm>
        </p:spPr>
        <p:txBody>
          <a:bodyPr/>
          <a:lstStyle/>
          <a:p>
            <a:r>
              <a:rPr lang="en-US" altLang="zh-CN" dirty="0"/>
              <a:t>Motivation</a:t>
            </a:r>
          </a:p>
          <a:p>
            <a:pPr lvl="1"/>
            <a:r>
              <a:rPr lang="en-US" altLang="zh-CN" dirty="0"/>
              <a:t>generalization of neural network models to such structured datasets.</a:t>
            </a:r>
          </a:p>
          <a:p>
            <a:pPr lvl="1"/>
            <a:r>
              <a:rPr lang="en-US" altLang="zh-CN" dirty="0"/>
              <a:t>CNN cannot handle the non Euclidean Structure</a:t>
            </a:r>
          </a:p>
          <a:p>
            <a:r>
              <a:rPr lang="en-US" altLang="zh-CN" dirty="0"/>
              <a:t>Related work</a:t>
            </a:r>
          </a:p>
          <a:p>
            <a:pPr lvl="1"/>
            <a:r>
              <a:rPr lang="en-US" altLang="zh-CN" dirty="0"/>
              <a:t>Vertex domain(Learning Convolutional Neural Networks for Graphs(2016))</a:t>
            </a:r>
          </a:p>
          <a:p>
            <a:pPr lvl="1"/>
            <a:r>
              <a:rPr lang="en-US" altLang="zh-CN" dirty="0"/>
              <a:t>Spectral domain(Spectral Networks and Deep Locally Connected Networks on Graph(2014))</a:t>
            </a:r>
          </a:p>
          <a:p>
            <a:pPr lvl="1"/>
            <a:r>
              <a:rPr lang="en-US" altLang="zh-CN" dirty="0"/>
              <a:t>Convolutional Neural Networks on Graphs With Fast Localized Spectral Filtering(2016)</a:t>
            </a:r>
          </a:p>
          <a:p>
            <a:pPr lvl="1"/>
            <a:r>
              <a:rPr lang="en-US" altLang="zh-CN" dirty="0"/>
              <a:t>Semi-Supervised Classification with Graph Convolution Network(2016)</a:t>
            </a:r>
          </a:p>
          <a:p>
            <a:pPr lvl="1"/>
            <a:endParaRPr lang="en-US" altLang="zh-CN" dirty="0"/>
          </a:p>
          <a:p>
            <a:pPr lvl="1"/>
            <a:endParaRPr lang="zh-CN" altLang="en-US" dirty="0"/>
          </a:p>
        </p:txBody>
      </p:sp>
      <p:sp>
        <p:nvSpPr>
          <p:cNvPr id="4" name="页脚占位符 3">
            <a:extLst>
              <a:ext uri="{FF2B5EF4-FFF2-40B4-BE49-F238E27FC236}">
                <a16:creationId xmlns:a16="http://schemas.microsoft.com/office/drawing/2014/main" id="{0FDA9970-CECA-4276-B7D3-F4B9F3E0C4A9}"/>
              </a:ext>
            </a:extLst>
          </p:cNvPr>
          <p:cNvSpPr>
            <a:spLocks noGrp="1"/>
          </p:cNvSpPr>
          <p:nvPr>
            <p:ph type="ftr" sz="quarter" idx="11"/>
          </p:nvPr>
        </p:nvSpPr>
        <p:spPr/>
        <p:txBody>
          <a:bodyPr/>
          <a:lstStyle/>
          <a:p>
            <a:r>
              <a:rPr lang="en-US"/>
              <a:t>work summary                                                   Yiran Shan                                                  18.05.16</a:t>
            </a:r>
            <a:endParaRPr lang="en-US" dirty="0"/>
          </a:p>
        </p:txBody>
      </p:sp>
    </p:spTree>
    <p:extLst>
      <p:ext uri="{BB962C8B-B14F-4D97-AF65-F5344CB8AC3E}">
        <p14:creationId xmlns:p14="http://schemas.microsoft.com/office/powerpoint/2010/main" val="266045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0F38B58-C586-4EA2-AB8A-EEFAAF6765D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89198" y="967452"/>
            <a:ext cx="6953577" cy="4598029"/>
          </a:xfrm>
          <a:prstGeom prst="rect">
            <a:avLst/>
          </a:prstGeom>
        </p:spPr>
      </p:pic>
      <p:sp>
        <p:nvSpPr>
          <p:cNvPr id="2" name="标题 1">
            <a:extLst>
              <a:ext uri="{FF2B5EF4-FFF2-40B4-BE49-F238E27FC236}">
                <a16:creationId xmlns:a16="http://schemas.microsoft.com/office/drawing/2014/main" id="{5B94B17A-DD15-4492-A26F-40ADC6919278}"/>
              </a:ext>
            </a:extLst>
          </p:cNvPr>
          <p:cNvSpPr>
            <a:spLocks noGrp="1"/>
          </p:cNvSpPr>
          <p:nvPr>
            <p:ph type="title"/>
          </p:nvPr>
        </p:nvSpPr>
        <p:spPr>
          <a:xfrm>
            <a:off x="649224" y="645106"/>
            <a:ext cx="3650279" cy="1259894"/>
          </a:xfrm>
        </p:spPr>
        <p:txBody>
          <a:bodyPr>
            <a:normAutofit/>
          </a:bodyPr>
          <a:lstStyle/>
          <a:p>
            <a:pPr>
              <a:lnSpc>
                <a:spcPct val="90000"/>
              </a:lnSpc>
            </a:pPr>
            <a:r>
              <a:rPr lang="en-US" altLang="zh-CN" sz="2300" dirty="0"/>
              <a:t>Learning Convolutional Neural Networks for Graphs(2016ICML)</a:t>
            </a:r>
            <a:endParaRPr lang="zh-CN" altLang="en-US" sz="2300" dirty="0"/>
          </a:p>
        </p:txBody>
      </p:sp>
      <p:sp>
        <p:nvSpPr>
          <p:cNvPr id="7" name="内容占位符 6">
            <a:extLst>
              <a:ext uri="{FF2B5EF4-FFF2-40B4-BE49-F238E27FC236}">
                <a16:creationId xmlns:a16="http://schemas.microsoft.com/office/drawing/2014/main" id="{CDD5C611-A944-4D92-AF10-A14D071D7D18}"/>
              </a:ext>
            </a:extLst>
          </p:cNvPr>
          <p:cNvSpPr>
            <a:spLocks noGrp="1"/>
          </p:cNvSpPr>
          <p:nvPr>
            <p:ph idx="1"/>
          </p:nvPr>
        </p:nvSpPr>
        <p:spPr>
          <a:xfrm>
            <a:off x="649225" y="2133600"/>
            <a:ext cx="3650278" cy="3759253"/>
          </a:xfrm>
        </p:spPr>
        <p:txBody>
          <a:bodyPr>
            <a:normAutofit/>
          </a:bodyPr>
          <a:lstStyle/>
          <a:p>
            <a:r>
              <a:rPr lang="en-US" altLang="zh-CN" dirty="0"/>
              <a:t>Node Sequence Selection </a:t>
            </a:r>
          </a:p>
          <a:p>
            <a:r>
              <a:rPr lang="en-US" altLang="zh-CN" dirty="0"/>
              <a:t>Neighborhood Assembly</a:t>
            </a:r>
          </a:p>
          <a:p>
            <a:r>
              <a:rPr lang="en-US" altLang="zh-CN" dirty="0"/>
              <a:t>Graph Normalization </a:t>
            </a:r>
          </a:p>
          <a:p>
            <a:r>
              <a:rPr lang="en-US" altLang="zh-CN" dirty="0"/>
              <a:t>Convolutional Architecture </a:t>
            </a:r>
            <a:endParaRPr lang="zh-CN" altLang="en-US" dirty="0"/>
          </a:p>
        </p:txBody>
      </p:sp>
      <p:sp>
        <p:nvSpPr>
          <p:cNvPr id="4" name="页脚占位符 3">
            <a:extLst>
              <a:ext uri="{FF2B5EF4-FFF2-40B4-BE49-F238E27FC236}">
                <a16:creationId xmlns:a16="http://schemas.microsoft.com/office/drawing/2014/main" id="{87379090-7556-4ADC-B942-EC772896E782}"/>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Tree>
    <p:extLst>
      <p:ext uri="{BB962C8B-B14F-4D97-AF65-F5344CB8AC3E}">
        <p14:creationId xmlns:p14="http://schemas.microsoft.com/office/powerpoint/2010/main" val="301888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8349A-BA17-425B-9064-CD67E95BE971}"/>
              </a:ext>
            </a:extLst>
          </p:cNvPr>
          <p:cNvSpPr>
            <a:spLocks noGrp="1"/>
          </p:cNvSpPr>
          <p:nvPr>
            <p:ph type="title"/>
          </p:nvPr>
        </p:nvSpPr>
        <p:spPr/>
        <p:txBody>
          <a:bodyPr/>
          <a:lstStyle/>
          <a:p>
            <a:r>
              <a:rPr lang="en-US" altLang="zh-CN" dirty="0"/>
              <a:t>Learning Convolutional Neural Networks for Graphs(2016ICML)</a:t>
            </a:r>
            <a:endParaRPr lang="zh-CN" altLang="en-US" dirty="0"/>
          </a:p>
        </p:txBody>
      </p:sp>
      <p:sp>
        <p:nvSpPr>
          <p:cNvPr id="3" name="内容占位符 2">
            <a:extLst>
              <a:ext uri="{FF2B5EF4-FFF2-40B4-BE49-F238E27FC236}">
                <a16:creationId xmlns:a16="http://schemas.microsoft.com/office/drawing/2014/main" id="{64D96F34-F5D5-4246-9451-A024474C555C}"/>
              </a:ext>
            </a:extLst>
          </p:cNvPr>
          <p:cNvSpPr>
            <a:spLocks noGrp="1"/>
          </p:cNvSpPr>
          <p:nvPr>
            <p:ph idx="1"/>
          </p:nvPr>
        </p:nvSpPr>
        <p:spPr>
          <a:xfrm>
            <a:off x="2591068" y="1758845"/>
            <a:ext cx="8915400" cy="4742087"/>
          </a:xfrm>
        </p:spPr>
        <p:txBody>
          <a:bodyPr>
            <a:normAutofit/>
          </a:bodyPr>
          <a:lstStyle/>
          <a:p>
            <a:r>
              <a:rPr lang="en-US" altLang="zh-CN" dirty="0"/>
              <a:t>Node Sequence Selection </a:t>
            </a:r>
          </a:p>
          <a:p>
            <a:pPr lvl="1"/>
            <a:r>
              <a:rPr lang="en-US" altLang="zh-CN" dirty="0"/>
              <a:t>graph labeling</a:t>
            </a:r>
            <a:r>
              <a:rPr lang="zh-CN" altLang="en-US" dirty="0"/>
              <a:t>（</a:t>
            </a:r>
            <a:r>
              <a:rPr lang="en-US" altLang="zh-CN" dirty="0"/>
              <a:t>color refinement or vertex classification</a:t>
            </a:r>
            <a:r>
              <a:rPr lang="zh-CN" altLang="en-US" dirty="0"/>
              <a:t>）</a:t>
            </a:r>
            <a:endParaRPr lang="en-US" altLang="zh-CN" dirty="0"/>
          </a:p>
          <a:p>
            <a:pPr lvl="1"/>
            <a:r>
              <a:rPr lang="en-US" altLang="zh-CN" dirty="0"/>
              <a:t>The </a:t>
            </a:r>
            <a:r>
              <a:rPr lang="en-US" altLang="zh-CN" dirty="0" err="1"/>
              <a:t>Weisfeiler</a:t>
            </a:r>
            <a:r>
              <a:rPr lang="en-US" altLang="zh-CN" dirty="0"/>
              <a:t>-Lehman algorithm(return every node’s rank)</a:t>
            </a:r>
          </a:p>
          <a:p>
            <a:pPr lvl="1"/>
            <a:r>
              <a:rPr lang="en-US" altLang="zh-CN" dirty="0"/>
              <a:t>Take first w nodes.(padding)</a:t>
            </a:r>
          </a:p>
          <a:p>
            <a:r>
              <a:rPr lang="en-US" altLang="zh-CN" dirty="0"/>
              <a:t>Neighborhood Assembly</a:t>
            </a:r>
          </a:p>
          <a:p>
            <a:pPr lvl="1"/>
            <a:r>
              <a:rPr lang="en-US" altLang="zh-CN" dirty="0" err="1"/>
              <a:t>Bfs</a:t>
            </a:r>
            <a:r>
              <a:rPr lang="en-US" altLang="zh-CN" dirty="0"/>
              <a:t>(take k’s neighborhood)</a:t>
            </a:r>
          </a:p>
          <a:p>
            <a:r>
              <a:rPr lang="en-US" altLang="zh-CN" dirty="0"/>
              <a:t>Graph Normalization </a:t>
            </a:r>
          </a:p>
          <a:p>
            <a:endParaRPr lang="en-US" altLang="zh-CN" dirty="0"/>
          </a:p>
          <a:p>
            <a:endParaRPr lang="en-US" altLang="zh-CN" dirty="0"/>
          </a:p>
          <a:p>
            <a:pPr marL="457200" lvl="1" indent="0">
              <a:buNone/>
            </a:pPr>
            <a:endParaRPr lang="en-US" altLang="zh-CN" dirty="0"/>
          </a:p>
          <a:p>
            <a:r>
              <a:rPr lang="en-US" altLang="zh-CN" dirty="0"/>
              <a:t>Convolutional Architecture </a:t>
            </a:r>
            <a:endParaRPr lang="zh-CN" altLang="en-US" dirty="0"/>
          </a:p>
          <a:p>
            <a:endParaRPr lang="zh-CN" altLang="en-US" dirty="0"/>
          </a:p>
        </p:txBody>
      </p:sp>
      <p:sp>
        <p:nvSpPr>
          <p:cNvPr id="4" name="页脚占位符 3">
            <a:extLst>
              <a:ext uri="{FF2B5EF4-FFF2-40B4-BE49-F238E27FC236}">
                <a16:creationId xmlns:a16="http://schemas.microsoft.com/office/drawing/2014/main" id="{A27BE76F-7116-43B5-BBDD-8D3CECC1B42C}"/>
              </a:ext>
            </a:extLst>
          </p:cNvPr>
          <p:cNvSpPr>
            <a:spLocks noGrp="1"/>
          </p:cNvSpPr>
          <p:nvPr>
            <p:ph type="ftr" sz="quarter" idx="11"/>
          </p:nvPr>
        </p:nvSpPr>
        <p:spPr/>
        <p:txBody>
          <a:bodyPr/>
          <a:lstStyle/>
          <a:p>
            <a:r>
              <a:rPr lang="en-US"/>
              <a:t>work summary                                                   Yiran Shan                                                  18.05.16</a:t>
            </a:r>
            <a:endParaRPr lang="en-US" dirty="0"/>
          </a:p>
        </p:txBody>
      </p:sp>
      <p:pic>
        <p:nvPicPr>
          <p:cNvPr id="5" name="图片 4">
            <a:extLst>
              <a:ext uri="{FF2B5EF4-FFF2-40B4-BE49-F238E27FC236}">
                <a16:creationId xmlns:a16="http://schemas.microsoft.com/office/drawing/2014/main" id="{04BEEF21-FC94-4ECA-8C7D-72A49055E5B5}"/>
              </a:ext>
            </a:extLst>
          </p:cNvPr>
          <p:cNvPicPr>
            <a:picLocks noChangeAspect="1"/>
          </p:cNvPicPr>
          <p:nvPr/>
        </p:nvPicPr>
        <p:blipFill rotWithShape="1">
          <a:blip r:embed="rId3">
            <a:clrChange>
              <a:clrFrom>
                <a:srgbClr val="FFFFFF"/>
              </a:clrFrom>
              <a:clrTo>
                <a:srgbClr val="FFFFFF">
                  <a:alpha val="0"/>
                </a:srgbClr>
              </a:clrTo>
            </a:clrChange>
          </a:blip>
          <a:srcRect t="6582" b="47766"/>
          <a:stretch/>
        </p:blipFill>
        <p:spPr>
          <a:xfrm>
            <a:off x="2591068" y="4562469"/>
            <a:ext cx="9452548" cy="1155873"/>
          </a:xfrm>
          <a:prstGeom prst="rect">
            <a:avLst/>
          </a:prstGeom>
        </p:spPr>
      </p:pic>
    </p:spTree>
    <p:extLst>
      <p:ext uri="{BB962C8B-B14F-4D97-AF65-F5344CB8AC3E}">
        <p14:creationId xmlns:p14="http://schemas.microsoft.com/office/powerpoint/2010/main" val="167822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8B2B8-C3D1-4D74-B4C3-CDA5985934C1}"/>
              </a:ext>
            </a:extLst>
          </p:cNvPr>
          <p:cNvSpPr>
            <a:spLocks noGrp="1"/>
          </p:cNvSpPr>
          <p:nvPr>
            <p:ph type="title"/>
          </p:nvPr>
        </p:nvSpPr>
        <p:spPr/>
        <p:txBody>
          <a:bodyPr/>
          <a:lstStyle/>
          <a:p>
            <a:r>
              <a:rPr lang="en-US" altLang="zh-CN" dirty="0"/>
              <a:t>Literature Review</a:t>
            </a:r>
            <a:endParaRPr lang="zh-CN" altLang="en-US" dirty="0"/>
          </a:p>
        </p:txBody>
      </p:sp>
      <p:sp>
        <p:nvSpPr>
          <p:cNvPr id="3" name="内容占位符 2">
            <a:extLst>
              <a:ext uri="{FF2B5EF4-FFF2-40B4-BE49-F238E27FC236}">
                <a16:creationId xmlns:a16="http://schemas.microsoft.com/office/drawing/2014/main" id="{A45C91A8-D646-4D94-A4F9-9FC023FBD8F0}"/>
              </a:ext>
            </a:extLst>
          </p:cNvPr>
          <p:cNvSpPr>
            <a:spLocks noGrp="1"/>
          </p:cNvSpPr>
          <p:nvPr>
            <p:ph idx="1"/>
          </p:nvPr>
        </p:nvSpPr>
        <p:spPr>
          <a:xfrm>
            <a:off x="2589212" y="1528997"/>
            <a:ext cx="8915400" cy="4914005"/>
          </a:xfrm>
        </p:spPr>
        <p:txBody>
          <a:bodyPr>
            <a:normAutofit/>
          </a:bodyPr>
          <a:lstStyle/>
          <a:p>
            <a:r>
              <a:rPr lang="en-US" altLang="zh-CN" dirty="0"/>
              <a:t>Paper:</a:t>
            </a:r>
          </a:p>
          <a:p>
            <a:pPr lvl="1"/>
            <a:r>
              <a:rPr lang="en-US" altLang="zh-CN" dirty="0"/>
              <a:t>LINE: Large-scale Information Network Embedding</a:t>
            </a:r>
          </a:p>
          <a:p>
            <a:pPr lvl="1"/>
            <a:r>
              <a:rPr lang="en-US" altLang="zh-CN" dirty="0"/>
              <a:t>Inductive Representation Learning on Large Graphs</a:t>
            </a:r>
          </a:p>
          <a:p>
            <a:pPr lvl="1"/>
            <a:r>
              <a:rPr lang="en-US" altLang="zh-CN" dirty="0"/>
              <a:t>CNN/GCN</a:t>
            </a:r>
          </a:p>
          <a:p>
            <a:pPr lvl="1"/>
            <a:r>
              <a:rPr lang="en-US" altLang="zh-CN" dirty="0"/>
              <a:t>RNN/LSTM</a:t>
            </a:r>
          </a:p>
          <a:p>
            <a:pPr lvl="1"/>
            <a:r>
              <a:rPr lang="en-US" altLang="zh-CN" dirty="0" err="1"/>
              <a:t>DeepWalk</a:t>
            </a:r>
            <a:r>
              <a:rPr lang="en-US" altLang="zh-CN" dirty="0"/>
              <a:t> &amp; word2vec</a:t>
            </a:r>
          </a:p>
          <a:p>
            <a:pPr lvl="1"/>
            <a:r>
              <a:rPr lang="en-US" altLang="zh-CN" dirty="0"/>
              <a:t>Node2vec</a:t>
            </a:r>
          </a:p>
          <a:p>
            <a:pPr marL="457200" lvl="1" indent="0">
              <a:buNone/>
            </a:pPr>
            <a:r>
              <a:rPr lang="en-US" altLang="zh-CN" dirty="0"/>
              <a:t>------------------------------------------------------------------------------------------</a:t>
            </a:r>
          </a:p>
          <a:p>
            <a:pPr lvl="1"/>
            <a:r>
              <a:rPr lang="en-US" altLang="zh-CN" dirty="0"/>
              <a:t>VGG /  GAP</a:t>
            </a:r>
          </a:p>
          <a:p>
            <a:pPr lvl="1"/>
            <a:r>
              <a:rPr lang="en-US" altLang="zh-CN" dirty="0" err="1"/>
              <a:t>ResNet</a:t>
            </a:r>
            <a:endParaRPr lang="en-US" altLang="zh-CN" dirty="0"/>
          </a:p>
          <a:p>
            <a:pPr lvl="1"/>
            <a:r>
              <a:rPr lang="en-US" altLang="zh-CN" dirty="0" err="1"/>
              <a:t>DenseNet</a:t>
            </a:r>
            <a:endParaRPr lang="en-US" altLang="zh-CN" dirty="0"/>
          </a:p>
          <a:p>
            <a:pPr lvl="1"/>
            <a:r>
              <a:rPr lang="en-US" altLang="zh-CN" dirty="0"/>
              <a:t>Capsule</a:t>
            </a:r>
          </a:p>
          <a:p>
            <a:pPr lvl="1"/>
            <a:endParaRPr lang="en-US" altLang="zh-CN" dirty="0"/>
          </a:p>
        </p:txBody>
      </p:sp>
      <p:sp>
        <p:nvSpPr>
          <p:cNvPr id="4" name="页脚占位符 3">
            <a:extLst>
              <a:ext uri="{FF2B5EF4-FFF2-40B4-BE49-F238E27FC236}">
                <a16:creationId xmlns:a16="http://schemas.microsoft.com/office/drawing/2014/main" id="{26591AEC-5F50-4F42-82CA-CF6FE22DF94B}"/>
              </a:ext>
            </a:extLst>
          </p:cNvPr>
          <p:cNvSpPr>
            <a:spLocks noGrp="1"/>
          </p:cNvSpPr>
          <p:nvPr>
            <p:ph type="ftr" sz="quarter" idx="11"/>
          </p:nvPr>
        </p:nvSpPr>
        <p:spPr/>
        <p:txBody>
          <a:bodyPr/>
          <a:lstStyle/>
          <a:p>
            <a:r>
              <a:rPr lang="en-US"/>
              <a:t>work summary                                                   Yiran Shan                                                  18.05.16</a:t>
            </a:r>
            <a:endParaRPr lang="en-US" dirty="0"/>
          </a:p>
        </p:txBody>
      </p:sp>
    </p:spTree>
    <p:extLst>
      <p:ext uri="{BB962C8B-B14F-4D97-AF65-F5344CB8AC3E}">
        <p14:creationId xmlns:p14="http://schemas.microsoft.com/office/powerpoint/2010/main" val="408951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C64A1-F7E8-40EA-8BD8-A8B9FF073CBD}"/>
              </a:ext>
            </a:extLst>
          </p:cNvPr>
          <p:cNvSpPr>
            <a:spLocks noGrp="1"/>
          </p:cNvSpPr>
          <p:nvPr>
            <p:ph type="title"/>
          </p:nvPr>
        </p:nvSpPr>
        <p:spPr>
          <a:xfrm>
            <a:off x="2592925" y="624110"/>
            <a:ext cx="9429186" cy="1280890"/>
          </a:xfrm>
        </p:spPr>
        <p:txBody>
          <a:bodyPr>
            <a:normAutofit fontScale="90000"/>
          </a:bodyPr>
          <a:lstStyle/>
          <a:p>
            <a:r>
              <a:rPr lang="en-US" altLang="zh-CN" dirty="0"/>
              <a:t>Spectral domain(Spectral Networks and Deep Locally Connected Networks on Graph(2014))</a:t>
            </a:r>
            <a:br>
              <a:rPr lang="en-US" altLang="zh-CN" dirty="0"/>
            </a:br>
            <a:endParaRPr lang="zh-CN" altLang="en-US" dirty="0"/>
          </a:p>
        </p:txBody>
      </p:sp>
      <p:sp>
        <p:nvSpPr>
          <p:cNvPr id="3" name="内容占位符 2">
            <a:extLst>
              <a:ext uri="{FF2B5EF4-FFF2-40B4-BE49-F238E27FC236}">
                <a16:creationId xmlns:a16="http://schemas.microsoft.com/office/drawing/2014/main" id="{62A66745-8349-4BC7-9169-0F701C9F823D}"/>
              </a:ext>
            </a:extLst>
          </p:cNvPr>
          <p:cNvSpPr>
            <a:spLocks noGrp="1"/>
          </p:cNvSpPr>
          <p:nvPr>
            <p:ph idx="1"/>
          </p:nvPr>
        </p:nvSpPr>
        <p:spPr/>
        <p:txBody>
          <a:bodyPr/>
          <a:lstStyle/>
          <a:p>
            <a:r>
              <a:rPr lang="en-US" altLang="zh-CN" dirty="0"/>
              <a:t>Motivation:</a:t>
            </a:r>
          </a:p>
          <a:p>
            <a:pPr lvl="1"/>
            <a:r>
              <a:rPr lang="en-US" altLang="zh-CN" dirty="0"/>
              <a:t>Use a blackboard………………….</a:t>
            </a:r>
          </a:p>
          <a:p>
            <a:r>
              <a:rPr lang="en-US" altLang="zh-CN" dirty="0"/>
              <a:t>Spectral graph convolution</a:t>
            </a:r>
          </a:p>
          <a:p>
            <a:endParaRPr lang="en-US" altLang="zh-CN" dirty="0"/>
          </a:p>
          <a:p>
            <a:pPr lvl="1"/>
            <a:endParaRPr lang="en-US" altLang="zh-CN" dirty="0"/>
          </a:p>
          <a:p>
            <a:r>
              <a:rPr lang="en-US" altLang="zh-CN" dirty="0"/>
              <a:t>Two shortcoming</a:t>
            </a:r>
          </a:p>
          <a:p>
            <a:pPr lvl="1"/>
            <a:r>
              <a:rPr lang="el-GR" altLang="zh-CN" dirty="0"/>
              <a:t>Θ</a:t>
            </a:r>
            <a:r>
              <a:rPr lang="en-US" altLang="zh-CN" dirty="0"/>
              <a:t> has as large scale as the number of the node</a:t>
            </a:r>
          </a:p>
          <a:p>
            <a:pPr lvl="1"/>
            <a:r>
              <a:rPr lang="en-US" altLang="zh-CN" dirty="0"/>
              <a:t>Time complexity: O(n^2)</a:t>
            </a:r>
          </a:p>
          <a:p>
            <a:endParaRPr lang="en-US" altLang="zh-CN" dirty="0"/>
          </a:p>
          <a:p>
            <a:pPr lvl="1"/>
            <a:endParaRPr lang="en-US" altLang="zh-CN" dirty="0"/>
          </a:p>
        </p:txBody>
      </p:sp>
      <p:sp>
        <p:nvSpPr>
          <p:cNvPr id="4" name="页脚占位符 3">
            <a:extLst>
              <a:ext uri="{FF2B5EF4-FFF2-40B4-BE49-F238E27FC236}">
                <a16:creationId xmlns:a16="http://schemas.microsoft.com/office/drawing/2014/main" id="{95397529-FE12-4AF9-B273-1823897F4987}"/>
              </a:ext>
            </a:extLst>
          </p:cNvPr>
          <p:cNvSpPr>
            <a:spLocks noGrp="1"/>
          </p:cNvSpPr>
          <p:nvPr>
            <p:ph type="ftr" sz="quarter" idx="11"/>
          </p:nvPr>
        </p:nvSpPr>
        <p:spPr>
          <a:xfrm>
            <a:off x="1784291" y="6282933"/>
            <a:ext cx="9601199" cy="404614"/>
          </a:xfrm>
        </p:spPr>
        <p:txBody>
          <a:bodyPr/>
          <a:lstStyle/>
          <a:p>
            <a:r>
              <a:rPr lang="en-US"/>
              <a:t>work summary                                                   Yiran Shan                                                  18.05.16</a:t>
            </a:r>
            <a:endParaRPr lang="en-US" dirty="0"/>
          </a:p>
        </p:txBody>
      </p:sp>
      <p:pic>
        <p:nvPicPr>
          <p:cNvPr id="5" name="图片 4">
            <a:extLst>
              <a:ext uri="{FF2B5EF4-FFF2-40B4-BE49-F238E27FC236}">
                <a16:creationId xmlns:a16="http://schemas.microsoft.com/office/drawing/2014/main" id="{475E6C4D-9C05-4204-B3A9-A386311151B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13869" y="3728179"/>
            <a:ext cx="2007694" cy="438462"/>
          </a:xfrm>
          <a:prstGeom prst="rect">
            <a:avLst/>
          </a:prstGeom>
        </p:spPr>
      </p:pic>
    </p:spTree>
    <p:extLst>
      <p:ext uri="{BB962C8B-B14F-4D97-AF65-F5344CB8AC3E}">
        <p14:creationId xmlns:p14="http://schemas.microsoft.com/office/powerpoint/2010/main" val="46787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780F648-76D6-4199-AB81-7177FD148C7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9212" y="856909"/>
            <a:ext cx="8915400" cy="3633025"/>
          </a:xfrm>
          <a:prstGeom prst="rect">
            <a:avLst/>
          </a:prstGeom>
        </p:spPr>
      </p:pic>
      <p:sp>
        <p:nvSpPr>
          <p:cNvPr id="2" name="标题 1">
            <a:extLst>
              <a:ext uri="{FF2B5EF4-FFF2-40B4-BE49-F238E27FC236}">
                <a16:creationId xmlns:a16="http://schemas.microsoft.com/office/drawing/2014/main" id="{216B4FCA-61ED-40E0-A52D-1FFD637D0772}"/>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altLang="zh-CN" sz="2400"/>
              <a:t>Convolutional Neural Networks on Graphs With Fast Localized Spectral Filtering(2016)</a:t>
            </a:r>
          </a:p>
        </p:txBody>
      </p:sp>
      <p:sp>
        <p:nvSpPr>
          <p:cNvPr id="4" name="页脚占位符 3">
            <a:extLst>
              <a:ext uri="{FF2B5EF4-FFF2-40B4-BE49-F238E27FC236}">
                <a16:creationId xmlns:a16="http://schemas.microsoft.com/office/drawing/2014/main" id="{7B0A01D4-E78A-4267-A916-F8BB21EE584E}"/>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work summary                                                   Yiran Shan                                                  18.05.16</a:t>
            </a:r>
          </a:p>
        </p:txBody>
      </p:sp>
    </p:spTree>
    <p:extLst>
      <p:ext uri="{BB962C8B-B14F-4D97-AF65-F5344CB8AC3E}">
        <p14:creationId xmlns:p14="http://schemas.microsoft.com/office/powerpoint/2010/main" val="2180496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B4FCA-61ED-40E0-A52D-1FFD637D0772}"/>
              </a:ext>
            </a:extLst>
          </p:cNvPr>
          <p:cNvSpPr>
            <a:spLocks noGrp="1"/>
          </p:cNvSpPr>
          <p:nvPr>
            <p:ph type="title"/>
          </p:nvPr>
        </p:nvSpPr>
        <p:spPr/>
        <p:txBody>
          <a:bodyPr>
            <a:normAutofit fontScale="90000"/>
          </a:bodyPr>
          <a:lstStyle/>
          <a:p>
            <a:r>
              <a:rPr lang="en-US" altLang="zh-CN" dirty="0"/>
              <a:t>Convolutional Neural Networks on Graphs With Fast Localized Spectral Filtering(2016)</a:t>
            </a:r>
          </a:p>
        </p:txBody>
      </p:sp>
      <p:sp>
        <p:nvSpPr>
          <p:cNvPr id="6" name="内容占位符 2">
            <a:extLst>
              <a:ext uri="{FF2B5EF4-FFF2-40B4-BE49-F238E27FC236}">
                <a16:creationId xmlns:a16="http://schemas.microsoft.com/office/drawing/2014/main" id="{D7904C6A-7D09-40AE-B0FF-90E58297F161}"/>
              </a:ext>
            </a:extLst>
          </p:cNvPr>
          <p:cNvSpPr>
            <a:spLocks noGrp="1"/>
          </p:cNvSpPr>
          <p:nvPr>
            <p:ph idx="1"/>
          </p:nvPr>
        </p:nvSpPr>
        <p:spPr>
          <a:xfrm>
            <a:off x="2591068" y="1758845"/>
            <a:ext cx="8915400" cy="4742087"/>
          </a:xfrm>
        </p:spPr>
        <p:txBody>
          <a:bodyPr>
            <a:normAutofit/>
          </a:bodyPr>
          <a:lstStyle/>
          <a:p>
            <a:r>
              <a:rPr lang="en-US" altLang="zh-CN" dirty="0"/>
              <a:t>Convolutional:</a:t>
            </a:r>
          </a:p>
          <a:p>
            <a:endParaRPr lang="en-US" altLang="zh-CN" dirty="0"/>
          </a:p>
          <a:p>
            <a:endParaRPr lang="en-US" altLang="zh-CN" dirty="0"/>
          </a:p>
          <a:p>
            <a:endParaRPr lang="en-US" altLang="zh-CN" dirty="0"/>
          </a:p>
          <a:p>
            <a:endParaRPr lang="en-US" altLang="zh-CN" dirty="0"/>
          </a:p>
          <a:p>
            <a:r>
              <a:rPr lang="en-US" altLang="zh-CN" dirty="0"/>
              <a:t>Pooling</a:t>
            </a:r>
          </a:p>
          <a:p>
            <a:endParaRPr lang="zh-CN" altLang="en-US" dirty="0"/>
          </a:p>
        </p:txBody>
      </p:sp>
      <p:sp>
        <p:nvSpPr>
          <p:cNvPr id="4" name="页脚占位符 3">
            <a:extLst>
              <a:ext uri="{FF2B5EF4-FFF2-40B4-BE49-F238E27FC236}">
                <a16:creationId xmlns:a16="http://schemas.microsoft.com/office/drawing/2014/main" id="{7B0A01D4-E78A-4267-A916-F8BB21EE584E}"/>
              </a:ext>
            </a:extLst>
          </p:cNvPr>
          <p:cNvSpPr>
            <a:spLocks noGrp="1"/>
          </p:cNvSpPr>
          <p:nvPr>
            <p:ph type="ftr" sz="quarter" idx="11"/>
          </p:nvPr>
        </p:nvSpPr>
        <p:spPr/>
        <p:txBody>
          <a:bodyPr/>
          <a:lstStyle/>
          <a:p>
            <a:r>
              <a:rPr lang="en-US"/>
              <a:t>work summary                                                   Yiran Shan                                                  18.05.16</a:t>
            </a:r>
            <a:endParaRPr lang="en-US" dirty="0"/>
          </a:p>
        </p:txBody>
      </p:sp>
      <p:pic>
        <p:nvPicPr>
          <p:cNvPr id="5" name="内容占位符 7">
            <a:extLst>
              <a:ext uri="{FF2B5EF4-FFF2-40B4-BE49-F238E27FC236}">
                <a16:creationId xmlns:a16="http://schemas.microsoft.com/office/drawing/2014/main" id="{3CBD545C-01C4-4802-AF52-8FEEF5489BD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43206" y="4434086"/>
            <a:ext cx="7600950" cy="2019300"/>
          </a:xfrm>
          <a:prstGeom prst="rect">
            <a:avLst/>
          </a:prstGeom>
        </p:spPr>
      </p:pic>
      <p:pic>
        <p:nvPicPr>
          <p:cNvPr id="3" name="图片 2">
            <a:extLst>
              <a:ext uri="{FF2B5EF4-FFF2-40B4-BE49-F238E27FC236}">
                <a16:creationId xmlns:a16="http://schemas.microsoft.com/office/drawing/2014/main" id="{10BD079D-9927-4E05-9877-48D1CDC848D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93229" y="2288270"/>
            <a:ext cx="1438275" cy="514350"/>
          </a:xfrm>
          <a:prstGeom prst="rect">
            <a:avLst/>
          </a:prstGeom>
        </p:spPr>
      </p:pic>
      <p:pic>
        <p:nvPicPr>
          <p:cNvPr id="8" name="图片 7">
            <a:extLst>
              <a:ext uri="{FF2B5EF4-FFF2-40B4-BE49-F238E27FC236}">
                <a16:creationId xmlns:a16="http://schemas.microsoft.com/office/drawing/2014/main" id="{17A8F18C-84F3-49F1-8DB0-6203B1F1523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284536" y="2802620"/>
            <a:ext cx="3114675" cy="266700"/>
          </a:xfrm>
          <a:prstGeom prst="rect">
            <a:avLst/>
          </a:prstGeom>
        </p:spPr>
      </p:pic>
      <p:pic>
        <p:nvPicPr>
          <p:cNvPr id="9" name="图片 8">
            <a:extLst>
              <a:ext uri="{FF2B5EF4-FFF2-40B4-BE49-F238E27FC236}">
                <a16:creationId xmlns:a16="http://schemas.microsoft.com/office/drawing/2014/main" id="{8268E47D-7297-4354-95BC-70CDAFB20B5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93229" y="3089215"/>
            <a:ext cx="2276475" cy="523875"/>
          </a:xfrm>
          <a:prstGeom prst="rect">
            <a:avLst/>
          </a:prstGeom>
        </p:spPr>
      </p:pic>
    </p:spTree>
    <p:extLst>
      <p:ext uri="{BB962C8B-B14F-4D97-AF65-F5344CB8AC3E}">
        <p14:creationId xmlns:p14="http://schemas.microsoft.com/office/powerpoint/2010/main" val="164544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211CE-5333-4A65-BB32-CAB21B23886C}"/>
              </a:ext>
            </a:extLst>
          </p:cNvPr>
          <p:cNvSpPr>
            <a:spLocks noGrp="1"/>
          </p:cNvSpPr>
          <p:nvPr>
            <p:ph type="title"/>
          </p:nvPr>
        </p:nvSpPr>
        <p:spPr/>
        <p:txBody>
          <a:bodyPr>
            <a:normAutofit fontScale="90000"/>
          </a:bodyPr>
          <a:lstStyle/>
          <a:p>
            <a:r>
              <a:rPr lang="en-US" altLang="zh-CN" dirty="0"/>
              <a:t>Semi-Supervised Classification with Graph Convolution Network(2016) &lt;k = 1&gt;</a:t>
            </a:r>
            <a:br>
              <a:rPr lang="en-US" altLang="zh-CN" dirty="0"/>
            </a:br>
            <a:endParaRPr lang="zh-CN" altLang="en-US" dirty="0"/>
          </a:p>
        </p:txBody>
      </p:sp>
      <p:pic>
        <p:nvPicPr>
          <p:cNvPr id="5" name="内容占位符 4">
            <a:extLst>
              <a:ext uri="{FF2B5EF4-FFF2-40B4-BE49-F238E27FC236}">
                <a16:creationId xmlns:a16="http://schemas.microsoft.com/office/drawing/2014/main" id="{517192D3-9564-4114-8167-B3796338064F}"/>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711086" y="1635180"/>
            <a:ext cx="5133975" cy="876300"/>
          </a:xfrm>
          <a:prstGeom prst="rect">
            <a:avLst/>
          </a:prstGeom>
        </p:spPr>
      </p:pic>
      <p:sp>
        <p:nvSpPr>
          <p:cNvPr id="4" name="页脚占位符 3">
            <a:extLst>
              <a:ext uri="{FF2B5EF4-FFF2-40B4-BE49-F238E27FC236}">
                <a16:creationId xmlns:a16="http://schemas.microsoft.com/office/drawing/2014/main" id="{1661C888-C73D-4D86-A09D-8909FCD818AF}"/>
              </a:ext>
            </a:extLst>
          </p:cNvPr>
          <p:cNvSpPr>
            <a:spLocks noGrp="1"/>
          </p:cNvSpPr>
          <p:nvPr>
            <p:ph type="ftr" sz="quarter" idx="11"/>
          </p:nvPr>
        </p:nvSpPr>
        <p:spPr/>
        <p:txBody>
          <a:bodyPr/>
          <a:lstStyle/>
          <a:p>
            <a:r>
              <a:rPr lang="en-US"/>
              <a:t>work summary                                                   Yiran Shan                                                  18.05.16</a:t>
            </a:r>
            <a:endParaRPr lang="en-US" dirty="0"/>
          </a:p>
        </p:txBody>
      </p:sp>
      <p:pic>
        <p:nvPicPr>
          <p:cNvPr id="6" name="图片 5">
            <a:extLst>
              <a:ext uri="{FF2B5EF4-FFF2-40B4-BE49-F238E27FC236}">
                <a16:creationId xmlns:a16="http://schemas.microsoft.com/office/drawing/2014/main" id="{C8B9A374-55CC-483D-8ACD-0FD1DCBD228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07153" y="2262308"/>
            <a:ext cx="8143875" cy="4238625"/>
          </a:xfrm>
          <a:prstGeom prst="rect">
            <a:avLst/>
          </a:prstGeom>
        </p:spPr>
      </p:pic>
    </p:spTree>
    <p:extLst>
      <p:ext uri="{BB962C8B-B14F-4D97-AF65-F5344CB8AC3E}">
        <p14:creationId xmlns:p14="http://schemas.microsoft.com/office/powerpoint/2010/main" val="255796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49FAE-48CE-4A15-8BCD-97161ED4BD53}"/>
              </a:ext>
            </a:extLst>
          </p:cNvPr>
          <p:cNvSpPr>
            <a:spLocks noGrp="1"/>
          </p:cNvSpPr>
          <p:nvPr>
            <p:ph type="title"/>
          </p:nvPr>
        </p:nvSpPr>
        <p:spPr/>
        <p:txBody>
          <a:bodyPr/>
          <a:lstStyle/>
          <a:p>
            <a:r>
              <a:rPr lang="en-US" altLang="zh-CN" dirty="0"/>
              <a:t>RNN(Recurrent Neural Networks)</a:t>
            </a:r>
            <a:endParaRPr lang="zh-CN" altLang="en-US" dirty="0"/>
          </a:p>
        </p:txBody>
      </p:sp>
      <p:sp>
        <p:nvSpPr>
          <p:cNvPr id="3" name="内容占位符 2">
            <a:extLst>
              <a:ext uri="{FF2B5EF4-FFF2-40B4-BE49-F238E27FC236}">
                <a16:creationId xmlns:a16="http://schemas.microsoft.com/office/drawing/2014/main" id="{06B9939F-81E5-4AF9-BFE9-DA014BE0492D}"/>
              </a:ext>
            </a:extLst>
          </p:cNvPr>
          <p:cNvSpPr>
            <a:spLocks noGrp="1"/>
          </p:cNvSpPr>
          <p:nvPr>
            <p:ph idx="1"/>
          </p:nvPr>
        </p:nvSpPr>
        <p:spPr>
          <a:xfrm>
            <a:off x="2591068" y="1666203"/>
            <a:ext cx="8915400" cy="3777622"/>
          </a:xfrm>
        </p:spPr>
        <p:txBody>
          <a:bodyPr/>
          <a:lstStyle/>
          <a:p>
            <a:r>
              <a:rPr lang="en-US" altLang="zh-CN" dirty="0"/>
              <a:t>Sequence mining</a:t>
            </a:r>
            <a:endParaRPr lang="zh-CN" altLang="en-US" dirty="0"/>
          </a:p>
        </p:txBody>
      </p:sp>
      <p:sp>
        <p:nvSpPr>
          <p:cNvPr id="4" name="页脚占位符 3">
            <a:extLst>
              <a:ext uri="{FF2B5EF4-FFF2-40B4-BE49-F238E27FC236}">
                <a16:creationId xmlns:a16="http://schemas.microsoft.com/office/drawing/2014/main" id="{B868A69B-53CB-40F3-9C72-FC91BEB313A4}"/>
              </a:ext>
            </a:extLst>
          </p:cNvPr>
          <p:cNvSpPr>
            <a:spLocks noGrp="1"/>
          </p:cNvSpPr>
          <p:nvPr>
            <p:ph type="ftr" sz="quarter" idx="11"/>
          </p:nvPr>
        </p:nvSpPr>
        <p:spPr/>
        <p:txBody>
          <a:bodyPr/>
          <a:lstStyle/>
          <a:p>
            <a:r>
              <a:rPr lang="en-US"/>
              <a:t>work summary                                                   Yiran Shan                                                  18.05.16</a:t>
            </a:r>
            <a:endParaRPr lang="en-US" dirty="0"/>
          </a:p>
        </p:txBody>
      </p:sp>
      <p:pic>
        <p:nvPicPr>
          <p:cNvPr id="5" name="图片 4">
            <a:extLst>
              <a:ext uri="{FF2B5EF4-FFF2-40B4-BE49-F238E27FC236}">
                <a16:creationId xmlns:a16="http://schemas.microsoft.com/office/drawing/2014/main" id="{1AA701EC-6398-49CF-AB0D-B709F2E1F8C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91068" y="1939646"/>
            <a:ext cx="7753350" cy="3048000"/>
          </a:xfrm>
          <a:prstGeom prst="rect">
            <a:avLst/>
          </a:prstGeom>
        </p:spPr>
      </p:pic>
      <p:pic>
        <p:nvPicPr>
          <p:cNvPr id="8" name="图片 7">
            <a:extLst>
              <a:ext uri="{FF2B5EF4-FFF2-40B4-BE49-F238E27FC236}">
                <a16:creationId xmlns:a16="http://schemas.microsoft.com/office/drawing/2014/main" id="{A4F421B0-BF3C-48CE-962E-72117DF302D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02678" y="5215735"/>
            <a:ext cx="2965163" cy="456179"/>
          </a:xfrm>
          <a:prstGeom prst="rect">
            <a:avLst/>
          </a:prstGeom>
        </p:spPr>
      </p:pic>
      <p:pic>
        <p:nvPicPr>
          <p:cNvPr id="9" name="图片 8">
            <a:extLst>
              <a:ext uri="{FF2B5EF4-FFF2-40B4-BE49-F238E27FC236}">
                <a16:creationId xmlns:a16="http://schemas.microsoft.com/office/drawing/2014/main" id="{CDEF4871-7763-44B8-A365-7735658AC01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48768" y="4825567"/>
            <a:ext cx="4572937" cy="1783402"/>
          </a:xfrm>
          <a:prstGeom prst="rect">
            <a:avLst/>
          </a:prstGeom>
        </p:spPr>
      </p:pic>
    </p:spTree>
    <p:extLst>
      <p:ext uri="{BB962C8B-B14F-4D97-AF65-F5344CB8AC3E}">
        <p14:creationId xmlns:p14="http://schemas.microsoft.com/office/powerpoint/2010/main" val="202596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3606C-3EF6-4313-830D-A7BCAF422A72}"/>
              </a:ext>
            </a:extLst>
          </p:cNvPr>
          <p:cNvSpPr>
            <a:spLocks noGrp="1"/>
          </p:cNvSpPr>
          <p:nvPr>
            <p:ph type="title"/>
          </p:nvPr>
        </p:nvSpPr>
        <p:spPr/>
        <p:txBody>
          <a:bodyPr/>
          <a:lstStyle/>
          <a:p>
            <a:r>
              <a:rPr lang="en-US" altLang="zh-CN" dirty="0"/>
              <a:t>LSTM</a:t>
            </a:r>
            <a:r>
              <a:rPr lang="zh-CN" altLang="en-US" dirty="0"/>
              <a:t>（</a:t>
            </a:r>
            <a:r>
              <a:rPr lang="en-US" altLang="zh-CN" dirty="0"/>
              <a:t>Long Short Term Memory</a:t>
            </a:r>
            <a:r>
              <a:rPr lang="zh-CN" altLang="en-US" dirty="0"/>
              <a:t>）</a:t>
            </a:r>
          </a:p>
        </p:txBody>
      </p:sp>
      <p:sp>
        <p:nvSpPr>
          <p:cNvPr id="3" name="内容占位符 2">
            <a:extLst>
              <a:ext uri="{FF2B5EF4-FFF2-40B4-BE49-F238E27FC236}">
                <a16:creationId xmlns:a16="http://schemas.microsoft.com/office/drawing/2014/main" id="{C614386A-61C0-4F0B-A5A5-132942EFDF30}"/>
              </a:ext>
            </a:extLst>
          </p:cNvPr>
          <p:cNvSpPr>
            <a:spLocks noGrp="1"/>
          </p:cNvSpPr>
          <p:nvPr>
            <p:ph idx="1"/>
          </p:nvPr>
        </p:nvSpPr>
        <p:spPr/>
        <p:txBody>
          <a:bodyPr/>
          <a:lstStyle/>
          <a:p>
            <a:r>
              <a:rPr lang="en-US" altLang="zh-CN" dirty="0"/>
              <a:t>Motivation:</a:t>
            </a:r>
          </a:p>
          <a:p>
            <a:pPr lvl="1"/>
            <a:r>
              <a:rPr lang="en-US" altLang="zh-CN" dirty="0"/>
              <a:t>RNN is hard to deal with long-term dependence.(vanishing gradient problem and exploding gradient problem)</a:t>
            </a:r>
          </a:p>
          <a:p>
            <a:pPr lvl="1"/>
            <a:endParaRPr lang="zh-CN" altLang="en-US" dirty="0"/>
          </a:p>
        </p:txBody>
      </p:sp>
      <p:sp>
        <p:nvSpPr>
          <p:cNvPr id="4" name="页脚占位符 3">
            <a:extLst>
              <a:ext uri="{FF2B5EF4-FFF2-40B4-BE49-F238E27FC236}">
                <a16:creationId xmlns:a16="http://schemas.microsoft.com/office/drawing/2014/main" id="{AD50F4B8-A614-47ED-B12F-98196A37FF87}"/>
              </a:ext>
            </a:extLst>
          </p:cNvPr>
          <p:cNvSpPr>
            <a:spLocks noGrp="1"/>
          </p:cNvSpPr>
          <p:nvPr>
            <p:ph type="ftr" sz="quarter" idx="11"/>
          </p:nvPr>
        </p:nvSpPr>
        <p:spPr/>
        <p:txBody>
          <a:bodyPr/>
          <a:lstStyle/>
          <a:p>
            <a:r>
              <a:rPr lang="en-US"/>
              <a:t>work summary                                                   Yiran Shan                                                  18.05.16</a:t>
            </a:r>
            <a:endParaRPr lang="en-US" dirty="0"/>
          </a:p>
        </p:txBody>
      </p:sp>
      <p:pic>
        <p:nvPicPr>
          <p:cNvPr id="9" name="图片 8">
            <a:extLst>
              <a:ext uri="{FF2B5EF4-FFF2-40B4-BE49-F238E27FC236}">
                <a16:creationId xmlns:a16="http://schemas.microsoft.com/office/drawing/2014/main" id="{83DFA745-E483-44A7-BDD1-45F52739157A}"/>
              </a:ext>
            </a:extLst>
          </p:cNvPr>
          <p:cNvPicPr>
            <a:picLocks noChangeAspect="1"/>
          </p:cNvPicPr>
          <p:nvPr/>
        </p:nvPicPr>
        <p:blipFill rotWithShape="1">
          <a:blip r:embed="rId2">
            <a:clrChange>
              <a:clrFrom>
                <a:srgbClr val="FFFFFF"/>
              </a:clrFrom>
              <a:clrTo>
                <a:srgbClr val="FFFFFF">
                  <a:alpha val="0"/>
                </a:srgbClr>
              </a:clrTo>
            </a:clrChange>
          </a:blip>
          <a:srcRect t="3960" b="3064"/>
          <a:stretch/>
        </p:blipFill>
        <p:spPr>
          <a:xfrm>
            <a:off x="1943367" y="3128145"/>
            <a:ext cx="8911687" cy="3372788"/>
          </a:xfrm>
          <a:prstGeom prst="rect">
            <a:avLst/>
          </a:prstGeom>
        </p:spPr>
      </p:pic>
    </p:spTree>
    <p:extLst>
      <p:ext uri="{BB962C8B-B14F-4D97-AF65-F5344CB8AC3E}">
        <p14:creationId xmlns:p14="http://schemas.microsoft.com/office/powerpoint/2010/main" val="1756266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3606C-3EF6-4313-830D-A7BCAF422A72}"/>
              </a:ext>
            </a:extLst>
          </p:cNvPr>
          <p:cNvSpPr>
            <a:spLocks noGrp="1"/>
          </p:cNvSpPr>
          <p:nvPr>
            <p:ph type="title"/>
          </p:nvPr>
        </p:nvSpPr>
        <p:spPr/>
        <p:txBody>
          <a:bodyPr/>
          <a:lstStyle/>
          <a:p>
            <a:r>
              <a:rPr lang="en-US" altLang="zh-CN" dirty="0"/>
              <a:t>LSTM</a:t>
            </a:r>
            <a:r>
              <a:rPr lang="zh-CN" altLang="en-US" dirty="0"/>
              <a:t>（</a:t>
            </a:r>
            <a:r>
              <a:rPr lang="en-US" altLang="zh-CN" dirty="0"/>
              <a:t>Long Short Term Memory</a:t>
            </a:r>
            <a:r>
              <a:rPr lang="zh-CN" altLang="en-US" dirty="0"/>
              <a:t>）</a:t>
            </a:r>
          </a:p>
        </p:txBody>
      </p:sp>
      <p:sp>
        <p:nvSpPr>
          <p:cNvPr id="4" name="页脚占位符 3">
            <a:extLst>
              <a:ext uri="{FF2B5EF4-FFF2-40B4-BE49-F238E27FC236}">
                <a16:creationId xmlns:a16="http://schemas.microsoft.com/office/drawing/2014/main" id="{AD50F4B8-A614-47ED-B12F-98196A37FF87}"/>
              </a:ext>
            </a:extLst>
          </p:cNvPr>
          <p:cNvSpPr>
            <a:spLocks noGrp="1"/>
          </p:cNvSpPr>
          <p:nvPr>
            <p:ph type="ftr" sz="quarter" idx="11"/>
          </p:nvPr>
        </p:nvSpPr>
        <p:spPr/>
        <p:txBody>
          <a:bodyPr/>
          <a:lstStyle/>
          <a:p>
            <a:r>
              <a:rPr lang="en-US"/>
              <a:t>work summary                                                   Yiran Shan                                                  18.05.16</a:t>
            </a:r>
            <a:endParaRPr lang="en-US" dirty="0"/>
          </a:p>
        </p:txBody>
      </p:sp>
      <p:pic>
        <p:nvPicPr>
          <p:cNvPr id="5" name="图片 4">
            <a:extLst>
              <a:ext uri="{FF2B5EF4-FFF2-40B4-BE49-F238E27FC236}">
                <a16:creationId xmlns:a16="http://schemas.microsoft.com/office/drawing/2014/main" id="{1065970A-E97E-475E-B310-0184C84BC57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45758" y="1264555"/>
            <a:ext cx="3486908" cy="2654003"/>
          </a:xfrm>
          <a:prstGeom prst="rect">
            <a:avLst/>
          </a:prstGeom>
        </p:spPr>
      </p:pic>
      <p:pic>
        <p:nvPicPr>
          <p:cNvPr id="6" name="图片 5">
            <a:extLst>
              <a:ext uri="{FF2B5EF4-FFF2-40B4-BE49-F238E27FC236}">
                <a16:creationId xmlns:a16="http://schemas.microsoft.com/office/drawing/2014/main" id="{12533C0A-0360-4ED7-A7FF-A38C2DE4231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666" y="1324514"/>
            <a:ext cx="3805072" cy="2534083"/>
          </a:xfrm>
          <a:prstGeom prst="rect">
            <a:avLst/>
          </a:prstGeom>
        </p:spPr>
      </p:pic>
      <p:pic>
        <p:nvPicPr>
          <p:cNvPr id="7" name="图片 6">
            <a:extLst>
              <a:ext uri="{FF2B5EF4-FFF2-40B4-BE49-F238E27FC236}">
                <a16:creationId xmlns:a16="http://schemas.microsoft.com/office/drawing/2014/main" id="{9F44B74D-1977-4CD9-8671-0D9CC0E8BF6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733550" y="4182211"/>
            <a:ext cx="1409700" cy="1295400"/>
          </a:xfrm>
          <a:prstGeom prst="rect">
            <a:avLst/>
          </a:prstGeom>
        </p:spPr>
      </p:pic>
      <p:pic>
        <p:nvPicPr>
          <p:cNvPr id="8" name="图片 7">
            <a:extLst>
              <a:ext uri="{FF2B5EF4-FFF2-40B4-BE49-F238E27FC236}">
                <a16:creationId xmlns:a16="http://schemas.microsoft.com/office/drawing/2014/main" id="{3EF2BD31-8AF9-49A9-B368-71A7785A6F1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411536" y="4242172"/>
            <a:ext cx="4343400" cy="838200"/>
          </a:xfrm>
          <a:prstGeom prst="rect">
            <a:avLst/>
          </a:prstGeom>
        </p:spPr>
      </p:pic>
      <p:pic>
        <p:nvPicPr>
          <p:cNvPr id="3" name="图片 2">
            <a:extLst>
              <a:ext uri="{FF2B5EF4-FFF2-40B4-BE49-F238E27FC236}">
                <a16:creationId xmlns:a16="http://schemas.microsoft.com/office/drawing/2014/main" id="{CEA11F14-B3C1-43FC-B1E7-46A78218D65E}"/>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868103" y="1264553"/>
            <a:ext cx="4084909" cy="2534083"/>
          </a:xfrm>
          <a:prstGeom prst="rect">
            <a:avLst/>
          </a:prstGeom>
        </p:spPr>
      </p:pic>
      <p:pic>
        <p:nvPicPr>
          <p:cNvPr id="9" name="图片 8">
            <a:extLst>
              <a:ext uri="{FF2B5EF4-FFF2-40B4-BE49-F238E27FC236}">
                <a16:creationId xmlns:a16="http://schemas.microsoft.com/office/drawing/2014/main" id="{7E4FE174-E3F0-431F-B382-702EEE8842B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800815" y="4215270"/>
            <a:ext cx="4371975" cy="1076325"/>
          </a:xfrm>
          <a:prstGeom prst="rect">
            <a:avLst/>
          </a:prstGeom>
        </p:spPr>
      </p:pic>
    </p:spTree>
    <p:extLst>
      <p:ext uri="{BB962C8B-B14F-4D97-AF65-F5344CB8AC3E}">
        <p14:creationId xmlns:p14="http://schemas.microsoft.com/office/powerpoint/2010/main" val="3589230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3606C-3EF6-4313-830D-A7BCAF422A72}"/>
              </a:ext>
            </a:extLst>
          </p:cNvPr>
          <p:cNvSpPr>
            <a:spLocks noGrp="1"/>
          </p:cNvSpPr>
          <p:nvPr>
            <p:ph type="title"/>
          </p:nvPr>
        </p:nvSpPr>
        <p:spPr/>
        <p:txBody>
          <a:bodyPr/>
          <a:lstStyle/>
          <a:p>
            <a:r>
              <a:rPr lang="en-US" altLang="zh-CN" dirty="0"/>
              <a:t>LSTM</a:t>
            </a:r>
            <a:r>
              <a:rPr lang="zh-CN" altLang="en-US" dirty="0"/>
              <a:t>（</a:t>
            </a:r>
            <a:r>
              <a:rPr lang="en-US" altLang="zh-CN" dirty="0"/>
              <a:t>Long Short Term Memory</a:t>
            </a:r>
            <a:r>
              <a:rPr lang="zh-CN" altLang="en-US" dirty="0"/>
              <a:t>）</a:t>
            </a:r>
          </a:p>
        </p:txBody>
      </p:sp>
      <p:sp>
        <p:nvSpPr>
          <p:cNvPr id="4" name="页脚占位符 3">
            <a:extLst>
              <a:ext uri="{FF2B5EF4-FFF2-40B4-BE49-F238E27FC236}">
                <a16:creationId xmlns:a16="http://schemas.microsoft.com/office/drawing/2014/main" id="{AD50F4B8-A614-47ED-B12F-98196A37FF87}"/>
              </a:ext>
            </a:extLst>
          </p:cNvPr>
          <p:cNvSpPr>
            <a:spLocks noGrp="1"/>
          </p:cNvSpPr>
          <p:nvPr>
            <p:ph type="ftr" sz="quarter" idx="11"/>
          </p:nvPr>
        </p:nvSpPr>
        <p:spPr/>
        <p:txBody>
          <a:bodyPr/>
          <a:lstStyle/>
          <a:p>
            <a:r>
              <a:rPr lang="en-US"/>
              <a:t>work summary                                                   Yiran Shan                                                  18.05.16</a:t>
            </a:r>
            <a:endParaRPr lang="en-US" dirty="0"/>
          </a:p>
        </p:txBody>
      </p:sp>
      <p:pic>
        <p:nvPicPr>
          <p:cNvPr id="10" name="图片 9">
            <a:extLst>
              <a:ext uri="{FF2B5EF4-FFF2-40B4-BE49-F238E27FC236}">
                <a16:creationId xmlns:a16="http://schemas.microsoft.com/office/drawing/2014/main" id="{CE9E4F40-DBDB-4488-AD54-595C8746D9A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81663" y="1282561"/>
            <a:ext cx="3881948" cy="2764783"/>
          </a:xfrm>
          <a:prstGeom prst="rect">
            <a:avLst/>
          </a:prstGeom>
        </p:spPr>
      </p:pic>
      <p:pic>
        <p:nvPicPr>
          <p:cNvPr id="11" name="图片 10">
            <a:extLst>
              <a:ext uri="{FF2B5EF4-FFF2-40B4-BE49-F238E27FC236}">
                <a16:creationId xmlns:a16="http://schemas.microsoft.com/office/drawing/2014/main" id="{92810BBB-0B99-430B-8B1B-60E87633D3D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01583" y="4351709"/>
            <a:ext cx="3381375" cy="619125"/>
          </a:xfrm>
          <a:prstGeom prst="rect">
            <a:avLst/>
          </a:prstGeom>
        </p:spPr>
      </p:pic>
      <p:pic>
        <p:nvPicPr>
          <p:cNvPr id="12" name="图片 11">
            <a:extLst>
              <a:ext uri="{FF2B5EF4-FFF2-40B4-BE49-F238E27FC236}">
                <a16:creationId xmlns:a16="http://schemas.microsoft.com/office/drawing/2014/main" id="{AA3AA33E-0F6C-4D5D-BFFE-25BF91FE6E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56511" y="1262823"/>
            <a:ext cx="3741363" cy="2710903"/>
          </a:xfrm>
          <a:prstGeom prst="rect">
            <a:avLst/>
          </a:prstGeom>
        </p:spPr>
      </p:pic>
      <p:pic>
        <p:nvPicPr>
          <p:cNvPr id="13" name="图片 12">
            <a:extLst>
              <a:ext uri="{FF2B5EF4-FFF2-40B4-BE49-F238E27FC236}">
                <a16:creationId xmlns:a16="http://schemas.microsoft.com/office/drawing/2014/main" id="{178A039A-EE88-4510-A881-A7BBD6DD214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549908" y="4318272"/>
            <a:ext cx="3829050" cy="1181100"/>
          </a:xfrm>
          <a:prstGeom prst="rect">
            <a:avLst/>
          </a:prstGeom>
        </p:spPr>
      </p:pic>
    </p:spTree>
    <p:extLst>
      <p:ext uri="{BB962C8B-B14F-4D97-AF65-F5344CB8AC3E}">
        <p14:creationId xmlns:p14="http://schemas.microsoft.com/office/powerpoint/2010/main" val="2719156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032" name="Picture 8" descr="http://7xl3p7.com1.z0.glb.clouddn.com/16-5-26/29600980.jpg">
            <a:extLst>
              <a:ext uri="{FF2B5EF4-FFF2-40B4-BE49-F238E27FC236}">
                <a16:creationId xmlns:a16="http://schemas.microsoft.com/office/drawing/2014/main" id="{FD0812DB-BDD5-48AA-8EE1-09E4144C94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6284" y="799554"/>
            <a:ext cx="2725417" cy="35226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7xl3p7.com1.z0.glb.clouddn.com/16-5-26/17468879.jpg">
            <a:extLst>
              <a:ext uri="{FF2B5EF4-FFF2-40B4-BE49-F238E27FC236}">
                <a16:creationId xmlns:a16="http://schemas.microsoft.com/office/drawing/2014/main" id="{DC35DD91-5A0B-4B49-8032-6B48E539B7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4277" y="799554"/>
            <a:ext cx="2561108" cy="352264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81CDD17-A3A5-4D11-A002-A39B8A3266DD}"/>
              </a:ext>
            </a:extLst>
          </p:cNvPr>
          <p:cNvSpPr>
            <a:spLocks noGrp="1"/>
          </p:cNvSpPr>
          <p:nvPr>
            <p:ph type="title"/>
          </p:nvPr>
        </p:nvSpPr>
        <p:spPr>
          <a:xfrm>
            <a:off x="2589213" y="4775200"/>
            <a:ext cx="8915399" cy="823448"/>
          </a:xfrm>
        </p:spPr>
        <p:txBody>
          <a:bodyPr vert="horz" lIns="91440" tIns="45720" rIns="91440" bIns="45720" rtlCol="0" anchor="b">
            <a:normAutofit/>
          </a:bodyPr>
          <a:lstStyle/>
          <a:p>
            <a:pPr>
              <a:lnSpc>
                <a:spcPct val="90000"/>
              </a:lnSpc>
            </a:pPr>
            <a:r>
              <a:rPr lang="en-US" altLang="zh-CN" sz="2400" dirty="0"/>
              <a:t> word2vec</a:t>
            </a:r>
            <a:br>
              <a:rPr lang="en-US" altLang="zh-CN" sz="2400" dirty="0"/>
            </a:br>
            <a:endParaRPr lang="en-US" altLang="zh-CN" sz="2400" dirty="0"/>
          </a:p>
        </p:txBody>
      </p:sp>
      <p:sp>
        <p:nvSpPr>
          <p:cNvPr id="7" name="内容占位符 6">
            <a:extLst>
              <a:ext uri="{FF2B5EF4-FFF2-40B4-BE49-F238E27FC236}">
                <a16:creationId xmlns:a16="http://schemas.microsoft.com/office/drawing/2014/main" id="{D8093A3F-D7A6-4494-99D8-526945F846F3}"/>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endParaRPr lang="en-US" altLang="zh-CN" dirty="0">
              <a:solidFill>
                <a:schemeClr val="tx1">
                  <a:lumMod val="65000"/>
                  <a:lumOff val="35000"/>
                </a:schemeClr>
              </a:solidFill>
            </a:endParaRPr>
          </a:p>
        </p:txBody>
      </p:sp>
      <p:sp>
        <p:nvSpPr>
          <p:cNvPr id="4" name="页脚占位符 3">
            <a:extLst>
              <a:ext uri="{FF2B5EF4-FFF2-40B4-BE49-F238E27FC236}">
                <a16:creationId xmlns:a16="http://schemas.microsoft.com/office/drawing/2014/main" id="{38FB0660-7424-4E95-8838-783BA34179BB}"/>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work summary                                                   Yiran Shan                                                  18.05.16</a:t>
            </a:r>
          </a:p>
        </p:txBody>
      </p:sp>
    </p:spTree>
    <p:extLst>
      <p:ext uri="{BB962C8B-B14F-4D97-AF65-F5344CB8AC3E}">
        <p14:creationId xmlns:p14="http://schemas.microsoft.com/office/powerpoint/2010/main" val="3955678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CDD63-5CF0-4A82-BA3D-0965438FBACC}"/>
              </a:ext>
            </a:extLst>
          </p:cNvPr>
          <p:cNvSpPr>
            <a:spLocks noGrp="1"/>
          </p:cNvSpPr>
          <p:nvPr>
            <p:ph type="title"/>
          </p:nvPr>
        </p:nvSpPr>
        <p:spPr/>
        <p:txBody>
          <a:bodyPr/>
          <a:lstStyle/>
          <a:p>
            <a:r>
              <a:rPr lang="en-US" altLang="zh-CN"/>
              <a:t>word2vec</a:t>
            </a:r>
            <a:endParaRPr lang="zh-CN" altLang="en-US" dirty="0"/>
          </a:p>
        </p:txBody>
      </p:sp>
      <p:sp>
        <p:nvSpPr>
          <p:cNvPr id="3" name="内容占位符 2">
            <a:extLst>
              <a:ext uri="{FF2B5EF4-FFF2-40B4-BE49-F238E27FC236}">
                <a16:creationId xmlns:a16="http://schemas.microsoft.com/office/drawing/2014/main" id="{6E2DF46F-63F5-4011-9BB1-5A9053E3FF32}"/>
              </a:ext>
            </a:extLst>
          </p:cNvPr>
          <p:cNvSpPr>
            <a:spLocks noGrp="1"/>
          </p:cNvSpPr>
          <p:nvPr>
            <p:ph idx="1"/>
          </p:nvPr>
        </p:nvSpPr>
        <p:spPr>
          <a:xfrm>
            <a:off x="2591068" y="1556809"/>
            <a:ext cx="8915400" cy="4157373"/>
          </a:xfrm>
        </p:spPr>
        <p:txBody>
          <a:bodyPr/>
          <a:lstStyle/>
          <a:p>
            <a:r>
              <a:rPr lang="en-US" altLang="zh-CN" dirty="0"/>
              <a:t>Hierarchical </a:t>
            </a:r>
            <a:r>
              <a:rPr lang="en-US" altLang="zh-CN" dirty="0" err="1"/>
              <a:t>Softmax</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Negative Sampling</a:t>
            </a:r>
          </a:p>
        </p:txBody>
      </p:sp>
      <p:sp>
        <p:nvSpPr>
          <p:cNvPr id="4" name="页脚占位符 3">
            <a:extLst>
              <a:ext uri="{FF2B5EF4-FFF2-40B4-BE49-F238E27FC236}">
                <a16:creationId xmlns:a16="http://schemas.microsoft.com/office/drawing/2014/main" id="{36108467-2217-4CB0-A60F-08192E7B35DB}"/>
              </a:ext>
            </a:extLst>
          </p:cNvPr>
          <p:cNvSpPr>
            <a:spLocks noGrp="1"/>
          </p:cNvSpPr>
          <p:nvPr>
            <p:ph type="ftr" sz="quarter" idx="11"/>
          </p:nvPr>
        </p:nvSpPr>
        <p:spPr/>
        <p:txBody>
          <a:bodyPr/>
          <a:lstStyle/>
          <a:p>
            <a:r>
              <a:rPr lang="en-US"/>
              <a:t>work summary                                                   Yiran Shan                                                  18.05.16</a:t>
            </a:r>
            <a:endParaRPr lang="en-US" dirty="0"/>
          </a:p>
        </p:txBody>
      </p:sp>
      <p:pic>
        <p:nvPicPr>
          <p:cNvPr id="2050" name="Picture 2" descr="https://images2017.cnblogs.com/blog/1042406/201707/1042406-20170727105752968-819608237.png">
            <a:extLst>
              <a:ext uri="{FF2B5EF4-FFF2-40B4-BE49-F238E27FC236}">
                <a16:creationId xmlns:a16="http://schemas.microsoft.com/office/drawing/2014/main" id="{D1E6065F-50F5-47CE-AB5C-A054519C523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768" y="580496"/>
            <a:ext cx="38004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4C500ACB-0A30-4518-B0F8-3407DEDC2984}"/>
              </a:ext>
            </a:extLst>
          </p:cNvPr>
          <p:cNvPicPr>
            <a:picLocks noChangeAspect="1"/>
          </p:cNvPicPr>
          <p:nvPr/>
        </p:nvPicPr>
        <p:blipFill>
          <a:blip r:embed="rId3">
            <a:clrChange>
              <a:clrFrom>
                <a:srgbClr val="CFE8CB"/>
              </a:clrFrom>
              <a:clrTo>
                <a:srgbClr val="CFE8CB">
                  <a:alpha val="0"/>
                </a:srgbClr>
              </a:clrTo>
            </a:clrChange>
          </a:blip>
          <a:stretch>
            <a:fillRect/>
          </a:stretch>
        </p:blipFill>
        <p:spPr>
          <a:xfrm>
            <a:off x="3245377" y="2165901"/>
            <a:ext cx="2850623" cy="734440"/>
          </a:xfrm>
          <a:prstGeom prst="rect">
            <a:avLst/>
          </a:prstGeom>
        </p:spPr>
      </p:pic>
      <p:pic>
        <p:nvPicPr>
          <p:cNvPr id="6" name="图片 5">
            <a:extLst>
              <a:ext uri="{FF2B5EF4-FFF2-40B4-BE49-F238E27FC236}">
                <a16:creationId xmlns:a16="http://schemas.microsoft.com/office/drawing/2014/main" id="{90069E4D-172B-4898-BE7A-C6C10E1CB0E4}"/>
              </a:ext>
            </a:extLst>
          </p:cNvPr>
          <p:cNvPicPr>
            <a:picLocks noChangeAspect="1"/>
          </p:cNvPicPr>
          <p:nvPr/>
        </p:nvPicPr>
        <p:blipFill>
          <a:blip r:embed="rId4">
            <a:clrChange>
              <a:clrFrom>
                <a:srgbClr val="CFE8CB"/>
              </a:clrFrom>
              <a:clrTo>
                <a:srgbClr val="CFE8CB">
                  <a:alpha val="0"/>
                </a:srgbClr>
              </a:clrTo>
            </a:clrChange>
          </a:blip>
          <a:stretch>
            <a:fillRect/>
          </a:stretch>
        </p:blipFill>
        <p:spPr>
          <a:xfrm>
            <a:off x="3395278" y="3018650"/>
            <a:ext cx="3244168" cy="606633"/>
          </a:xfrm>
          <a:prstGeom prst="rect">
            <a:avLst/>
          </a:prstGeom>
        </p:spPr>
      </p:pic>
      <p:pic>
        <p:nvPicPr>
          <p:cNvPr id="7" name="图片 6">
            <a:extLst>
              <a:ext uri="{FF2B5EF4-FFF2-40B4-BE49-F238E27FC236}">
                <a16:creationId xmlns:a16="http://schemas.microsoft.com/office/drawing/2014/main" id="{FAE1DCD0-E4F7-4947-B410-77806D6A2894}"/>
              </a:ext>
            </a:extLst>
          </p:cNvPr>
          <p:cNvPicPr>
            <a:picLocks noChangeAspect="1"/>
          </p:cNvPicPr>
          <p:nvPr/>
        </p:nvPicPr>
        <p:blipFill>
          <a:blip r:embed="rId5">
            <a:clrChange>
              <a:clrFrom>
                <a:srgbClr val="CFE8CB"/>
              </a:clrFrom>
              <a:clrTo>
                <a:srgbClr val="CFE8CB">
                  <a:alpha val="0"/>
                </a:srgbClr>
              </a:clrTo>
            </a:clrChange>
          </a:blip>
          <a:stretch>
            <a:fillRect/>
          </a:stretch>
        </p:blipFill>
        <p:spPr>
          <a:xfrm>
            <a:off x="3395278" y="3795417"/>
            <a:ext cx="596180" cy="705682"/>
          </a:xfrm>
          <a:prstGeom prst="rect">
            <a:avLst/>
          </a:prstGeom>
        </p:spPr>
      </p:pic>
      <p:pic>
        <p:nvPicPr>
          <p:cNvPr id="8" name="图片 7">
            <a:extLst>
              <a:ext uri="{FF2B5EF4-FFF2-40B4-BE49-F238E27FC236}">
                <a16:creationId xmlns:a16="http://schemas.microsoft.com/office/drawing/2014/main" id="{89BED98F-CA15-4077-AC74-10EB901E99D7}"/>
              </a:ext>
            </a:extLst>
          </p:cNvPr>
          <p:cNvPicPr>
            <a:picLocks noChangeAspect="1"/>
          </p:cNvPicPr>
          <p:nvPr/>
        </p:nvPicPr>
        <p:blipFill>
          <a:blip r:embed="rId6">
            <a:clrChange>
              <a:clrFrom>
                <a:srgbClr val="CFE8CB"/>
              </a:clrFrom>
              <a:clrTo>
                <a:srgbClr val="CFE8CB">
                  <a:alpha val="0"/>
                </a:srgbClr>
              </a:clrTo>
            </a:clrChange>
          </a:blip>
          <a:stretch>
            <a:fillRect/>
          </a:stretch>
        </p:blipFill>
        <p:spPr>
          <a:xfrm>
            <a:off x="4021438" y="3966133"/>
            <a:ext cx="2928742" cy="454190"/>
          </a:xfrm>
          <a:prstGeom prst="rect">
            <a:avLst/>
          </a:prstGeom>
        </p:spPr>
      </p:pic>
      <p:pic>
        <p:nvPicPr>
          <p:cNvPr id="9" name="图片 8">
            <a:extLst>
              <a:ext uri="{FF2B5EF4-FFF2-40B4-BE49-F238E27FC236}">
                <a16:creationId xmlns:a16="http://schemas.microsoft.com/office/drawing/2014/main" id="{CF4BA2FA-A0FC-4D1E-90DD-8D93D4038463}"/>
              </a:ext>
            </a:extLst>
          </p:cNvPr>
          <p:cNvPicPr>
            <a:picLocks noChangeAspect="1"/>
          </p:cNvPicPr>
          <p:nvPr/>
        </p:nvPicPr>
        <p:blipFill>
          <a:blip r:embed="rId7">
            <a:clrChange>
              <a:clrFrom>
                <a:srgbClr val="CFE8CB"/>
              </a:clrFrom>
              <a:clrTo>
                <a:srgbClr val="CFE8CB">
                  <a:alpha val="0"/>
                </a:srgbClr>
              </a:clrTo>
            </a:clrChange>
          </a:blip>
          <a:stretch>
            <a:fillRect/>
          </a:stretch>
        </p:blipFill>
        <p:spPr>
          <a:xfrm>
            <a:off x="3395278" y="5307533"/>
            <a:ext cx="4424119" cy="640489"/>
          </a:xfrm>
          <a:prstGeom prst="rect">
            <a:avLst/>
          </a:prstGeom>
        </p:spPr>
      </p:pic>
    </p:spTree>
    <p:extLst>
      <p:ext uri="{BB962C8B-B14F-4D97-AF65-F5344CB8AC3E}">
        <p14:creationId xmlns:p14="http://schemas.microsoft.com/office/powerpoint/2010/main" val="164258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a:extLst>
              <a:ext uri="{FF2B5EF4-FFF2-40B4-BE49-F238E27FC236}">
                <a16:creationId xmlns:a16="http://schemas.microsoft.com/office/drawing/2014/main" id="{E225BA1C-81F8-4E06-A001-D93C0AC117AD}"/>
              </a:ext>
            </a:extLst>
          </p:cNvPr>
          <p:cNvSpPr>
            <a:spLocks noGrp="1"/>
          </p:cNvSpPr>
          <p:nvPr>
            <p:ph type="title"/>
          </p:nvPr>
        </p:nvSpPr>
        <p:spPr/>
        <p:txBody>
          <a:bodyPr/>
          <a:lstStyle/>
          <a:p>
            <a:r>
              <a:rPr lang="en-US" altLang="zh-CN" dirty="0"/>
              <a:t>LINE:  Large-scale Information Network 			   Embedding</a:t>
            </a:r>
            <a:endParaRPr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A9071ACF-82B6-4061-811D-8FAF17286E15}"/>
                  </a:ext>
                </a:extLst>
              </p:cNvPr>
              <p:cNvSpPr>
                <a:spLocks noGrp="1"/>
              </p:cNvSpPr>
              <p:nvPr>
                <p:ph idx="1"/>
              </p:nvPr>
            </p:nvSpPr>
            <p:spPr>
              <a:xfrm>
                <a:off x="2589212" y="1711560"/>
                <a:ext cx="9129176" cy="4572000"/>
              </a:xfrm>
            </p:spPr>
            <p:txBody>
              <a:bodyPr>
                <a:normAutofit lnSpcReduction="10000"/>
              </a:bodyPr>
              <a:lstStyle/>
              <a:p>
                <a:r>
                  <a:rPr lang="en-US" altLang="zh-CN" dirty="0"/>
                  <a:t>First-order</a:t>
                </a:r>
              </a:p>
              <a:p>
                <a:endParaRPr lang="en-US" altLang="zh-CN" dirty="0"/>
              </a:p>
              <a:p>
                <a:endParaRPr lang="en-US" altLang="zh-CN" dirty="0"/>
              </a:p>
              <a:p>
                <a:pPr marL="0" indent="0">
                  <a:buNone/>
                </a:pPr>
                <a:endParaRPr lang="en-US" altLang="zh-CN" dirty="0"/>
              </a:p>
              <a:p>
                <a:pPr marL="0" indent="0">
                  <a:buNone/>
                </a:pPr>
                <a:r>
                  <a:rPr lang="en-US" altLang="zh-CN"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𝑂</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d>
                  </m:oMath>
                </a14:m>
                <a:r>
                  <a:rPr lang="en-US" altLang="zh-CN" sz="2000" dirty="0"/>
                  <a:t>    </a:t>
                </a:r>
                <a:endParaRPr lang="en-US" altLang="zh-CN" dirty="0"/>
              </a:p>
              <a:p>
                <a:r>
                  <a:rPr lang="en-US" altLang="zh-CN" dirty="0"/>
                  <a:t>Second-order</a:t>
                </a:r>
              </a:p>
              <a:p>
                <a:endParaRPr lang="en-US" altLang="zh-CN" sz="1600" dirty="0"/>
              </a:p>
              <a:p>
                <a:endParaRPr lang="en-US" altLang="zh-CN" dirty="0"/>
              </a:p>
              <a:p>
                <a:endParaRPr lang="en-US" altLang="zh-CN" dirty="0"/>
              </a:p>
              <a:p>
                <a:endParaRPr lang="en-US" altLang="zh-CN" dirty="0"/>
              </a:p>
              <a:p>
                <a:pPr marL="0" indent="0">
                  <a:buNone/>
                </a:pPr>
                <a:r>
                  <a:rPr lang="en-US" altLang="zh-CN"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i="1">
                            <a:latin typeface="Cambria Math" panose="02040503050406030204" pitchFamily="18" charset="0"/>
                          </a:rPr>
                          <m:t>𝑂</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𝐾𝐿</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e>
                    </m:d>
                  </m:oMath>
                </a14:m>
                <a:endParaRPr lang="zh-CN" altLang="en-US" dirty="0"/>
              </a:p>
            </p:txBody>
          </p:sp>
        </mc:Choice>
        <mc:Fallback xmlns="">
          <p:sp>
            <p:nvSpPr>
              <p:cNvPr id="6" name="内容占位符 5">
                <a:extLst>
                  <a:ext uri="{FF2B5EF4-FFF2-40B4-BE49-F238E27FC236}">
                    <a16:creationId xmlns:a16="http://schemas.microsoft.com/office/drawing/2014/main" id="{A9071ACF-82B6-4061-811D-8FAF17286E15}"/>
                  </a:ext>
                </a:extLst>
              </p:cNvPr>
              <p:cNvSpPr>
                <a:spLocks noGrp="1" noRot="1" noChangeAspect="1" noMove="1" noResize="1" noEditPoints="1" noAdjustHandles="1" noChangeArrowheads="1" noChangeShapeType="1" noTextEdit="1"/>
              </p:cNvSpPr>
              <p:nvPr>
                <p:ph idx="1"/>
              </p:nvPr>
            </p:nvSpPr>
            <p:spPr>
              <a:xfrm>
                <a:off x="2589212" y="1711560"/>
                <a:ext cx="9129176" cy="4572000"/>
              </a:xfrm>
              <a:blipFill>
                <a:blip r:embed="rId2"/>
                <a:stretch>
                  <a:fillRect l="-601" t="-1867"/>
                </a:stretch>
              </a:blipFill>
            </p:spPr>
            <p:txBody>
              <a:bodyPr/>
              <a:lstStyle/>
              <a:p>
                <a:r>
                  <a:rPr lang="zh-CN" altLang="en-US">
                    <a:noFill/>
                  </a:rPr>
                  <a:t> </a:t>
                </a:r>
              </a:p>
            </p:txBody>
          </p:sp>
        </mc:Fallback>
      </mc:AlternateContent>
      <p:sp>
        <p:nvSpPr>
          <p:cNvPr id="2" name="页脚占位符 1">
            <a:extLst>
              <a:ext uri="{FF2B5EF4-FFF2-40B4-BE49-F238E27FC236}">
                <a16:creationId xmlns:a16="http://schemas.microsoft.com/office/drawing/2014/main" id="{7E0165C0-6767-4524-95CE-D7B85405F06E}"/>
              </a:ext>
            </a:extLst>
          </p:cNvPr>
          <p:cNvSpPr>
            <a:spLocks noGrp="1"/>
          </p:cNvSpPr>
          <p:nvPr>
            <p:ph type="ftr" sz="quarter" idx="11"/>
          </p:nvPr>
        </p:nvSpPr>
        <p:spPr>
          <a:xfrm>
            <a:off x="2589212" y="6435960"/>
            <a:ext cx="7619999" cy="365125"/>
          </a:xfrm>
        </p:spPr>
        <p:txBody>
          <a:bodyPr/>
          <a:lstStyle/>
          <a:p>
            <a:r>
              <a:rPr lang="en-US"/>
              <a:t>work summary                                                   Yiran Shan                                                  18.05.16</a:t>
            </a:r>
            <a:endParaRPr lang="en-US" dirty="0"/>
          </a:p>
        </p:txBody>
      </p:sp>
      <p:pic>
        <p:nvPicPr>
          <p:cNvPr id="8" name="图片 7">
            <a:extLst>
              <a:ext uri="{FF2B5EF4-FFF2-40B4-BE49-F238E27FC236}">
                <a16:creationId xmlns:a16="http://schemas.microsoft.com/office/drawing/2014/main" id="{BB9CB8F9-DD28-4377-B502-1F24FF0A1E7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91945" y="2121135"/>
            <a:ext cx="4238625" cy="885825"/>
          </a:xfrm>
          <a:prstGeom prst="rect">
            <a:avLst/>
          </a:prstGeom>
        </p:spPr>
      </p:pic>
      <p:pic>
        <p:nvPicPr>
          <p:cNvPr id="9" name="图片 8">
            <a:extLst>
              <a:ext uri="{FF2B5EF4-FFF2-40B4-BE49-F238E27FC236}">
                <a16:creationId xmlns:a16="http://schemas.microsoft.com/office/drawing/2014/main" id="{ED2F722D-D1B4-488F-8E85-50EB96EE7110}"/>
              </a:ext>
            </a:extLst>
          </p:cNvPr>
          <p:cNvPicPr>
            <a:picLocks noChangeAspect="1"/>
          </p:cNvPicPr>
          <p:nvPr/>
        </p:nvPicPr>
        <p:blipFill rotWithShape="1">
          <a:blip r:embed="rId4">
            <a:clrChange>
              <a:clrFrom>
                <a:srgbClr val="FFFFFF"/>
              </a:clrFrom>
              <a:clrTo>
                <a:srgbClr val="FFFFFF">
                  <a:alpha val="0"/>
                </a:srgbClr>
              </a:clrTo>
            </a:clrChange>
          </a:blip>
          <a:srcRect t="10016" b="11616"/>
          <a:stretch/>
        </p:blipFill>
        <p:spPr>
          <a:xfrm>
            <a:off x="7506870" y="2381167"/>
            <a:ext cx="1905000" cy="365760"/>
          </a:xfrm>
          <a:prstGeom prst="rect">
            <a:avLst/>
          </a:prstGeom>
        </p:spPr>
      </p:pic>
      <p:pic>
        <p:nvPicPr>
          <p:cNvPr id="10" name="图片 9">
            <a:extLst>
              <a:ext uri="{FF2B5EF4-FFF2-40B4-BE49-F238E27FC236}">
                <a16:creationId xmlns:a16="http://schemas.microsoft.com/office/drawing/2014/main" id="{27065C1B-E437-4B07-8B83-70E7DF4EB9D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577124" y="2381168"/>
            <a:ext cx="2495550" cy="409575"/>
          </a:xfrm>
          <a:prstGeom prst="rect">
            <a:avLst/>
          </a:prstGeom>
        </p:spPr>
      </p:pic>
      <p:pic>
        <p:nvPicPr>
          <p:cNvPr id="11" name="图片 10">
            <a:extLst>
              <a:ext uri="{FF2B5EF4-FFF2-40B4-BE49-F238E27FC236}">
                <a16:creationId xmlns:a16="http://schemas.microsoft.com/office/drawing/2014/main" id="{E8C6B967-34AC-4140-8A58-68328DC7508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336888" y="3006960"/>
            <a:ext cx="4381500" cy="981075"/>
          </a:xfrm>
          <a:prstGeom prst="rect">
            <a:avLst/>
          </a:prstGeom>
        </p:spPr>
      </p:pic>
      <p:pic>
        <p:nvPicPr>
          <p:cNvPr id="12" name="图片 11">
            <a:extLst>
              <a:ext uri="{FF2B5EF4-FFF2-40B4-BE49-F238E27FC236}">
                <a16:creationId xmlns:a16="http://schemas.microsoft.com/office/drawing/2014/main" id="{394D7FF6-CBF3-464E-95BA-92F476196C82}"/>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921605" y="4478726"/>
            <a:ext cx="4410075" cy="1000125"/>
          </a:xfrm>
          <a:prstGeom prst="rect">
            <a:avLst/>
          </a:prstGeom>
        </p:spPr>
      </p:pic>
      <p:pic>
        <p:nvPicPr>
          <p:cNvPr id="13" name="图片 12">
            <a:extLst>
              <a:ext uri="{FF2B5EF4-FFF2-40B4-BE49-F238E27FC236}">
                <a16:creationId xmlns:a16="http://schemas.microsoft.com/office/drawing/2014/main" id="{56FDA151-6058-4C0A-952E-DB34D31BA804}"/>
              </a:ext>
            </a:extLst>
          </p:cNvPr>
          <p:cNvPicPr>
            <a:picLocks noChangeAspect="1"/>
          </p:cNvPicPr>
          <p:nvPr/>
        </p:nvPicPr>
        <p:blipFill rotWithShape="1">
          <a:blip r:embed="rId8">
            <a:clrChange>
              <a:clrFrom>
                <a:srgbClr val="FFFFFF"/>
              </a:clrFrom>
              <a:clrTo>
                <a:srgbClr val="FFFFFF">
                  <a:alpha val="0"/>
                </a:srgbClr>
              </a:clrTo>
            </a:clrChange>
          </a:blip>
          <a:srcRect t="5038"/>
          <a:stretch/>
        </p:blipFill>
        <p:spPr>
          <a:xfrm>
            <a:off x="7506870" y="4768938"/>
            <a:ext cx="2124075" cy="443212"/>
          </a:xfrm>
          <a:prstGeom prst="rect">
            <a:avLst/>
          </a:prstGeom>
        </p:spPr>
      </p:pic>
      <p:pic>
        <p:nvPicPr>
          <p:cNvPr id="14" name="图片 13">
            <a:extLst>
              <a:ext uri="{FF2B5EF4-FFF2-40B4-BE49-F238E27FC236}">
                <a16:creationId xmlns:a16="http://schemas.microsoft.com/office/drawing/2014/main" id="{01991E42-6C35-4283-97C8-C5C9C264B1C8}"/>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696450" y="4729745"/>
            <a:ext cx="2495550" cy="476250"/>
          </a:xfrm>
          <a:prstGeom prst="rect">
            <a:avLst/>
          </a:prstGeom>
        </p:spPr>
      </p:pic>
      <p:pic>
        <p:nvPicPr>
          <p:cNvPr id="17" name="图片 16">
            <a:extLst>
              <a:ext uri="{FF2B5EF4-FFF2-40B4-BE49-F238E27FC236}">
                <a16:creationId xmlns:a16="http://schemas.microsoft.com/office/drawing/2014/main" id="{6471ED28-9D15-40D6-9839-6EBA4B0A39A4}"/>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348650" y="5492985"/>
            <a:ext cx="4229100" cy="942975"/>
          </a:xfrm>
          <a:prstGeom prst="rect">
            <a:avLst/>
          </a:prstGeom>
        </p:spPr>
      </p:pic>
    </p:spTree>
    <p:extLst>
      <p:ext uri="{BB962C8B-B14F-4D97-AF65-F5344CB8AC3E}">
        <p14:creationId xmlns:p14="http://schemas.microsoft.com/office/powerpoint/2010/main" val="1626773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C83B6C-E13B-43E8-B4DE-6628BCFFF8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19543" y="745795"/>
            <a:ext cx="6953577" cy="5041343"/>
          </a:xfrm>
          <a:prstGeom prst="rect">
            <a:avLst/>
          </a:prstGeom>
        </p:spPr>
      </p:pic>
      <p:sp>
        <p:nvSpPr>
          <p:cNvPr id="2" name="标题 1">
            <a:extLst>
              <a:ext uri="{FF2B5EF4-FFF2-40B4-BE49-F238E27FC236}">
                <a16:creationId xmlns:a16="http://schemas.microsoft.com/office/drawing/2014/main" id="{E8F2C5D0-599E-4A72-97DB-773C7E8DC232}"/>
              </a:ext>
            </a:extLst>
          </p:cNvPr>
          <p:cNvSpPr>
            <a:spLocks noGrp="1"/>
          </p:cNvSpPr>
          <p:nvPr>
            <p:ph type="title"/>
          </p:nvPr>
        </p:nvSpPr>
        <p:spPr>
          <a:xfrm>
            <a:off x="649224" y="645106"/>
            <a:ext cx="3650279" cy="1259894"/>
          </a:xfrm>
        </p:spPr>
        <p:txBody>
          <a:bodyPr>
            <a:normAutofit/>
          </a:bodyPr>
          <a:lstStyle/>
          <a:p>
            <a:r>
              <a:rPr lang="en-US" altLang="zh-CN" dirty="0" err="1"/>
              <a:t>DeepWalk</a:t>
            </a:r>
            <a:r>
              <a:rPr lang="en-US" altLang="zh-CN" dirty="0"/>
              <a:t> </a:t>
            </a:r>
            <a:endParaRPr lang="zh-CN" altLang="en-US" dirty="0"/>
          </a:p>
        </p:txBody>
      </p:sp>
      <p:sp>
        <p:nvSpPr>
          <p:cNvPr id="3" name="内容占位符 2">
            <a:extLst>
              <a:ext uri="{FF2B5EF4-FFF2-40B4-BE49-F238E27FC236}">
                <a16:creationId xmlns:a16="http://schemas.microsoft.com/office/drawing/2014/main" id="{9430F31B-CA78-44A6-87D3-A281B519D0C5}"/>
              </a:ext>
            </a:extLst>
          </p:cNvPr>
          <p:cNvSpPr>
            <a:spLocks noGrp="1"/>
          </p:cNvSpPr>
          <p:nvPr>
            <p:ph idx="1"/>
          </p:nvPr>
        </p:nvSpPr>
        <p:spPr>
          <a:xfrm>
            <a:off x="649225" y="2133600"/>
            <a:ext cx="3650278" cy="3759253"/>
          </a:xfrm>
        </p:spPr>
        <p:txBody>
          <a:bodyPr>
            <a:normAutofit/>
          </a:bodyPr>
          <a:lstStyle/>
          <a:p>
            <a:r>
              <a:rPr lang="en-US" altLang="zh-CN" dirty="0" err="1"/>
              <a:t>Rrandom</a:t>
            </a:r>
            <a:r>
              <a:rPr lang="en-US" altLang="zh-CN" dirty="0"/>
              <a:t> Walk + Skip-gram</a:t>
            </a:r>
          </a:p>
          <a:p>
            <a:pPr marL="0" indent="0">
              <a:buNone/>
            </a:pPr>
            <a:endParaRPr lang="en-US" altLang="zh-CN" dirty="0"/>
          </a:p>
        </p:txBody>
      </p:sp>
      <p:sp>
        <p:nvSpPr>
          <p:cNvPr id="4" name="页脚占位符 3">
            <a:extLst>
              <a:ext uri="{FF2B5EF4-FFF2-40B4-BE49-F238E27FC236}">
                <a16:creationId xmlns:a16="http://schemas.microsoft.com/office/drawing/2014/main" id="{9B0A650F-DA8C-4993-BC5B-C9EEF475B0AD}"/>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Tree>
    <p:extLst>
      <p:ext uri="{BB962C8B-B14F-4D97-AF65-F5344CB8AC3E}">
        <p14:creationId xmlns:p14="http://schemas.microsoft.com/office/powerpoint/2010/main" val="90664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C7C5E6-160D-4781-928F-6F1E259D83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19543" y="1893135"/>
            <a:ext cx="6953577" cy="2746662"/>
          </a:xfrm>
          <a:prstGeom prst="rect">
            <a:avLst/>
          </a:prstGeom>
        </p:spPr>
      </p:pic>
      <p:sp>
        <p:nvSpPr>
          <p:cNvPr id="2" name="标题 1">
            <a:extLst>
              <a:ext uri="{FF2B5EF4-FFF2-40B4-BE49-F238E27FC236}">
                <a16:creationId xmlns:a16="http://schemas.microsoft.com/office/drawing/2014/main" id="{4202D959-2C61-4142-B62B-4FA525045F87}"/>
              </a:ext>
            </a:extLst>
          </p:cNvPr>
          <p:cNvSpPr>
            <a:spLocks noGrp="1"/>
          </p:cNvSpPr>
          <p:nvPr>
            <p:ph type="title"/>
          </p:nvPr>
        </p:nvSpPr>
        <p:spPr>
          <a:xfrm>
            <a:off x="649224" y="645106"/>
            <a:ext cx="3650279" cy="1259894"/>
          </a:xfrm>
        </p:spPr>
        <p:txBody>
          <a:bodyPr>
            <a:normAutofit/>
          </a:bodyPr>
          <a:lstStyle/>
          <a:p>
            <a:r>
              <a:rPr lang="en-US" altLang="zh-CN" dirty="0"/>
              <a:t>node2vec</a:t>
            </a:r>
            <a:endParaRPr lang="zh-CN" altLang="en-US" dirty="0"/>
          </a:p>
        </p:txBody>
      </p:sp>
      <p:sp>
        <p:nvSpPr>
          <p:cNvPr id="3" name="内容占位符 2">
            <a:extLst>
              <a:ext uri="{FF2B5EF4-FFF2-40B4-BE49-F238E27FC236}">
                <a16:creationId xmlns:a16="http://schemas.microsoft.com/office/drawing/2014/main" id="{446B20BE-06AD-4268-AB74-2ED61270E8F5}"/>
              </a:ext>
            </a:extLst>
          </p:cNvPr>
          <p:cNvSpPr>
            <a:spLocks noGrp="1"/>
          </p:cNvSpPr>
          <p:nvPr>
            <p:ph idx="1"/>
          </p:nvPr>
        </p:nvSpPr>
        <p:spPr>
          <a:xfrm>
            <a:off x="649225" y="2133600"/>
            <a:ext cx="3650278" cy="3759253"/>
          </a:xfrm>
        </p:spPr>
        <p:txBody>
          <a:bodyPr>
            <a:normAutofit/>
          </a:bodyPr>
          <a:lstStyle/>
          <a:p>
            <a:r>
              <a:rPr lang="en-US" altLang="zh-CN" dirty="0"/>
              <a:t>bias random walk</a:t>
            </a:r>
          </a:p>
          <a:p>
            <a:pPr lvl="1"/>
            <a:r>
              <a:rPr lang="en-US" altLang="zh-CN" dirty="0"/>
              <a:t>+Skip-gram</a:t>
            </a:r>
            <a:endParaRPr lang="zh-CN" altLang="en-US" dirty="0"/>
          </a:p>
        </p:txBody>
      </p:sp>
      <p:sp>
        <p:nvSpPr>
          <p:cNvPr id="4" name="页脚占位符 3">
            <a:extLst>
              <a:ext uri="{FF2B5EF4-FFF2-40B4-BE49-F238E27FC236}">
                <a16:creationId xmlns:a16="http://schemas.microsoft.com/office/drawing/2014/main" id="{2D293999-2D39-45D9-8173-22FDFFF98544}"/>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Tree>
    <p:extLst>
      <p:ext uri="{BB962C8B-B14F-4D97-AF65-F5344CB8AC3E}">
        <p14:creationId xmlns:p14="http://schemas.microsoft.com/office/powerpoint/2010/main" val="2927449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76" name="Picture 4" descr="https://www.cs.toronto.edu/~frossard/post/vgg16/vgg16.png">
            <a:extLst>
              <a:ext uri="{FF2B5EF4-FFF2-40B4-BE49-F238E27FC236}">
                <a16:creationId xmlns:a16="http://schemas.microsoft.com/office/drawing/2014/main" id="{14D176A9-C35C-4E46-9BF1-A2F69B3DB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543" y="1223854"/>
            <a:ext cx="6953577" cy="40852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BE10783-D941-4925-8A0E-BD8809080B03}"/>
              </a:ext>
            </a:extLst>
          </p:cNvPr>
          <p:cNvSpPr>
            <a:spLocks noGrp="1"/>
          </p:cNvSpPr>
          <p:nvPr>
            <p:ph type="title"/>
          </p:nvPr>
        </p:nvSpPr>
        <p:spPr>
          <a:xfrm>
            <a:off x="649224" y="645106"/>
            <a:ext cx="3650279" cy="1259894"/>
          </a:xfrm>
        </p:spPr>
        <p:txBody>
          <a:bodyPr>
            <a:normAutofit fontScale="90000"/>
          </a:bodyPr>
          <a:lstStyle/>
          <a:p>
            <a:r>
              <a:rPr lang="en-US" altLang="zh-CN" dirty="0"/>
              <a:t>VGG /  GAP</a:t>
            </a:r>
            <a:br>
              <a:rPr lang="en-US" altLang="zh-CN" dirty="0"/>
            </a:br>
            <a:endParaRPr lang="zh-CN" altLang="en-US" dirty="0"/>
          </a:p>
        </p:txBody>
      </p:sp>
      <p:sp>
        <p:nvSpPr>
          <p:cNvPr id="3" name="内容占位符 2">
            <a:extLst>
              <a:ext uri="{FF2B5EF4-FFF2-40B4-BE49-F238E27FC236}">
                <a16:creationId xmlns:a16="http://schemas.microsoft.com/office/drawing/2014/main" id="{6FE63E48-6313-4C11-A195-D40B49A39DDE}"/>
              </a:ext>
            </a:extLst>
          </p:cNvPr>
          <p:cNvSpPr>
            <a:spLocks noGrp="1"/>
          </p:cNvSpPr>
          <p:nvPr>
            <p:ph idx="1"/>
          </p:nvPr>
        </p:nvSpPr>
        <p:spPr>
          <a:xfrm>
            <a:off x="649225" y="2133600"/>
            <a:ext cx="3650278" cy="3759253"/>
          </a:xfrm>
        </p:spPr>
        <p:txBody>
          <a:bodyPr>
            <a:normAutofit/>
          </a:bodyPr>
          <a:lstStyle/>
          <a:p>
            <a:r>
              <a:rPr lang="en-US" altLang="zh-CN" dirty="0"/>
              <a:t>VGG(ImageNet 2014)</a:t>
            </a:r>
          </a:p>
          <a:p>
            <a:r>
              <a:rPr lang="en-US" altLang="zh-CN" dirty="0"/>
              <a:t>GAP(Global Average Pooling)</a:t>
            </a:r>
            <a:endParaRPr lang="zh-CN" altLang="en-US" dirty="0"/>
          </a:p>
        </p:txBody>
      </p:sp>
      <p:sp>
        <p:nvSpPr>
          <p:cNvPr id="4" name="页脚占位符 3">
            <a:extLst>
              <a:ext uri="{FF2B5EF4-FFF2-40B4-BE49-F238E27FC236}">
                <a16:creationId xmlns:a16="http://schemas.microsoft.com/office/drawing/2014/main" id="{DE79D671-A929-42BC-B98E-E51D78481C26}"/>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Tree>
    <p:extLst>
      <p:ext uri="{BB962C8B-B14F-4D97-AF65-F5344CB8AC3E}">
        <p14:creationId xmlns:p14="http://schemas.microsoft.com/office/powerpoint/2010/main" val="215756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20BC5-F750-49C5-8E03-1245CE9D8516}"/>
              </a:ext>
            </a:extLst>
          </p:cNvPr>
          <p:cNvSpPr>
            <a:spLocks noGrp="1"/>
          </p:cNvSpPr>
          <p:nvPr>
            <p:ph type="title"/>
          </p:nvPr>
        </p:nvSpPr>
        <p:spPr/>
        <p:txBody>
          <a:bodyPr/>
          <a:lstStyle/>
          <a:p>
            <a:r>
              <a:rPr lang="en-US" altLang="zh-CN" dirty="0" err="1"/>
              <a:t>ResNet</a:t>
            </a:r>
            <a:r>
              <a:rPr lang="en-US" altLang="zh-CN" dirty="0"/>
              <a:t>(ImageNet2015)</a:t>
            </a:r>
            <a:br>
              <a:rPr lang="en-US" altLang="zh-CN" dirty="0"/>
            </a:br>
            <a:endParaRPr lang="zh-CN" altLang="en-US" dirty="0"/>
          </a:p>
        </p:txBody>
      </p:sp>
      <p:sp>
        <p:nvSpPr>
          <p:cNvPr id="5" name="AutoShape 2" descr="这里写图片描述">
            <a:extLst>
              <a:ext uri="{FF2B5EF4-FFF2-40B4-BE49-F238E27FC236}">
                <a16:creationId xmlns:a16="http://schemas.microsoft.com/office/drawing/2014/main" id="{0B90D467-0284-4800-8774-D9515B4010DE}"/>
              </a:ext>
            </a:extLst>
          </p:cNvPr>
          <p:cNvSpPr>
            <a:spLocks noGrp="1" noChangeAspect="1" noChangeArrowheads="1"/>
          </p:cNvSpPr>
          <p:nvPr>
            <p:ph idx="1"/>
          </p:nvPr>
        </p:nvSpPr>
        <p:spPr bwMode="auto">
          <a:xfrm>
            <a:off x="8107180" y="1922980"/>
            <a:ext cx="3240035" cy="37776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dirty="0"/>
              <a:t>F(x)</a:t>
            </a:r>
            <a:r>
              <a:rPr lang="en-US" altLang="zh-CN" dirty="0">
                <a:sym typeface="Wingdings" panose="05000000000000000000" pitchFamily="2" charset="2"/>
              </a:rPr>
              <a:t> y-x</a:t>
            </a:r>
          </a:p>
          <a:p>
            <a:r>
              <a:rPr lang="en-US" altLang="zh-CN" dirty="0"/>
              <a:t> x + F(x)</a:t>
            </a:r>
            <a:r>
              <a:rPr lang="en-US" altLang="zh-CN" dirty="0">
                <a:sym typeface="Wingdings" panose="05000000000000000000" pitchFamily="2" charset="2"/>
              </a:rPr>
              <a:t> y</a:t>
            </a: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Handle </a:t>
            </a:r>
            <a:r>
              <a:rPr lang="en-US" altLang="zh-CN" dirty="0"/>
              <a:t>exploding gradient problem</a:t>
            </a:r>
            <a:endParaRPr lang="zh-CN" altLang="en-US" dirty="0"/>
          </a:p>
        </p:txBody>
      </p:sp>
      <p:sp>
        <p:nvSpPr>
          <p:cNvPr id="4" name="页脚占位符 3">
            <a:extLst>
              <a:ext uri="{FF2B5EF4-FFF2-40B4-BE49-F238E27FC236}">
                <a16:creationId xmlns:a16="http://schemas.microsoft.com/office/drawing/2014/main" id="{AC58DF44-5757-40A2-8C1F-DCFC2D16F7A2}"/>
              </a:ext>
            </a:extLst>
          </p:cNvPr>
          <p:cNvSpPr>
            <a:spLocks noGrp="1"/>
          </p:cNvSpPr>
          <p:nvPr>
            <p:ph type="ftr" sz="quarter" idx="11"/>
          </p:nvPr>
        </p:nvSpPr>
        <p:spPr/>
        <p:txBody>
          <a:bodyPr/>
          <a:lstStyle/>
          <a:p>
            <a:r>
              <a:rPr lang="en-US"/>
              <a:t>work summary                                                   Yiran Shan                                                  18.05.16</a:t>
            </a:r>
            <a:endParaRPr lang="en-US" dirty="0"/>
          </a:p>
        </p:txBody>
      </p:sp>
      <p:pic>
        <p:nvPicPr>
          <p:cNvPr id="6" name="图片 5">
            <a:extLst>
              <a:ext uri="{FF2B5EF4-FFF2-40B4-BE49-F238E27FC236}">
                <a16:creationId xmlns:a16="http://schemas.microsoft.com/office/drawing/2014/main" id="{120F0526-14A6-4BB6-895A-1022ADA419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44183" y="1712860"/>
            <a:ext cx="6705600" cy="3971925"/>
          </a:xfrm>
          <a:prstGeom prst="rect">
            <a:avLst/>
          </a:prstGeom>
        </p:spPr>
      </p:pic>
    </p:spTree>
    <p:extLst>
      <p:ext uri="{BB962C8B-B14F-4D97-AF65-F5344CB8AC3E}">
        <p14:creationId xmlns:p14="http://schemas.microsoft.com/office/powerpoint/2010/main" val="4101218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20BC5-F750-49C5-8E03-1245CE9D8516}"/>
              </a:ext>
            </a:extLst>
          </p:cNvPr>
          <p:cNvSpPr>
            <a:spLocks noGrp="1"/>
          </p:cNvSpPr>
          <p:nvPr>
            <p:ph type="title"/>
          </p:nvPr>
        </p:nvSpPr>
        <p:spPr/>
        <p:txBody>
          <a:bodyPr/>
          <a:lstStyle/>
          <a:p>
            <a:r>
              <a:rPr lang="en-US" altLang="zh-CN" dirty="0" err="1"/>
              <a:t>DenseNet</a:t>
            </a:r>
            <a:r>
              <a:rPr lang="en-US" altLang="zh-CN" dirty="0"/>
              <a:t>(CVPR2017)</a:t>
            </a:r>
            <a:br>
              <a:rPr lang="en-US" altLang="zh-CN" dirty="0"/>
            </a:br>
            <a:endParaRPr lang="zh-CN" altLang="en-US" dirty="0"/>
          </a:p>
        </p:txBody>
      </p:sp>
      <p:sp>
        <p:nvSpPr>
          <p:cNvPr id="5" name="AutoShape 2" descr="这里写图片描述">
            <a:extLst>
              <a:ext uri="{FF2B5EF4-FFF2-40B4-BE49-F238E27FC236}">
                <a16:creationId xmlns:a16="http://schemas.microsoft.com/office/drawing/2014/main" id="{0B90D467-0284-4800-8774-D9515B4010DE}"/>
              </a:ext>
            </a:extLst>
          </p:cNvPr>
          <p:cNvSpPr>
            <a:spLocks noGrp="1" noChangeAspect="1" noChangeArrowheads="1"/>
          </p:cNvSpPr>
          <p:nvPr>
            <p:ph idx="1"/>
          </p:nvPr>
        </p:nvSpPr>
        <p:spPr bwMode="auto">
          <a:xfrm>
            <a:off x="8107180" y="1922980"/>
            <a:ext cx="3240035" cy="37776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ltLang="zh-CN" dirty="0">
                <a:sym typeface="Wingdings" panose="05000000000000000000" pitchFamily="2" charset="2"/>
              </a:rPr>
              <a:t>Each layer takes all preceding feature-maps as input</a:t>
            </a:r>
          </a:p>
          <a:p>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Handle vanishing-gradient</a:t>
            </a:r>
            <a:endParaRPr lang="zh-CN" altLang="en-US" dirty="0"/>
          </a:p>
        </p:txBody>
      </p:sp>
      <p:sp>
        <p:nvSpPr>
          <p:cNvPr id="4" name="页脚占位符 3">
            <a:extLst>
              <a:ext uri="{FF2B5EF4-FFF2-40B4-BE49-F238E27FC236}">
                <a16:creationId xmlns:a16="http://schemas.microsoft.com/office/drawing/2014/main" id="{AC58DF44-5757-40A2-8C1F-DCFC2D16F7A2}"/>
              </a:ext>
            </a:extLst>
          </p:cNvPr>
          <p:cNvSpPr>
            <a:spLocks noGrp="1"/>
          </p:cNvSpPr>
          <p:nvPr>
            <p:ph type="ftr" sz="quarter" idx="11"/>
          </p:nvPr>
        </p:nvSpPr>
        <p:spPr/>
        <p:txBody>
          <a:bodyPr/>
          <a:lstStyle/>
          <a:p>
            <a:r>
              <a:rPr lang="en-US"/>
              <a:t>work summary                                                   Yiran Shan                                                  18.05.16</a:t>
            </a:r>
            <a:endParaRPr lang="en-US" dirty="0"/>
          </a:p>
        </p:txBody>
      </p:sp>
      <p:pic>
        <p:nvPicPr>
          <p:cNvPr id="3" name="图片 2">
            <a:extLst>
              <a:ext uri="{FF2B5EF4-FFF2-40B4-BE49-F238E27FC236}">
                <a16:creationId xmlns:a16="http://schemas.microsoft.com/office/drawing/2014/main" id="{BD6FAA71-FF91-418C-A669-47F6138B6B85}"/>
              </a:ext>
            </a:extLst>
          </p:cNvPr>
          <p:cNvPicPr>
            <a:picLocks noChangeAspect="1"/>
          </p:cNvPicPr>
          <p:nvPr/>
        </p:nvPicPr>
        <p:blipFill>
          <a:blip r:embed="rId2"/>
          <a:stretch>
            <a:fillRect/>
          </a:stretch>
        </p:blipFill>
        <p:spPr>
          <a:xfrm>
            <a:off x="2589212" y="1839504"/>
            <a:ext cx="4656085" cy="3843118"/>
          </a:xfrm>
          <a:prstGeom prst="rect">
            <a:avLst/>
          </a:prstGeom>
        </p:spPr>
      </p:pic>
    </p:spTree>
    <p:extLst>
      <p:ext uri="{BB962C8B-B14F-4D97-AF65-F5344CB8AC3E}">
        <p14:creationId xmlns:p14="http://schemas.microsoft.com/office/powerpoint/2010/main" val="2688694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B1308-1F1B-4715-9172-18B260087A1C}"/>
              </a:ext>
            </a:extLst>
          </p:cNvPr>
          <p:cNvSpPr>
            <a:spLocks noGrp="1"/>
          </p:cNvSpPr>
          <p:nvPr>
            <p:ph type="title"/>
          </p:nvPr>
        </p:nvSpPr>
        <p:spPr/>
        <p:txBody>
          <a:bodyPr/>
          <a:lstStyle/>
          <a:p>
            <a:r>
              <a:rPr lang="en-US" altLang="zh-CN" dirty="0"/>
              <a:t>Capsule(Hinton)</a:t>
            </a:r>
            <a:br>
              <a:rPr lang="en-US" altLang="zh-CN" dirty="0"/>
            </a:br>
            <a:endParaRPr lang="zh-CN" altLang="en-US" dirty="0"/>
          </a:p>
        </p:txBody>
      </p:sp>
      <p:pic>
        <p:nvPicPr>
          <p:cNvPr id="5" name="内容占位符 4">
            <a:extLst>
              <a:ext uri="{FF2B5EF4-FFF2-40B4-BE49-F238E27FC236}">
                <a16:creationId xmlns:a16="http://schemas.microsoft.com/office/drawing/2014/main" id="{EE4D8AE3-DD2E-40D4-A18D-9000D7C74D4B}"/>
              </a:ext>
            </a:extLst>
          </p:cNvPr>
          <p:cNvPicPr>
            <a:picLocks noGrp="1" noChangeAspect="1"/>
          </p:cNvPicPr>
          <p:nvPr>
            <p:ph idx="1"/>
          </p:nvPr>
        </p:nvPicPr>
        <p:blipFill>
          <a:blip r:embed="rId2"/>
          <a:stretch>
            <a:fillRect/>
          </a:stretch>
        </p:blipFill>
        <p:spPr>
          <a:xfrm>
            <a:off x="2006268" y="3209144"/>
            <a:ext cx="8785886" cy="2786921"/>
          </a:xfrm>
          <a:prstGeom prst="rect">
            <a:avLst/>
          </a:prstGeom>
        </p:spPr>
      </p:pic>
      <p:sp>
        <p:nvSpPr>
          <p:cNvPr id="4" name="页脚占位符 3">
            <a:extLst>
              <a:ext uri="{FF2B5EF4-FFF2-40B4-BE49-F238E27FC236}">
                <a16:creationId xmlns:a16="http://schemas.microsoft.com/office/drawing/2014/main" id="{17A449A9-73F2-40EC-B94F-D2657B5C9449}"/>
              </a:ext>
            </a:extLst>
          </p:cNvPr>
          <p:cNvSpPr>
            <a:spLocks noGrp="1"/>
          </p:cNvSpPr>
          <p:nvPr>
            <p:ph type="ftr" sz="quarter" idx="11"/>
          </p:nvPr>
        </p:nvSpPr>
        <p:spPr/>
        <p:txBody>
          <a:bodyPr/>
          <a:lstStyle/>
          <a:p>
            <a:r>
              <a:rPr lang="en-US"/>
              <a:t>work summary                                                   Yiran Shan                                                  18.05.16</a:t>
            </a:r>
            <a:endParaRPr lang="en-US" dirty="0"/>
          </a:p>
        </p:txBody>
      </p:sp>
      <p:pic>
        <p:nvPicPr>
          <p:cNvPr id="6" name="图片 5">
            <a:extLst>
              <a:ext uri="{FF2B5EF4-FFF2-40B4-BE49-F238E27FC236}">
                <a16:creationId xmlns:a16="http://schemas.microsoft.com/office/drawing/2014/main" id="{8DCCE163-D03E-4CF5-A6DD-3F738D68BE2C}"/>
              </a:ext>
            </a:extLst>
          </p:cNvPr>
          <p:cNvPicPr>
            <a:picLocks noChangeAspect="1"/>
          </p:cNvPicPr>
          <p:nvPr/>
        </p:nvPicPr>
        <p:blipFill>
          <a:blip r:embed="rId3"/>
          <a:stretch>
            <a:fillRect/>
          </a:stretch>
        </p:blipFill>
        <p:spPr>
          <a:xfrm>
            <a:off x="6739561" y="368475"/>
            <a:ext cx="5038725" cy="2486025"/>
          </a:xfrm>
          <a:prstGeom prst="rect">
            <a:avLst/>
          </a:prstGeom>
        </p:spPr>
      </p:pic>
    </p:spTree>
    <p:extLst>
      <p:ext uri="{BB962C8B-B14F-4D97-AF65-F5344CB8AC3E}">
        <p14:creationId xmlns:p14="http://schemas.microsoft.com/office/powerpoint/2010/main" val="505520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57756-9A8F-4ED1-8956-98366F046EAF}"/>
              </a:ext>
            </a:extLst>
          </p:cNvPr>
          <p:cNvSpPr>
            <a:spLocks noGrp="1"/>
          </p:cNvSpPr>
          <p:nvPr>
            <p:ph type="title"/>
          </p:nvPr>
        </p:nvSpPr>
        <p:spPr>
          <a:xfrm>
            <a:off x="730932" y="997397"/>
            <a:ext cx="5280460" cy="3689247"/>
          </a:xfrm>
        </p:spPr>
        <p:txBody>
          <a:bodyPr vert="horz" lIns="91440" tIns="45720" rIns="91440" bIns="45720" rtlCol="0" anchor="b">
            <a:normAutofit/>
          </a:bodyPr>
          <a:lstStyle/>
          <a:p>
            <a:r>
              <a:rPr lang="en-US" altLang="zh-CN" sz="4000" dirty="0">
                <a:solidFill>
                  <a:schemeClr val="tx1"/>
                </a:solidFill>
              </a:rPr>
              <a:t>LINE:  Large-scale Information Network Embedding</a:t>
            </a:r>
          </a:p>
        </p:txBody>
      </p:sp>
      <p:sp>
        <p:nvSpPr>
          <p:cNvPr id="3" name="内容占位符 2">
            <a:extLst>
              <a:ext uri="{FF2B5EF4-FFF2-40B4-BE49-F238E27FC236}">
                <a16:creationId xmlns:a16="http://schemas.microsoft.com/office/drawing/2014/main" id="{7F9A850D-02A1-4EA4-AC43-C7CBFD28EDEC}"/>
              </a:ext>
            </a:extLst>
          </p:cNvPr>
          <p:cNvSpPr>
            <a:spLocks noGrp="1"/>
          </p:cNvSpPr>
          <p:nvPr>
            <p:ph idx="1"/>
          </p:nvPr>
        </p:nvSpPr>
        <p:spPr>
          <a:xfrm>
            <a:off x="1698171" y="5189400"/>
            <a:ext cx="4122568" cy="544260"/>
          </a:xfrm>
        </p:spPr>
        <p:txBody>
          <a:bodyPr vert="horz" lIns="91440" tIns="45720" rIns="91440" bIns="45720" rtlCol="0" anchor="ctr">
            <a:normAutofit fontScale="77500" lnSpcReduction="20000"/>
          </a:bodyPr>
          <a:lstStyle/>
          <a:p>
            <a:pPr marL="0" indent="0">
              <a:lnSpc>
                <a:spcPct val="90000"/>
              </a:lnSpc>
              <a:buNone/>
            </a:pPr>
            <a:r>
              <a:rPr lang="en-US" altLang="zh-CN" sz="1600" dirty="0">
                <a:solidFill>
                  <a:schemeClr val="tx1"/>
                </a:solidFill>
              </a:rPr>
              <a:t>1_200_PCA			</a:t>
            </a:r>
          </a:p>
          <a:p>
            <a:pPr marL="0" indent="0">
              <a:lnSpc>
                <a:spcPct val="90000"/>
              </a:lnSpc>
              <a:buNone/>
            </a:pPr>
            <a:r>
              <a:rPr lang="en-US" altLang="zh-CN" sz="1600" dirty="0">
                <a:solidFill>
                  <a:schemeClr val="tx1"/>
                </a:solidFill>
              </a:rPr>
              <a:t>1_200_PCA_KMEANS</a:t>
            </a:r>
          </a:p>
        </p:txBody>
      </p:sp>
      <p:sp>
        <p:nvSpPr>
          <p:cNvPr id="4" name="页脚占位符 3">
            <a:extLst>
              <a:ext uri="{FF2B5EF4-FFF2-40B4-BE49-F238E27FC236}">
                <a16:creationId xmlns:a16="http://schemas.microsoft.com/office/drawing/2014/main" id="{BAB0E5A7-90CD-480F-BBCE-123FDE4B178C}"/>
              </a:ext>
            </a:extLst>
          </p:cNvPr>
          <p:cNvSpPr>
            <a:spLocks noGrp="1"/>
          </p:cNvSpPr>
          <p:nvPr>
            <p:ph type="ftr" sz="quarter" idx="11"/>
          </p:nvPr>
        </p:nvSpPr>
        <p:spPr/>
        <p:txBody>
          <a:bodyPr/>
          <a:lstStyle/>
          <a:p>
            <a:r>
              <a:rPr lang="en-US"/>
              <a:t>work summary                                                   Yiran Shan                                                  18.05.16</a:t>
            </a:r>
            <a:endParaRPr lang="en-US" dirty="0"/>
          </a:p>
        </p:txBody>
      </p:sp>
      <p:pic>
        <p:nvPicPr>
          <p:cNvPr id="38" name="图片 37">
            <a:extLst>
              <a:ext uri="{FF2B5EF4-FFF2-40B4-BE49-F238E27FC236}">
                <a16:creationId xmlns:a16="http://schemas.microsoft.com/office/drawing/2014/main" id="{93571AEA-2955-4E06-8CDC-EFC97E2390FA}"/>
              </a:ext>
            </a:extLst>
          </p:cNvPr>
          <p:cNvPicPr/>
          <p:nvPr/>
        </p:nvPicPr>
        <p:blipFill>
          <a:blip r:embed="rId2">
            <a:clrChange>
              <a:clrFrom>
                <a:srgbClr val="FFFFFF"/>
              </a:clrFrom>
              <a:clrTo>
                <a:srgbClr val="FFFFFF">
                  <a:alpha val="0"/>
                </a:srgbClr>
              </a:clrTo>
            </a:clrChange>
          </a:blip>
          <a:stretch>
            <a:fillRect/>
          </a:stretch>
        </p:blipFill>
        <p:spPr>
          <a:xfrm>
            <a:off x="6224905" y="0"/>
            <a:ext cx="5093335" cy="3353435"/>
          </a:xfrm>
          <a:prstGeom prst="rect">
            <a:avLst/>
          </a:prstGeom>
        </p:spPr>
      </p:pic>
      <p:pic>
        <p:nvPicPr>
          <p:cNvPr id="40" name="图片 39">
            <a:extLst>
              <a:ext uri="{FF2B5EF4-FFF2-40B4-BE49-F238E27FC236}">
                <a16:creationId xmlns:a16="http://schemas.microsoft.com/office/drawing/2014/main" id="{A6FA8DE9-E48C-40FD-A1EB-AD87469E30DC}"/>
              </a:ext>
            </a:extLst>
          </p:cNvPr>
          <p:cNvPicPr/>
          <p:nvPr/>
        </p:nvPicPr>
        <p:blipFill>
          <a:blip r:embed="rId3">
            <a:clrChange>
              <a:clrFrom>
                <a:srgbClr val="FFFFFF"/>
              </a:clrFrom>
              <a:clrTo>
                <a:srgbClr val="FFFFFF">
                  <a:alpha val="0"/>
                </a:srgbClr>
              </a:clrTo>
            </a:clrChange>
          </a:blip>
          <a:stretch>
            <a:fillRect/>
          </a:stretch>
        </p:blipFill>
        <p:spPr>
          <a:xfrm>
            <a:off x="6247765" y="3424103"/>
            <a:ext cx="5029835" cy="3201035"/>
          </a:xfrm>
          <a:prstGeom prst="rect">
            <a:avLst/>
          </a:prstGeom>
        </p:spPr>
      </p:pic>
    </p:spTree>
    <p:extLst>
      <p:ext uri="{BB962C8B-B14F-4D97-AF65-F5344CB8AC3E}">
        <p14:creationId xmlns:p14="http://schemas.microsoft.com/office/powerpoint/2010/main" val="1336933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57756-9A8F-4ED1-8956-98366F046EAF}"/>
              </a:ext>
            </a:extLst>
          </p:cNvPr>
          <p:cNvSpPr>
            <a:spLocks noGrp="1"/>
          </p:cNvSpPr>
          <p:nvPr>
            <p:ph type="title"/>
          </p:nvPr>
        </p:nvSpPr>
        <p:spPr>
          <a:xfrm>
            <a:off x="540279" y="967417"/>
            <a:ext cx="5280460" cy="3689247"/>
          </a:xfrm>
        </p:spPr>
        <p:txBody>
          <a:bodyPr vert="horz" lIns="91440" tIns="45720" rIns="91440" bIns="45720" rtlCol="0" anchor="b">
            <a:normAutofit/>
          </a:bodyPr>
          <a:lstStyle/>
          <a:p>
            <a:r>
              <a:rPr lang="en-US" altLang="zh-CN" sz="4000" dirty="0">
                <a:solidFill>
                  <a:schemeClr val="tx1"/>
                </a:solidFill>
              </a:rPr>
              <a:t>LINE:  Large-scale Information Network Embedding</a:t>
            </a:r>
          </a:p>
        </p:txBody>
      </p:sp>
      <p:sp>
        <p:nvSpPr>
          <p:cNvPr id="3" name="内容占位符 2">
            <a:extLst>
              <a:ext uri="{FF2B5EF4-FFF2-40B4-BE49-F238E27FC236}">
                <a16:creationId xmlns:a16="http://schemas.microsoft.com/office/drawing/2014/main" id="{7F9A850D-02A1-4EA4-AC43-C7CBFD28EDEC}"/>
              </a:ext>
            </a:extLst>
          </p:cNvPr>
          <p:cNvSpPr>
            <a:spLocks noGrp="1"/>
          </p:cNvSpPr>
          <p:nvPr>
            <p:ph idx="1"/>
          </p:nvPr>
        </p:nvSpPr>
        <p:spPr>
          <a:xfrm>
            <a:off x="2326876" y="5124106"/>
            <a:ext cx="5280460" cy="544260"/>
          </a:xfrm>
        </p:spPr>
        <p:txBody>
          <a:bodyPr vert="horz" lIns="91440" tIns="45720" rIns="91440" bIns="45720" rtlCol="0" anchor="ctr">
            <a:normAutofit fontScale="77500" lnSpcReduction="20000"/>
          </a:bodyPr>
          <a:lstStyle/>
          <a:p>
            <a:pPr marL="0" indent="0">
              <a:lnSpc>
                <a:spcPct val="90000"/>
              </a:lnSpc>
              <a:buNone/>
            </a:pPr>
            <a:r>
              <a:rPr lang="en-US" altLang="zh-CN" sz="1600" dirty="0">
                <a:solidFill>
                  <a:schemeClr val="tx1"/>
                </a:solidFill>
              </a:rPr>
              <a:t>1_100_tSNE_Perplexity = 30			</a:t>
            </a:r>
          </a:p>
          <a:p>
            <a:pPr marL="0" indent="0">
              <a:lnSpc>
                <a:spcPct val="90000"/>
              </a:lnSpc>
              <a:buNone/>
            </a:pPr>
            <a:r>
              <a:rPr lang="en-US" altLang="zh-CN" sz="1600" dirty="0">
                <a:solidFill>
                  <a:schemeClr val="tx1"/>
                </a:solidFill>
              </a:rPr>
              <a:t>1_100_tSNE_KMEANS</a:t>
            </a:r>
          </a:p>
        </p:txBody>
      </p:sp>
      <p:sp>
        <p:nvSpPr>
          <p:cNvPr id="4" name="页脚占位符 3">
            <a:extLst>
              <a:ext uri="{FF2B5EF4-FFF2-40B4-BE49-F238E27FC236}">
                <a16:creationId xmlns:a16="http://schemas.microsoft.com/office/drawing/2014/main" id="{6E23A7D4-7567-4CF0-9369-134D85CBA3C9}"/>
              </a:ext>
            </a:extLst>
          </p:cNvPr>
          <p:cNvSpPr>
            <a:spLocks noGrp="1"/>
          </p:cNvSpPr>
          <p:nvPr>
            <p:ph type="ftr" sz="quarter" idx="11"/>
          </p:nvPr>
        </p:nvSpPr>
        <p:spPr/>
        <p:txBody>
          <a:bodyPr/>
          <a:lstStyle/>
          <a:p>
            <a:r>
              <a:rPr lang="en-US"/>
              <a:t>work summary                                                   Yiran Shan                                                  18.05.16</a:t>
            </a:r>
            <a:endParaRPr lang="en-US" dirty="0"/>
          </a:p>
        </p:txBody>
      </p:sp>
      <p:pic>
        <p:nvPicPr>
          <p:cNvPr id="40" name="图片 39">
            <a:extLst>
              <a:ext uri="{FF2B5EF4-FFF2-40B4-BE49-F238E27FC236}">
                <a16:creationId xmlns:a16="http://schemas.microsoft.com/office/drawing/2014/main" id="{0DB51ACB-E48B-4044-9306-88C48A2B846E}"/>
              </a:ext>
            </a:extLst>
          </p:cNvPr>
          <p:cNvPicPr/>
          <p:nvPr/>
        </p:nvPicPr>
        <p:blipFill>
          <a:blip r:embed="rId2">
            <a:clrChange>
              <a:clrFrom>
                <a:srgbClr val="FFFFFF"/>
              </a:clrFrom>
              <a:clrTo>
                <a:srgbClr val="FFFFFF">
                  <a:alpha val="0"/>
                </a:srgbClr>
              </a:clrTo>
            </a:clrChange>
          </a:blip>
          <a:stretch>
            <a:fillRect/>
          </a:stretch>
        </p:blipFill>
        <p:spPr>
          <a:xfrm>
            <a:off x="6923403" y="0"/>
            <a:ext cx="4902835" cy="3201035"/>
          </a:xfrm>
          <a:prstGeom prst="rect">
            <a:avLst/>
          </a:prstGeom>
        </p:spPr>
      </p:pic>
      <p:pic>
        <p:nvPicPr>
          <p:cNvPr id="42" name="图片 41">
            <a:extLst>
              <a:ext uri="{FF2B5EF4-FFF2-40B4-BE49-F238E27FC236}">
                <a16:creationId xmlns:a16="http://schemas.microsoft.com/office/drawing/2014/main" id="{E6C3FB99-E8A9-476B-BF84-8DF300201DDF}"/>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17690" y="3201035"/>
            <a:ext cx="5274310" cy="3515995"/>
          </a:xfrm>
          <a:prstGeom prst="rect">
            <a:avLst/>
          </a:prstGeom>
          <a:noFill/>
          <a:ln>
            <a:noFill/>
          </a:ln>
        </p:spPr>
      </p:pic>
    </p:spTree>
    <p:extLst>
      <p:ext uri="{BB962C8B-B14F-4D97-AF65-F5344CB8AC3E}">
        <p14:creationId xmlns:p14="http://schemas.microsoft.com/office/powerpoint/2010/main" val="1537690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E1C561A-5CE5-4AB7-A441-4AE4D2490FF5}"/>
              </a:ext>
            </a:extLst>
          </p:cNvPr>
          <p:cNvPicPr/>
          <p:nvPr/>
        </p:nvPicPr>
        <p:blipFill>
          <a:blip r:embed="rId2"/>
          <a:stretch>
            <a:fillRect/>
          </a:stretch>
        </p:blipFill>
        <p:spPr>
          <a:xfrm>
            <a:off x="4619543" y="978867"/>
            <a:ext cx="6953577" cy="4575199"/>
          </a:xfrm>
          <a:prstGeom prst="rect">
            <a:avLst/>
          </a:prstGeom>
        </p:spPr>
      </p:pic>
      <p:sp>
        <p:nvSpPr>
          <p:cNvPr id="2" name="标题 1">
            <a:extLst>
              <a:ext uri="{FF2B5EF4-FFF2-40B4-BE49-F238E27FC236}">
                <a16:creationId xmlns:a16="http://schemas.microsoft.com/office/drawing/2014/main" id="{C4C72C7F-3629-4714-BB14-75448C2D6D8B}"/>
              </a:ext>
            </a:extLst>
          </p:cNvPr>
          <p:cNvSpPr>
            <a:spLocks noGrp="1"/>
          </p:cNvSpPr>
          <p:nvPr>
            <p:ph type="title"/>
          </p:nvPr>
        </p:nvSpPr>
        <p:spPr>
          <a:xfrm>
            <a:off x="649224" y="645106"/>
            <a:ext cx="3650279" cy="1259894"/>
          </a:xfrm>
        </p:spPr>
        <p:txBody>
          <a:bodyPr>
            <a:normAutofit fontScale="90000"/>
          </a:bodyPr>
          <a:lstStyle/>
          <a:p>
            <a:r>
              <a:rPr lang="en-US" altLang="zh-CN" dirty="0" err="1"/>
              <a:t>GraphSAGE</a:t>
            </a:r>
            <a:r>
              <a:rPr lang="en-US" altLang="zh-CN" dirty="0"/>
              <a:t> result</a:t>
            </a:r>
            <a:endParaRPr lang="zh-CN" altLang="en-US" dirty="0"/>
          </a:p>
        </p:txBody>
      </p:sp>
      <p:sp>
        <p:nvSpPr>
          <p:cNvPr id="10" name="内容占位符 9">
            <a:extLst>
              <a:ext uri="{FF2B5EF4-FFF2-40B4-BE49-F238E27FC236}">
                <a16:creationId xmlns:a16="http://schemas.microsoft.com/office/drawing/2014/main" id="{29607F75-DE81-4F95-B7FC-CA1FD96D0393}"/>
              </a:ext>
            </a:extLst>
          </p:cNvPr>
          <p:cNvSpPr>
            <a:spLocks noGrp="1"/>
          </p:cNvSpPr>
          <p:nvPr>
            <p:ph idx="1"/>
          </p:nvPr>
        </p:nvSpPr>
        <p:spPr>
          <a:xfrm>
            <a:off x="649225" y="2133600"/>
            <a:ext cx="3650278" cy="3759253"/>
          </a:xfrm>
        </p:spPr>
        <p:txBody>
          <a:bodyPr>
            <a:normAutofit/>
          </a:bodyPr>
          <a:lstStyle/>
          <a:p>
            <a:r>
              <a:rPr lang="en-US" altLang="zh-CN" dirty="0"/>
              <a:t> </a:t>
            </a:r>
            <a:r>
              <a:rPr lang="en-US" altLang="zh-CN" dirty="0" err="1"/>
              <a:t>ppi</a:t>
            </a:r>
            <a:r>
              <a:rPr lang="en-US" altLang="zh-CN" dirty="0"/>
              <a:t> Network</a:t>
            </a:r>
          </a:p>
          <a:p>
            <a:endParaRPr lang="zh-CN" altLang="en-US" dirty="0"/>
          </a:p>
        </p:txBody>
      </p:sp>
      <p:sp>
        <p:nvSpPr>
          <p:cNvPr id="4" name="页脚占位符 3">
            <a:extLst>
              <a:ext uri="{FF2B5EF4-FFF2-40B4-BE49-F238E27FC236}">
                <a16:creationId xmlns:a16="http://schemas.microsoft.com/office/drawing/2014/main" id="{2BDF5C38-0D01-4A15-BDBC-C2F8702142AE}"/>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
        <p:nvSpPr>
          <p:cNvPr id="3" name="矩形 2">
            <a:extLst>
              <a:ext uri="{FF2B5EF4-FFF2-40B4-BE49-F238E27FC236}">
                <a16:creationId xmlns:a16="http://schemas.microsoft.com/office/drawing/2014/main" id="{BC597F21-5969-4BFB-BD51-D3E31506885A}"/>
              </a:ext>
            </a:extLst>
          </p:cNvPr>
          <p:cNvSpPr/>
          <p:nvPr/>
        </p:nvSpPr>
        <p:spPr>
          <a:xfrm>
            <a:off x="1038035" y="2996418"/>
            <a:ext cx="2760242" cy="1519311"/>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Environment</a:t>
            </a:r>
            <a:r>
              <a:rPr lang="zh-CN" altLang="en-US" dirty="0"/>
              <a:t>：</a:t>
            </a:r>
            <a:endParaRPr lang="en-US" altLang="zh-CN" dirty="0"/>
          </a:p>
          <a:p>
            <a:pPr algn="ctr"/>
            <a:r>
              <a:rPr lang="en-US" altLang="zh-CN" dirty="0"/>
              <a:t>TensorFlow</a:t>
            </a:r>
          </a:p>
          <a:p>
            <a:pPr algn="ctr"/>
            <a:r>
              <a:rPr lang="en-US" altLang="zh-CN" dirty="0"/>
              <a:t>GPU</a:t>
            </a:r>
          </a:p>
          <a:p>
            <a:pPr algn="ctr"/>
            <a:r>
              <a:rPr lang="en-US" altLang="zh-CN" dirty="0"/>
              <a:t>(docker)</a:t>
            </a:r>
          </a:p>
          <a:p>
            <a:pPr algn="ctr"/>
            <a:r>
              <a:rPr lang="en-US" altLang="zh-CN" dirty="0" err="1"/>
              <a:t>networkx</a:t>
            </a:r>
            <a:endParaRPr lang="zh-CN" altLang="en-US" dirty="0"/>
          </a:p>
        </p:txBody>
      </p:sp>
    </p:spTree>
    <p:extLst>
      <p:ext uri="{BB962C8B-B14F-4D97-AF65-F5344CB8AC3E}">
        <p14:creationId xmlns:p14="http://schemas.microsoft.com/office/powerpoint/2010/main" val="1858989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1306030-4CA2-4090-9EDC-B5E73710DECC}"/>
              </a:ext>
            </a:extLst>
          </p:cNvPr>
          <p:cNvPicPr/>
          <p:nvPr/>
        </p:nvPicPr>
        <p:blipFill>
          <a:blip r:embed="rId2"/>
          <a:stretch>
            <a:fillRect/>
          </a:stretch>
        </p:blipFill>
        <p:spPr>
          <a:xfrm>
            <a:off x="4619543" y="978867"/>
            <a:ext cx="6953577" cy="4575199"/>
          </a:xfrm>
          <a:prstGeom prst="rect">
            <a:avLst/>
          </a:prstGeom>
        </p:spPr>
      </p:pic>
      <p:sp>
        <p:nvSpPr>
          <p:cNvPr id="2" name="标题 1">
            <a:extLst>
              <a:ext uri="{FF2B5EF4-FFF2-40B4-BE49-F238E27FC236}">
                <a16:creationId xmlns:a16="http://schemas.microsoft.com/office/drawing/2014/main" id="{C4C72C7F-3629-4714-BB14-75448C2D6D8B}"/>
              </a:ext>
            </a:extLst>
          </p:cNvPr>
          <p:cNvSpPr>
            <a:spLocks noGrp="1"/>
          </p:cNvSpPr>
          <p:nvPr>
            <p:ph type="title"/>
          </p:nvPr>
        </p:nvSpPr>
        <p:spPr>
          <a:xfrm>
            <a:off x="649224" y="645106"/>
            <a:ext cx="3650279" cy="1259894"/>
          </a:xfrm>
        </p:spPr>
        <p:txBody>
          <a:bodyPr>
            <a:normAutofit/>
          </a:bodyPr>
          <a:lstStyle/>
          <a:p>
            <a:r>
              <a:rPr lang="en-US" altLang="zh-CN" dirty="0" err="1"/>
              <a:t>GraphSAGE</a:t>
            </a:r>
            <a:r>
              <a:rPr lang="en-US" altLang="zh-CN" dirty="0"/>
              <a:t> </a:t>
            </a:r>
            <a:endParaRPr lang="zh-CN" altLang="en-US" dirty="0"/>
          </a:p>
        </p:txBody>
      </p:sp>
      <p:sp>
        <p:nvSpPr>
          <p:cNvPr id="10" name="内容占位符 9">
            <a:extLst>
              <a:ext uri="{FF2B5EF4-FFF2-40B4-BE49-F238E27FC236}">
                <a16:creationId xmlns:a16="http://schemas.microsoft.com/office/drawing/2014/main" id="{29607F75-DE81-4F95-B7FC-CA1FD96D0393}"/>
              </a:ext>
            </a:extLst>
          </p:cNvPr>
          <p:cNvSpPr>
            <a:spLocks noGrp="1"/>
          </p:cNvSpPr>
          <p:nvPr>
            <p:ph idx="1"/>
          </p:nvPr>
        </p:nvSpPr>
        <p:spPr>
          <a:xfrm>
            <a:off x="649225" y="2133600"/>
            <a:ext cx="3650278" cy="3759253"/>
          </a:xfrm>
        </p:spPr>
        <p:txBody>
          <a:bodyPr>
            <a:normAutofit/>
          </a:bodyPr>
          <a:lstStyle/>
          <a:p>
            <a:r>
              <a:rPr lang="en-US" altLang="zh-CN" dirty="0"/>
              <a:t> Our Network result (one batch)</a:t>
            </a:r>
          </a:p>
          <a:p>
            <a:endParaRPr lang="zh-CN" altLang="en-US" dirty="0"/>
          </a:p>
        </p:txBody>
      </p:sp>
      <p:sp>
        <p:nvSpPr>
          <p:cNvPr id="4" name="页脚占位符 3">
            <a:extLst>
              <a:ext uri="{FF2B5EF4-FFF2-40B4-BE49-F238E27FC236}">
                <a16:creationId xmlns:a16="http://schemas.microsoft.com/office/drawing/2014/main" id="{2BDF5C38-0D01-4A15-BDBC-C2F8702142AE}"/>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work summary                                                   Yiran Shan                                                  18.05.16</a:t>
            </a:r>
          </a:p>
        </p:txBody>
      </p:sp>
    </p:spTree>
    <p:extLst>
      <p:ext uri="{BB962C8B-B14F-4D97-AF65-F5344CB8AC3E}">
        <p14:creationId xmlns:p14="http://schemas.microsoft.com/office/powerpoint/2010/main" val="308153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6A4FF-25CD-4253-9D01-C38F3D9EDA09}"/>
              </a:ext>
            </a:extLst>
          </p:cNvPr>
          <p:cNvSpPr>
            <a:spLocks noGrp="1"/>
          </p:cNvSpPr>
          <p:nvPr>
            <p:ph type="title"/>
          </p:nvPr>
        </p:nvSpPr>
        <p:spPr/>
        <p:txBody>
          <a:bodyPr/>
          <a:lstStyle/>
          <a:p>
            <a:r>
              <a:rPr lang="en-US" altLang="zh-CN" dirty="0"/>
              <a:t>LINE:  Large-scale Information Network 			   Embedding</a:t>
            </a:r>
            <a:endParaRPr lang="zh-CN" altLang="en-US" dirty="0"/>
          </a:p>
        </p:txBody>
      </p:sp>
      <p:sp>
        <p:nvSpPr>
          <p:cNvPr id="3" name="内容占位符 2">
            <a:extLst>
              <a:ext uri="{FF2B5EF4-FFF2-40B4-BE49-F238E27FC236}">
                <a16:creationId xmlns:a16="http://schemas.microsoft.com/office/drawing/2014/main" id="{595867FC-A1E2-41AA-9201-2CD5BC2CE0F5}"/>
              </a:ext>
            </a:extLst>
          </p:cNvPr>
          <p:cNvSpPr>
            <a:spLocks noGrp="1"/>
          </p:cNvSpPr>
          <p:nvPr>
            <p:ph idx="1"/>
          </p:nvPr>
        </p:nvSpPr>
        <p:spPr/>
        <p:txBody>
          <a:bodyPr/>
          <a:lstStyle/>
          <a:p>
            <a:r>
              <a:rPr lang="en-US" altLang="zh-CN" dirty="0"/>
              <a:t>Model Optimization—Negative Sampling</a:t>
            </a:r>
          </a:p>
          <a:p>
            <a:endParaRPr lang="en-US" altLang="zh-CN" dirty="0"/>
          </a:p>
          <a:p>
            <a:endParaRPr lang="en-US" altLang="zh-CN" dirty="0"/>
          </a:p>
          <a:p>
            <a:endParaRPr lang="en-US" altLang="zh-CN" dirty="0"/>
          </a:p>
          <a:p>
            <a:r>
              <a:rPr lang="zh-CN" altLang="en-US" dirty="0"/>
              <a:t>（</a:t>
            </a:r>
            <a:r>
              <a:rPr lang="en-US" altLang="zh-CN" dirty="0"/>
              <a:t>ASGD</a:t>
            </a:r>
            <a:r>
              <a:rPr lang="zh-CN" altLang="en-US" dirty="0"/>
              <a:t>）</a:t>
            </a:r>
            <a:r>
              <a:rPr lang="en-US" altLang="zh-CN" dirty="0"/>
              <a:t>Asynchronous stochastic gradient algorithm</a:t>
            </a:r>
          </a:p>
          <a:p>
            <a:endParaRPr lang="zh-CN" altLang="en-US" dirty="0"/>
          </a:p>
        </p:txBody>
      </p:sp>
      <p:sp>
        <p:nvSpPr>
          <p:cNvPr id="6" name="页脚占位符 5">
            <a:extLst>
              <a:ext uri="{FF2B5EF4-FFF2-40B4-BE49-F238E27FC236}">
                <a16:creationId xmlns:a16="http://schemas.microsoft.com/office/drawing/2014/main" id="{5FFDA787-F35F-49A0-9363-F2FA151C90FB}"/>
              </a:ext>
            </a:extLst>
          </p:cNvPr>
          <p:cNvSpPr>
            <a:spLocks noGrp="1"/>
          </p:cNvSpPr>
          <p:nvPr>
            <p:ph type="ftr" sz="quarter" idx="11"/>
          </p:nvPr>
        </p:nvSpPr>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ECAB683F-E136-413F-B76D-A6CE26E3A1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68613" y="2699311"/>
            <a:ext cx="6734175" cy="981075"/>
          </a:xfrm>
          <a:prstGeom prst="rect">
            <a:avLst/>
          </a:prstGeom>
        </p:spPr>
      </p:pic>
      <p:pic>
        <p:nvPicPr>
          <p:cNvPr id="5" name="图片 4">
            <a:extLst>
              <a:ext uri="{FF2B5EF4-FFF2-40B4-BE49-F238E27FC236}">
                <a16:creationId xmlns:a16="http://schemas.microsoft.com/office/drawing/2014/main" id="{FE0F3BD9-A86B-4C37-9B9F-9B3F6C3E79E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68613" y="4510380"/>
            <a:ext cx="4029075" cy="847725"/>
          </a:xfrm>
          <a:prstGeom prst="rect">
            <a:avLst/>
          </a:prstGeom>
        </p:spPr>
      </p:pic>
    </p:spTree>
    <p:extLst>
      <p:ext uri="{BB962C8B-B14F-4D97-AF65-F5344CB8AC3E}">
        <p14:creationId xmlns:p14="http://schemas.microsoft.com/office/powerpoint/2010/main" val="1119524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7C50D-1F11-40E2-AF54-BFE5D34C7A0B}"/>
              </a:ext>
            </a:extLst>
          </p:cNvPr>
          <p:cNvSpPr>
            <a:spLocks noGrp="1"/>
          </p:cNvSpPr>
          <p:nvPr>
            <p:ph type="title"/>
          </p:nvPr>
        </p:nvSpPr>
        <p:spPr/>
        <p:txBody>
          <a:bodyPr/>
          <a:lstStyle/>
          <a:p>
            <a:r>
              <a:rPr lang="en-US" altLang="zh-CN" dirty="0" err="1"/>
              <a:t>GraphSAGE</a:t>
            </a:r>
            <a:endParaRPr lang="zh-CN" altLang="en-US" dirty="0"/>
          </a:p>
        </p:txBody>
      </p:sp>
      <p:sp>
        <p:nvSpPr>
          <p:cNvPr id="8" name="内容占位符 7">
            <a:extLst>
              <a:ext uri="{FF2B5EF4-FFF2-40B4-BE49-F238E27FC236}">
                <a16:creationId xmlns:a16="http://schemas.microsoft.com/office/drawing/2014/main" id="{A2EBB143-FFA1-48D6-A659-FA70B38E5BE4}"/>
              </a:ext>
            </a:extLst>
          </p:cNvPr>
          <p:cNvSpPr>
            <a:spLocks noGrp="1"/>
          </p:cNvSpPr>
          <p:nvPr>
            <p:ph idx="1"/>
          </p:nvPr>
        </p:nvSpPr>
        <p:spPr>
          <a:xfrm>
            <a:off x="2589212" y="2235200"/>
            <a:ext cx="8915400" cy="3777622"/>
          </a:xfrm>
        </p:spPr>
        <p:txBody>
          <a:bodyPr/>
          <a:lstStyle/>
          <a:p>
            <a:r>
              <a:rPr lang="en-US" altLang="zh-CN" dirty="0"/>
              <a:t>PCA 								            </a:t>
            </a:r>
            <a:r>
              <a:rPr lang="en-US" altLang="zh-CN" dirty="0" err="1"/>
              <a:t>tSNE</a:t>
            </a:r>
            <a:endParaRPr lang="en-US" altLang="zh-CN" dirty="0"/>
          </a:p>
          <a:p>
            <a:endParaRPr lang="zh-CN" altLang="en-US" dirty="0"/>
          </a:p>
        </p:txBody>
      </p:sp>
      <p:sp>
        <p:nvSpPr>
          <p:cNvPr id="3" name="页脚占位符 2">
            <a:extLst>
              <a:ext uri="{FF2B5EF4-FFF2-40B4-BE49-F238E27FC236}">
                <a16:creationId xmlns:a16="http://schemas.microsoft.com/office/drawing/2014/main" id="{D66115C5-257A-4ABA-851F-7C02D901B2B7}"/>
              </a:ext>
            </a:extLst>
          </p:cNvPr>
          <p:cNvSpPr>
            <a:spLocks noGrp="1"/>
          </p:cNvSpPr>
          <p:nvPr>
            <p:ph type="ftr" sz="quarter" idx="11"/>
          </p:nvPr>
        </p:nvSpPr>
        <p:spPr/>
        <p:txBody>
          <a:bodyPr/>
          <a:lstStyle/>
          <a:p>
            <a:r>
              <a:rPr lang="en-US"/>
              <a:t>work summary                                                   Yiran Shan                                                  18.05.16</a:t>
            </a:r>
            <a:endParaRPr lang="en-US" dirty="0"/>
          </a:p>
        </p:txBody>
      </p:sp>
      <p:pic>
        <p:nvPicPr>
          <p:cNvPr id="7" name="图片 6">
            <a:extLst>
              <a:ext uri="{FF2B5EF4-FFF2-40B4-BE49-F238E27FC236}">
                <a16:creationId xmlns:a16="http://schemas.microsoft.com/office/drawing/2014/main" id="{5503A4F4-8F46-4E7B-BDF8-88AD35F9260C}"/>
              </a:ext>
            </a:extLst>
          </p:cNvPr>
          <p:cNvPicPr/>
          <p:nvPr/>
        </p:nvPicPr>
        <p:blipFill>
          <a:blip r:embed="rId2">
            <a:clrChange>
              <a:clrFrom>
                <a:srgbClr val="FFFFFF"/>
              </a:clrFrom>
              <a:clrTo>
                <a:srgbClr val="FFFFFF">
                  <a:alpha val="0"/>
                </a:srgbClr>
              </a:clrTo>
            </a:clrChange>
          </a:blip>
          <a:stretch>
            <a:fillRect/>
          </a:stretch>
        </p:blipFill>
        <p:spPr>
          <a:xfrm>
            <a:off x="1521776" y="2682922"/>
            <a:ext cx="4877435" cy="3201035"/>
          </a:xfrm>
          <a:prstGeom prst="rect">
            <a:avLst/>
          </a:prstGeom>
        </p:spPr>
      </p:pic>
      <p:pic>
        <p:nvPicPr>
          <p:cNvPr id="11" name="图片 10">
            <a:extLst>
              <a:ext uri="{FF2B5EF4-FFF2-40B4-BE49-F238E27FC236}">
                <a16:creationId xmlns:a16="http://schemas.microsoft.com/office/drawing/2014/main" id="{5A5525F8-3867-42C2-A20B-51995EB1B620}"/>
              </a:ext>
            </a:extLst>
          </p:cNvPr>
          <p:cNvPicPr/>
          <p:nvPr/>
        </p:nvPicPr>
        <p:blipFill>
          <a:blip r:embed="rId3">
            <a:clrChange>
              <a:clrFrom>
                <a:srgbClr val="FFFFFF"/>
              </a:clrFrom>
              <a:clrTo>
                <a:srgbClr val="FFFFFF">
                  <a:alpha val="0"/>
                </a:srgbClr>
              </a:clrTo>
            </a:clrChange>
          </a:blip>
          <a:stretch>
            <a:fillRect/>
          </a:stretch>
        </p:blipFill>
        <p:spPr>
          <a:xfrm>
            <a:off x="6494144" y="2682922"/>
            <a:ext cx="4915535" cy="3201035"/>
          </a:xfrm>
          <a:prstGeom prst="rect">
            <a:avLst/>
          </a:prstGeom>
        </p:spPr>
      </p:pic>
    </p:spTree>
    <p:extLst>
      <p:ext uri="{BB962C8B-B14F-4D97-AF65-F5344CB8AC3E}">
        <p14:creationId xmlns:p14="http://schemas.microsoft.com/office/powerpoint/2010/main" val="106963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7C50D-1F11-40E2-AF54-BFE5D34C7A0B}"/>
              </a:ext>
            </a:extLst>
          </p:cNvPr>
          <p:cNvSpPr>
            <a:spLocks noGrp="1"/>
          </p:cNvSpPr>
          <p:nvPr>
            <p:ph type="title"/>
          </p:nvPr>
        </p:nvSpPr>
        <p:spPr/>
        <p:txBody>
          <a:bodyPr/>
          <a:lstStyle/>
          <a:p>
            <a:r>
              <a:rPr lang="en-US" altLang="zh-CN" dirty="0" err="1"/>
              <a:t>GraphSAGE</a:t>
            </a:r>
            <a:endParaRPr lang="zh-CN" altLang="en-US" dirty="0"/>
          </a:p>
        </p:txBody>
      </p:sp>
      <p:sp>
        <p:nvSpPr>
          <p:cNvPr id="8" name="内容占位符 7">
            <a:extLst>
              <a:ext uri="{FF2B5EF4-FFF2-40B4-BE49-F238E27FC236}">
                <a16:creationId xmlns:a16="http://schemas.microsoft.com/office/drawing/2014/main" id="{A2EBB143-FFA1-48D6-A659-FA70B38E5BE4}"/>
              </a:ext>
            </a:extLst>
          </p:cNvPr>
          <p:cNvSpPr>
            <a:spLocks noGrp="1"/>
          </p:cNvSpPr>
          <p:nvPr>
            <p:ph idx="1"/>
          </p:nvPr>
        </p:nvSpPr>
        <p:spPr>
          <a:xfrm>
            <a:off x="2589212" y="2235200"/>
            <a:ext cx="8915400" cy="3777622"/>
          </a:xfrm>
        </p:spPr>
        <p:txBody>
          <a:bodyPr/>
          <a:lstStyle/>
          <a:p>
            <a:r>
              <a:rPr lang="en-US" altLang="zh-CN" dirty="0"/>
              <a:t>PCA 								            </a:t>
            </a:r>
            <a:r>
              <a:rPr lang="en-US" altLang="zh-CN" dirty="0" err="1"/>
              <a:t>tSNE</a:t>
            </a:r>
            <a:endParaRPr lang="en-US" altLang="zh-CN" dirty="0"/>
          </a:p>
          <a:p>
            <a:endParaRPr lang="zh-CN" altLang="en-US" dirty="0"/>
          </a:p>
        </p:txBody>
      </p:sp>
      <p:sp>
        <p:nvSpPr>
          <p:cNvPr id="3" name="页脚占位符 2">
            <a:extLst>
              <a:ext uri="{FF2B5EF4-FFF2-40B4-BE49-F238E27FC236}">
                <a16:creationId xmlns:a16="http://schemas.microsoft.com/office/drawing/2014/main" id="{D66115C5-257A-4ABA-851F-7C02D901B2B7}"/>
              </a:ext>
            </a:extLst>
          </p:cNvPr>
          <p:cNvSpPr>
            <a:spLocks noGrp="1"/>
          </p:cNvSpPr>
          <p:nvPr>
            <p:ph type="ftr" sz="quarter" idx="11"/>
          </p:nvPr>
        </p:nvSpPr>
        <p:spPr/>
        <p:txBody>
          <a:bodyPr/>
          <a:lstStyle/>
          <a:p>
            <a:r>
              <a:rPr lang="en-US"/>
              <a:t>work summary                                                   Yiran Shan                                                  18.05.16</a:t>
            </a:r>
            <a:endParaRPr lang="en-US" dirty="0"/>
          </a:p>
        </p:txBody>
      </p:sp>
      <p:pic>
        <p:nvPicPr>
          <p:cNvPr id="9" name="图片 8">
            <a:extLst>
              <a:ext uri="{FF2B5EF4-FFF2-40B4-BE49-F238E27FC236}">
                <a16:creationId xmlns:a16="http://schemas.microsoft.com/office/drawing/2014/main" id="{476A224C-1C99-4E85-8AA9-0101B451B962}"/>
              </a:ext>
            </a:extLst>
          </p:cNvPr>
          <p:cNvPicPr/>
          <p:nvPr/>
        </p:nvPicPr>
        <p:blipFill>
          <a:blip r:embed="rId2">
            <a:clrChange>
              <a:clrFrom>
                <a:srgbClr val="FFFFFF"/>
              </a:clrFrom>
              <a:clrTo>
                <a:srgbClr val="FFFFFF">
                  <a:alpha val="0"/>
                </a:srgbClr>
              </a:clrTo>
            </a:clrChange>
          </a:blip>
          <a:stretch>
            <a:fillRect/>
          </a:stretch>
        </p:blipFill>
        <p:spPr>
          <a:xfrm>
            <a:off x="6399211" y="2763069"/>
            <a:ext cx="4915535" cy="3201035"/>
          </a:xfrm>
          <a:prstGeom prst="rect">
            <a:avLst/>
          </a:prstGeom>
        </p:spPr>
      </p:pic>
      <p:pic>
        <p:nvPicPr>
          <p:cNvPr id="10" name="图片 9">
            <a:extLst>
              <a:ext uri="{FF2B5EF4-FFF2-40B4-BE49-F238E27FC236}">
                <a16:creationId xmlns:a16="http://schemas.microsoft.com/office/drawing/2014/main" id="{9670CFAA-BF3B-4749-ACD9-A453AA8A8823}"/>
              </a:ext>
            </a:extLst>
          </p:cNvPr>
          <p:cNvPicPr/>
          <p:nvPr/>
        </p:nvPicPr>
        <p:blipFill>
          <a:blip r:embed="rId3">
            <a:clrChange>
              <a:clrFrom>
                <a:srgbClr val="FFFFFF"/>
              </a:clrFrom>
              <a:clrTo>
                <a:srgbClr val="FFFFFF">
                  <a:alpha val="0"/>
                </a:srgbClr>
              </a:clrTo>
            </a:clrChange>
          </a:blip>
          <a:stretch>
            <a:fillRect/>
          </a:stretch>
        </p:blipFill>
        <p:spPr>
          <a:xfrm>
            <a:off x="1633609" y="2763068"/>
            <a:ext cx="4877435" cy="3201035"/>
          </a:xfrm>
          <a:prstGeom prst="rect">
            <a:avLst/>
          </a:prstGeom>
        </p:spPr>
      </p:pic>
    </p:spTree>
    <p:extLst>
      <p:ext uri="{BB962C8B-B14F-4D97-AF65-F5344CB8AC3E}">
        <p14:creationId xmlns:p14="http://schemas.microsoft.com/office/powerpoint/2010/main" val="315970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3D0188F-BAA4-4B60-B28E-DB1614404906}"/>
              </a:ext>
            </a:extLst>
          </p:cNvPr>
          <p:cNvSpPr>
            <a:spLocks noGrp="1"/>
          </p:cNvSpPr>
          <p:nvPr>
            <p:ph type="title"/>
          </p:nvPr>
        </p:nvSpPr>
        <p:spPr/>
        <p:txBody>
          <a:bodyPr/>
          <a:lstStyle/>
          <a:p>
            <a:r>
              <a:rPr lang="en-US" altLang="zh-CN" dirty="0"/>
              <a:t>LINE:  Large-scale Information Network 			   Embedding</a:t>
            </a:r>
            <a:endParaRPr lang="zh-CN" altLang="en-US" dirty="0"/>
          </a:p>
        </p:txBody>
      </p:sp>
      <p:sp>
        <p:nvSpPr>
          <p:cNvPr id="3" name="内容占位符 2">
            <a:extLst>
              <a:ext uri="{FF2B5EF4-FFF2-40B4-BE49-F238E27FC236}">
                <a16:creationId xmlns:a16="http://schemas.microsoft.com/office/drawing/2014/main" id="{6381A046-9486-492D-8B42-561881752532}"/>
              </a:ext>
            </a:extLst>
          </p:cNvPr>
          <p:cNvSpPr>
            <a:spLocks noGrp="1"/>
          </p:cNvSpPr>
          <p:nvPr>
            <p:ph idx="1"/>
          </p:nvPr>
        </p:nvSpPr>
        <p:spPr/>
        <p:txBody>
          <a:bodyPr/>
          <a:lstStyle/>
          <a:p>
            <a:r>
              <a:rPr lang="en-US" altLang="zh-CN" dirty="0"/>
              <a:t>Gradient Descent</a:t>
            </a:r>
          </a:p>
          <a:p>
            <a:endParaRPr lang="zh-CN" altLang="en-US" dirty="0"/>
          </a:p>
        </p:txBody>
      </p:sp>
      <p:sp>
        <p:nvSpPr>
          <p:cNvPr id="7" name="页脚占位符 6">
            <a:extLst>
              <a:ext uri="{FF2B5EF4-FFF2-40B4-BE49-F238E27FC236}">
                <a16:creationId xmlns:a16="http://schemas.microsoft.com/office/drawing/2014/main" id="{19F0DCE4-9CF3-4061-8F86-19B67A7D61AC}"/>
              </a:ext>
            </a:extLst>
          </p:cNvPr>
          <p:cNvSpPr>
            <a:spLocks noGrp="1"/>
          </p:cNvSpPr>
          <p:nvPr>
            <p:ph type="ftr" sz="quarter" idx="11"/>
          </p:nvPr>
        </p:nvSpPr>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DB50C77C-EA71-4046-9152-7E092DBB20A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9212" y="2815883"/>
            <a:ext cx="8961324" cy="2137118"/>
          </a:xfrm>
          <a:prstGeom prst="rect">
            <a:avLst/>
          </a:prstGeom>
        </p:spPr>
      </p:pic>
    </p:spTree>
    <p:extLst>
      <p:ext uri="{BB962C8B-B14F-4D97-AF65-F5344CB8AC3E}">
        <p14:creationId xmlns:p14="http://schemas.microsoft.com/office/powerpoint/2010/main" val="372102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20423C9-2F6C-4616-BD62-4A94B25A2331}"/>
              </a:ext>
            </a:extLst>
          </p:cNvPr>
          <p:cNvSpPr>
            <a:spLocks noGrp="1"/>
          </p:cNvSpPr>
          <p:nvPr>
            <p:ph type="title"/>
          </p:nvPr>
        </p:nvSpPr>
        <p:spPr/>
        <p:txBody>
          <a:bodyPr/>
          <a:lstStyle/>
          <a:p>
            <a:r>
              <a:rPr lang="en-US" altLang="zh-CN" dirty="0"/>
              <a:t>LINE:  Large-scale Information Network 			   Embedding</a:t>
            </a:r>
            <a:endParaRPr lang="zh-CN" altLang="en-US" dirty="0"/>
          </a:p>
        </p:txBody>
      </p:sp>
      <p:sp>
        <p:nvSpPr>
          <p:cNvPr id="3" name="内容占位符 2">
            <a:extLst>
              <a:ext uri="{FF2B5EF4-FFF2-40B4-BE49-F238E27FC236}">
                <a16:creationId xmlns:a16="http://schemas.microsoft.com/office/drawing/2014/main" id="{FFC8156B-771C-4252-B889-E4906EA11967}"/>
              </a:ext>
            </a:extLst>
          </p:cNvPr>
          <p:cNvSpPr>
            <a:spLocks noGrp="1"/>
          </p:cNvSpPr>
          <p:nvPr>
            <p:ph idx="1"/>
          </p:nvPr>
        </p:nvSpPr>
        <p:spPr/>
        <p:txBody>
          <a:bodyPr/>
          <a:lstStyle/>
          <a:p>
            <a:r>
              <a:rPr lang="en-US" altLang="zh-CN" dirty="0"/>
              <a:t>Negative Sample:</a:t>
            </a:r>
          </a:p>
          <a:p>
            <a:endParaRPr lang="zh-CN" altLang="en-US" dirty="0"/>
          </a:p>
        </p:txBody>
      </p:sp>
      <p:sp>
        <p:nvSpPr>
          <p:cNvPr id="7" name="页脚占位符 6">
            <a:extLst>
              <a:ext uri="{FF2B5EF4-FFF2-40B4-BE49-F238E27FC236}">
                <a16:creationId xmlns:a16="http://schemas.microsoft.com/office/drawing/2014/main" id="{139716AE-D610-4C91-BD1A-7E3DD59D84E5}"/>
              </a:ext>
            </a:extLst>
          </p:cNvPr>
          <p:cNvSpPr>
            <a:spLocks noGrp="1"/>
          </p:cNvSpPr>
          <p:nvPr>
            <p:ph type="ftr" sz="quarter" idx="11"/>
          </p:nvPr>
        </p:nvSpPr>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DFA21A66-770A-4F7B-9BEF-940775198E5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9212" y="2662015"/>
            <a:ext cx="8639175" cy="3571875"/>
          </a:xfrm>
          <a:prstGeom prst="rect">
            <a:avLst/>
          </a:prstGeom>
        </p:spPr>
      </p:pic>
    </p:spTree>
    <p:extLst>
      <p:ext uri="{BB962C8B-B14F-4D97-AF65-F5344CB8AC3E}">
        <p14:creationId xmlns:p14="http://schemas.microsoft.com/office/powerpoint/2010/main" val="20900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98CA5AE-F2E4-4A6F-B986-89804B1EC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7E3959-D0D8-49DB-A48B-CE4FC3687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图片 5">
            <a:extLst>
              <a:ext uri="{FF2B5EF4-FFF2-40B4-BE49-F238E27FC236}">
                <a16:creationId xmlns:a16="http://schemas.microsoft.com/office/drawing/2014/main" id="{6FC3CB3D-60D3-47FE-A650-371917B158FE}"/>
              </a:ext>
            </a:extLst>
          </p:cNvPr>
          <p:cNvPicPr>
            <a:picLocks noChangeAspect="1"/>
          </p:cNvPicPr>
          <p:nvPr/>
        </p:nvPicPr>
        <p:blipFill rotWithShape="1">
          <a:blip r:embed="rId2"/>
          <a:srcRect r="-2" b="26435"/>
          <a:stretch/>
        </p:blipFill>
        <p:spPr>
          <a:xfrm>
            <a:off x="7612260" y="10"/>
            <a:ext cx="4579739" cy="3428990"/>
          </a:xfrm>
          <a:prstGeom prst="rect">
            <a:avLst/>
          </a:prstGeom>
        </p:spPr>
      </p:pic>
      <p:pic>
        <p:nvPicPr>
          <p:cNvPr id="5" name="图片 4">
            <a:extLst>
              <a:ext uri="{FF2B5EF4-FFF2-40B4-BE49-F238E27FC236}">
                <a16:creationId xmlns:a16="http://schemas.microsoft.com/office/drawing/2014/main" id="{0B311CB1-2C1A-4E59-B27A-443A8A33BC54}"/>
              </a:ext>
            </a:extLst>
          </p:cNvPr>
          <p:cNvPicPr>
            <a:picLocks noChangeAspect="1"/>
          </p:cNvPicPr>
          <p:nvPr/>
        </p:nvPicPr>
        <p:blipFill rotWithShape="1">
          <a:blip r:embed="rId3"/>
          <a:srcRect l="22844" r="695" b="1"/>
          <a:stretch/>
        </p:blipFill>
        <p:spPr>
          <a:xfrm>
            <a:off x="7612260" y="3438457"/>
            <a:ext cx="4579739" cy="3429000"/>
          </a:xfrm>
          <a:prstGeom prst="rect">
            <a:avLst/>
          </a:prstGeom>
        </p:spPr>
      </p:pic>
      <p:sp>
        <p:nvSpPr>
          <p:cNvPr id="2" name="标题 1">
            <a:extLst>
              <a:ext uri="{FF2B5EF4-FFF2-40B4-BE49-F238E27FC236}">
                <a16:creationId xmlns:a16="http://schemas.microsoft.com/office/drawing/2014/main" id="{0F8EA3EC-4E1F-4A90-98AC-4194CA658F4E}"/>
              </a:ext>
            </a:extLst>
          </p:cNvPr>
          <p:cNvSpPr>
            <a:spLocks noGrp="1"/>
          </p:cNvSpPr>
          <p:nvPr>
            <p:ph type="title"/>
          </p:nvPr>
        </p:nvSpPr>
        <p:spPr>
          <a:xfrm>
            <a:off x="784743" y="685800"/>
            <a:ext cx="5793475" cy="1485900"/>
          </a:xfrm>
        </p:spPr>
        <p:txBody>
          <a:bodyPr>
            <a:normAutofit/>
          </a:bodyPr>
          <a:lstStyle/>
          <a:p>
            <a:r>
              <a:rPr lang="en-US" altLang="zh-CN" sz="3400" dirty="0"/>
              <a:t>Inductive Representation Learning on Large Graphs</a:t>
            </a:r>
            <a:endParaRPr lang="zh-CN" altLang="en-US" sz="3400" dirty="0"/>
          </a:p>
        </p:txBody>
      </p:sp>
      <p:sp>
        <p:nvSpPr>
          <p:cNvPr id="3" name="内容占位符 2">
            <a:extLst>
              <a:ext uri="{FF2B5EF4-FFF2-40B4-BE49-F238E27FC236}">
                <a16:creationId xmlns:a16="http://schemas.microsoft.com/office/drawing/2014/main" id="{77546B4B-04EE-46B4-903A-966DD216A9EA}"/>
              </a:ext>
            </a:extLst>
          </p:cNvPr>
          <p:cNvSpPr>
            <a:spLocks noGrp="1"/>
          </p:cNvSpPr>
          <p:nvPr>
            <p:ph idx="1"/>
          </p:nvPr>
        </p:nvSpPr>
        <p:spPr>
          <a:xfrm>
            <a:off x="784743" y="2286000"/>
            <a:ext cx="5793475" cy="3581400"/>
          </a:xfrm>
        </p:spPr>
        <p:txBody>
          <a:bodyPr>
            <a:normAutofit/>
          </a:bodyPr>
          <a:lstStyle/>
          <a:p>
            <a:endParaRPr lang="en-US" altLang="zh-CN" dirty="0"/>
          </a:p>
          <a:p>
            <a:pPr>
              <a:lnSpc>
                <a:spcPct val="150000"/>
              </a:lnSpc>
            </a:pPr>
            <a:r>
              <a:rPr lang="en-US" altLang="zh-CN" dirty="0"/>
              <a:t>Tutorials on using SNAP, on methods to analyze large network data, on ways how to think about networks and how to model them at the level of network structure, and on methods to study evolution and dynamics of diffusion and cascading behavior in networks.</a:t>
            </a:r>
            <a:endParaRPr lang="zh-CN" altLang="en-US" dirty="0"/>
          </a:p>
        </p:txBody>
      </p:sp>
      <p:sp>
        <p:nvSpPr>
          <p:cNvPr id="4" name="页脚占位符 3">
            <a:extLst>
              <a:ext uri="{FF2B5EF4-FFF2-40B4-BE49-F238E27FC236}">
                <a16:creationId xmlns:a16="http://schemas.microsoft.com/office/drawing/2014/main" id="{B682DC30-BFFE-496D-8C0F-D40CE47DF266}"/>
              </a:ext>
            </a:extLst>
          </p:cNvPr>
          <p:cNvSpPr>
            <a:spLocks noGrp="1"/>
          </p:cNvSpPr>
          <p:nvPr>
            <p:ph type="ftr" sz="quarter" idx="11"/>
          </p:nvPr>
        </p:nvSpPr>
        <p:spPr>
          <a:xfrm>
            <a:off x="344774" y="6453386"/>
            <a:ext cx="6744183" cy="404614"/>
          </a:xfrm>
        </p:spPr>
        <p:txBody>
          <a:bodyPr>
            <a:normAutofit/>
          </a:bodyPr>
          <a:lstStyle/>
          <a:p>
            <a:pPr>
              <a:lnSpc>
                <a:spcPct val="90000"/>
              </a:lnSpc>
              <a:spcAft>
                <a:spcPts val="600"/>
              </a:spcAft>
            </a:pPr>
            <a:r>
              <a:rPr lang="en-US" sz="1100" dirty="0"/>
              <a:t>work summary                                                   </a:t>
            </a:r>
            <a:r>
              <a:rPr lang="en-US" sz="1100" dirty="0" err="1"/>
              <a:t>Yiran</a:t>
            </a:r>
            <a:r>
              <a:rPr lang="en-US" sz="1100" dirty="0"/>
              <a:t> Shan                                                  18.05.16</a:t>
            </a:r>
          </a:p>
        </p:txBody>
      </p:sp>
    </p:spTree>
    <p:extLst>
      <p:ext uri="{BB962C8B-B14F-4D97-AF65-F5344CB8AC3E}">
        <p14:creationId xmlns:p14="http://schemas.microsoft.com/office/powerpoint/2010/main" val="109405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0AD3B-46FF-49C4-BB18-8F77B7C30B9C}"/>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6381A046-9486-492D-8B42-561881752532}"/>
              </a:ext>
            </a:extLst>
          </p:cNvPr>
          <p:cNvSpPr>
            <a:spLocks noGrp="1"/>
          </p:cNvSpPr>
          <p:nvPr>
            <p:ph idx="1"/>
          </p:nvPr>
        </p:nvSpPr>
        <p:spPr/>
        <p:txBody>
          <a:bodyPr/>
          <a:lstStyle/>
          <a:p>
            <a:r>
              <a:rPr lang="en-US" altLang="zh-CN" dirty="0"/>
              <a:t>Motivation</a:t>
            </a:r>
          </a:p>
          <a:p>
            <a:pPr lvl="1"/>
            <a:r>
              <a:rPr lang="en-US" altLang="zh-CN" dirty="0"/>
              <a:t>inherently </a:t>
            </a:r>
            <a:r>
              <a:rPr lang="en-US" altLang="zh-CN" b="1" dirty="0" err="1"/>
              <a:t>transductive</a:t>
            </a:r>
            <a:r>
              <a:rPr lang="en-US" altLang="zh-CN" dirty="0"/>
              <a:t> and can only generate embeddings for a single fixed graph</a:t>
            </a:r>
          </a:p>
          <a:p>
            <a:pPr lvl="1"/>
            <a:r>
              <a:rPr lang="en-US" altLang="zh-CN" dirty="0"/>
              <a:t>These </a:t>
            </a:r>
            <a:r>
              <a:rPr lang="en-US" altLang="zh-CN" dirty="0" err="1"/>
              <a:t>transductive</a:t>
            </a:r>
            <a:r>
              <a:rPr lang="en-US" altLang="zh-CN" dirty="0"/>
              <a:t> approaches do not efficiently generalize to unseen nodes </a:t>
            </a:r>
          </a:p>
          <a:p>
            <a:pPr lvl="1"/>
            <a:r>
              <a:rPr lang="en-US" altLang="zh-CN" dirty="0"/>
              <a:t> these approaches cannot learn to generalize across different graphs.</a:t>
            </a:r>
          </a:p>
          <a:p>
            <a:pPr lvl="1"/>
            <a:endParaRPr lang="en-US" altLang="zh-CN" dirty="0"/>
          </a:p>
          <a:p>
            <a:r>
              <a:rPr lang="en-US" altLang="zh-CN" dirty="0" err="1"/>
              <a:t>GraphSAGE</a:t>
            </a:r>
            <a:r>
              <a:rPr lang="en-US" altLang="zh-CN" dirty="0"/>
              <a:t> is an </a:t>
            </a:r>
            <a:r>
              <a:rPr lang="en-US" altLang="zh-CN" b="1" dirty="0"/>
              <a:t>inductive</a:t>
            </a:r>
            <a:r>
              <a:rPr lang="en-US" altLang="zh-CN" dirty="0"/>
              <a:t> framework that leverages node attribute information.</a:t>
            </a:r>
          </a:p>
        </p:txBody>
      </p:sp>
      <p:sp>
        <p:nvSpPr>
          <p:cNvPr id="7" name="页脚占位符 6">
            <a:extLst>
              <a:ext uri="{FF2B5EF4-FFF2-40B4-BE49-F238E27FC236}">
                <a16:creationId xmlns:a16="http://schemas.microsoft.com/office/drawing/2014/main" id="{C43119AB-7A60-4CED-91AD-8124B6FCA24F}"/>
              </a:ext>
            </a:extLst>
          </p:cNvPr>
          <p:cNvSpPr>
            <a:spLocks noGrp="1"/>
          </p:cNvSpPr>
          <p:nvPr>
            <p:ph type="ftr" sz="quarter" idx="11"/>
          </p:nvPr>
        </p:nvSpPr>
        <p:spPr/>
        <p:txBody>
          <a:bodyPr/>
          <a:lstStyle/>
          <a:p>
            <a:r>
              <a:rPr lang="en-US"/>
              <a:t>work summary                                                   Yiran Shan                                                  18.05.16</a:t>
            </a:r>
            <a:endParaRPr lang="en-US" dirty="0"/>
          </a:p>
        </p:txBody>
      </p:sp>
    </p:spTree>
    <p:extLst>
      <p:ext uri="{BB962C8B-B14F-4D97-AF65-F5344CB8AC3E}">
        <p14:creationId xmlns:p14="http://schemas.microsoft.com/office/powerpoint/2010/main" val="342460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0AD3B-46FF-49C4-BB18-8F77B7C30B9C}"/>
              </a:ext>
            </a:extLst>
          </p:cNvPr>
          <p:cNvSpPr>
            <a:spLocks noGrp="1"/>
          </p:cNvSpPr>
          <p:nvPr>
            <p:ph type="title"/>
          </p:nvPr>
        </p:nvSpPr>
        <p:spPr/>
        <p:txBody>
          <a:bodyPr>
            <a:normAutofit fontScale="90000"/>
          </a:bodyPr>
          <a:lstStyle/>
          <a:p>
            <a:r>
              <a:rPr lang="en-US" altLang="zh-CN" dirty="0"/>
              <a:t>Inductive Representation Learning on </a:t>
            </a:r>
            <a:br>
              <a:rPr lang="en-US" altLang="zh-CN" dirty="0"/>
            </a:br>
            <a:r>
              <a:rPr lang="en-US" altLang="zh-CN" dirty="0"/>
              <a:t>Large Graphs</a:t>
            </a:r>
            <a:br>
              <a:rPr lang="en-US" altLang="zh-CN" dirty="0"/>
            </a:br>
            <a:endParaRPr lang="zh-CN" altLang="en-US" dirty="0"/>
          </a:p>
        </p:txBody>
      </p:sp>
      <p:sp>
        <p:nvSpPr>
          <p:cNvPr id="3" name="内容占位符 2">
            <a:extLst>
              <a:ext uri="{FF2B5EF4-FFF2-40B4-BE49-F238E27FC236}">
                <a16:creationId xmlns:a16="http://schemas.microsoft.com/office/drawing/2014/main" id="{6381A046-9486-492D-8B42-561881752532}"/>
              </a:ext>
            </a:extLst>
          </p:cNvPr>
          <p:cNvSpPr>
            <a:spLocks noGrp="1"/>
          </p:cNvSpPr>
          <p:nvPr>
            <p:ph idx="1"/>
          </p:nvPr>
        </p:nvSpPr>
        <p:spPr/>
        <p:txBody>
          <a:bodyPr/>
          <a:lstStyle/>
          <a:p>
            <a:endParaRPr lang="zh-CN" altLang="en-US" dirty="0"/>
          </a:p>
        </p:txBody>
      </p:sp>
      <p:sp>
        <p:nvSpPr>
          <p:cNvPr id="5" name="页脚占位符 4">
            <a:extLst>
              <a:ext uri="{FF2B5EF4-FFF2-40B4-BE49-F238E27FC236}">
                <a16:creationId xmlns:a16="http://schemas.microsoft.com/office/drawing/2014/main" id="{E266C775-BD3C-4C91-990D-AE19EA64280C}"/>
              </a:ext>
            </a:extLst>
          </p:cNvPr>
          <p:cNvSpPr>
            <a:spLocks noGrp="1"/>
          </p:cNvSpPr>
          <p:nvPr>
            <p:ph type="ftr" sz="quarter" idx="11"/>
          </p:nvPr>
        </p:nvSpPr>
        <p:spPr/>
        <p:txBody>
          <a:bodyPr/>
          <a:lstStyle/>
          <a:p>
            <a:r>
              <a:rPr lang="en-US"/>
              <a:t>work summary                                                   Yiran Shan                                                  18.05.16</a:t>
            </a:r>
            <a:endParaRPr lang="en-US" dirty="0"/>
          </a:p>
        </p:txBody>
      </p:sp>
      <p:pic>
        <p:nvPicPr>
          <p:cNvPr id="4" name="图片 3">
            <a:extLst>
              <a:ext uri="{FF2B5EF4-FFF2-40B4-BE49-F238E27FC236}">
                <a16:creationId xmlns:a16="http://schemas.microsoft.com/office/drawing/2014/main" id="{DE97FE5E-34AC-4F0B-B20E-EF729885316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9212" y="2577758"/>
            <a:ext cx="8785123" cy="2824236"/>
          </a:xfrm>
          <a:prstGeom prst="rect">
            <a:avLst/>
          </a:prstGeom>
        </p:spPr>
      </p:pic>
    </p:spTree>
    <p:extLst>
      <p:ext uri="{BB962C8B-B14F-4D97-AF65-F5344CB8AC3E}">
        <p14:creationId xmlns:p14="http://schemas.microsoft.com/office/powerpoint/2010/main" val="462913224"/>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2583</TotalTime>
  <Words>849</Words>
  <Application>Microsoft Office PowerPoint</Application>
  <PresentationFormat>宽屏</PresentationFormat>
  <Paragraphs>241</Paragraphs>
  <Slides>41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等线</vt:lpstr>
      <vt:lpstr>华文楷体</vt:lpstr>
      <vt:lpstr>Cambria Math</vt:lpstr>
      <vt:lpstr>Franklin Gothic Book</vt:lpstr>
      <vt:lpstr>Wingdings</vt:lpstr>
      <vt:lpstr>裁剪</vt:lpstr>
      <vt:lpstr>     Large Graphs Embedding</vt:lpstr>
      <vt:lpstr>Literature Review</vt:lpstr>
      <vt:lpstr>LINE:  Large-scale Information Network       Embedding</vt:lpstr>
      <vt:lpstr>LINE:  Large-scale Information Network       Embedding</vt:lpstr>
      <vt:lpstr>LINE:  Large-scale Information Network       Embedding</vt:lpstr>
      <vt:lpstr>LINE:  Large-scale Information Network       Embedding</vt:lpstr>
      <vt:lpstr>Inductive Representation Learning on Large Graphs</vt:lpstr>
      <vt:lpstr>Inductive Representation Learning on  Large Graphs </vt:lpstr>
      <vt:lpstr>Inductive Representation Learning on  Large Graphs </vt:lpstr>
      <vt:lpstr>Inductive Representation Learning on  Large Graphs </vt:lpstr>
      <vt:lpstr>Inductive Representation Learning on  Large Graphs</vt:lpstr>
      <vt:lpstr>Inductive Representation Learning on  Large Graphs </vt:lpstr>
      <vt:lpstr>Inductive Representation Learning on  Large Graphs </vt:lpstr>
      <vt:lpstr>Inductive Representation Learning on  Large Graphs </vt:lpstr>
      <vt:lpstr>Inductive Representation Learning on  Large Graphs </vt:lpstr>
      <vt:lpstr>Inductive Representation Learning on  Large Graphs </vt:lpstr>
      <vt:lpstr>GCN</vt:lpstr>
      <vt:lpstr>Learning Convolutional Neural Networks for Graphs(2016ICML)</vt:lpstr>
      <vt:lpstr>Learning Convolutional Neural Networks for Graphs(2016ICML)</vt:lpstr>
      <vt:lpstr>Spectral domain(Spectral Networks and Deep Locally Connected Networks on Graph(2014)) </vt:lpstr>
      <vt:lpstr>Convolutional Neural Networks on Graphs With Fast Localized Spectral Filtering(2016)</vt:lpstr>
      <vt:lpstr>Convolutional Neural Networks on Graphs With Fast Localized Spectral Filtering(2016)</vt:lpstr>
      <vt:lpstr>Semi-Supervised Classification with Graph Convolution Network(2016) &lt;k = 1&gt; </vt:lpstr>
      <vt:lpstr>RNN(Recurrent Neural Networks)</vt:lpstr>
      <vt:lpstr>LSTM（Long Short Term Memory）</vt:lpstr>
      <vt:lpstr>LSTM（Long Short Term Memory）</vt:lpstr>
      <vt:lpstr>LSTM（Long Short Term Memory）</vt:lpstr>
      <vt:lpstr> word2vec </vt:lpstr>
      <vt:lpstr>word2vec</vt:lpstr>
      <vt:lpstr>DeepWalk </vt:lpstr>
      <vt:lpstr>node2vec</vt:lpstr>
      <vt:lpstr>VGG /  GAP </vt:lpstr>
      <vt:lpstr>ResNet(ImageNet2015) </vt:lpstr>
      <vt:lpstr>DenseNet(CVPR2017) </vt:lpstr>
      <vt:lpstr>Capsule(Hinton) </vt:lpstr>
      <vt:lpstr>LINE:  Large-scale Information Network Embedding</vt:lpstr>
      <vt:lpstr>LINE:  Large-scale Information Network Embedding</vt:lpstr>
      <vt:lpstr>GraphSAGE result</vt:lpstr>
      <vt:lpstr>GraphSAGE </vt:lpstr>
      <vt:lpstr>GraphSAGE</vt:lpstr>
      <vt:lpstr>GraphSAGE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Work Summary</dc:title>
  <dc:creator>单怡然</dc:creator>
  <cp:lastModifiedBy>单 怡然</cp:lastModifiedBy>
  <cp:revision>183</cp:revision>
  <dcterms:created xsi:type="dcterms:W3CDTF">2018-04-03T08:00:14Z</dcterms:created>
  <dcterms:modified xsi:type="dcterms:W3CDTF">2018-05-16T05:26:14Z</dcterms:modified>
</cp:coreProperties>
</file>