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98B40-5847-4353-91DE-E2D6B926015F}" type="datetimeFigureOut">
              <a:rPr lang="en-GB" smtClean="0"/>
              <a:t>22/03/2020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FB7B9-8F48-4F9D-AA0E-E4362EC48C70}" type="slidenum">
              <a:rPr lang="en-GB" smtClean="0"/>
              <a:t>‹#›</a:t>
            </a:fld>
            <a:endParaRPr lang="en-GB"/>
          </a:p>
        </p:txBody>
      </p:sp>
    </p:spTree>
    <p:extLst>
      <p:ext uri="{BB962C8B-B14F-4D97-AF65-F5344CB8AC3E}">
        <p14:creationId xmlns:p14="http://schemas.microsoft.com/office/powerpoint/2010/main" val="2448172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application must be able to control and alter data via at two tables via the functionality of CRUD.</a:t>
            </a:r>
          </a:p>
        </p:txBody>
      </p:sp>
      <p:sp>
        <p:nvSpPr>
          <p:cNvPr id="4" name="Slide Number Placeholder 3"/>
          <p:cNvSpPr>
            <a:spLocks noGrp="1"/>
          </p:cNvSpPr>
          <p:nvPr>
            <p:ph type="sldNum" sz="quarter" idx="5"/>
          </p:nvPr>
        </p:nvSpPr>
        <p:spPr/>
        <p:txBody>
          <a:bodyPr/>
          <a:lstStyle/>
          <a:p>
            <a:fld id="{DB7FB7B9-8F48-4F9D-AA0E-E4362EC48C70}" type="slidenum">
              <a:rPr lang="en-GB" smtClean="0"/>
              <a:t>2</a:t>
            </a:fld>
            <a:endParaRPr lang="en-GB"/>
          </a:p>
        </p:txBody>
      </p:sp>
    </p:spTree>
    <p:extLst>
      <p:ext uri="{BB962C8B-B14F-4D97-AF65-F5344CB8AC3E}">
        <p14:creationId xmlns:p14="http://schemas.microsoft.com/office/powerpoint/2010/main" val="3552683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CR &amp; UD in CRUD</a:t>
            </a:r>
          </a:p>
        </p:txBody>
      </p:sp>
      <p:sp>
        <p:nvSpPr>
          <p:cNvPr id="4" name="Slide Number Placeholder 3"/>
          <p:cNvSpPr>
            <a:spLocks noGrp="1"/>
          </p:cNvSpPr>
          <p:nvPr>
            <p:ph type="sldNum" sz="quarter" idx="5"/>
          </p:nvPr>
        </p:nvSpPr>
        <p:spPr/>
        <p:txBody>
          <a:bodyPr/>
          <a:lstStyle/>
          <a:p>
            <a:fld id="{DB7FB7B9-8F48-4F9D-AA0E-E4362EC48C70}" type="slidenum">
              <a:rPr lang="en-GB" smtClean="0"/>
              <a:t>3</a:t>
            </a:fld>
            <a:endParaRPr lang="en-GB"/>
          </a:p>
        </p:txBody>
      </p:sp>
    </p:spTree>
    <p:extLst>
      <p:ext uri="{BB962C8B-B14F-4D97-AF65-F5344CB8AC3E}">
        <p14:creationId xmlns:p14="http://schemas.microsoft.com/office/powerpoint/2010/main" val="2764923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Original ERD</a:t>
            </a:r>
          </a:p>
        </p:txBody>
      </p:sp>
      <p:sp>
        <p:nvSpPr>
          <p:cNvPr id="4" name="Slide Number Placeholder 3"/>
          <p:cNvSpPr>
            <a:spLocks noGrp="1"/>
          </p:cNvSpPr>
          <p:nvPr>
            <p:ph type="sldNum" sz="quarter" idx="5"/>
          </p:nvPr>
        </p:nvSpPr>
        <p:spPr/>
        <p:txBody>
          <a:bodyPr/>
          <a:lstStyle/>
          <a:p>
            <a:fld id="{DB7FB7B9-8F48-4F9D-AA0E-E4362EC48C70}" type="slidenum">
              <a:rPr lang="en-GB" smtClean="0"/>
              <a:t>4</a:t>
            </a:fld>
            <a:endParaRPr lang="en-GB"/>
          </a:p>
        </p:txBody>
      </p:sp>
    </p:spTree>
    <p:extLst>
      <p:ext uri="{BB962C8B-B14F-4D97-AF65-F5344CB8AC3E}">
        <p14:creationId xmlns:p14="http://schemas.microsoft.com/office/powerpoint/2010/main" val="2704214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Here, is where all the </a:t>
            </a:r>
            <a:r>
              <a:rPr lang="en-GB" sz="1200" b="0" i="0" u="none" strike="noStrike" kern="1200" dirty="0" err="1">
                <a:solidFill>
                  <a:schemeClr val="tx1"/>
                </a:solidFill>
                <a:effectLst/>
                <a:latin typeface="+mn-lt"/>
                <a:ea typeface="+mn-ea"/>
                <a:cs typeface="+mn-cs"/>
              </a:rPr>
              <a:t>requirments</a:t>
            </a:r>
            <a:r>
              <a:rPr lang="en-GB" sz="1200" b="0" i="0" u="none" strike="noStrike" kern="1200" dirty="0">
                <a:solidFill>
                  <a:schemeClr val="tx1"/>
                </a:solidFill>
                <a:effectLst/>
                <a:latin typeface="+mn-lt"/>
                <a:ea typeface="+mn-ea"/>
                <a:cs typeface="+mn-cs"/>
              </a:rPr>
              <a:t> of the project are listed, though it isn't coloured coded here to show the list of </a:t>
            </a:r>
            <a:r>
              <a:rPr lang="en-GB" sz="1200" b="0" i="0" u="none" strike="noStrike" kern="1200" dirty="0" err="1">
                <a:solidFill>
                  <a:schemeClr val="tx1"/>
                </a:solidFill>
                <a:effectLst/>
                <a:latin typeface="+mn-lt"/>
                <a:ea typeface="+mn-ea"/>
                <a:cs typeface="+mn-cs"/>
              </a:rPr>
              <a:t>priorties</a:t>
            </a:r>
            <a:r>
              <a:rPr lang="en-GB" sz="1200" b="0" i="0" u="none" strike="noStrike" kern="1200" dirty="0">
                <a:solidFill>
                  <a:schemeClr val="tx1"/>
                </a:solidFill>
                <a:effectLst/>
                <a:latin typeface="+mn-lt"/>
                <a:ea typeface="+mn-ea"/>
                <a:cs typeface="+mn-cs"/>
              </a:rPr>
              <a:t>, as it was preferred to colour code the actually ERD diagram as it was a better way of prioritising.</a:t>
            </a:r>
            <a:endParaRPr lang="en-GB" dirty="0"/>
          </a:p>
        </p:txBody>
      </p:sp>
      <p:sp>
        <p:nvSpPr>
          <p:cNvPr id="4" name="Slide Number Placeholder 3"/>
          <p:cNvSpPr>
            <a:spLocks noGrp="1"/>
          </p:cNvSpPr>
          <p:nvPr>
            <p:ph type="sldNum" sz="quarter" idx="5"/>
          </p:nvPr>
        </p:nvSpPr>
        <p:spPr/>
        <p:txBody>
          <a:bodyPr/>
          <a:lstStyle/>
          <a:p>
            <a:fld id="{DB7FB7B9-8F48-4F9D-AA0E-E4362EC48C70}" type="slidenum">
              <a:rPr lang="en-GB" smtClean="0"/>
              <a:t>6</a:t>
            </a:fld>
            <a:endParaRPr lang="en-GB"/>
          </a:p>
        </p:txBody>
      </p:sp>
    </p:spTree>
    <p:extLst>
      <p:ext uri="{BB962C8B-B14F-4D97-AF65-F5344CB8AC3E}">
        <p14:creationId xmlns:p14="http://schemas.microsoft.com/office/powerpoint/2010/main" val="3065743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ach entry represents a sprint. Each sprint was roughly 4 days, however each needed to be met.</a:t>
            </a:r>
            <a:endParaRPr lang="en-GB" dirty="0"/>
          </a:p>
        </p:txBody>
      </p:sp>
      <p:sp>
        <p:nvSpPr>
          <p:cNvPr id="4" name="Slide Number Placeholder 3"/>
          <p:cNvSpPr>
            <a:spLocks noGrp="1"/>
          </p:cNvSpPr>
          <p:nvPr>
            <p:ph type="sldNum" sz="quarter" idx="5"/>
          </p:nvPr>
        </p:nvSpPr>
        <p:spPr/>
        <p:txBody>
          <a:bodyPr/>
          <a:lstStyle/>
          <a:p>
            <a:fld id="{DB7FB7B9-8F48-4F9D-AA0E-E4362EC48C70}" type="slidenum">
              <a:rPr lang="en-GB" smtClean="0"/>
              <a:t>9</a:t>
            </a:fld>
            <a:endParaRPr lang="en-GB"/>
          </a:p>
        </p:txBody>
      </p:sp>
    </p:spTree>
    <p:extLst>
      <p:ext uri="{BB962C8B-B14F-4D97-AF65-F5344CB8AC3E}">
        <p14:creationId xmlns:p14="http://schemas.microsoft.com/office/powerpoint/2010/main" val="1523792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Here was the creation of testing in order to test. Code to test was being created in python for each area of the application. Firstly, the code to test the application’s URL was created. Once it was made it was then pushed up to GitHub, to invoke Jenkins, once Jenkins was triggered the results could be seen on Jenkins console to see whether it was a success or not.</a:t>
            </a:r>
            <a:endParaRPr lang="en-GB" dirty="0"/>
          </a:p>
        </p:txBody>
      </p:sp>
      <p:sp>
        <p:nvSpPr>
          <p:cNvPr id="4" name="Slide Number Placeholder 3"/>
          <p:cNvSpPr>
            <a:spLocks noGrp="1"/>
          </p:cNvSpPr>
          <p:nvPr>
            <p:ph type="sldNum" sz="quarter" idx="5"/>
          </p:nvPr>
        </p:nvSpPr>
        <p:spPr/>
        <p:txBody>
          <a:bodyPr/>
          <a:lstStyle/>
          <a:p>
            <a:fld id="{DB7FB7B9-8F48-4F9D-AA0E-E4362EC48C70}" type="slidenum">
              <a:rPr lang="en-GB" smtClean="0"/>
              <a:t>11</a:t>
            </a:fld>
            <a:endParaRPr lang="en-GB"/>
          </a:p>
        </p:txBody>
      </p:sp>
    </p:spTree>
    <p:extLst>
      <p:ext uri="{BB962C8B-B14F-4D97-AF65-F5344CB8AC3E}">
        <p14:creationId xmlns:p14="http://schemas.microsoft.com/office/powerpoint/2010/main" val="1828626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64B58C-535D-4BD2-91E4-401D66A26B25}" type="datetimeFigureOut">
              <a:rPr lang="en-GB" smtClean="0"/>
              <a:t>22/03/2020</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BC495D68-A79C-4172-B347-5CCEA758E565}"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4645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4B58C-535D-4BD2-91E4-401D66A26B25}" type="datetimeFigureOut">
              <a:rPr lang="en-GB" smtClean="0"/>
              <a:t>22/03/2020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495D68-A79C-4172-B347-5CCEA758E565}"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9361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4B58C-535D-4BD2-91E4-401D66A26B25}" type="datetimeFigureOut">
              <a:rPr lang="en-GB" smtClean="0"/>
              <a:t>22/03/2020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495D68-A79C-4172-B347-5CCEA758E565}"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1828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4B58C-535D-4BD2-91E4-401D66A26B25}" type="datetimeFigureOut">
              <a:rPr lang="en-GB" smtClean="0"/>
              <a:t>22/03/2020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495D68-A79C-4172-B347-5CCEA758E565}"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518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64B58C-535D-4BD2-91E4-401D66A26B25}" type="datetimeFigureOut">
              <a:rPr lang="en-GB" smtClean="0"/>
              <a:t>22/03/2020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495D68-A79C-4172-B347-5CCEA758E565}"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1055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64B58C-535D-4BD2-91E4-401D66A26B25}" type="datetimeFigureOut">
              <a:rPr lang="en-GB" smtClean="0"/>
              <a:t>22/03/2020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495D68-A79C-4172-B347-5CCEA758E565}"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6885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64B58C-535D-4BD2-91E4-401D66A26B25}" type="datetimeFigureOut">
              <a:rPr lang="en-GB" smtClean="0"/>
              <a:t>22/03/2020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C495D68-A79C-4172-B347-5CCEA758E565}"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54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64B58C-535D-4BD2-91E4-401D66A26B25}" type="datetimeFigureOut">
              <a:rPr lang="en-GB" smtClean="0"/>
              <a:t>22/03/2020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C495D68-A79C-4172-B347-5CCEA758E565}"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8071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4B58C-535D-4BD2-91E4-401D66A26B25}" type="datetimeFigureOut">
              <a:rPr lang="en-GB" smtClean="0"/>
              <a:t>22/03/2020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495D68-A79C-4172-B347-5CCEA758E565}" type="slidenum">
              <a:rPr lang="en-GB" smtClean="0"/>
              <a:t>‹#›</a:t>
            </a:fld>
            <a:endParaRPr lang="en-GB"/>
          </a:p>
        </p:txBody>
      </p:sp>
    </p:spTree>
    <p:extLst>
      <p:ext uri="{BB962C8B-B14F-4D97-AF65-F5344CB8AC3E}">
        <p14:creationId xmlns:p14="http://schemas.microsoft.com/office/powerpoint/2010/main" val="2398215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64B58C-535D-4BD2-91E4-401D66A26B25}" type="datetimeFigureOut">
              <a:rPr lang="en-GB" smtClean="0"/>
              <a:t>22/03/2020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495D68-A79C-4172-B347-5CCEA758E565}"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5047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64B58C-535D-4BD2-91E4-401D66A26B25}" type="datetimeFigureOut">
              <a:rPr lang="en-GB" smtClean="0"/>
              <a:t>22/03/2020</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BC495D68-A79C-4172-B347-5CCEA758E565}"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217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64B58C-535D-4BD2-91E4-401D66A26B25}" type="datetimeFigureOut">
              <a:rPr lang="en-GB" smtClean="0"/>
              <a:t>22/03/2020</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C495D68-A79C-4172-B347-5CCEA758E565}"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933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E0D6-E817-4A24-9BCD-EB927293687E}"/>
              </a:ext>
            </a:extLst>
          </p:cNvPr>
          <p:cNvSpPr>
            <a:spLocks noGrp="1"/>
          </p:cNvSpPr>
          <p:nvPr>
            <p:ph type="ctrTitle"/>
          </p:nvPr>
        </p:nvSpPr>
        <p:spPr/>
        <p:txBody>
          <a:bodyPr/>
          <a:lstStyle/>
          <a:p>
            <a:r>
              <a:rPr lang="en-GB" dirty="0"/>
              <a:t>OOP Based Application</a:t>
            </a:r>
          </a:p>
        </p:txBody>
      </p:sp>
      <p:sp>
        <p:nvSpPr>
          <p:cNvPr id="3" name="Subtitle 2">
            <a:extLst>
              <a:ext uri="{FF2B5EF4-FFF2-40B4-BE49-F238E27FC236}">
                <a16:creationId xmlns:a16="http://schemas.microsoft.com/office/drawing/2014/main" id="{97A00BCB-2F24-4926-9ACD-589DA2A79DA5}"/>
              </a:ext>
            </a:extLst>
          </p:cNvPr>
          <p:cNvSpPr>
            <a:spLocks noGrp="1"/>
          </p:cNvSpPr>
          <p:nvPr>
            <p:ph type="subTitle" idx="1"/>
          </p:nvPr>
        </p:nvSpPr>
        <p:spPr/>
        <p:txBody>
          <a:bodyPr/>
          <a:lstStyle/>
          <a:p>
            <a:r>
              <a:rPr lang="en-GB" dirty="0"/>
              <a:t>Shana Charlery</a:t>
            </a:r>
          </a:p>
        </p:txBody>
      </p:sp>
    </p:spTree>
    <p:extLst>
      <p:ext uri="{BB962C8B-B14F-4D97-AF65-F5344CB8AC3E}">
        <p14:creationId xmlns:p14="http://schemas.microsoft.com/office/powerpoint/2010/main" val="456469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F664-92B9-4F8C-A6B6-E591EC3C2CC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Things added &amp; Cancelled</a:t>
            </a:r>
          </a:p>
        </p:txBody>
      </p:sp>
      <p:pic>
        <p:nvPicPr>
          <p:cNvPr id="5" name="Picture 4" descr="A screenshot of a cell phone&#10;&#10;Description automatically generated">
            <a:extLst>
              <a:ext uri="{FF2B5EF4-FFF2-40B4-BE49-F238E27FC236}">
                <a16:creationId xmlns:a16="http://schemas.microsoft.com/office/drawing/2014/main" id="{228BA9C4-1412-48CE-9C6A-A6004A534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1" y="1675227"/>
            <a:ext cx="10159997" cy="4394199"/>
          </a:xfrm>
          <a:prstGeom prst="rect">
            <a:avLst/>
          </a:prstGeom>
        </p:spPr>
      </p:pic>
    </p:spTree>
    <p:extLst>
      <p:ext uri="{BB962C8B-B14F-4D97-AF65-F5344CB8AC3E}">
        <p14:creationId xmlns:p14="http://schemas.microsoft.com/office/powerpoint/2010/main" val="1901969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25DC8-A6CD-4605-B0A6-2A3B6022098C}"/>
              </a:ext>
            </a:extLst>
          </p:cNvPr>
          <p:cNvSpPr>
            <a:spLocks noGrp="1"/>
          </p:cNvSpPr>
          <p:nvPr>
            <p:ph type="title"/>
          </p:nvPr>
        </p:nvSpPr>
        <p:spPr>
          <a:xfrm>
            <a:off x="804672" y="1586597"/>
            <a:ext cx="3308130" cy="2387600"/>
          </a:xfrm>
          <a:prstGeom prst="ellipse">
            <a:avLst/>
          </a:prstGeom>
        </p:spPr>
        <p:txBody>
          <a:bodyPr vert="horz" lIns="91440" tIns="45720" rIns="91440" bIns="45720" rtlCol="0" anchor="b">
            <a:normAutofit/>
          </a:bodyPr>
          <a:lstStyle/>
          <a:p>
            <a:r>
              <a:rPr lang="en-US" sz="3800" kern="1200" dirty="0">
                <a:latin typeface="+mj-lt"/>
                <a:ea typeface="+mj-ea"/>
                <a:cs typeface="+mj-cs"/>
              </a:rPr>
              <a:t>Jenkins URL Testing</a:t>
            </a:r>
          </a:p>
        </p:txBody>
      </p:sp>
      <p:pic>
        <p:nvPicPr>
          <p:cNvPr id="4" name="Picture 3">
            <a:extLst>
              <a:ext uri="{FF2B5EF4-FFF2-40B4-BE49-F238E27FC236}">
                <a16:creationId xmlns:a16="http://schemas.microsoft.com/office/drawing/2014/main" id="{111710AD-F1EC-49E4-9835-08611EBB17EC}"/>
              </a:ext>
            </a:extLst>
          </p:cNvPr>
          <p:cNvPicPr>
            <a:picLocks noChangeAspect="1"/>
          </p:cNvPicPr>
          <p:nvPr/>
        </p:nvPicPr>
        <p:blipFill rotWithShape="1">
          <a:blip r:embed="rId3"/>
          <a:srcRect l="20533" t="71352" r="51455" b="9165"/>
          <a:stretch/>
        </p:blipFill>
        <p:spPr>
          <a:xfrm>
            <a:off x="4918474" y="1856935"/>
            <a:ext cx="6676818" cy="2965359"/>
          </a:xfrm>
          <a:prstGeom prst="rect">
            <a:avLst/>
          </a:prstGeom>
        </p:spPr>
      </p:pic>
    </p:spTree>
    <p:extLst>
      <p:ext uri="{BB962C8B-B14F-4D97-AF65-F5344CB8AC3E}">
        <p14:creationId xmlns:p14="http://schemas.microsoft.com/office/powerpoint/2010/main" val="2580642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screenshot of a social media post&#10;&#10;Description automatically generated">
            <a:extLst>
              <a:ext uri="{FF2B5EF4-FFF2-40B4-BE49-F238E27FC236}">
                <a16:creationId xmlns:a16="http://schemas.microsoft.com/office/drawing/2014/main" id="{62868B7A-7F7A-4D03-ABBB-B5058DAF4E40}"/>
              </a:ext>
            </a:extLst>
          </p:cNvPr>
          <p:cNvPicPr>
            <a:picLocks noChangeAspect="1"/>
          </p:cNvPicPr>
          <p:nvPr/>
        </p:nvPicPr>
        <p:blipFill rotWithShape="1">
          <a:blip r:embed="rId2">
            <a:extLst>
              <a:ext uri="{28A0092B-C50C-407E-A947-70E740481C1C}">
                <a14:useLocalDpi xmlns:a14="http://schemas.microsoft.com/office/drawing/2010/main" val="0"/>
              </a:ext>
            </a:extLst>
          </a:blip>
          <a:srcRect l="26855" t="46814" r="16653" b="9816"/>
          <a:stretch/>
        </p:blipFill>
        <p:spPr>
          <a:xfrm>
            <a:off x="3128088" y="1381189"/>
            <a:ext cx="8649678" cy="3402449"/>
          </a:xfrm>
          <a:prstGeom prst="rect">
            <a:avLst/>
          </a:prstGeom>
        </p:spPr>
      </p:pic>
      <p:sp>
        <p:nvSpPr>
          <p:cNvPr id="2" name="Title 1">
            <a:extLst>
              <a:ext uri="{FF2B5EF4-FFF2-40B4-BE49-F238E27FC236}">
                <a16:creationId xmlns:a16="http://schemas.microsoft.com/office/drawing/2014/main" id="{FABDFAA2-46B1-4068-8900-B18E952EAA6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br>
              <a:rPr lang="en-US" sz="1600" kern="1200" dirty="0">
                <a:solidFill>
                  <a:srgbClr val="FFFFFF"/>
                </a:solidFill>
                <a:latin typeface="+mj-lt"/>
                <a:ea typeface="+mj-ea"/>
                <a:cs typeface="+mj-cs"/>
              </a:rPr>
            </a:br>
            <a:r>
              <a:rPr lang="en-US" sz="1600" kern="1200" dirty="0">
                <a:solidFill>
                  <a:srgbClr val="FFFFFF"/>
                </a:solidFill>
                <a:latin typeface="+mj-lt"/>
                <a:ea typeface="+mj-ea"/>
                <a:cs typeface="+mj-cs"/>
              </a:rPr>
              <a:t>Database Testing and full coverage report</a:t>
            </a:r>
            <a:br>
              <a:rPr lang="en-US" sz="1600" kern="1200" dirty="0">
                <a:solidFill>
                  <a:srgbClr val="FFFFFF"/>
                </a:solidFill>
                <a:latin typeface="+mj-lt"/>
                <a:ea typeface="+mj-ea"/>
                <a:cs typeface="+mj-cs"/>
              </a:rPr>
            </a:br>
            <a:r>
              <a:rPr lang="en-US" sz="1600" kern="1200" dirty="0">
                <a:solidFill>
                  <a:srgbClr val="FFFFFF"/>
                </a:solidFill>
                <a:latin typeface="+mj-lt"/>
                <a:ea typeface="+mj-ea"/>
                <a:cs typeface="+mj-cs"/>
              </a:rPr>
              <a:t>Test coverage for the coverage report passed at 39%</a:t>
            </a:r>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endParaRPr lang="en-US" sz="1600" kern="1200" dirty="0">
              <a:solidFill>
                <a:srgbClr val="FFFFFF"/>
              </a:solidFill>
              <a:latin typeface="+mj-lt"/>
              <a:ea typeface="+mj-ea"/>
              <a:cs typeface="+mj-cs"/>
            </a:endParaRPr>
          </a:p>
        </p:txBody>
      </p:sp>
    </p:spTree>
    <p:extLst>
      <p:ext uri="{BB962C8B-B14F-4D97-AF65-F5344CB8AC3E}">
        <p14:creationId xmlns:p14="http://schemas.microsoft.com/office/powerpoint/2010/main" val="3976633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DAE8-30FC-46DB-BF0A-5EAA71CC7153}"/>
              </a:ext>
            </a:extLst>
          </p:cNvPr>
          <p:cNvSpPr>
            <a:spLocks noGrp="1"/>
          </p:cNvSpPr>
          <p:nvPr>
            <p:ph type="title"/>
          </p:nvPr>
        </p:nvSpPr>
        <p:spPr>
          <a:xfrm>
            <a:off x="733507" y="3130041"/>
            <a:ext cx="4416637" cy="2387600"/>
          </a:xfrm>
          <a:prstGeom prst="ellipse">
            <a:avLst/>
          </a:prstGeom>
        </p:spPr>
        <p:txBody>
          <a:bodyPr vert="horz" lIns="91440" tIns="45720" rIns="91440" bIns="45720" rtlCol="0" anchor="t">
            <a:normAutofit fontScale="90000"/>
          </a:bodyPr>
          <a:lstStyle/>
          <a:p>
            <a:r>
              <a:rPr lang="en-US" sz="3400" b="1" dirty="0"/>
              <a:t>Registering and requesting a future author</a:t>
            </a:r>
            <a:endParaRPr lang="en-US" sz="3400" dirty="0"/>
          </a:p>
        </p:txBody>
      </p:sp>
      <p:pic>
        <p:nvPicPr>
          <p:cNvPr id="5" name="Picture 4" descr="A screenshot of a cell phone&#10;&#10;Description automatically generated">
            <a:extLst>
              <a:ext uri="{FF2B5EF4-FFF2-40B4-BE49-F238E27FC236}">
                <a16:creationId xmlns:a16="http://schemas.microsoft.com/office/drawing/2014/main" id="{94962FFD-0944-4244-B0A8-5824F313FD63}"/>
              </a:ext>
            </a:extLst>
          </p:cNvPr>
          <p:cNvPicPr>
            <a:picLocks noChangeAspect="1"/>
          </p:cNvPicPr>
          <p:nvPr/>
        </p:nvPicPr>
        <p:blipFill rotWithShape="1">
          <a:blip r:embed="rId2">
            <a:extLst>
              <a:ext uri="{28A0092B-C50C-407E-A947-70E740481C1C}">
                <a14:useLocalDpi xmlns:a14="http://schemas.microsoft.com/office/drawing/2010/main" val="0"/>
              </a:ext>
            </a:extLst>
          </a:blip>
          <a:srcRect l="24820" r="26310" b="-1"/>
          <a:stretch/>
        </p:blipFill>
        <p:spPr>
          <a:xfrm>
            <a:off x="5922492" y="666728"/>
            <a:ext cx="5536001" cy="5465791"/>
          </a:xfrm>
          <a:prstGeom prst="rect">
            <a:avLst/>
          </a:prstGeom>
        </p:spPr>
      </p:pic>
    </p:spTree>
    <p:extLst>
      <p:ext uri="{BB962C8B-B14F-4D97-AF65-F5344CB8AC3E}">
        <p14:creationId xmlns:p14="http://schemas.microsoft.com/office/powerpoint/2010/main" val="840313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FB9F5-3C8D-47E7-B955-D3E461B1240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Requested author added</a:t>
            </a:r>
            <a:endParaRPr lang="en-US" sz="2600" kern="1200">
              <a:solidFill>
                <a:srgbClr val="FFFFFF"/>
              </a:solidFill>
              <a:latin typeface="+mj-lt"/>
              <a:ea typeface="+mj-ea"/>
              <a:cs typeface="+mj-cs"/>
            </a:endParaRPr>
          </a:p>
        </p:txBody>
      </p:sp>
      <p:pic>
        <p:nvPicPr>
          <p:cNvPr id="5" name="Picture 4" descr="A screenshot of a cell phone&#10;&#10;Description automatically generated">
            <a:extLst>
              <a:ext uri="{FF2B5EF4-FFF2-40B4-BE49-F238E27FC236}">
                <a16:creationId xmlns:a16="http://schemas.microsoft.com/office/drawing/2014/main" id="{6AE76127-1705-4219-9EBB-F2CCFABF1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145" y="961812"/>
            <a:ext cx="6531108" cy="4930987"/>
          </a:xfrm>
          <a:prstGeom prst="rect">
            <a:avLst/>
          </a:prstGeom>
        </p:spPr>
      </p:pic>
    </p:spTree>
    <p:extLst>
      <p:ext uri="{BB962C8B-B14F-4D97-AF65-F5344CB8AC3E}">
        <p14:creationId xmlns:p14="http://schemas.microsoft.com/office/powerpoint/2010/main" val="118071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B7782-EF03-4573-BAE1-C176CF439AC1}"/>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b="1"/>
              <a:t>Entering a quote</a:t>
            </a:r>
            <a:endParaRPr lang="en-US" sz="5400"/>
          </a:p>
        </p:txBody>
      </p:sp>
      <p:pic>
        <p:nvPicPr>
          <p:cNvPr id="5" name="Picture 4" descr="A screenshot of a cell phone&#10;&#10;Description automatically generated">
            <a:extLst>
              <a:ext uri="{FF2B5EF4-FFF2-40B4-BE49-F238E27FC236}">
                <a16:creationId xmlns:a16="http://schemas.microsoft.com/office/drawing/2014/main" id="{1BEDC1C6-F443-4115-960D-69FCEF8D6DE7}"/>
              </a:ext>
            </a:extLst>
          </p:cNvPr>
          <p:cNvPicPr>
            <a:picLocks noChangeAspect="1"/>
          </p:cNvPicPr>
          <p:nvPr/>
        </p:nvPicPr>
        <p:blipFill rotWithShape="1">
          <a:blip r:embed="rId2">
            <a:extLst>
              <a:ext uri="{28A0092B-C50C-407E-A947-70E740481C1C}">
                <a14:useLocalDpi xmlns:a14="http://schemas.microsoft.com/office/drawing/2010/main" val="0"/>
              </a:ext>
            </a:extLst>
          </a:blip>
          <a:srcRect l="25412" r="25718" b="-1"/>
          <a:stretch/>
        </p:blipFill>
        <p:spPr>
          <a:xfrm>
            <a:off x="5922492" y="666728"/>
            <a:ext cx="5536001" cy="5465791"/>
          </a:xfrm>
          <a:prstGeom prst="rect">
            <a:avLst/>
          </a:prstGeom>
        </p:spPr>
      </p:pic>
    </p:spTree>
    <p:extLst>
      <p:ext uri="{BB962C8B-B14F-4D97-AF65-F5344CB8AC3E}">
        <p14:creationId xmlns:p14="http://schemas.microsoft.com/office/powerpoint/2010/main" val="1167658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9ED-E874-4CFD-A2FE-BCBC64ED5A55}"/>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a:t>Quote Added</a:t>
            </a:r>
          </a:p>
        </p:txBody>
      </p:sp>
      <p:pic>
        <p:nvPicPr>
          <p:cNvPr id="5" name="Picture 4" descr="A close up of a piece of paper&#10;&#10;Description automatically generated">
            <a:extLst>
              <a:ext uri="{FF2B5EF4-FFF2-40B4-BE49-F238E27FC236}">
                <a16:creationId xmlns:a16="http://schemas.microsoft.com/office/drawing/2014/main" id="{501CD721-C5AE-4FF8-9B03-72B924817154}"/>
              </a:ext>
            </a:extLst>
          </p:cNvPr>
          <p:cNvPicPr>
            <a:picLocks noChangeAspect="1"/>
          </p:cNvPicPr>
          <p:nvPr/>
        </p:nvPicPr>
        <p:blipFill rotWithShape="1">
          <a:blip r:embed="rId2">
            <a:extLst>
              <a:ext uri="{28A0092B-C50C-407E-A947-70E740481C1C}">
                <a14:useLocalDpi xmlns:a14="http://schemas.microsoft.com/office/drawing/2010/main" val="0"/>
              </a:ext>
            </a:extLst>
          </a:blip>
          <a:srcRect r="52903"/>
          <a:stretch/>
        </p:blipFill>
        <p:spPr>
          <a:xfrm>
            <a:off x="5922492" y="666728"/>
            <a:ext cx="5536001" cy="5465791"/>
          </a:xfrm>
          <a:prstGeom prst="rect">
            <a:avLst/>
          </a:prstGeom>
        </p:spPr>
      </p:pic>
    </p:spTree>
    <p:extLst>
      <p:ext uri="{BB962C8B-B14F-4D97-AF65-F5344CB8AC3E}">
        <p14:creationId xmlns:p14="http://schemas.microsoft.com/office/powerpoint/2010/main" val="2137456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E18E-6953-4D69-974D-C4847F9FEBC8}"/>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b="1"/>
              <a:t>Updating my quote</a:t>
            </a:r>
            <a:endParaRPr lang="en-US" sz="5400"/>
          </a:p>
        </p:txBody>
      </p:sp>
      <p:pic>
        <p:nvPicPr>
          <p:cNvPr id="5" name="Picture 4" descr="A screenshot of a cell phone&#10;&#10;Description automatically generated">
            <a:extLst>
              <a:ext uri="{FF2B5EF4-FFF2-40B4-BE49-F238E27FC236}">
                <a16:creationId xmlns:a16="http://schemas.microsoft.com/office/drawing/2014/main" id="{CA869786-DC37-45AD-B287-D19D26B5C45D}"/>
              </a:ext>
            </a:extLst>
          </p:cNvPr>
          <p:cNvPicPr>
            <a:picLocks noChangeAspect="1"/>
          </p:cNvPicPr>
          <p:nvPr/>
        </p:nvPicPr>
        <p:blipFill rotWithShape="1">
          <a:blip r:embed="rId2">
            <a:extLst>
              <a:ext uri="{28A0092B-C50C-407E-A947-70E740481C1C}">
                <a14:useLocalDpi xmlns:a14="http://schemas.microsoft.com/office/drawing/2010/main" val="0"/>
              </a:ext>
            </a:extLst>
          </a:blip>
          <a:srcRect l="14874" r="13719" b="-1"/>
          <a:stretch/>
        </p:blipFill>
        <p:spPr>
          <a:xfrm>
            <a:off x="5922492" y="666728"/>
            <a:ext cx="5536001" cy="5465791"/>
          </a:xfrm>
          <a:prstGeom prst="rect">
            <a:avLst/>
          </a:prstGeom>
        </p:spPr>
      </p:pic>
    </p:spTree>
    <p:extLst>
      <p:ext uri="{BB962C8B-B14F-4D97-AF65-F5344CB8AC3E}">
        <p14:creationId xmlns:p14="http://schemas.microsoft.com/office/powerpoint/2010/main" val="1661782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597A-9250-4D58-81A1-3450F2A1C62C}"/>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a:t>Quote Updated</a:t>
            </a:r>
          </a:p>
        </p:txBody>
      </p:sp>
      <p:pic>
        <p:nvPicPr>
          <p:cNvPr id="7" name="Picture 6" descr="A picture containing shirt&#10;&#10;Description automatically generated">
            <a:extLst>
              <a:ext uri="{FF2B5EF4-FFF2-40B4-BE49-F238E27FC236}">
                <a16:creationId xmlns:a16="http://schemas.microsoft.com/office/drawing/2014/main" id="{092D2CC8-1DEA-4435-B60A-9B584A535C07}"/>
              </a:ext>
            </a:extLst>
          </p:cNvPr>
          <p:cNvPicPr>
            <a:picLocks noChangeAspect="1"/>
          </p:cNvPicPr>
          <p:nvPr/>
        </p:nvPicPr>
        <p:blipFill rotWithShape="1">
          <a:blip r:embed="rId2">
            <a:extLst>
              <a:ext uri="{28A0092B-C50C-407E-A947-70E740481C1C}">
                <a14:useLocalDpi xmlns:a14="http://schemas.microsoft.com/office/drawing/2010/main" val="0"/>
              </a:ext>
            </a:extLst>
          </a:blip>
          <a:srcRect b="3786"/>
          <a:stretch/>
        </p:blipFill>
        <p:spPr>
          <a:xfrm>
            <a:off x="5922492" y="928201"/>
            <a:ext cx="5536001" cy="4926942"/>
          </a:xfrm>
          <a:prstGeom prst="rect">
            <a:avLst/>
          </a:prstGeom>
        </p:spPr>
      </p:pic>
    </p:spTree>
    <p:extLst>
      <p:ext uri="{BB962C8B-B14F-4D97-AF65-F5344CB8AC3E}">
        <p14:creationId xmlns:p14="http://schemas.microsoft.com/office/powerpoint/2010/main" val="1312205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0501E-A8CA-424C-ABF6-EAB980382B76}"/>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a:t>Delete a quote</a:t>
            </a:r>
          </a:p>
        </p:txBody>
      </p:sp>
      <p:pic>
        <p:nvPicPr>
          <p:cNvPr id="5" name="Picture 4" descr="A picture containing drawing, clock&#10;&#10;Description automatically generated">
            <a:extLst>
              <a:ext uri="{FF2B5EF4-FFF2-40B4-BE49-F238E27FC236}">
                <a16:creationId xmlns:a16="http://schemas.microsoft.com/office/drawing/2014/main" id="{9B7B2945-F1CC-496C-A056-26CB10968778}"/>
              </a:ext>
            </a:extLst>
          </p:cNvPr>
          <p:cNvPicPr>
            <a:picLocks noChangeAspect="1"/>
          </p:cNvPicPr>
          <p:nvPr/>
        </p:nvPicPr>
        <p:blipFill rotWithShape="1">
          <a:blip r:embed="rId2">
            <a:extLst>
              <a:ext uri="{28A0092B-C50C-407E-A947-70E740481C1C}">
                <a14:useLocalDpi xmlns:a14="http://schemas.microsoft.com/office/drawing/2010/main" val="0"/>
              </a:ext>
            </a:extLst>
          </a:blip>
          <a:srcRect l="25484" r="21595"/>
          <a:stretch/>
        </p:blipFill>
        <p:spPr>
          <a:xfrm>
            <a:off x="5922492" y="666728"/>
            <a:ext cx="5536001" cy="5465791"/>
          </a:xfrm>
          <a:prstGeom prst="rect">
            <a:avLst/>
          </a:prstGeom>
        </p:spPr>
      </p:pic>
    </p:spTree>
    <p:extLst>
      <p:ext uri="{BB962C8B-B14F-4D97-AF65-F5344CB8AC3E}">
        <p14:creationId xmlns:p14="http://schemas.microsoft.com/office/powerpoint/2010/main" val="514232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E6F1-2949-4DF8-870B-7B1D00AA91A3}"/>
              </a:ext>
            </a:extLst>
          </p:cNvPr>
          <p:cNvSpPr>
            <a:spLocks noGrp="1"/>
          </p:cNvSpPr>
          <p:nvPr>
            <p:ph type="title"/>
          </p:nvPr>
        </p:nvSpPr>
        <p:spPr/>
        <p:txBody>
          <a:bodyPr/>
          <a:lstStyle/>
          <a:p>
            <a:r>
              <a:rPr lang="en-GB" dirty="0"/>
              <a:t>The brief </a:t>
            </a:r>
          </a:p>
        </p:txBody>
      </p:sp>
      <p:sp>
        <p:nvSpPr>
          <p:cNvPr id="3" name="Content Placeholder 2">
            <a:extLst>
              <a:ext uri="{FF2B5EF4-FFF2-40B4-BE49-F238E27FC236}">
                <a16:creationId xmlns:a16="http://schemas.microsoft.com/office/drawing/2014/main" id="{31582F20-5646-4B23-83AA-61DD99AB2CD0}"/>
              </a:ext>
            </a:extLst>
          </p:cNvPr>
          <p:cNvSpPr>
            <a:spLocks noGrp="1"/>
          </p:cNvSpPr>
          <p:nvPr>
            <p:ph idx="1"/>
          </p:nvPr>
        </p:nvSpPr>
        <p:spPr/>
        <p:txBody>
          <a:bodyPr/>
          <a:lstStyle/>
          <a:p>
            <a:r>
              <a:rPr lang="en-GB" dirty="0"/>
              <a:t>The aim is to create an OOP based application using CRUD method. Here the incorporation of tools methods and technologies was implemented. </a:t>
            </a:r>
          </a:p>
        </p:txBody>
      </p:sp>
    </p:spTree>
    <p:extLst>
      <p:ext uri="{BB962C8B-B14F-4D97-AF65-F5344CB8AC3E}">
        <p14:creationId xmlns:p14="http://schemas.microsoft.com/office/powerpoint/2010/main" val="376891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70B77-9B84-42CA-9E5F-860FC8245BA3}"/>
              </a:ext>
            </a:extLst>
          </p:cNvPr>
          <p:cNvSpPr>
            <a:spLocks noGrp="1"/>
          </p:cNvSpPr>
          <p:nvPr>
            <p:ph type="title"/>
          </p:nvPr>
        </p:nvSpPr>
        <p:spPr>
          <a:xfrm>
            <a:off x="7763256" y="1122363"/>
            <a:ext cx="3834384" cy="2902882"/>
          </a:xfrm>
        </p:spPr>
        <p:txBody>
          <a:bodyPr vert="horz" lIns="91440" tIns="45720" rIns="91440" bIns="45720" rtlCol="0" anchor="b">
            <a:normAutofit/>
          </a:bodyPr>
          <a:lstStyle/>
          <a:p>
            <a:r>
              <a:rPr lang="en-US" sz="4800"/>
              <a:t>Quote Delete</a:t>
            </a:r>
          </a:p>
        </p:txBody>
      </p:sp>
      <p:pic>
        <p:nvPicPr>
          <p:cNvPr id="5" name="Picture 4">
            <a:extLst>
              <a:ext uri="{FF2B5EF4-FFF2-40B4-BE49-F238E27FC236}">
                <a16:creationId xmlns:a16="http://schemas.microsoft.com/office/drawing/2014/main" id="{D4BB82E2-52E1-4DB2-9971-ADB72F933BA1}"/>
              </a:ext>
            </a:extLst>
          </p:cNvPr>
          <p:cNvPicPr>
            <a:picLocks noChangeAspect="1"/>
          </p:cNvPicPr>
          <p:nvPr/>
        </p:nvPicPr>
        <p:blipFill rotWithShape="1">
          <a:blip r:embed="rId2">
            <a:extLst>
              <a:ext uri="{28A0092B-C50C-407E-A947-70E740481C1C}">
                <a14:useLocalDpi xmlns:a14="http://schemas.microsoft.com/office/drawing/2010/main" val="0"/>
              </a:ext>
            </a:extLst>
          </a:blip>
          <a:srcRect r="1846" b="-1"/>
          <a:stretch/>
        </p:blipFill>
        <p:spPr>
          <a:xfrm>
            <a:off x="509517" y="576072"/>
            <a:ext cx="6692560" cy="5522976"/>
          </a:xfrm>
          <a:prstGeom prst="rect">
            <a:avLst/>
          </a:prstGeom>
        </p:spPr>
      </p:pic>
    </p:spTree>
    <p:extLst>
      <p:ext uri="{BB962C8B-B14F-4D97-AF65-F5344CB8AC3E}">
        <p14:creationId xmlns:p14="http://schemas.microsoft.com/office/powerpoint/2010/main" val="1385879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1ED5-C44A-4C7C-95CE-620FB671F959}"/>
              </a:ext>
            </a:extLst>
          </p:cNvPr>
          <p:cNvSpPr>
            <a:spLocks noGrp="1"/>
          </p:cNvSpPr>
          <p:nvPr>
            <p:ph type="title"/>
          </p:nvPr>
        </p:nvSpPr>
        <p:spPr/>
        <p:txBody>
          <a:bodyPr/>
          <a:lstStyle/>
          <a:p>
            <a:r>
              <a:rPr lang="en-GB" dirty="0"/>
              <a:t>Solution</a:t>
            </a:r>
          </a:p>
        </p:txBody>
      </p:sp>
      <p:sp>
        <p:nvSpPr>
          <p:cNvPr id="3" name="Content Placeholder 2">
            <a:extLst>
              <a:ext uri="{FF2B5EF4-FFF2-40B4-BE49-F238E27FC236}">
                <a16:creationId xmlns:a16="http://schemas.microsoft.com/office/drawing/2014/main" id="{FD041213-9BA8-43B4-AF53-C6F416A2ED0B}"/>
              </a:ext>
            </a:extLst>
          </p:cNvPr>
          <p:cNvSpPr>
            <a:spLocks noGrp="1"/>
          </p:cNvSpPr>
          <p:nvPr>
            <p:ph idx="1"/>
          </p:nvPr>
        </p:nvSpPr>
        <p:spPr/>
        <p:txBody>
          <a:bodyPr/>
          <a:lstStyle/>
          <a:p>
            <a:pPr marL="0" indent="0">
              <a:buNone/>
            </a:pPr>
            <a:r>
              <a:rPr lang="en-GB" dirty="0"/>
              <a:t>I chose to make a Christian website through Flask. The purpose of the website was for customers to be able to add information such as a motivation quote and they would be redirected to the home page, from there they would be able to see and read their quote.</a:t>
            </a:r>
          </a:p>
        </p:txBody>
      </p:sp>
    </p:spTree>
    <p:extLst>
      <p:ext uri="{BB962C8B-B14F-4D97-AF65-F5344CB8AC3E}">
        <p14:creationId xmlns:p14="http://schemas.microsoft.com/office/powerpoint/2010/main" val="382737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9346EB-C6B7-4F05-A352-560FA4AE4235}"/>
              </a:ext>
            </a:extLst>
          </p:cNvPr>
          <p:cNvPicPr>
            <a:picLocks noChangeAspect="1"/>
          </p:cNvPicPr>
          <p:nvPr/>
        </p:nvPicPr>
        <p:blipFill rotWithShape="1">
          <a:blip r:embed="rId3"/>
          <a:srcRect l="15445" t="9770" r="16841" b="11252"/>
          <a:stretch/>
        </p:blipFill>
        <p:spPr>
          <a:xfrm>
            <a:off x="3264706" y="773723"/>
            <a:ext cx="8927293" cy="5345723"/>
          </a:xfrm>
          <a:prstGeom prst="rect">
            <a:avLst/>
          </a:prstGeom>
        </p:spPr>
      </p:pic>
      <p:sp>
        <p:nvSpPr>
          <p:cNvPr id="2" name="Title 1">
            <a:extLst>
              <a:ext uri="{FF2B5EF4-FFF2-40B4-BE49-F238E27FC236}">
                <a16:creationId xmlns:a16="http://schemas.microsoft.com/office/drawing/2014/main" id="{DEF56BE6-064B-417F-BD3C-5D140228FBD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ERD</a:t>
            </a:r>
          </a:p>
        </p:txBody>
      </p:sp>
    </p:spTree>
    <p:extLst>
      <p:ext uri="{BB962C8B-B14F-4D97-AF65-F5344CB8AC3E}">
        <p14:creationId xmlns:p14="http://schemas.microsoft.com/office/powerpoint/2010/main" val="254239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55AAFF-4097-43F9-922F-E4BCD4EFDC08}"/>
              </a:ext>
            </a:extLst>
          </p:cNvPr>
          <p:cNvPicPr>
            <a:picLocks noChangeAspect="1"/>
          </p:cNvPicPr>
          <p:nvPr/>
        </p:nvPicPr>
        <p:blipFill rotWithShape="1">
          <a:blip r:embed="rId2"/>
          <a:srcRect l="17793" t="10814" r="17233" b="16455"/>
          <a:stretch/>
        </p:blipFill>
        <p:spPr>
          <a:xfrm>
            <a:off x="1139484" y="33036"/>
            <a:ext cx="10030264" cy="6026572"/>
          </a:xfrm>
          <a:prstGeom prst="rect">
            <a:avLst/>
          </a:prstGeom>
        </p:spPr>
      </p:pic>
      <p:sp>
        <p:nvSpPr>
          <p:cNvPr id="2" name="Title 1">
            <a:extLst>
              <a:ext uri="{FF2B5EF4-FFF2-40B4-BE49-F238E27FC236}">
                <a16:creationId xmlns:a16="http://schemas.microsoft.com/office/drawing/2014/main" id="{7CF8F2D2-E396-4CE2-9B6E-F4F4AF42EC59}"/>
              </a:ext>
            </a:extLst>
          </p:cNvPr>
          <p:cNvSpPr>
            <a:spLocks noGrp="1"/>
          </p:cNvSpPr>
          <p:nvPr>
            <p:ph type="title"/>
          </p:nvPr>
        </p:nvSpPr>
        <p:spPr>
          <a:xfrm>
            <a:off x="556532" y="643467"/>
            <a:ext cx="11210925" cy="744836"/>
          </a:xfrm>
          <a:prstGeom prst="ellipse">
            <a:avLst/>
          </a:prstGeom>
        </p:spPr>
        <p:txBody>
          <a:bodyPr vert="horz" lIns="91440" tIns="45720" rIns="91440" bIns="45720" rtlCol="0" anchor="ctr">
            <a:normAutofit/>
          </a:bodyPr>
          <a:lstStyle/>
          <a:p>
            <a:pPr algn="ctr"/>
            <a:r>
              <a:rPr lang="en-US" sz="3000" kern="1200">
                <a:solidFill>
                  <a:schemeClr val="bg1"/>
                </a:solidFill>
                <a:latin typeface="+mj-lt"/>
                <a:ea typeface="+mj-ea"/>
                <a:cs typeface="+mj-cs"/>
              </a:rPr>
              <a:t>ERD Final</a:t>
            </a:r>
          </a:p>
        </p:txBody>
      </p:sp>
    </p:spTree>
    <p:extLst>
      <p:ext uri="{BB962C8B-B14F-4D97-AF65-F5344CB8AC3E}">
        <p14:creationId xmlns:p14="http://schemas.microsoft.com/office/powerpoint/2010/main" val="83938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CC3AB-DE20-4E78-BC91-0E23AA165FD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Product Backlog</a:t>
            </a:r>
          </a:p>
        </p:txBody>
      </p:sp>
      <p:pic>
        <p:nvPicPr>
          <p:cNvPr id="4" name="Picture 3">
            <a:extLst>
              <a:ext uri="{FF2B5EF4-FFF2-40B4-BE49-F238E27FC236}">
                <a16:creationId xmlns:a16="http://schemas.microsoft.com/office/drawing/2014/main" id="{CA5FA351-992C-4D9D-BC11-50326C63B3C8}"/>
              </a:ext>
            </a:extLst>
          </p:cNvPr>
          <p:cNvPicPr>
            <a:picLocks noChangeAspect="1"/>
          </p:cNvPicPr>
          <p:nvPr/>
        </p:nvPicPr>
        <p:blipFill rotWithShape="1">
          <a:blip r:embed="rId3"/>
          <a:srcRect l="15640" t="20555" r="60093" b="9164"/>
          <a:stretch/>
        </p:blipFill>
        <p:spPr>
          <a:xfrm>
            <a:off x="4572001" y="0"/>
            <a:ext cx="3923070" cy="6390808"/>
          </a:xfrm>
          <a:prstGeom prst="rect">
            <a:avLst/>
          </a:prstGeom>
        </p:spPr>
      </p:pic>
    </p:spTree>
    <p:extLst>
      <p:ext uri="{BB962C8B-B14F-4D97-AF65-F5344CB8AC3E}">
        <p14:creationId xmlns:p14="http://schemas.microsoft.com/office/powerpoint/2010/main" val="2745786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D674-DEC0-4015-AD18-BD29C0170F8D}"/>
              </a:ext>
            </a:extLst>
          </p:cNvPr>
          <p:cNvSpPr>
            <a:spLocks noGrp="1"/>
          </p:cNvSpPr>
          <p:nvPr>
            <p:ph type="title"/>
          </p:nvPr>
        </p:nvSpPr>
        <p:spPr>
          <a:xfrm>
            <a:off x="3278820" y="134669"/>
            <a:ext cx="5230018" cy="769275"/>
          </a:xfrm>
        </p:spPr>
        <p:txBody>
          <a:bodyPr vert="horz" lIns="91440" tIns="45720" rIns="91440" bIns="45720" rtlCol="0" anchor="b">
            <a:normAutofit fontScale="90000"/>
          </a:bodyPr>
          <a:lstStyle/>
          <a:p>
            <a:r>
              <a:rPr lang="en-US" sz="5400" dirty="0">
                <a:solidFill>
                  <a:schemeClr val="tx2"/>
                </a:solidFill>
              </a:rPr>
              <a:t>Risk Assessment</a:t>
            </a:r>
          </a:p>
        </p:txBody>
      </p:sp>
      <p:pic>
        <p:nvPicPr>
          <p:cNvPr id="25" name="Picture 24">
            <a:extLst>
              <a:ext uri="{FF2B5EF4-FFF2-40B4-BE49-F238E27FC236}">
                <a16:creationId xmlns:a16="http://schemas.microsoft.com/office/drawing/2014/main" id="{1F4E96EB-290E-4327-AC1F-BFA05A5BAE92}"/>
              </a:ext>
            </a:extLst>
          </p:cNvPr>
          <p:cNvPicPr>
            <a:picLocks noChangeAspect="1"/>
          </p:cNvPicPr>
          <p:nvPr/>
        </p:nvPicPr>
        <p:blipFill rotWithShape="1">
          <a:blip r:embed="rId2">
            <a:duotone>
              <a:prstClr val="black"/>
              <a:prstClr val="white"/>
            </a:duotone>
          </a:blip>
          <a:srcRect l="17566" t="29997" r="17866" b="18738"/>
          <a:stretch/>
        </p:blipFill>
        <p:spPr>
          <a:xfrm>
            <a:off x="308806" y="1259812"/>
            <a:ext cx="11780455" cy="5261075"/>
          </a:xfrm>
          <a:prstGeom prst="rect">
            <a:avLst/>
          </a:prstGeom>
        </p:spPr>
      </p:pic>
    </p:spTree>
    <p:extLst>
      <p:ext uri="{BB962C8B-B14F-4D97-AF65-F5344CB8AC3E}">
        <p14:creationId xmlns:p14="http://schemas.microsoft.com/office/powerpoint/2010/main" val="1107780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FE44-777C-4956-A8A5-5E796CCC2A8D}"/>
              </a:ext>
            </a:extLst>
          </p:cNvPr>
          <p:cNvSpPr>
            <a:spLocks noGrp="1"/>
          </p:cNvSpPr>
          <p:nvPr>
            <p:ph type="title"/>
          </p:nvPr>
        </p:nvSpPr>
        <p:spPr>
          <a:xfrm>
            <a:off x="732568" y="1275388"/>
            <a:ext cx="5230018" cy="2630983"/>
          </a:xfrm>
        </p:spPr>
        <p:txBody>
          <a:bodyPr vert="horz" lIns="91440" tIns="45720" rIns="91440" bIns="45720" rtlCol="0" anchor="b">
            <a:normAutofit/>
          </a:bodyPr>
          <a:lstStyle/>
          <a:p>
            <a:r>
              <a:rPr lang="en-US" sz="5400">
                <a:solidFill>
                  <a:schemeClr val="tx2"/>
                </a:solidFill>
              </a:rPr>
              <a:t>User &amp; Developer</a:t>
            </a:r>
          </a:p>
        </p:txBody>
      </p:sp>
      <p:pic>
        <p:nvPicPr>
          <p:cNvPr id="4" name="Picture 3">
            <a:extLst>
              <a:ext uri="{FF2B5EF4-FFF2-40B4-BE49-F238E27FC236}">
                <a16:creationId xmlns:a16="http://schemas.microsoft.com/office/drawing/2014/main" id="{3FCDB668-F906-4AF0-AE27-574BED0CA24F}"/>
              </a:ext>
            </a:extLst>
          </p:cNvPr>
          <p:cNvPicPr>
            <a:picLocks noChangeAspect="1"/>
          </p:cNvPicPr>
          <p:nvPr/>
        </p:nvPicPr>
        <p:blipFill rotWithShape="1">
          <a:blip r:embed="rId2">
            <a:duotone>
              <a:prstClr val="black"/>
              <a:prstClr val="white"/>
            </a:duotone>
          </a:blip>
          <a:srcRect l="45387" t="22145" r="42696" b="44327"/>
          <a:stretch/>
        </p:blipFill>
        <p:spPr>
          <a:xfrm>
            <a:off x="5989771" y="620429"/>
            <a:ext cx="3139321" cy="5422979"/>
          </a:xfrm>
          <a:prstGeom prst="rect">
            <a:avLst/>
          </a:prstGeom>
        </p:spPr>
      </p:pic>
      <p:pic>
        <p:nvPicPr>
          <p:cNvPr id="5" name="Picture 4">
            <a:extLst>
              <a:ext uri="{FF2B5EF4-FFF2-40B4-BE49-F238E27FC236}">
                <a16:creationId xmlns:a16="http://schemas.microsoft.com/office/drawing/2014/main" id="{7C741722-8D6B-4663-8978-2BED25FEA1CE}"/>
              </a:ext>
            </a:extLst>
          </p:cNvPr>
          <p:cNvPicPr>
            <a:picLocks noChangeAspect="1"/>
          </p:cNvPicPr>
          <p:nvPr/>
        </p:nvPicPr>
        <p:blipFill rotWithShape="1">
          <a:blip r:embed="rId2"/>
          <a:srcRect l="45444" t="49606" r="41129" b="8869"/>
          <a:stretch/>
        </p:blipFill>
        <p:spPr>
          <a:xfrm>
            <a:off x="9073652" y="620430"/>
            <a:ext cx="3037774" cy="5281896"/>
          </a:xfrm>
          <a:prstGeom prst="rect">
            <a:avLst/>
          </a:prstGeom>
        </p:spPr>
      </p:pic>
    </p:spTree>
    <p:extLst>
      <p:ext uri="{BB962C8B-B14F-4D97-AF65-F5344CB8AC3E}">
        <p14:creationId xmlns:p14="http://schemas.microsoft.com/office/powerpoint/2010/main" val="4110555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E8F7E-C352-4C1F-8F2E-0261DD7C48C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Sprints</a:t>
            </a:r>
          </a:p>
        </p:txBody>
      </p:sp>
      <p:pic>
        <p:nvPicPr>
          <p:cNvPr id="4" name="Picture 3">
            <a:extLst>
              <a:ext uri="{FF2B5EF4-FFF2-40B4-BE49-F238E27FC236}">
                <a16:creationId xmlns:a16="http://schemas.microsoft.com/office/drawing/2014/main" id="{D0AACD33-2903-41A3-90ED-F2F8ECFB0C68}"/>
              </a:ext>
            </a:extLst>
          </p:cNvPr>
          <p:cNvPicPr>
            <a:picLocks noChangeAspect="1"/>
          </p:cNvPicPr>
          <p:nvPr/>
        </p:nvPicPr>
        <p:blipFill rotWithShape="1">
          <a:blip r:embed="rId3"/>
          <a:srcRect l="17667" t="13322" r="64930" b="5681"/>
          <a:stretch/>
        </p:blipFill>
        <p:spPr>
          <a:xfrm>
            <a:off x="4800834" y="24239"/>
            <a:ext cx="2590332" cy="6781430"/>
          </a:xfrm>
          <a:prstGeom prst="rect">
            <a:avLst/>
          </a:prstGeom>
        </p:spPr>
      </p:pic>
    </p:spTree>
    <p:extLst>
      <p:ext uri="{BB962C8B-B14F-4D97-AF65-F5344CB8AC3E}">
        <p14:creationId xmlns:p14="http://schemas.microsoft.com/office/powerpoint/2010/main" val="32320604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TotalTime>
  <Words>323</Words>
  <Application>Microsoft Office PowerPoint</Application>
  <PresentationFormat>Widescreen</PresentationFormat>
  <Paragraphs>35</Paragraphs>
  <Slides>20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Gill Sans MT</vt:lpstr>
      <vt:lpstr>Gallery</vt:lpstr>
      <vt:lpstr>OOP Based Application</vt:lpstr>
      <vt:lpstr>The brief </vt:lpstr>
      <vt:lpstr>Solution</vt:lpstr>
      <vt:lpstr>ERD</vt:lpstr>
      <vt:lpstr>ERD Final</vt:lpstr>
      <vt:lpstr>Product Backlog</vt:lpstr>
      <vt:lpstr>Risk Assessment</vt:lpstr>
      <vt:lpstr>User &amp; Developer</vt:lpstr>
      <vt:lpstr>Sprints</vt:lpstr>
      <vt:lpstr>Things added &amp; Cancelled</vt:lpstr>
      <vt:lpstr>Jenkins URL Testing</vt:lpstr>
      <vt:lpstr> Database Testing and full coverage report Test coverage for the coverage report passed at 39%  </vt:lpstr>
      <vt:lpstr>Registering and requesting a future author</vt:lpstr>
      <vt:lpstr>Requested author added</vt:lpstr>
      <vt:lpstr>Entering a quote</vt:lpstr>
      <vt:lpstr>Quote Added</vt:lpstr>
      <vt:lpstr>Updating my quote</vt:lpstr>
      <vt:lpstr>Quote Updated</vt:lpstr>
      <vt:lpstr>Delete a quote</vt:lpstr>
      <vt:lpstr>Quote Delete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Based Application</dc:title>
  <dc:creator>Shana Charlery</dc:creator>
  <cp:lastModifiedBy>Shana Charlery</cp:lastModifiedBy>
  <cp:revision>4</cp:revision>
  <dcterms:created xsi:type="dcterms:W3CDTF">2020-03-22T22:31:22Z</dcterms:created>
  <dcterms:modified xsi:type="dcterms:W3CDTF">2020-03-22T22:44:48Z</dcterms:modified>
</cp:coreProperties>
</file>