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1" r:id="rId2"/>
    <p:sldId id="262" r:id="rId3"/>
    <p:sldId id="263" r:id="rId4"/>
    <p:sldId id="264" r:id="rId5"/>
    <p:sldId id="257" r:id="rId6"/>
    <p:sldId id="258" r:id="rId7"/>
    <p:sldId id="265" r:id="rId8"/>
    <p:sldId id="267" r:id="rId9"/>
    <p:sldId id="269" r:id="rId10"/>
    <p:sldId id="260"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4" autoAdjust="0"/>
    <p:restoredTop sz="94660"/>
  </p:normalViewPr>
  <p:slideViewPr>
    <p:cSldViewPr snapToGrid="0">
      <p:cViewPr varScale="1">
        <p:scale>
          <a:sx n="97" d="100"/>
          <a:sy n="97" d="100"/>
        </p:scale>
        <p:origin x="78" y="6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A85C1C-79CA-405E-90F4-FD439D130F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583097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85C1C-79CA-405E-90F4-FD439D130F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166512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85C1C-79CA-405E-90F4-FD439D130F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E5687-E2ED-4B3A-9C4C-2CC427A8FC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869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85C1C-79CA-405E-90F4-FD439D130F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464791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85C1C-79CA-405E-90F4-FD439D130F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E5687-E2ED-4B3A-9C4C-2CC427A8FC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9319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85C1C-79CA-405E-90F4-FD439D130F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2110948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A85C1C-79CA-405E-90F4-FD439D130F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668567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A85C1C-79CA-405E-90F4-FD439D130F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398809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A85C1C-79CA-405E-90F4-FD439D130F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62121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85C1C-79CA-405E-90F4-FD439D130F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294905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85C1C-79CA-405E-90F4-FD439D130F4B}"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345369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A85C1C-79CA-405E-90F4-FD439D130F4B}" type="datetimeFigureOut">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34751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A85C1C-79CA-405E-90F4-FD439D130F4B}" type="datetimeFigureOut">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188824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85C1C-79CA-405E-90F4-FD439D130F4B}" type="datetimeFigureOut">
              <a:rPr lang="en-US" smtClean="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34800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A85C1C-79CA-405E-90F4-FD439D130F4B}"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E5687-E2ED-4B3A-9C4C-2CC427A8FC64}" type="slidenum">
              <a:rPr lang="en-US" smtClean="0"/>
              <a:t>‹#›</a:t>
            </a:fld>
            <a:endParaRPr lang="en-US"/>
          </a:p>
        </p:txBody>
      </p:sp>
    </p:spTree>
    <p:extLst>
      <p:ext uri="{BB962C8B-B14F-4D97-AF65-F5344CB8AC3E}">
        <p14:creationId xmlns:p14="http://schemas.microsoft.com/office/powerpoint/2010/main" val="188581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E5687-E2ED-4B3A-9C4C-2CC427A8FC64}" type="slidenum">
              <a:rPr lang="en-US" smtClean="0"/>
              <a:t>‹#›</a:t>
            </a:fld>
            <a:endParaRPr lang="en-US"/>
          </a:p>
        </p:txBody>
      </p:sp>
      <p:sp>
        <p:nvSpPr>
          <p:cNvPr id="5" name="Date Placeholder 4"/>
          <p:cNvSpPr>
            <a:spLocks noGrp="1"/>
          </p:cNvSpPr>
          <p:nvPr>
            <p:ph type="dt" sz="half" idx="10"/>
          </p:nvPr>
        </p:nvSpPr>
        <p:spPr/>
        <p:txBody>
          <a:bodyPr/>
          <a:lstStyle/>
          <a:p>
            <a:fld id="{87A85C1C-79CA-405E-90F4-FD439D130F4B}" type="datetimeFigureOut">
              <a:rPr lang="en-US" smtClean="0"/>
              <a:t>10/22/2023</a:t>
            </a:fld>
            <a:endParaRPr lang="en-US"/>
          </a:p>
        </p:txBody>
      </p:sp>
    </p:spTree>
    <p:extLst>
      <p:ext uri="{BB962C8B-B14F-4D97-AF65-F5344CB8AC3E}">
        <p14:creationId xmlns:p14="http://schemas.microsoft.com/office/powerpoint/2010/main" val="349912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85C1C-79CA-405E-90F4-FD439D130F4B}" type="datetimeFigureOut">
              <a:rPr lang="en-US" smtClean="0"/>
              <a:t>10/22/2023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3E5687-E2ED-4B3A-9C4C-2CC427A8FC64}" type="slidenum">
              <a:rPr lang="en-US" smtClean="0"/>
              <a:t>‹#›</a:t>
            </a:fld>
            <a:endParaRPr lang="en-US"/>
          </a:p>
        </p:txBody>
      </p:sp>
    </p:spTree>
    <p:extLst>
      <p:ext uri="{BB962C8B-B14F-4D97-AF65-F5344CB8AC3E}">
        <p14:creationId xmlns:p14="http://schemas.microsoft.com/office/powerpoint/2010/main" val="347730174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thedevastator/jobs-dataset-from-glassdoor?select=salary_data_cleaned.csv" TargetMode="External"/><Relationship Id="rId2" Type="http://schemas.openxmlformats.org/officeDocument/2006/relationships/hyperlink" Target="https://ai-jobs.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2" name="Straight Connector 31">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A9159FE1-8260-71BA-D76A-8EB5822FF4A6}"/>
              </a:ext>
            </a:extLst>
          </p:cNvPr>
          <p:cNvSpPr>
            <a:spLocks noGrp="1"/>
          </p:cNvSpPr>
          <p:nvPr>
            <p:ph type="subTitle" idx="1"/>
          </p:nvPr>
        </p:nvSpPr>
        <p:spPr>
          <a:xfrm>
            <a:off x="1507067" y="4050833"/>
            <a:ext cx="7766936" cy="1096899"/>
          </a:xfrm>
        </p:spPr>
        <p:txBody>
          <a:bodyPr>
            <a:normAutofit/>
          </a:bodyPr>
          <a:lstStyle/>
          <a:p>
            <a:r>
              <a:rPr lang="en-US"/>
              <a:t>By: Shoshana Farber</a:t>
            </a:r>
          </a:p>
          <a:p>
            <a:endParaRPr lang="en-US"/>
          </a:p>
        </p:txBody>
      </p:sp>
      <p:sp>
        <p:nvSpPr>
          <p:cNvPr id="2" name="Title 1">
            <a:extLst>
              <a:ext uri="{FF2B5EF4-FFF2-40B4-BE49-F238E27FC236}">
                <a16:creationId xmlns:a16="http://schemas.microsoft.com/office/drawing/2014/main" id="{B631A056-6D51-F305-657F-8263291887E8}"/>
              </a:ext>
            </a:extLst>
          </p:cNvPr>
          <p:cNvSpPr>
            <a:spLocks noGrp="1"/>
          </p:cNvSpPr>
          <p:nvPr>
            <p:ph type="ctrTitle"/>
          </p:nvPr>
        </p:nvSpPr>
        <p:spPr>
          <a:xfrm>
            <a:off x="1507067" y="1397000"/>
            <a:ext cx="7766936" cy="2653836"/>
          </a:xfrm>
        </p:spPr>
        <p:txBody>
          <a:bodyPr>
            <a:normAutofit/>
          </a:bodyPr>
          <a:lstStyle/>
          <a:p>
            <a:r>
              <a:rPr lang="en-US" b="1">
                <a:effectLst/>
                <a:latin typeface="Arial" panose="020B0604020202020204" pitchFamily="34" charset="0"/>
                <a:cs typeface="Arial" panose="020B0604020202020204" pitchFamily="34" charset="0"/>
              </a:rPr>
              <a:t>Story 4 – How much do we get paid?</a:t>
            </a:r>
            <a:endParaRPr lang="en-US"/>
          </a:p>
        </p:txBody>
      </p:sp>
      <p:sp>
        <p:nvSpPr>
          <p:cNvPr id="36"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5231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7BC0-4F8A-D47C-6E22-9C760FCD0E0A}"/>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91CF1B66-83BE-3F0E-C157-2E120CBACFAA}"/>
              </a:ext>
            </a:extLst>
          </p:cNvPr>
          <p:cNvSpPr>
            <a:spLocks noGrp="1"/>
          </p:cNvSpPr>
          <p:nvPr>
            <p:ph idx="1"/>
          </p:nvPr>
        </p:nvSpPr>
        <p:spPr/>
        <p:txBody>
          <a:bodyPr/>
          <a:lstStyle/>
          <a:p>
            <a:r>
              <a:rPr lang="en-US" dirty="0"/>
              <a:t>Machine Learning Engineers tend to have the highest salaries.</a:t>
            </a:r>
          </a:p>
          <a:p>
            <a:r>
              <a:rPr lang="en-US" dirty="0"/>
              <a:t>“Analysts” tend to be paid the least while “engineers” are paid more. </a:t>
            </a:r>
          </a:p>
          <a:p>
            <a:r>
              <a:rPr lang="en-US" dirty="0"/>
              <a:t>California, New York, Texas, and DC are among the highest paying states, which makes sense as cities within these states tend to be seen as technology hubs (such as Los Angeles CA, San Francisco CA, New York City NY, Seattle WA, Austin TX, Dallas TX, and Washington DC. </a:t>
            </a:r>
          </a:p>
        </p:txBody>
      </p:sp>
    </p:spTree>
    <p:extLst>
      <p:ext uri="{BB962C8B-B14F-4D97-AF65-F5344CB8AC3E}">
        <p14:creationId xmlns:p14="http://schemas.microsoft.com/office/powerpoint/2010/main" val="304810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2B1A-C883-EAC2-BB0F-EFC1B43FDDCA}"/>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148791BA-37B3-3693-F220-B1E1CF51B71F}"/>
              </a:ext>
            </a:extLst>
          </p:cNvPr>
          <p:cNvSpPr>
            <a:spLocks noGrp="1"/>
          </p:cNvSpPr>
          <p:nvPr>
            <p:ph idx="1"/>
          </p:nvPr>
        </p:nvSpPr>
        <p:spPr/>
        <p:txBody>
          <a:bodyPr>
            <a:normAutofit lnSpcReduction="10000"/>
          </a:bodyPr>
          <a:lstStyle/>
          <a:p>
            <a:r>
              <a:rPr lang="en-US" dirty="0"/>
              <a:t>This assignment was done using job listing scraped from a data related job site. </a:t>
            </a:r>
          </a:p>
          <a:p>
            <a:r>
              <a:rPr lang="en-US" dirty="0"/>
              <a:t>The initial scrape consisted of almost 4,000 job listings. The Glassdoor job listings which were used to supplement consisted of about 1,000 additional job listings. </a:t>
            </a:r>
          </a:p>
          <a:p>
            <a:r>
              <a:rPr lang="en-US" dirty="0"/>
              <a:t>Not all of the listings were based in the United States. As such, the data had to be filtered down for the salary vs. state analysis. The results may not truly reflect the average salaries for each state, as some states had very or only one listing which skewed the data towards the single salary for these states. For this reason, the data was filtered for only states with more than 10 listings. </a:t>
            </a:r>
          </a:p>
          <a:p>
            <a:r>
              <a:rPr lang="en-US" dirty="0"/>
              <a:t>Ideally I would have visualized salary vs. state with a choropleth, but I did not pull enough data for this visualization to </a:t>
            </a:r>
            <a:r>
              <a:rPr lang="en-US"/>
              <a:t>be meaningful. </a:t>
            </a:r>
            <a:endParaRPr lang="en-US" dirty="0"/>
          </a:p>
        </p:txBody>
      </p:sp>
    </p:spTree>
    <p:extLst>
      <p:ext uri="{BB962C8B-B14F-4D97-AF65-F5344CB8AC3E}">
        <p14:creationId xmlns:p14="http://schemas.microsoft.com/office/powerpoint/2010/main" val="179304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AD1C-1033-A866-607B-C38DF8F79DF2}"/>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AF7D3C9F-CA9B-C649-005F-83ECF225320C}"/>
              </a:ext>
            </a:extLst>
          </p:cNvPr>
          <p:cNvSpPr>
            <a:spLocks noGrp="1"/>
          </p:cNvSpPr>
          <p:nvPr>
            <p:ph idx="1"/>
          </p:nvPr>
        </p:nvSpPr>
        <p:spPr/>
        <p:txBody>
          <a:bodyPr/>
          <a:lstStyle/>
          <a:p>
            <a:r>
              <a:rPr lang="en-US" b="0" dirty="0">
                <a:effectLst/>
                <a:latin typeface="+mj-lt"/>
              </a:rPr>
              <a:t>I have introduced the term "Data Practitioner" as a generic job descriptor because we have so many different job role titles for individuals whose work activities overlap including Data Scientist, Data Engineer, Data Analyst, Business Analyst, Data Architect, etc.</a:t>
            </a:r>
          </a:p>
          <a:p>
            <a:br>
              <a:rPr lang="en-US" b="0" dirty="0">
                <a:effectLst/>
                <a:latin typeface="+mj-lt"/>
              </a:rPr>
            </a:br>
            <a:r>
              <a:rPr lang="en-US" b="0" dirty="0">
                <a:effectLst/>
                <a:latin typeface="+mj-lt"/>
              </a:rPr>
              <a:t>For this story we will answer the question, "</a:t>
            </a:r>
            <a:r>
              <a:rPr lang="en-US" b="1" dirty="0">
                <a:effectLst/>
                <a:latin typeface="+mj-lt"/>
              </a:rPr>
              <a:t>How much do we get paid?</a:t>
            </a:r>
            <a:r>
              <a:rPr lang="en-US" b="0" dirty="0">
                <a:effectLst/>
                <a:latin typeface="+mj-lt"/>
              </a:rPr>
              <a:t>" Your analysis and data visualizations must address the variation in average salary based on role descriptor and state.</a:t>
            </a:r>
          </a:p>
          <a:p>
            <a:endParaRPr lang="en-US" dirty="0"/>
          </a:p>
        </p:txBody>
      </p:sp>
    </p:spTree>
    <p:extLst>
      <p:ext uri="{BB962C8B-B14F-4D97-AF65-F5344CB8AC3E}">
        <p14:creationId xmlns:p14="http://schemas.microsoft.com/office/powerpoint/2010/main" val="40500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AD1C-1033-A866-607B-C38DF8F79DF2}"/>
              </a:ext>
            </a:extLst>
          </p:cNvPr>
          <p:cNvSpPr>
            <a:spLocks noGrp="1"/>
          </p:cNvSpPr>
          <p:nvPr>
            <p:ph type="title"/>
          </p:nvPr>
        </p:nvSpPr>
        <p:spPr/>
        <p:txBody>
          <a:bodyPr/>
          <a:lstStyle/>
          <a:p>
            <a:r>
              <a:rPr lang="en-US" b="1" dirty="0"/>
              <a:t>Sources:</a:t>
            </a:r>
          </a:p>
        </p:txBody>
      </p:sp>
      <p:sp>
        <p:nvSpPr>
          <p:cNvPr id="3" name="Content Placeholder 2">
            <a:extLst>
              <a:ext uri="{FF2B5EF4-FFF2-40B4-BE49-F238E27FC236}">
                <a16:creationId xmlns:a16="http://schemas.microsoft.com/office/drawing/2014/main" id="{AF7D3C9F-CA9B-C649-005F-83ECF225320C}"/>
              </a:ext>
            </a:extLst>
          </p:cNvPr>
          <p:cNvSpPr>
            <a:spLocks noGrp="1"/>
          </p:cNvSpPr>
          <p:nvPr>
            <p:ph idx="1"/>
          </p:nvPr>
        </p:nvSpPr>
        <p:spPr/>
        <p:txBody>
          <a:bodyPr/>
          <a:lstStyle/>
          <a:p>
            <a:r>
              <a:rPr lang="en-US" b="0" dirty="0">
                <a:effectLst/>
                <a:latin typeface="+mj-lt"/>
              </a:rPr>
              <a:t>Data was initially acquired through scraping from </a:t>
            </a:r>
            <a:r>
              <a:rPr lang="en-US" b="0" dirty="0">
                <a:solidFill>
                  <a:srgbClr val="D4D4D4"/>
                </a:solidFill>
                <a:effectLst/>
                <a:latin typeface="+mj-lt"/>
                <a:hlinkClick r:id="rId2"/>
              </a:rPr>
              <a:t>ai-jobs.net</a:t>
            </a:r>
            <a:r>
              <a:rPr lang="en-US" b="0" dirty="0">
                <a:effectLst/>
                <a:latin typeface="+mj-lt"/>
              </a:rPr>
              <a:t>.</a:t>
            </a:r>
          </a:p>
          <a:p>
            <a:r>
              <a:rPr lang="en-US" dirty="0">
                <a:latin typeface="+mj-lt"/>
              </a:rPr>
              <a:t>This data was supplemented using a </a:t>
            </a:r>
            <a:r>
              <a:rPr lang="en-US" dirty="0" err="1">
                <a:latin typeface="+mj-lt"/>
              </a:rPr>
              <a:t>dataframe</a:t>
            </a:r>
            <a:r>
              <a:rPr lang="en-US" dirty="0">
                <a:latin typeface="+mj-lt"/>
              </a:rPr>
              <a:t> of already scraped jobs from Kaggle</a:t>
            </a:r>
          </a:p>
          <a:p>
            <a:pPr lvl="1"/>
            <a:r>
              <a:rPr lang="en-US" dirty="0">
                <a:latin typeface="+mj-lt"/>
                <a:hlinkClick r:id="rId3"/>
              </a:rPr>
              <a:t>https://www.kaggle.com/datasets/thedevastator/jobs-dataset-from-glassdoor?select=salary_data_cleaned.csv</a:t>
            </a:r>
            <a:endParaRPr lang="en-US" b="0" dirty="0">
              <a:effectLst/>
              <a:latin typeface="+mj-lt"/>
            </a:endParaRPr>
          </a:p>
          <a:p>
            <a:endParaRPr lang="en-US" dirty="0"/>
          </a:p>
        </p:txBody>
      </p:sp>
    </p:spTree>
    <p:extLst>
      <p:ext uri="{BB962C8B-B14F-4D97-AF65-F5344CB8AC3E}">
        <p14:creationId xmlns:p14="http://schemas.microsoft.com/office/powerpoint/2010/main" val="187873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1648-F449-529B-07D3-3953DD5603C3}"/>
              </a:ext>
            </a:extLst>
          </p:cNvPr>
          <p:cNvSpPr>
            <a:spLocks noGrp="1"/>
          </p:cNvSpPr>
          <p:nvPr>
            <p:ph type="title"/>
          </p:nvPr>
        </p:nvSpPr>
        <p:spPr/>
        <p:txBody>
          <a:bodyPr/>
          <a:lstStyle/>
          <a:p>
            <a:r>
              <a:rPr lang="en-US" dirty="0"/>
              <a:t>Salary vs. Job Role</a:t>
            </a:r>
          </a:p>
        </p:txBody>
      </p:sp>
    </p:spTree>
    <p:extLst>
      <p:ext uri="{BB962C8B-B14F-4D97-AF65-F5344CB8AC3E}">
        <p14:creationId xmlns:p14="http://schemas.microsoft.com/office/powerpoint/2010/main" val="314073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4" name="Rectangle 23">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0789706-1610-69EA-AB63-8622666129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9857" y="381944"/>
            <a:ext cx="11069238" cy="6085642"/>
          </a:xfrm>
          <a:prstGeom prst="rect">
            <a:avLst/>
          </a:prstGeom>
        </p:spPr>
      </p:pic>
    </p:spTree>
    <p:extLst>
      <p:ext uri="{BB962C8B-B14F-4D97-AF65-F5344CB8AC3E}">
        <p14:creationId xmlns:p14="http://schemas.microsoft.com/office/powerpoint/2010/main" val="3425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Isosceles Triangle 5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Isosceles Triangle 5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6" name="Rectangle 45">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C45630AA-312D-3F88-F631-4F5B4E32F5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5732" y="388571"/>
            <a:ext cx="11060535" cy="6080858"/>
          </a:xfrm>
          <a:prstGeom prst="rect">
            <a:avLst/>
          </a:prstGeom>
        </p:spPr>
      </p:pic>
    </p:spTree>
    <p:extLst>
      <p:ext uri="{BB962C8B-B14F-4D97-AF65-F5344CB8AC3E}">
        <p14:creationId xmlns:p14="http://schemas.microsoft.com/office/powerpoint/2010/main" val="2287429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6" name="Rectangle 45">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434CF8F-6E38-8E93-3762-8A716028F0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8318" y="384495"/>
            <a:ext cx="11075364" cy="6089010"/>
          </a:xfrm>
          <a:prstGeom prst="rect">
            <a:avLst/>
          </a:prstGeom>
        </p:spPr>
      </p:pic>
    </p:spTree>
    <p:extLst>
      <p:ext uri="{BB962C8B-B14F-4D97-AF65-F5344CB8AC3E}">
        <p14:creationId xmlns:p14="http://schemas.microsoft.com/office/powerpoint/2010/main" val="78169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35A1-DF60-ABFE-D65D-D83118842902}"/>
              </a:ext>
            </a:extLst>
          </p:cNvPr>
          <p:cNvSpPr>
            <a:spLocks noGrp="1"/>
          </p:cNvSpPr>
          <p:nvPr>
            <p:ph type="title"/>
          </p:nvPr>
        </p:nvSpPr>
        <p:spPr/>
        <p:txBody>
          <a:bodyPr/>
          <a:lstStyle/>
          <a:p>
            <a:r>
              <a:rPr lang="en-US" dirty="0"/>
              <a:t>Salary vs. State</a:t>
            </a:r>
          </a:p>
        </p:txBody>
      </p:sp>
    </p:spTree>
    <p:extLst>
      <p:ext uri="{BB962C8B-B14F-4D97-AF65-F5344CB8AC3E}">
        <p14:creationId xmlns:p14="http://schemas.microsoft.com/office/powerpoint/2010/main" val="336326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6" name="Rectangle 45">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434CF8F-6E38-8E93-3762-8A716028F0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6491" y="341743"/>
            <a:ext cx="10859017" cy="6174514"/>
          </a:xfrm>
          <a:prstGeom prst="rect">
            <a:avLst/>
          </a:prstGeom>
        </p:spPr>
      </p:pic>
      <p:sp>
        <p:nvSpPr>
          <p:cNvPr id="5" name="TextBox 4">
            <a:extLst>
              <a:ext uri="{FF2B5EF4-FFF2-40B4-BE49-F238E27FC236}">
                <a16:creationId xmlns:a16="http://schemas.microsoft.com/office/drawing/2014/main" id="{FE8CE251-184A-5C3A-529F-73F86925CA75}"/>
              </a:ext>
            </a:extLst>
          </p:cNvPr>
          <p:cNvSpPr txBox="1"/>
          <p:nvPr/>
        </p:nvSpPr>
        <p:spPr>
          <a:xfrm>
            <a:off x="11077619" y="381944"/>
            <a:ext cx="240772" cy="276999"/>
          </a:xfrm>
          <a:prstGeom prst="rect">
            <a:avLst/>
          </a:prstGeom>
          <a:noFill/>
        </p:spPr>
        <p:txBody>
          <a:bodyPr wrap="none" rtlCol="0">
            <a:spAutoFit/>
          </a:bodyPr>
          <a:lstStyle/>
          <a:p>
            <a:r>
              <a:rPr lang="en-US" sz="1200" dirty="0"/>
              <a:t>*</a:t>
            </a:r>
          </a:p>
        </p:txBody>
      </p:sp>
      <p:sp>
        <p:nvSpPr>
          <p:cNvPr id="6" name="TextBox 5">
            <a:extLst>
              <a:ext uri="{FF2B5EF4-FFF2-40B4-BE49-F238E27FC236}">
                <a16:creationId xmlns:a16="http://schemas.microsoft.com/office/drawing/2014/main" id="{1E82B19C-B8A2-8D26-7B93-8191C9650255}"/>
              </a:ext>
            </a:extLst>
          </p:cNvPr>
          <p:cNvSpPr txBox="1"/>
          <p:nvPr/>
        </p:nvSpPr>
        <p:spPr>
          <a:xfrm>
            <a:off x="579176" y="6289379"/>
            <a:ext cx="4011562" cy="261610"/>
          </a:xfrm>
          <a:prstGeom prst="rect">
            <a:avLst/>
          </a:prstGeom>
          <a:noFill/>
        </p:spPr>
        <p:txBody>
          <a:bodyPr wrap="square" rtlCol="0">
            <a:spAutoFit/>
          </a:bodyPr>
          <a:lstStyle/>
          <a:p>
            <a:r>
              <a:rPr lang="en-US" sz="1100" dirty="0"/>
              <a:t>*of states where there are at least 10 job listings</a:t>
            </a:r>
          </a:p>
        </p:txBody>
      </p:sp>
    </p:spTree>
    <p:extLst>
      <p:ext uri="{BB962C8B-B14F-4D97-AF65-F5344CB8AC3E}">
        <p14:creationId xmlns:p14="http://schemas.microsoft.com/office/powerpoint/2010/main" val="1908328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3517</TotalTime>
  <Words>411</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Story 4 – How much do we get paid?</vt:lpstr>
      <vt:lpstr>Objective:</vt:lpstr>
      <vt:lpstr>Sources:</vt:lpstr>
      <vt:lpstr>Salary vs. Job Role</vt:lpstr>
      <vt:lpstr>PowerPoint Presentation</vt:lpstr>
      <vt:lpstr>PowerPoint Presentation</vt:lpstr>
      <vt:lpstr>PowerPoint Presentation</vt:lpstr>
      <vt:lpstr>Salary vs. State</vt:lpstr>
      <vt:lpstr>PowerPoint Presentation</vt:lpstr>
      <vt:lpstr>Conclusions: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3 - Do stricter gun laws reduce firearm gun deaths?</dc:title>
  <dc:creator>Shoshana Farber</dc:creator>
  <cp:lastModifiedBy>Shoshana Farber</cp:lastModifiedBy>
  <cp:revision>44</cp:revision>
  <dcterms:created xsi:type="dcterms:W3CDTF">2023-10-06T19:13:42Z</dcterms:created>
  <dcterms:modified xsi:type="dcterms:W3CDTF">2023-10-23T01:57:33Z</dcterms:modified>
</cp:coreProperties>
</file>