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0"/>
  </p:notesMasterIdLst>
  <p:sldIdLst>
    <p:sldId id="256" r:id="rId2"/>
    <p:sldId id="258" r:id="rId3"/>
    <p:sldId id="260" r:id="rId4"/>
    <p:sldId id="262" r:id="rId5"/>
    <p:sldId id="261" r:id="rId6"/>
    <p:sldId id="263" r:id="rId7"/>
    <p:sldId id="264"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889"/>
    <a:srgbClr val="74C67E"/>
    <a:srgbClr val="46AC52"/>
    <a:srgbClr val="59BB65"/>
    <a:srgbClr val="F17B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94" autoAdjust="0"/>
    <p:restoredTop sz="95345" autoAdjust="0"/>
  </p:normalViewPr>
  <p:slideViewPr>
    <p:cSldViewPr snapToGrid="0">
      <p:cViewPr varScale="1">
        <p:scale>
          <a:sx n="80" d="100"/>
          <a:sy n="80" d="100"/>
        </p:scale>
        <p:origin x="54" y="9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oshana\Documents\CUNY%20SPS\cuny-sps\DATA_608\Story2\annual_avg_data.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a:t>
            </a:r>
            <a:r>
              <a:rPr lang="en-US" sz="1800" baseline="0" dirty="0"/>
              <a:t> Funds vs. Inflation (1998-2022)</a:t>
            </a:r>
          </a:p>
          <a:p>
            <a:pPr algn="l">
              <a:defRPr/>
            </a:pPr>
            <a:r>
              <a:rPr lang="en-US" sz="1400" dirty="0"/>
              <a:t>The Federal Reserve adjusts the FED funds rate based on rising inflation</a:t>
            </a:r>
          </a:p>
        </c:rich>
      </c:tx>
      <c:layout>
        <c:manualLayout>
          <c:xMode val="edge"/>
          <c:yMode val="edge"/>
          <c:x val="9.2184020271055628E-2"/>
          <c:y val="2.606253941858636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840775541004914E-2"/>
          <c:y val="0.19431461006930756"/>
          <c:w val="0.90316616301136121"/>
          <c:h val="0.71131535257593481"/>
        </c:manualLayout>
      </c:layout>
      <c:lineChart>
        <c:grouping val="standard"/>
        <c:varyColors val="0"/>
        <c:ser>
          <c:idx val="0"/>
          <c:order val="0"/>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0-0A6B-45DA-87D3-1F7079646E9F}"/>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0A6B-45DA-87D3-1F7079646E9F}"/>
            </c:ext>
          </c:extLst>
        </c:ser>
        <c:dLbls>
          <c:showLegendKey val="0"/>
          <c:showVal val="0"/>
          <c:showCatName val="0"/>
          <c:showSerName val="0"/>
          <c:showPercent val="0"/>
          <c:showBubbleSize val="0"/>
        </c:dLbls>
        <c:smooth val="0"/>
        <c:axId val="92701424"/>
        <c:axId val="1589949184"/>
      </c:lineChart>
      <c:catAx>
        <c:axId val="9270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9949184"/>
        <c:crosses val="autoZero"/>
        <c:auto val="1"/>
        <c:lblAlgn val="ctr"/>
        <c:lblOffset val="100"/>
        <c:tickLblSkip val="4"/>
        <c:tickMarkSkip val="4"/>
        <c:noMultiLvlLbl val="0"/>
      </c:catAx>
      <c:valAx>
        <c:axId val="158994918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0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a:t>
            </a:r>
            <a:r>
              <a:rPr lang="en-US" sz="1800" baseline="0" dirty="0"/>
              <a:t> Funds vs. Inflation (1998-2022)</a:t>
            </a:r>
          </a:p>
          <a:p>
            <a:pPr algn="l">
              <a:defRPr/>
            </a:pPr>
            <a:r>
              <a:rPr lang="en-US" sz="1400" dirty="0"/>
              <a:t>Inflation</a:t>
            </a:r>
            <a:r>
              <a:rPr lang="en-US" sz="1400" baseline="0" dirty="0"/>
              <a:t> rates respond to increases in FED funds rate</a:t>
            </a:r>
            <a:endParaRPr lang="en-US" sz="1400" dirty="0"/>
          </a:p>
        </c:rich>
      </c:tx>
      <c:layout>
        <c:manualLayout>
          <c:xMode val="edge"/>
          <c:yMode val="edge"/>
          <c:x val="9.2184020271055628E-2"/>
          <c:y val="2.6062539418586366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840775541004914E-2"/>
          <c:y val="0.19431461006930756"/>
          <c:w val="0.90316616301136121"/>
          <c:h val="0.71131535257593481"/>
        </c:manualLayout>
      </c:layout>
      <c:lineChart>
        <c:grouping val="standard"/>
        <c:varyColors val="0"/>
        <c:ser>
          <c:idx val="0"/>
          <c:order val="0"/>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0-0A6B-45DA-87D3-1F7079646E9F}"/>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0A6B-45DA-87D3-1F7079646E9F}"/>
            </c:ext>
          </c:extLst>
        </c:ser>
        <c:dLbls>
          <c:showLegendKey val="0"/>
          <c:showVal val="0"/>
          <c:showCatName val="0"/>
          <c:showSerName val="0"/>
          <c:showPercent val="0"/>
          <c:showBubbleSize val="0"/>
        </c:dLbls>
        <c:smooth val="0"/>
        <c:axId val="92701424"/>
        <c:axId val="1589949184"/>
      </c:lineChart>
      <c:catAx>
        <c:axId val="92701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9949184"/>
        <c:crosses val="autoZero"/>
        <c:auto val="1"/>
        <c:lblAlgn val="ctr"/>
        <c:lblOffset val="100"/>
        <c:tickLblSkip val="4"/>
        <c:tickMarkSkip val="4"/>
        <c:noMultiLvlLbl val="0"/>
      </c:catAx>
      <c:valAx>
        <c:axId val="158994918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70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Federal Funds vs. Unemployment (1998-2022)</a:t>
            </a:r>
          </a:p>
          <a:p>
            <a:pPr algn="l">
              <a:defRPr/>
            </a:pPr>
            <a:r>
              <a:rPr lang="en-US" sz="1400" baseline="0" dirty="0"/>
              <a:t>The FED funds rate moves to counteract high unemployment</a:t>
            </a:r>
            <a:endParaRPr lang="en-US" sz="1400" dirty="0"/>
          </a:p>
        </c:rich>
      </c:tx>
      <c:layout>
        <c:manualLayout>
          <c:xMode val="edge"/>
          <c:yMode val="edge"/>
          <c:x val="9.241090830579439E-2"/>
          <c:y val="2.0064476120570808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annual_avg_data!$C$1</c:f>
              <c:strCache>
                <c:ptCount val="1"/>
                <c:pt idx="0">
                  <c:v>Unemployment</c:v>
                </c:pt>
              </c:strCache>
            </c:strRef>
          </c:tx>
          <c:spPr>
            <a:ln w="28575" cap="rnd">
              <a:solidFill>
                <a:srgbClr val="46AC5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annual_avg_data!$C$2:$C$26</c:f>
              <c:numCache>
                <c:formatCode>General</c:formatCode>
                <c:ptCount val="25"/>
                <c:pt idx="0">
                  <c:v>4.5</c:v>
                </c:pt>
                <c:pt idx="1">
                  <c:v>4.2166666666666703</c:v>
                </c:pt>
                <c:pt idx="2">
                  <c:v>3.9666666666666699</c:v>
                </c:pt>
                <c:pt idx="3">
                  <c:v>4.7416666666666698</c:v>
                </c:pt>
                <c:pt idx="4">
                  <c:v>5.7833333333333297</c:v>
                </c:pt>
                <c:pt idx="5">
                  <c:v>5.9916666666666698</c:v>
                </c:pt>
                <c:pt idx="6">
                  <c:v>5.5416666666666696</c:v>
                </c:pt>
                <c:pt idx="7">
                  <c:v>5.0833333333333304</c:v>
                </c:pt>
                <c:pt idx="8">
                  <c:v>4.6083333333333298</c:v>
                </c:pt>
                <c:pt idx="9">
                  <c:v>4.6166666666666698</c:v>
                </c:pt>
                <c:pt idx="10">
                  <c:v>5.8</c:v>
                </c:pt>
                <c:pt idx="11">
                  <c:v>9.2833333333333297</c:v>
                </c:pt>
                <c:pt idx="12">
                  <c:v>9.6083333333333307</c:v>
                </c:pt>
                <c:pt idx="13">
                  <c:v>8.93333333333333</c:v>
                </c:pt>
                <c:pt idx="14">
                  <c:v>8.0749999999999993</c:v>
                </c:pt>
                <c:pt idx="15">
                  <c:v>7.3583333333333298</c:v>
                </c:pt>
                <c:pt idx="16">
                  <c:v>6.1583333333333297</c:v>
                </c:pt>
                <c:pt idx="17">
                  <c:v>5.2750000000000004</c:v>
                </c:pt>
                <c:pt idx="18">
                  <c:v>4.875</c:v>
                </c:pt>
                <c:pt idx="19">
                  <c:v>4.3583333333333298</c:v>
                </c:pt>
                <c:pt idx="20">
                  <c:v>3.8916666666666702</c:v>
                </c:pt>
                <c:pt idx="21">
                  <c:v>3.68333333333333</c:v>
                </c:pt>
                <c:pt idx="22">
                  <c:v>8.0916666666666703</c:v>
                </c:pt>
                <c:pt idx="23">
                  <c:v>5.3666666666666698</c:v>
                </c:pt>
                <c:pt idx="24">
                  <c:v>3.6416666666666702</c:v>
                </c:pt>
              </c:numCache>
            </c:numRef>
          </c:val>
          <c:smooth val="0"/>
          <c:extLst>
            <c:ext xmlns:c16="http://schemas.microsoft.com/office/drawing/2014/chart" uri="{C3380CC4-5D6E-409C-BE32-E72D297353CC}">
              <c16:uniqueId val="{00000000-EF85-4C0F-B4B9-C20829CC6B0A}"/>
            </c:ext>
          </c:extLst>
        </c:ser>
        <c:ser>
          <c:idx val="1"/>
          <c:order val="1"/>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1-EF85-4C0F-B4B9-C20829CC6B0A}"/>
            </c:ext>
          </c:extLst>
        </c:ser>
        <c:dLbls>
          <c:showLegendKey val="0"/>
          <c:showVal val="0"/>
          <c:showCatName val="0"/>
          <c:showSerName val="0"/>
          <c:showPercent val="0"/>
          <c:showBubbleSize val="0"/>
        </c:dLbls>
        <c:smooth val="0"/>
        <c:axId val="95660496"/>
        <c:axId val="1598348256"/>
      </c:lineChart>
      <c:catAx>
        <c:axId val="95660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8348256"/>
        <c:crosses val="autoZero"/>
        <c:auto val="1"/>
        <c:lblAlgn val="ctr"/>
        <c:lblOffset val="100"/>
        <c:tickLblSkip val="4"/>
        <c:tickMarkSkip val="4"/>
        <c:noMultiLvlLbl val="0"/>
      </c:catAx>
      <c:valAx>
        <c:axId val="159834825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Rate (Annual)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660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t>The</a:t>
            </a:r>
            <a:r>
              <a:rPr lang="en-US" sz="1800" baseline="0" dirty="0"/>
              <a:t> Federal Reserve's Mandate: A Balancing Act</a:t>
            </a:r>
          </a:p>
          <a:p>
            <a:pPr algn="l">
              <a:defRPr/>
            </a:pPr>
            <a:r>
              <a:rPr lang="en-US" sz="1400" baseline="0" dirty="0"/>
              <a:t>The FED tries to battle rising inflation and unemployment simultaneously</a:t>
            </a:r>
            <a:endParaRPr lang="en-US" sz="1400" dirty="0"/>
          </a:p>
        </c:rich>
      </c:tx>
      <c:layout>
        <c:manualLayout>
          <c:xMode val="edge"/>
          <c:yMode val="edge"/>
          <c:x val="9.5108307064959069E-2"/>
          <c:y val="2.4596458303677172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annual_avg_data!$C$1</c:f>
              <c:strCache>
                <c:ptCount val="1"/>
                <c:pt idx="0">
                  <c:v>Unemployment</c:v>
                </c:pt>
              </c:strCache>
            </c:strRef>
          </c:tx>
          <c:spPr>
            <a:ln w="28575" cap="rnd">
              <a:solidFill>
                <a:srgbClr val="46AC5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annual_avg_data!$C$2:$C$26</c:f>
              <c:numCache>
                <c:formatCode>General</c:formatCode>
                <c:ptCount val="25"/>
                <c:pt idx="0">
                  <c:v>4.5</c:v>
                </c:pt>
                <c:pt idx="1">
                  <c:v>4.2166666666666703</c:v>
                </c:pt>
                <c:pt idx="2">
                  <c:v>3.9666666666666699</c:v>
                </c:pt>
                <c:pt idx="3">
                  <c:v>4.7416666666666698</c:v>
                </c:pt>
                <c:pt idx="4">
                  <c:v>5.7833333333333297</c:v>
                </c:pt>
                <c:pt idx="5">
                  <c:v>5.9916666666666698</c:v>
                </c:pt>
                <c:pt idx="6">
                  <c:v>5.5416666666666696</c:v>
                </c:pt>
                <c:pt idx="7">
                  <c:v>5.0833333333333304</c:v>
                </c:pt>
                <c:pt idx="8">
                  <c:v>4.6083333333333298</c:v>
                </c:pt>
                <c:pt idx="9">
                  <c:v>4.6166666666666698</c:v>
                </c:pt>
                <c:pt idx="10">
                  <c:v>5.8</c:v>
                </c:pt>
                <c:pt idx="11">
                  <c:v>9.2833333333333297</c:v>
                </c:pt>
                <c:pt idx="12">
                  <c:v>9.6083333333333307</c:v>
                </c:pt>
                <c:pt idx="13">
                  <c:v>8.93333333333333</c:v>
                </c:pt>
                <c:pt idx="14">
                  <c:v>8.0749999999999993</c:v>
                </c:pt>
                <c:pt idx="15">
                  <c:v>7.3583333333333298</c:v>
                </c:pt>
                <c:pt idx="16">
                  <c:v>6.1583333333333297</c:v>
                </c:pt>
                <c:pt idx="17">
                  <c:v>5.2750000000000004</c:v>
                </c:pt>
                <c:pt idx="18">
                  <c:v>4.875</c:v>
                </c:pt>
                <c:pt idx="19">
                  <c:v>4.3583333333333298</c:v>
                </c:pt>
                <c:pt idx="20">
                  <c:v>3.8916666666666702</c:v>
                </c:pt>
                <c:pt idx="21">
                  <c:v>3.68333333333333</c:v>
                </c:pt>
                <c:pt idx="22">
                  <c:v>8.0916666666666703</c:v>
                </c:pt>
                <c:pt idx="23">
                  <c:v>5.3666666666666698</c:v>
                </c:pt>
                <c:pt idx="24">
                  <c:v>3.6416666666666702</c:v>
                </c:pt>
              </c:numCache>
            </c:numRef>
          </c:val>
          <c:smooth val="0"/>
          <c:extLst>
            <c:ext xmlns:c16="http://schemas.microsoft.com/office/drawing/2014/chart" uri="{C3380CC4-5D6E-409C-BE32-E72D297353CC}">
              <c16:uniqueId val="{00000000-CC37-453A-9DB8-08135C23C29F}"/>
            </c:ext>
          </c:extLst>
        </c:ser>
        <c:ser>
          <c:idx val="1"/>
          <c:order val="1"/>
          <c:tx>
            <c:strRef>
              <c:f>annual_avg_data!$D$1</c:f>
              <c:strCache>
                <c:ptCount val="1"/>
                <c:pt idx="0">
                  <c:v>Inflation</c:v>
                </c:pt>
              </c:strCache>
            </c:strRef>
          </c:tx>
          <c:spPr>
            <a:ln w="28575" cap="rnd">
              <a:solidFill>
                <a:srgbClr val="F17B23"/>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annual_avg_data!$D$2:$D$26</c:f>
              <c:numCache>
                <c:formatCode>General</c:formatCode>
                <c:ptCount val="25"/>
                <c:pt idx="0">
                  <c:v>0</c:v>
                </c:pt>
                <c:pt idx="1">
                  <c:v>2.1931394100506201</c:v>
                </c:pt>
                <c:pt idx="2">
                  <c:v>3.3666833416708299</c:v>
                </c:pt>
                <c:pt idx="3">
                  <c:v>2.8166287567149002</c:v>
                </c:pt>
                <c:pt idx="4">
                  <c:v>1.5956695693104399</c:v>
                </c:pt>
                <c:pt idx="5">
                  <c:v>2.2979985174203099</c:v>
                </c:pt>
                <c:pt idx="6">
                  <c:v>2.66757246376811</c:v>
                </c:pt>
                <c:pt idx="7">
                  <c:v>3.36582998808945</c:v>
                </c:pt>
                <c:pt idx="8">
                  <c:v>3.2220894503243498</c:v>
                </c:pt>
                <c:pt idx="9">
                  <c:v>2.8705502956133402</c:v>
                </c:pt>
                <c:pt idx="10">
                  <c:v>3.81495339873721</c:v>
                </c:pt>
                <c:pt idx="11">
                  <c:v>-0.320357592629813</c:v>
                </c:pt>
                <c:pt idx="12">
                  <c:v>1.6365695501278601</c:v>
                </c:pt>
                <c:pt idx="13">
                  <c:v>3.13965227745352</c:v>
                </c:pt>
                <c:pt idx="14">
                  <c:v>2.0731909735035199</c:v>
                </c:pt>
                <c:pt idx="15">
                  <c:v>1.4659715509759801</c:v>
                </c:pt>
                <c:pt idx="16">
                  <c:v>1.61546328799848</c:v>
                </c:pt>
                <c:pt idx="17">
                  <c:v>0.12113723253702199</c:v>
                </c:pt>
                <c:pt idx="18">
                  <c:v>1.26736054339964</c:v>
                </c:pt>
                <c:pt idx="19">
                  <c:v>2.1314449500271802</c:v>
                </c:pt>
                <c:pt idx="20">
                  <c:v>2.4389995145254799</c:v>
                </c:pt>
                <c:pt idx="21">
                  <c:v>1.8128935607863299</c:v>
                </c:pt>
                <c:pt idx="22">
                  <c:v>1.2512794101348901</c:v>
                </c:pt>
                <c:pt idx="23">
                  <c:v>4.6825597907673</c:v>
                </c:pt>
                <c:pt idx="24">
                  <c:v>7.98648196903918</c:v>
                </c:pt>
              </c:numCache>
            </c:numRef>
          </c:val>
          <c:smooth val="0"/>
          <c:extLst>
            <c:ext xmlns:c16="http://schemas.microsoft.com/office/drawing/2014/chart" uri="{C3380CC4-5D6E-409C-BE32-E72D297353CC}">
              <c16:uniqueId val="{00000001-CC37-453A-9DB8-08135C23C29F}"/>
            </c:ext>
          </c:extLst>
        </c:ser>
        <c:ser>
          <c:idx val="2"/>
          <c:order val="2"/>
          <c:tx>
            <c:strRef>
              <c:f>annual_avg_data!$E$1</c:f>
              <c:strCache>
                <c:ptCount val="1"/>
                <c:pt idx="0">
                  <c:v>Federal Funds</c:v>
                </c:pt>
              </c:strCache>
            </c:strRef>
          </c:tx>
          <c:spPr>
            <a:ln w="28575" cap="rnd">
              <a:solidFill>
                <a:schemeClr val="accent2"/>
              </a:solidFill>
              <a:round/>
            </a:ln>
            <a:effectLst/>
          </c:spPr>
          <c:marker>
            <c:symbol val="none"/>
          </c:marker>
          <c:cat>
            <c:numRef>
              <c:f>annual_avg_data!$A$2:$A$26</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annual_avg_data!$E$2:$E$26</c:f>
              <c:numCache>
                <c:formatCode>General</c:formatCode>
                <c:ptCount val="25"/>
                <c:pt idx="0">
                  <c:v>5.3520129288274498</c:v>
                </c:pt>
                <c:pt idx="1">
                  <c:v>4.9713689836149504</c:v>
                </c:pt>
                <c:pt idx="2">
                  <c:v>6.2364220121122198</c:v>
                </c:pt>
                <c:pt idx="3">
                  <c:v>3.8871250640041</c:v>
                </c:pt>
                <c:pt idx="4">
                  <c:v>1.66717453917051</c:v>
                </c:pt>
                <c:pt idx="5">
                  <c:v>1.1275352022529399</c:v>
                </c:pt>
                <c:pt idx="6">
                  <c:v>1.3489278210357201</c:v>
                </c:pt>
                <c:pt idx="7">
                  <c:v>3.2128441500256</c:v>
                </c:pt>
                <c:pt idx="8">
                  <c:v>4.9627310547875103</c:v>
                </c:pt>
                <c:pt idx="9">
                  <c:v>5.0188847286226297</c:v>
                </c:pt>
                <c:pt idx="10">
                  <c:v>1.9265861450994901</c:v>
                </c:pt>
                <c:pt idx="11">
                  <c:v>0.15908269329237101</c:v>
                </c:pt>
                <c:pt idx="12">
                  <c:v>0.17600345622119801</c:v>
                </c:pt>
                <c:pt idx="13">
                  <c:v>0.101815476190476</c:v>
                </c:pt>
                <c:pt idx="14">
                  <c:v>0.14049351130886201</c:v>
                </c:pt>
                <c:pt idx="15">
                  <c:v>0.107575268817204</c:v>
                </c:pt>
                <c:pt idx="16">
                  <c:v>8.8348438300051194E-2</c:v>
                </c:pt>
                <c:pt idx="17">
                  <c:v>0.13346633384536599</c:v>
                </c:pt>
                <c:pt idx="18">
                  <c:v>0.39302780867630699</c:v>
                </c:pt>
                <c:pt idx="19">
                  <c:v>1.00079755504352</c:v>
                </c:pt>
                <c:pt idx="20">
                  <c:v>1.8324377240143399</c:v>
                </c:pt>
                <c:pt idx="21">
                  <c:v>2.1585958781361998</c:v>
                </c:pt>
                <c:pt idx="22">
                  <c:v>0.37556238413051501</c:v>
                </c:pt>
                <c:pt idx="23">
                  <c:v>7.8637480798771101E-2</c:v>
                </c:pt>
                <c:pt idx="24">
                  <c:v>1.6821505376344099</c:v>
                </c:pt>
              </c:numCache>
            </c:numRef>
          </c:val>
          <c:smooth val="0"/>
          <c:extLst>
            <c:ext xmlns:c16="http://schemas.microsoft.com/office/drawing/2014/chart" uri="{C3380CC4-5D6E-409C-BE32-E72D297353CC}">
              <c16:uniqueId val="{00000002-CC37-453A-9DB8-08135C23C29F}"/>
            </c:ext>
          </c:extLst>
        </c:ser>
        <c:dLbls>
          <c:showLegendKey val="0"/>
          <c:showVal val="0"/>
          <c:showCatName val="0"/>
          <c:showSerName val="0"/>
          <c:showPercent val="0"/>
          <c:showBubbleSize val="0"/>
        </c:dLbls>
        <c:smooth val="0"/>
        <c:axId val="137413328"/>
        <c:axId val="1593892592"/>
      </c:lineChart>
      <c:catAx>
        <c:axId val="137413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3892592"/>
        <c:crosses val="autoZero"/>
        <c:auto val="1"/>
        <c:lblAlgn val="ctr"/>
        <c:lblOffset val="100"/>
        <c:tickLblSkip val="4"/>
        <c:tickMarkSkip val="4"/>
        <c:noMultiLvlLbl val="0"/>
      </c:catAx>
      <c:valAx>
        <c:axId val="1593892592"/>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Rate (Annual)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41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0.12242</cdr:x>
      <cdr:y>0.20154</cdr:y>
    </cdr:from>
    <cdr:to>
      <cdr:x>0.12242</cdr:x>
      <cdr:y>0.83258</cdr:y>
    </cdr:to>
    <cdr:cxnSp macro="">
      <cdr:nvCxnSpPr>
        <cdr:cNvPr id="3" name="Straight Connector 2">
          <a:extLst xmlns:a="http://schemas.openxmlformats.org/drawingml/2006/main">
            <a:ext uri="{FF2B5EF4-FFF2-40B4-BE49-F238E27FC236}">
              <a16:creationId xmlns:a16="http://schemas.microsoft.com/office/drawing/2014/main" id="{6F63CB7F-C32A-89BE-7FAD-88E8E45FAAF2}"/>
            </a:ext>
          </a:extLst>
        </cdr:cNvPr>
        <cdr:cNvCxnSpPr/>
      </cdr:nvCxnSpPr>
      <cdr:spPr>
        <a:xfrm xmlns:a="http://schemas.openxmlformats.org/drawingml/2006/main">
          <a:off x="1064556" y="773038"/>
          <a:ext cx="0" cy="2420471"/>
        </a:xfrm>
        <a:prstGeom xmlns:a="http://schemas.openxmlformats.org/drawingml/2006/main" prst="line">
          <a:avLst/>
        </a:prstGeom>
        <a:ln xmlns:a="http://schemas.openxmlformats.org/drawingml/2006/main" w="12700">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0.27053</cdr:x>
      <cdr:y>0.20232</cdr:y>
    </cdr:from>
    <cdr:to>
      <cdr:x>0.27053</cdr:x>
      <cdr:y>0.83336</cdr:y>
    </cdr:to>
    <cdr:cxnSp macro="">
      <cdr:nvCxnSpPr>
        <cdr:cNvPr id="4" name="Straight Connector 3">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a:off x="2352485" y="776026"/>
          <a:ext cx="0" cy="2420471"/>
        </a:xfrm>
        <a:prstGeom xmlns:a="http://schemas.openxmlformats.org/drawingml/2006/main" prst="line">
          <a:avLst/>
        </a:prstGeom>
        <a:ln xmlns:a="http://schemas.openxmlformats.org/drawingml/2006/main">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0.91933</cdr:x>
      <cdr:y>0.2063</cdr:y>
    </cdr:from>
    <cdr:to>
      <cdr:x>0.92077</cdr:x>
      <cdr:y>0.84053</cdr:y>
    </cdr:to>
    <cdr:cxnSp macro="">
      <cdr:nvCxnSpPr>
        <cdr:cNvPr id="5" name="Straight Connector 4">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flipH="1">
          <a:off x="7994274" y="791295"/>
          <a:ext cx="12513" cy="2432676"/>
        </a:xfrm>
        <a:prstGeom xmlns:a="http://schemas.openxmlformats.org/drawingml/2006/main" prst="line">
          <a:avLst/>
        </a:prstGeom>
        <a:ln xmlns:a="http://schemas.openxmlformats.org/drawingml/2006/main">
          <a:solidFill>
            <a:schemeClr val="accent3">
              <a:lumMod val="60000"/>
              <a:lumOff val="40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0.06881</cdr:x>
      <cdr:y>0.68816</cdr:y>
    </cdr:from>
    <cdr:to>
      <cdr:x>0.95111</cdr:x>
      <cdr:y>0.68816</cdr:y>
    </cdr:to>
    <cdr:cxnSp macro="">
      <cdr:nvCxnSpPr>
        <cdr:cNvPr id="8" name="Straight Connector 7">
          <a:extLst xmlns:a="http://schemas.openxmlformats.org/drawingml/2006/main">
            <a:ext uri="{FF2B5EF4-FFF2-40B4-BE49-F238E27FC236}">
              <a16:creationId xmlns:a16="http://schemas.microsoft.com/office/drawing/2014/main" id="{8C6A69E8-6774-01CB-D72E-585CD429BD9D}"/>
            </a:ext>
          </a:extLst>
        </cdr:cNvPr>
        <cdr:cNvCxnSpPr/>
      </cdr:nvCxnSpPr>
      <cdr:spPr>
        <a:xfrm xmlns:a="http://schemas.openxmlformats.org/drawingml/2006/main">
          <a:off x="598391" y="2639557"/>
          <a:ext cx="7672252" cy="0"/>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0.16022</cdr:x>
      <cdr:y>0.20166</cdr:y>
    </cdr:from>
    <cdr:to>
      <cdr:x>0.16022</cdr:x>
      <cdr:y>0.8327</cdr:y>
    </cdr:to>
    <cdr:cxnSp macro="">
      <cdr:nvCxnSpPr>
        <cdr:cNvPr id="3" name="Straight Connector 2">
          <a:extLst xmlns:a="http://schemas.openxmlformats.org/drawingml/2006/main">
            <a:ext uri="{FF2B5EF4-FFF2-40B4-BE49-F238E27FC236}">
              <a16:creationId xmlns:a16="http://schemas.microsoft.com/office/drawing/2014/main" id="{6F63CB7F-C32A-89BE-7FAD-88E8E45FAAF2}"/>
            </a:ext>
          </a:extLst>
        </cdr:cNvPr>
        <cdr:cNvCxnSpPr/>
      </cdr:nvCxnSpPr>
      <cdr:spPr>
        <a:xfrm xmlns:a="http://schemas.openxmlformats.org/drawingml/2006/main">
          <a:off x="1393241" y="773498"/>
          <a:ext cx="0" cy="2420452"/>
        </a:xfrm>
        <a:prstGeom xmlns:a="http://schemas.openxmlformats.org/drawingml/2006/main" prst="line">
          <a:avLst/>
        </a:prstGeom>
        <a:ln xmlns:a="http://schemas.openxmlformats.org/drawingml/2006/main" w="12700">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0.34151</cdr:x>
      <cdr:y>0.20133</cdr:y>
    </cdr:from>
    <cdr:to>
      <cdr:x>0.34151</cdr:x>
      <cdr:y>0.83237</cdr:y>
    </cdr:to>
    <cdr:cxnSp macro="">
      <cdr:nvCxnSpPr>
        <cdr:cNvPr id="4" name="Straight Connector 3">
          <a:extLst xmlns:a="http://schemas.openxmlformats.org/drawingml/2006/main">
            <a:ext uri="{FF2B5EF4-FFF2-40B4-BE49-F238E27FC236}">
              <a16:creationId xmlns:a16="http://schemas.microsoft.com/office/drawing/2014/main" id="{FE9703BF-9B65-611D-589E-E490D7E788BA}"/>
            </a:ext>
          </a:extLst>
        </cdr:cNvPr>
        <cdr:cNvCxnSpPr/>
      </cdr:nvCxnSpPr>
      <cdr:spPr>
        <a:xfrm xmlns:a="http://schemas.openxmlformats.org/drawingml/2006/main">
          <a:off x="2969684" y="772220"/>
          <a:ext cx="0" cy="2420452"/>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0.06881</cdr:x>
      <cdr:y>0.68863</cdr:y>
    </cdr:from>
    <cdr:to>
      <cdr:x>0.95111</cdr:x>
      <cdr:y>0.68863</cdr:y>
    </cdr:to>
    <cdr:cxnSp macro="">
      <cdr:nvCxnSpPr>
        <cdr:cNvPr id="2" name="Straight Connector 1">
          <a:extLst xmlns:a="http://schemas.openxmlformats.org/drawingml/2006/main">
            <a:ext uri="{FF2B5EF4-FFF2-40B4-BE49-F238E27FC236}">
              <a16:creationId xmlns:a16="http://schemas.microsoft.com/office/drawing/2014/main" id="{11C4C363-CABA-483B-B624-B73C2ED31539}"/>
            </a:ext>
          </a:extLst>
        </cdr:cNvPr>
        <cdr:cNvCxnSpPr/>
      </cdr:nvCxnSpPr>
      <cdr:spPr>
        <a:xfrm xmlns:a="http://schemas.openxmlformats.org/drawingml/2006/main">
          <a:off x="598391" y="2641353"/>
          <a:ext cx="7672252" cy="0"/>
        </a:xfrm>
        <a:prstGeom xmlns:a="http://schemas.openxmlformats.org/drawingml/2006/main" prst="line">
          <a:avLst/>
        </a:prstGeom>
        <a:ln xmlns:a="http://schemas.openxmlformats.org/drawingml/2006/main">
          <a:solidFill>
            <a:srgbClr val="F7B889"/>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0.26923</cdr:x>
      <cdr:y>0.54659</cdr:y>
    </cdr:from>
    <cdr:to>
      <cdr:x>0.26923</cdr:x>
      <cdr:y>0.6252</cdr:y>
    </cdr:to>
    <cdr:cxnSp macro="">
      <cdr:nvCxnSpPr>
        <cdr:cNvPr id="8" name="Straight Arrow Connector 7">
          <a:extLst xmlns:a="http://schemas.openxmlformats.org/drawingml/2006/main">
            <a:ext uri="{FF2B5EF4-FFF2-40B4-BE49-F238E27FC236}">
              <a16:creationId xmlns:a16="http://schemas.microsoft.com/office/drawing/2014/main" id="{5B7444F1-7A66-3362-7A54-ACF076A6AE48}"/>
            </a:ext>
          </a:extLst>
        </cdr:cNvPr>
        <cdr:cNvCxnSpPr/>
      </cdr:nvCxnSpPr>
      <cdr:spPr>
        <a:xfrm xmlns:a="http://schemas.openxmlformats.org/drawingml/2006/main" flipV="1">
          <a:off x="2314345" y="2121552"/>
          <a:ext cx="0" cy="305129"/>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0.26918</cdr:x>
      <cdr:y>0.63317</cdr:y>
    </cdr:from>
    <cdr:to>
      <cdr:x>0.26918</cdr:x>
      <cdr:y>0.76254</cdr:y>
    </cdr:to>
    <cdr:cxnSp macro="">
      <cdr:nvCxnSpPr>
        <cdr:cNvPr id="11" name="Straight Arrow Connector 10">
          <a:extLst xmlns:a="http://schemas.openxmlformats.org/drawingml/2006/main">
            <a:ext uri="{FF2B5EF4-FFF2-40B4-BE49-F238E27FC236}">
              <a16:creationId xmlns:a16="http://schemas.microsoft.com/office/drawing/2014/main" id="{22D283D1-F856-D515-2B3D-43DC7799015D}"/>
            </a:ext>
          </a:extLst>
        </cdr:cNvPr>
        <cdr:cNvCxnSpPr/>
      </cdr:nvCxnSpPr>
      <cdr:spPr>
        <a:xfrm xmlns:a="http://schemas.openxmlformats.org/drawingml/2006/main">
          <a:off x="2313948" y="2457626"/>
          <a:ext cx="0" cy="502126"/>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0.52396</cdr:x>
      <cdr:y>0.35825</cdr:y>
    </cdr:from>
    <cdr:to>
      <cdr:x>0.52396</cdr:x>
      <cdr:y>0.62634</cdr:y>
    </cdr:to>
    <cdr:cxnSp macro="">
      <cdr:nvCxnSpPr>
        <cdr:cNvPr id="16" name="Straight Arrow Connector 15">
          <a:extLst xmlns:a="http://schemas.openxmlformats.org/drawingml/2006/main">
            <a:ext uri="{FF2B5EF4-FFF2-40B4-BE49-F238E27FC236}">
              <a16:creationId xmlns:a16="http://schemas.microsoft.com/office/drawing/2014/main" id="{77BD3EDD-DA4A-7635-7819-F3A32B777059}"/>
            </a:ext>
          </a:extLst>
        </cdr:cNvPr>
        <cdr:cNvCxnSpPr/>
      </cdr:nvCxnSpPr>
      <cdr:spPr>
        <a:xfrm xmlns:a="http://schemas.openxmlformats.org/drawingml/2006/main" flipV="1">
          <a:off x="4504124" y="1390508"/>
          <a:ext cx="0" cy="104059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0.52394</cdr:x>
      <cdr:y>0.63291</cdr:y>
    </cdr:from>
    <cdr:to>
      <cdr:x>0.52394</cdr:x>
      <cdr:y>0.80661</cdr:y>
    </cdr:to>
    <cdr:cxnSp macro="">
      <cdr:nvCxnSpPr>
        <cdr:cNvPr id="18" name="Straight Arrow Connector 17">
          <a:extLst xmlns:a="http://schemas.openxmlformats.org/drawingml/2006/main">
            <a:ext uri="{FF2B5EF4-FFF2-40B4-BE49-F238E27FC236}">
              <a16:creationId xmlns:a16="http://schemas.microsoft.com/office/drawing/2014/main" id="{FD24C457-5BAD-F1CA-0151-9585D5DFA1FC}"/>
            </a:ext>
          </a:extLst>
        </cdr:cNvPr>
        <cdr:cNvCxnSpPr/>
      </cdr:nvCxnSpPr>
      <cdr:spPr>
        <a:xfrm xmlns:a="http://schemas.openxmlformats.org/drawingml/2006/main">
          <a:off x="4503912" y="2456604"/>
          <a:ext cx="0" cy="67420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0.8951</cdr:x>
      <cdr:y>0.48845</cdr:y>
    </cdr:from>
    <cdr:to>
      <cdr:x>0.8951</cdr:x>
      <cdr:y>0.62734</cdr:y>
    </cdr:to>
    <cdr:cxnSp macro="">
      <cdr:nvCxnSpPr>
        <cdr:cNvPr id="24" name="Straight Arrow Connector 23">
          <a:extLst xmlns:a="http://schemas.openxmlformats.org/drawingml/2006/main">
            <a:ext uri="{FF2B5EF4-FFF2-40B4-BE49-F238E27FC236}">
              <a16:creationId xmlns:a16="http://schemas.microsoft.com/office/drawing/2014/main" id="{F89E77B8-A149-50E5-884B-D500B9335EEB}"/>
            </a:ext>
          </a:extLst>
        </cdr:cNvPr>
        <cdr:cNvCxnSpPr/>
      </cdr:nvCxnSpPr>
      <cdr:spPr>
        <a:xfrm xmlns:a="http://schemas.openxmlformats.org/drawingml/2006/main" flipV="1">
          <a:off x="7694549" y="1895871"/>
          <a:ext cx="0" cy="539111"/>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0.89514</cdr:x>
      <cdr:y>0.63287</cdr:y>
    </cdr:from>
    <cdr:to>
      <cdr:x>0.89514</cdr:x>
      <cdr:y>0.79076</cdr:y>
    </cdr:to>
    <cdr:cxnSp macro="">
      <cdr:nvCxnSpPr>
        <cdr:cNvPr id="27" name="Straight Arrow Connector 26">
          <a:extLst xmlns:a="http://schemas.openxmlformats.org/drawingml/2006/main">
            <a:ext uri="{FF2B5EF4-FFF2-40B4-BE49-F238E27FC236}">
              <a16:creationId xmlns:a16="http://schemas.microsoft.com/office/drawing/2014/main" id="{AE77EA9D-9D07-1FB3-6801-F5DFE9A3DC01}"/>
            </a:ext>
          </a:extLst>
        </cdr:cNvPr>
        <cdr:cNvCxnSpPr/>
      </cdr:nvCxnSpPr>
      <cdr:spPr>
        <a:xfrm xmlns:a="http://schemas.openxmlformats.org/drawingml/2006/main">
          <a:off x="7694945" y="2456457"/>
          <a:ext cx="0" cy="612833"/>
        </a:xfrm>
        <a:prstGeom xmlns:a="http://schemas.openxmlformats.org/drawingml/2006/main" prst="straightConnector1">
          <a:avLst/>
        </a:prstGeom>
        <a:ln xmlns:a="http://schemas.openxmlformats.org/drawingml/2006/main" w="12700">
          <a:solidFill>
            <a:schemeClr val="tx1"/>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0.21081</cdr:x>
      <cdr:y>0.27014</cdr:y>
    </cdr:from>
    <cdr:to>
      <cdr:x>0.21081</cdr:x>
      <cdr:y>0.60716</cdr:y>
    </cdr:to>
    <cdr:cxnSp macro="">
      <cdr:nvCxnSpPr>
        <cdr:cNvPr id="9" name="Straight Arrow Connector 8">
          <a:extLst xmlns:a="http://schemas.openxmlformats.org/drawingml/2006/main">
            <a:ext uri="{FF2B5EF4-FFF2-40B4-BE49-F238E27FC236}">
              <a16:creationId xmlns:a16="http://schemas.microsoft.com/office/drawing/2014/main" id="{792D6616-9A32-7730-1EC4-04612158B9AA}"/>
            </a:ext>
          </a:extLst>
        </cdr:cNvPr>
        <cdr:cNvCxnSpPr/>
      </cdr:nvCxnSpPr>
      <cdr:spPr>
        <a:xfrm xmlns:a="http://schemas.openxmlformats.org/drawingml/2006/main">
          <a:off x="1812160" y="1048544"/>
          <a:ext cx="0" cy="1308100"/>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0.45686</cdr:x>
      <cdr:y>0.27014</cdr:y>
    </cdr:from>
    <cdr:to>
      <cdr:x>0.45686</cdr:x>
      <cdr:y>0.68445</cdr:y>
    </cdr:to>
    <cdr:cxnSp macro="">
      <cdr:nvCxnSpPr>
        <cdr:cNvPr id="20" name="Straight Arrow Connector 19">
          <a:extLst xmlns:a="http://schemas.openxmlformats.org/drawingml/2006/main">
            <a:ext uri="{FF2B5EF4-FFF2-40B4-BE49-F238E27FC236}">
              <a16:creationId xmlns:a16="http://schemas.microsoft.com/office/drawing/2014/main" id="{7DC15589-1295-309F-54E6-A56CE85D2FC2}"/>
            </a:ext>
          </a:extLst>
        </cdr:cNvPr>
        <cdr:cNvCxnSpPr/>
      </cdr:nvCxnSpPr>
      <cdr:spPr>
        <a:xfrm xmlns:a="http://schemas.openxmlformats.org/drawingml/2006/main">
          <a:off x="3927270" y="1048544"/>
          <a:ext cx="0" cy="1608114"/>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0.88721</cdr:x>
      <cdr:y>0.26115</cdr:y>
    </cdr:from>
    <cdr:to>
      <cdr:x>0.88721</cdr:x>
      <cdr:y>0.74789</cdr:y>
    </cdr:to>
    <cdr:cxnSp macro="">
      <cdr:nvCxnSpPr>
        <cdr:cNvPr id="31" name="Straight Arrow Connector 30">
          <a:extLst xmlns:a="http://schemas.openxmlformats.org/drawingml/2006/main">
            <a:ext uri="{FF2B5EF4-FFF2-40B4-BE49-F238E27FC236}">
              <a16:creationId xmlns:a16="http://schemas.microsoft.com/office/drawing/2014/main" id="{89204398-5356-DDA9-EBBC-D1079121EF1E}"/>
            </a:ext>
          </a:extLst>
        </cdr:cNvPr>
        <cdr:cNvCxnSpPr/>
      </cdr:nvCxnSpPr>
      <cdr:spPr>
        <a:xfrm xmlns:a="http://schemas.openxmlformats.org/drawingml/2006/main">
          <a:off x="7626705" y="1013619"/>
          <a:ext cx="0" cy="1889260"/>
        </a:xfrm>
        <a:prstGeom xmlns:a="http://schemas.openxmlformats.org/drawingml/2006/main" prst="straightConnector1">
          <a:avLst/>
        </a:prstGeom>
        <a:ln xmlns:a="http://schemas.openxmlformats.org/drawingml/2006/main">
          <a:solidFill>
            <a:srgbClr val="74C67E"/>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0.14594</cdr:x>
      <cdr:y>0.54168</cdr:y>
    </cdr:from>
    <cdr:to>
      <cdr:x>0.14594</cdr:x>
      <cdr:y>0.92935</cdr:y>
    </cdr:to>
    <cdr:cxnSp macro="">
      <cdr:nvCxnSpPr>
        <cdr:cNvPr id="33" name="Straight Arrow Connector 32">
          <a:extLst xmlns:a="http://schemas.openxmlformats.org/drawingml/2006/main">
            <a:ext uri="{FF2B5EF4-FFF2-40B4-BE49-F238E27FC236}">
              <a16:creationId xmlns:a16="http://schemas.microsoft.com/office/drawing/2014/main" id="{8F09ABF0-0A40-29C4-505B-59B1D2D2BB18}"/>
            </a:ext>
          </a:extLst>
        </cdr:cNvPr>
        <cdr:cNvCxnSpPr/>
      </cdr:nvCxnSpPr>
      <cdr:spPr>
        <a:xfrm xmlns:a="http://schemas.openxmlformats.org/drawingml/2006/main" flipV="1">
          <a:off x="1254550" y="2102481"/>
          <a:ext cx="0" cy="1504716"/>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0.35121</cdr:x>
      <cdr:y>0.65488</cdr:y>
    </cdr:from>
    <cdr:to>
      <cdr:x>0.35121</cdr:x>
      <cdr:y>0.93068</cdr:y>
    </cdr:to>
    <cdr:cxnSp macro="">
      <cdr:nvCxnSpPr>
        <cdr:cNvPr id="35" name="Straight Arrow Connector 34">
          <a:extLst xmlns:a="http://schemas.openxmlformats.org/drawingml/2006/main">
            <a:ext uri="{FF2B5EF4-FFF2-40B4-BE49-F238E27FC236}">
              <a16:creationId xmlns:a16="http://schemas.microsoft.com/office/drawing/2014/main" id="{63885DF6-745B-77A9-0D7B-8BAADE324D99}"/>
            </a:ext>
          </a:extLst>
        </cdr:cNvPr>
        <cdr:cNvCxnSpPr/>
      </cdr:nvCxnSpPr>
      <cdr:spPr>
        <a:xfrm xmlns:a="http://schemas.openxmlformats.org/drawingml/2006/main" flipV="1">
          <a:off x="3019127" y="2541881"/>
          <a:ext cx="0" cy="1070476"/>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0.80762</cdr:x>
      <cdr:y>0.7581</cdr:y>
    </cdr:from>
    <cdr:to>
      <cdr:x>0.80762</cdr:x>
      <cdr:y>0.92945</cdr:y>
    </cdr:to>
    <cdr:cxnSp macro="">
      <cdr:nvCxnSpPr>
        <cdr:cNvPr id="37" name="Straight Arrow Connector 36">
          <a:extLst xmlns:a="http://schemas.openxmlformats.org/drawingml/2006/main">
            <a:ext uri="{FF2B5EF4-FFF2-40B4-BE49-F238E27FC236}">
              <a16:creationId xmlns:a16="http://schemas.microsoft.com/office/drawing/2014/main" id="{904D5FE9-21BB-460A-8626-8F9BC3A8C6C0}"/>
            </a:ext>
          </a:extLst>
        </cdr:cNvPr>
        <cdr:cNvCxnSpPr/>
      </cdr:nvCxnSpPr>
      <cdr:spPr>
        <a:xfrm xmlns:a="http://schemas.openxmlformats.org/drawingml/2006/main" flipV="1">
          <a:off x="6942586" y="2942525"/>
          <a:ext cx="0" cy="665069"/>
        </a:xfrm>
        <a:prstGeom xmlns:a="http://schemas.openxmlformats.org/drawingml/2006/main" prst="straightConnector1">
          <a:avLst/>
        </a:prstGeom>
        <a:ln xmlns:a="http://schemas.openxmlformats.org/drawingml/2006/main">
          <a:solidFill>
            <a:srgbClr val="F7B889"/>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0.20712</cdr:x>
      <cdr:y>0.25402</cdr:y>
    </cdr:from>
    <cdr:to>
      <cdr:x>0.43715</cdr:x>
      <cdr:y>0.35905</cdr:y>
    </cdr:to>
    <cdr:sp macro="" textlink="">
      <cdr:nvSpPr>
        <cdr:cNvPr id="65" name="TextBox 64">
          <a:extLst xmlns:a="http://schemas.openxmlformats.org/drawingml/2006/main">
            <a:ext uri="{FF2B5EF4-FFF2-40B4-BE49-F238E27FC236}">
              <a16:creationId xmlns:a16="http://schemas.microsoft.com/office/drawing/2014/main" id="{B8AA7D5C-6A03-BA4E-41C6-95BB1E68B07E}"/>
            </a:ext>
          </a:extLst>
        </cdr:cNvPr>
        <cdr:cNvSpPr txBox="1"/>
      </cdr:nvSpPr>
      <cdr:spPr>
        <a:xfrm xmlns:a="http://schemas.openxmlformats.org/drawingml/2006/main">
          <a:off x="1780447" y="985975"/>
          <a:ext cx="1977390" cy="407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solidFill>
                <a:srgbClr val="74C67E"/>
              </a:solidFill>
            </a:rPr>
            <a:t>FED funds rate </a:t>
          </a:r>
          <a:r>
            <a:rPr lang="en-US" sz="1000" b="1" dirty="0">
              <a:solidFill>
                <a:srgbClr val="74C67E"/>
              </a:solidFill>
            </a:rPr>
            <a:t>decreases</a:t>
          </a:r>
          <a:r>
            <a:rPr lang="en-US" sz="1000" dirty="0">
              <a:solidFill>
                <a:srgbClr val="74C67E"/>
              </a:solidFill>
            </a:rPr>
            <a:t> to </a:t>
          </a:r>
        </a:p>
        <a:p xmlns:a="http://schemas.openxmlformats.org/drawingml/2006/main">
          <a:r>
            <a:rPr lang="en-US" sz="1000" dirty="0">
              <a:solidFill>
                <a:srgbClr val="74C67E"/>
              </a:solidFill>
            </a:rPr>
            <a:t>counteract rising unemployment</a:t>
          </a:r>
        </a:p>
      </cdr:txBody>
    </cdr:sp>
  </cdr:relSizeAnchor>
  <cdr:relSizeAnchor xmlns:cdr="http://schemas.openxmlformats.org/drawingml/2006/chartDrawing">
    <cdr:from>
      <cdr:x>0.14164</cdr:x>
      <cdr:y>0.8476</cdr:y>
    </cdr:from>
    <cdr:to>
      <cdr:x>0.34198</cdr:x>
      <cdr:y>0.95652</cdr:y>
    </cdr:to>
    <cdr:sp macro="" textlink="">
      <cdr:nvSpPr>
        <cdr:cNvPr id="66" name="TextBox 65">
          <a:extLst xmlns:a="http://schemas.openxmlformats.org/drawingml/2006/main">
            <a:ext uri="{FF2B5EF4-FFF2-40B4-BE49-F238E27FC236}">
              <a16:creationId xmlns:a16="http://schemas.microsoft.com/office/drawing/2014/main" id="{92DA61BC-FE6E-7101-78FC-B9044C1B9AF2}"/>
            </a:ext>
          </a:extLst>
        </cdr:cNvPr>
        <cdr:cNvSpPr txBox="1"/>
      </cdr:nvSpPr>
      <cdr:spPr>
        <a:xfrm xmlns:a="http://schemas.openxmlformats.org/drawingml/2006/main">
          <a:off x="1217613" y="3289923"/>
          <a:ext cx="1722120" cy="42275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dirty="0">
              <a:solidFill>
                <a:srgbClr val="F7B889"/>
              </a:solidFill>
            </a:rPr>
            <a:t>FED funds rate </a:t>
          </a:r>
          <a:r>
            <a:rPr lang="en-US" sz="1000" b="1" dirty="0">
              <a:solidFill>
                <a:srgbClr val="F7B889"/>
              </a:solidFill>
            </a:rPr>
            <a:t>increases</a:t>
          </a:r>
          <a:r>
            <a:rPr lang="en-US" sz="1000" dirty="0">
              <a:solidFill>
                <a:srgbClr val="F7B889"/>
              </a:solidFill>
            </a:rPr>
            <a:t> to </a:t>
          </a:r>
        </a:p>
        <a:p xmlns:a="http://schemas.openxmlformats.org/drawingml/2006/main">
          <a:r>
            <a:rPr lang="en-US" sz="1000" dirty="0">
              <a:solidFill>
                <a:srgbClr val="F7B889"/>
              </a:solidFill>
            </a:rPr>
            <a:t>counteract rising inflation</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59F70-5683-421C-9B6F-5D49A9F503C5}"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FEF09-4216-4EB7-B35B-F4A3436B2516}" type="slidenum">
              <a:rPr lang="en-US" smtClean="0"/>
              <a:t>‹#›</a:t>
            </a:fld>
            <a:endParaRPr lang="en-US"/>
          </a:p>
        </p:txBody>
      </p:sp>
    </p:spTree>
    <p:extLst>
      <p:ext uri="{BB962C8B-B14F-4D97-AF65-F5344CB8AC3E}">
        <p14:creationId xmlns:p14="http://schemas.microsoft.com/office/powerpoint/2010/main" val="236414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FEF09-4216-4EB7-B35B-F4A3436B2516}" type="slidenum">
              <a:rPr lang="en-US" smtClean="0"/>
              <a:t>7</a:t>
            </a:fld>
            <a:endParaRPr lang="en-US"/>
          </a:p>
        </p:txBody>
      </p:sp>
    </p:spTree>
    <p:extLst>
      <p:ext uri="{BB962C8B-B14F-4D97-AF65-F5344CB8AC3E}">
        <p14:creationId xmlns:p14="http://schemas.microsoft.com/office/powerpoint/2010/main" val="61767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109264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6840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2893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299335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3117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564183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974141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41433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8892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591B-F9D4-4C1E-B01E-DA81777DDCB4}" type="datetimeFigureOut">
              <a:rPr lang="en-US" smtClean="0"/>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28049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408513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591B-F9D4-4C1E-B01E-DA81777DDCB4}" type="datetimeFigureOut">
              <a:rPr lang="en-US" smtClean="0"/>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77568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591B-F9D4-4C1E-B01E-DA81777DDCB4}" type="datetimeFigureOut">
              <a:rPr lang="en-US" smtClean="0"/>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31196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591B-F9D4-4C1E-B01E-DA81777DDCB4}" type="datetimeFigureOut">
              <a:rPr lang="en-US" smtClean="0"/>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9337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162819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591B-F9D4-4C1E-B01E-DA81777DDCB4}" type="datetimeFigureOut">
              <a:rPr lang="en-US" smtClean="0"/>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3975F-8218-43AA-8F6B-37CD18C4589B}" type="slidenum">
              <a:rPr lang="en-US" smtClean="0"/>
              <a:t>‹#›</a:t>
            </a:fld>
            <a:endParaRPr lang="en-US"/>
          </a:p>
        </p:txBody>
      </p:sp>
    </p:spTree>
    <p:extLst>
      <p:ext uri="{BB962C8B-B14F-4D97-AF65-F5344CB8AC3E}">
        <p14:creationId xmlns:p14="http://schemas.microsoft.com/office/powerpoint/2010/main" val="415304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99591B-F9D4-4C1E-B01E-DA81777DDCB4}" type="datetimeFigureOut">
              <a:rPr lang="en-US" smtClean="0"/>
              <a:t>9/23/2023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3975F-8218-43AA-8F6B-37CD18C4589B}" type="slidenum">
              <a:rPr lang="en-US" smtClean="0"/>
              <a:t>‹#›</a:t>
            </a:fld>
            <a:endParaRPr lang="en-US"/>
          </a:p>
        </p:txBody>
      </p:sp>
    </p:spTree>
    <p:extLst>
      <p:ext uri="{BB962C8B-B14F-4D97-AF65-F5344CB8AC3E}">
        <p14:creationId xmlns:p14="http://schemas.microsoft.com/office/powerpoint/2010/main" val="104328593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ederalreserve.gov/newsevents/pressreleases/monetary20230920a.htm#:~:text=The%20Committee%20remains%20highly%20attentive,5%2D1%2F2%20percent." TargetMode="Externa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F915-EDAF-AEB4-062D-6B6CBF9C9219}"/>
              </a:ext>
            </a:extLst>
          </p:cNvPr>
          <p:cNvSpPr>
            <a:spLocks noGrp="1"/>
          </p:cNvSpPr>
          <p:nvPr>
            <p:ph type="ctrTitle"/>
          </p:nvPr>
        </p:nvSpPr>
        <p:spPr>
          <a:xfrm>
            <a:off x="1507067" y="2404534"/>
            <a:ext cx="7887656" cy="1646302"/>
          </a:xfrm>
        </p:spPr>
        <p:txBody>
          <a:bodyPr/>
          <a:lstStyle/>
          <a:p>
            <a:r>
              <a:rPr lang="en-US" sz="4800" dirty="0"/>
              <a:t>Story 2 : Can the FED Control Inflation and Maintain Full Employment</a:t>
            </a:r>
          </a:p>
        </p:txBody>
      </p:sp>
      <p:sp>
        <p:nvSpPr>
          <p:cNvPr id="3" name="Subtitle 2">
            <a:extLst>
              <a:ext uri="{FF2B5EF4-FFF2-40B4-BE49-F238E27FC236}">
                <a16:creationId xmlns:a16="http://schemas.microsoft.com/office/drawing/2014/main" id="{E38A4565-971B-17E8-C279-44399548A164}"/>
              </a:ext>
            </a:extLst>
          </p:cNvPr>
          <p:cNvSpPr>
            <a:spLocks noGrp="1"/>
          </p:cNvSpPr>
          <p:nvPr>
            <p:ph type="subTitle" idx="1"/>
          </p:nvPr>
        </p:nvSpPr>
        <p:spPr/>
        <p:txBody>
          <a:bodyPr/>
          <a:lstStyle/>
          <a:p>
            <a:r>
              <a:rPr lang="en-US" dirty="0"/>
              <a:t>By: Shoshana Farber</a:t>
            </a:r>
          </a:p>
        </p:txBody>
      </p:sp>
    </p:spTree>
    <p:extLst>
      <p:ext uri="{BB962C8B-B14F-4D97-AF65-F5344CB8AC3E}">
        <p14:creationId xmlns:p14="http://schemas.microsoft.com/office/powerpoint/2010/main" val="94610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CC96-87E5-A8D3-2A24-CE8C80F1F3B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C9E162C-5C6E-D27D-FC0B-1DE6B6E08EF6}"/>
              </a:ext>
            </a:extLst>
          </p:cNvPr>
          <p:cNvSpPr>
            <a:spLocks noGrp="1"/>
          </p:cNvSpPr>
          <p:nvPr>
            <p:ph idx="1"/>
          </p:nvPr>
        </p:nvSpPr>
        <p:spPr/>
        <p:txBody>
          <a:bodyPr/>
          <a:lstStyle/>
          <a:p>
            <a:r>
              <a:rPr lang="en-US" b="0" i="0" dirty="0">
                <a:solidFill>
                  <a:srgbClr val="111111"/>
                </a:solidFill>
                <a:effectLst/>
                <a:latin typeface="arial" panose="020B0604020202020204" pitchFamily="34" charset="0"/>
              </a:rPr>
              <a:t>The Federal Reserve's mandate from Congress is to control inflation and to maintain low unemployment. These seem to be contradictory objectives.</a:t>
            </a:r>
          </a:p>
          <a:p>
            <a:r>
              <a:rPr lang="en-US" i="0" dirty="0">
                <a:solidFill>
                  <a:srgbClr val="111111"/>
                </a:solidFill>
                <a:effectLst/>
                <a:latin typeface="arial" panose="020B0604020202020204" pitchFamily="34" charset="0"/>
              </a:rPr>
              <a:t>Has the FED been able to fulfill the mandate given to it by Congress?</a:t>
            </a:r>
            <a:endParaRPr lang="en-US" dirty="0"/>
          </a:p>
        </p:txBody>
      </p:sp>
    </p:spTree>
    <p:extLst>
      <p:ext uri="{BB962C8B-B14F-4D97-AF65-F5344CB8AC3E}">
        <p14:creationId xmlns:p14="http://schemas.microsoft.com/office/powerpoint/2010/main" val="244260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8F6FDF1E-5E5B-2CE2-A62C-917877D9E9F9}"/>
              </a:ext>
            </a:extLst>
          </p:cNvPr>
          <p:cNvGraphicFramePr>
            <a:graphicFrameLocks/>
          </p:cNvGraphicFramePr>
          <p:nvPr>
            <p:extLst>
              <p:ext uri="{D42A27DB-BD31-4B8C-83A1-F6EECF244321}">
                <p14:modId xmlns:p14="http://schemas.microsoft.com/office/powerpoint/2010/main" val="2450567334"/>
              </p:ext>
            </p:extLst>
          </p:nvPr>
        </p:nvGraphicFramePr>
        <p:xfrm>
          <a:off x="232338" y="368468"/>
          <a:ext cx="8695762" cy="3835656"/>
        </p:xfrm>
        <a:graphic>
          <a:graphicData uri="http://schemas.openxmlformats.org/drawingml/2006/chart">
            <c:chart xmlns:c="http://schemas.openxmlformats.org/drawingml/2006/chart" xmlns:r="http://schemas.openxmlformats.org/officeDocument/2006/relationships" r:id="rId2"/>
          </a:graphicData>
        </a:graphic>
      </p:graphicFrame>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normAutofit fontScale="85000" lnSpcReduction="20000"/>
          </a:bodyPr>
          <a:lstStyle/>
          <a:p>
            <a:pPr>
              <a:lnSpc>
                <a:spcPct val="120000"/>
              </a:lnSpc>
            </a:pPr>
            <a:r>
              <a:rPr lang="en-US" sz="1900" dirty="0"/>
              <a:t>Increases in</a:t>
            </a:r>
            <a:r>
              <a:rPr lang="en-US" sz="1900" baseline="0" dirty="0"/>
              <a:t> FED </a:t>
            </a:r>
            <a:r>
              <a:rPr lang="en-US" sz="1900" dirty="0"/>
              <a:t>funds rates typically lag behind increases in inflation as the Federal Reserve increases interest rates to battle rising inflation</a:t>
            </a:r>
          </a:p>
          <a:p>
            <a:pPr>
              <a:lnSpc>
                <a:spcPct val="120000"/>
              </a:lnSpc>
            </a:pPr>
            <a:r>
              <a:rPr lang="en-US" sz="1900" dirty="0"/>
              <a:t>The Federal Reserve strives to maintain an inflation rate of about 2%*</a:t>
            </a:r>
          </a:p>
          <a:p>
            <a:endParaRPr lang="en-US" sz="1800" dirty="0"/>
          </a:p>
          <a:p>
            <a:pPr marL="0" indent="0">
              <a:buNone/>
            </a:pPr>
            <a:r>
              <a:rPr lang="en-US" sz="1200" dirty="0"/>
              <a:t>*Based on the Federal Reserve’s FOMC statement as of September 20</a:t>
            </a:r>
            <a:r>
              <a:rPr lang="en-US" sz="1200" baseline="30000" dirty="0"/>
              <a:t>th</a:t>
            </a:r>
            <a:r>
              <a:rPr lang="en-US" sz="1200" dirty="0"/>
              <a:t>, 2023 (</a:t>
            </a:r>
            <a:r>
              <a:rPr lang="en-US" sz="1200" dirty="0">
                <a:hlinkClick r:id="rId3"/>
              </a:rPr>
              <a:t>link</a:t>
            </a:r>
            <a:r>
              <a:rPr lang="en-US" sz="1200" dirty="0"/>
              <a:t>)</a:t>
            </a:r>
            <a:endParaRPr lang="en-US" sz="1800" dirty="0"/>
          </a:p>
          <a:p>
            <a:endParaRPr lang="en-US" dirty="0"/>
          </a:p>
        </p:txBody>
      </p:sp>
      <p:sp>
        <p:nvSpPr>
          <p:cNvPr id="18" name="TextBox 17">
            <a:extLst>
              <a:ext uri="{FF2B5EF4-FFF2-40B4-BE49-F238E27FC236}">
                <a16:creationId xmlns:a16="http://schemas.microsoft.com/office/drawing/2014/main" id="{A22EFDF6-55E9-FE17-F946-B0AAF41C663F}"/>
              </a:ext>
            </a:extLst>
          </p:cNvPr>
          <p:cNvSpPr txBox="1"/>
          <p:nvPr/>
        </p:nvSpPr>
        <p:spPr>
          <a:xfrm>
            <a:off x="8502981" y="29795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
        <p:nvSpPr>
          <p:cNvPr id="19" name="TextBox 18">
            <a:extLst>
              <a:ext uri="{FF2B5EF4-FFF2-40B4-BE49-F238E27FC236}">
                <a16:creationId xmlns:a16="http://schemas.microsoft.com/office/drawing/2014/main" id="{E856DB08-040D-37DA-DC5E-6B2787AE81CE}"/>
              </a:ext>
            </a:extLst>
          </p:cNvPr>
          <p:cNvSpPr txBox="1"/>
          <p:nvPr/>
        </p:nvSpPr>
        <p:spPr>
          <a:xfrm>
            <a:off x="8522031" y="1245801"/>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cxnSp>
        <p:nvCxnSpPr>
          <p:cNvPr id="20" name="Straight Connector 19">
            <a:extLst>
              <a:ext uri="{FF2B5EF4-FFF2-40B4-BE49-F238E27FC236}">
                <a16:creationId xmlns:a16="http://schemas.microsoft.com/office/drawing/2014/main" id="{FE9703BF-9B65-611D-589E-E490D7E788BA}"/>
              </a:ext>
            </a:extLst>
          </p:cNvPr>
          <p:cNvCxnSpPr/>
          <p:nvPr/>
        </p:nvCxnSpPr>
        <p:spPr>
          <a:xfrm>
            <a:off x="6339912" y="1148062"/>
            <a:ext cx="0" cy="2420471"/>
          </a:xfrm>
          <a:prstGeom prst="line">
            <a:avLst/>
          </a:prstGeom>
          <a:ln>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768729-E3F9-C4B2-40BD-117B0E64160D}"/>
              </a:ext>
            </a:extLst>
          </p:cNvPr>
          <p:cNvSpPr txBox="1"/>
          <p:nvPr/>
        </p:nvSpPr>
        <p:spPr>
          <a:xfrm>
            <a:off x="1255431" y="1061135"/>
            <a:ext cx="1111202" cy="430887"/>
          </a:xfrm>
          <a:prstGeom prst="rect">
            <a:avLst/>
          </a:prstGeom>
          <a:noFill/>
        </p:spPr>
        <p:txBody>
          <a:bodyPr wrap="none" rtlCol="0">
            <a:spAutoFit/>
          </a:bodyPr>
          <a:lstStyle/>
          <a:p>
            <a:r>
              <a:rPr lang="en-US" sz="1100" dirty="0">
                <a:solidFill>
                  <a:schemeClr val="accent3">
                    <a:lumMod val="60000"/>
                    <a:lumOff val="40000"/>
                  </a:schemeClr>
                </a:solidFill>
              </a:rPr>
              <a:t>Increase in </a:t>
            </a:r>
          </a:p>
          <a:p>
            <a:r>
              <a:rPr lang="en-US" sz="1100" dirty="0">
                <a:solidFill>
                  <a:schemeClr val="accent3">
                    <a:lumMod val="60000"/>
                    <a:lumOff val="40000"/>
                  </a:schemeClr>
                </a:solidFill>
              </a:rPr>
              <a:t>FED funds rate</a:t>
            </a:r>
          </a:p>
        </p:txBody>
      </p:sp>
      <p:sp>
        <p:nvSpPr>
          <p:cNvPr id="23" name="TextBox 22">
            <a:extLst>
              <a:ext uri="{FF2B5EF4-FFF2-40B4-BE49-F238E27FC236}">
                <a16:creationId xmlns:a16="http://schemas.microsoft.com/office/drawing/2014/main" id="{ED193DE9-A816-02D3-DB2D-B6BB128B3DE0}"/>
              </a:ext>
            </a:extLst>
          </p:cNvPr>
          <p:cNvSpPr txBox="1"/>
          <p:nvPr/>
        </p:nvSpPr>
        <p:spPr>
          <a:xfrm>
            <a:off x="5321397" y="2779475"/>
            <a:ext cx="1079407" cy="246221"/>
          </a:xfrm>
          <a:prstGeom prst="rect">
            <a:avLst/>
          </a:prstGeom>
          <a:noFill/>
        </p:spPr>
        <p:txBody>
          <a:bodyPr wrap="square" rtlCol="0">
            <a:spAutoFit/>
          </a:bodyPr>
          <a:lstStyle/>
          <a:p>
            <a:r>
              <a:rPr lang="en-US" sz="1000" dirty="0">
                <a:solidFill>
                  <a:srgbClr val="F7B889"/>
                </a:solidFill>
              </a:rPr>
              <a:t>Target rate: 2%</a:t>
            </a:r>
          </a:p>
        </p:txBody>
      </p:sp>
    </p:spTree>
    <p:extLst>
      <p:ext uri="{BB962C8B-B14F-4D97-AF65-F5344CB8AC3E}">
        <p14:creationId xmlns:p14="http://schemas.microsoft.com/office/powerpoint/2010/main" val="328150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8F6FDF1E-5E5B-2CE2-A62C-917877D9E9F9}"/>
              </a:ext>
            </a:extLst>
          </p:cNvPr>
          <p:cNvGraphicFramePr>
            <a:graphicFrameLocks/>
          </p:cNvGraphicFramePr>
          <p:nvPr>
            <p:extLst>
              <p:ext uri="{D42A27DB-BD31-4B8C-83A1-F6EECF244321}">
                <p14:modId xmlns:p14="http://schemas.microsoft.com/office/powerpoint/2010/main" val="4183521181"/>
              </p:ext>
            </p:extLst>
          </p:nvPr>
        </p:nvGraphicFramePr>
        <p:xfrm>
          <a:off x="232338" y="368468"/>
          <a:ext cx="8695762" cy="3835656"/>
        </p:xfrm>
        <a:graphic>
          <a:graphicData uri="http://schemas.openxmlformats.org/drawingml/2006/chart">
            <c:chart xmlns:c="http://schemas.openxmlformats.org/drawingml/2006/chart" xmlns:r="http://schemas.openxmlformats.org/officeDocument/2006/relationships" r:id="rId2"/>
          </a:graphicData>
        </a:graphic>
      </p:graphicFrame>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lstStyle/>
          <a:p>
            <a:r>
              <a:rPr lang="en-US" dirty="0"/>
              <a:t>Increased federal interest rates discourage borrowing and slow down economic growth which leads to less inflationary pressure</a:t>
            </a:r>
          </a:p>
          <a:p>
            <a:r>
              <a:rPr lang="en-US" dirty="0"/>
              <a:t>For the most part, inflation rates have been centered around the FED’s target rate of 2%</a:t>
            </a:r>
          </a:p>
          <a:p>
            <a:endParaRPr lang="en-US" dirty="0"/>
          </a:p>
        </p:txBody>
      </p:sp>
      <p:sp>
        <p:nvSpPr>
          <p:cNvPr id="18" name="TextBox 17">
            <a:extLst>
              <a:ext uri="{FF2B5EF4-FFF2-40B4-BE49-F238E27FC236}">
                <a16:creationId xmlns:a16="http://schemas.microsoft.com/office/drawing/2014/main" id="{A22EFDF6-55E9-FE17-F946-B0AAF41C663F}"/>
              </a:ext>
            </a:extLst>
          </p:cNvPr>
          <p:cNvSpPr txBox="1"/>
          <p:nvPr/>
        </p:nvSpPr>
        <p:spPr>
          <a:xfrm>
            <a:off x="8502981" y="29795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
        <p:nvSpPr>
          <p:cNvPr id="19" name="TextBox 18">
            <a:extLst>
              <a:ext uri="{FF2B5EF4-FFF2-40B4-BE49-F238E27FC236}">
                <a16:creationId xmlns:a16="http://schemas.microsoft.com/office/drawing/2014/main" id="{E856DB08-040D-37DA-DC5E-6B2787AE81CE}"/>
              </a:ext>
            </a:extLst>
          </p:cNvPr>
          <p:cNvSpPr txBox="1"/>
          <p:nvPr/>
        </p:nvSpPr>
        <p:spPr>
          <a:xfrm>
            <a:off x="8522031" y="1245801"/>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cxnSp>
        <p:nvCxnSpPr>
          <p:cNvPr id="20" name="Straight Connector 19">
            <a:extLst>
              <a:ext uri="{FF2B5EF4-FFF2-40B4-BE49-F238E27FC236}">
                <a16:creationId xmlns:a16="http://schemas.microsoft.com/office/drawing/2014/main" id="{FE9703BF-9B65-611D-589E-E490D7E788BA}"/>
              </a:ext>
            </a:extLst>
          </p:cNvPr>
          <p:cNvCxnSpPr/>
          <p:nvPr/>
        </p:nvCxnSpPr>
        <p:spPr>
          <a:xfrm>
            <a:off x="7269029" y="1141488"/>
            <a:ext cx="0" cy="2420471"/>
          </a:xfrm>
          <a:prstGeom prst="line">
            <a:avLst/>
          </a:prstGeom>
          <a:ln>
            <a:solidFill>
              <a:srgbClr val="F7B889"/>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B768729-E3F9-C4B2-40BD-117B0E64160D}"/>
              </a:ext>
            </a:extLst>
          </p:cNvPr>
          <p:cNvSpPr txBox="1"/>
          <p:nvPr/>
        </p:nvSpPr>
        <p:spPr>
          <a:xfrm>
            <a:off x="1585108" y="1061135"/>
            <a:ext cx="1021433" cy="430887"/>
          </a:xfrm>
          <a:prstGeom prst="rect">
            <a:avLst/>
          </a:prstGeom>
          <a:noFill/>
        </p:spPr>
        <p:txBody>
          <a:bodyPr wrap="none" rtlCol="0">
            <a:spAutoFit/>
          </a:bodyPr>
          <a:lstStyle/>
          <a:p>
            <a:r>
              <a:rPr lang="en-US" sz="1100" dirty="0">
                <a:solidFill>
                  <a:srgbClr val="F7B889"/>
                </a:solidFill>
              </a:rPr>
              <a:t>Decrease in </a:t>
            </a:r>
          </a:p>
          <a:p>
            <a:r>
              <a:rPr lang="en-US" sz="1100" dirty="0">
                <a:solidFill>
                  <a:srgbClr val="F7B889"/>
                </a:solidFill>
              </a:rPr>
              <a:t>inflation rate</a:t>
            </a:r>
          </a:p>
        </p:txBody>
      </p:sp>
      <p:sp>
        <p:nvSpPr>
          <p:cNvPr id="4" name="TextBox 3">
            <a:extLst>
              <a:ext uri="{FF2B5EF4-FFF2-40B4-BE49-F238E27FC236}">
                <a16:creationId xmlns:a16="http://schemas.microsoft.com/office/drawing/2014/main" id="{1C5F3172-C3FF-3BBE-C78A-704D9BE2DBFB}"/>
              </a:ext>
            </a:extLst>
          </p:cNvPr>
          <p:cNvSpPr txBox="1"/>
          <p:nvPr/>
        </p:nvSpPr>
        <p:spPr>
          <a:xfrm>
            <a:off x="5321397" y="2779475"/>
            <a:ext cx="1079407" cy="246221"/>
          </a:xfrm>
          <a:prstGeom prst="rect">
            <a:avLst/>
          </a:prstGeom>
          <a:noFill/>
        </p:spPr>
        <p:txBody>
          <a:bodyPr wrap="square" rtlCol="0">
            <a:spAutoFit/>
          </a:bodyPr>
          <a:lstStyle/>
          <a:p>
            <a:r>
              <a:rPr lang="en-US" sz="1000" dirty="0">
                <a:solidFill>
                  <a:srgbClr val="F7B889"/>
                </a:solidFill>
              </a:rPr>
              <a:t>Target rate: 2%</a:t>
            </a:r>
          </a:p>
        </p:txBody>
      </p:sp>
    </p:spTree>
    <p:extLst>
      <p:ext uri="{BB962C8B-B14F-4D97-AF65-F5344CB8AC3E}">
        <p14:creationId xmlns:p14="http://schemas.microsoft.com/office/powerpoint/2010/main" val="13970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normAutofit fontScale="85000" lnSpcReduction="20000"/>
          </a:bodyPr>
          <a:lstStyle/>
          <a:p>
            <a:pPr>
              <a:lnSpc>
                <a:spcPct val="120000"/>
              </a:lnSpc>
            </a:pPr>
            <a:r>
              <a:rPr lang="en-US" sz="1900" dirty="0"/>
              <a:t>The Federal Reserve attempts to counteract high unemployment rates by decreasing interest rates which encourages borrowing thereby stimulating the economy and leading to increased hiring*</a:t>
            </a:r>
          </a:p>
          <a:p>
            <a:pPr marL="0" indent="0">
              <a:buNone/>
            </a:pPr>
            <a:endParaRPr lang="en-US" dirty="0"/>
          </a:p>
          <a:p>
            <a:pPr marL="0" indent="0">
              <a:buNone/>
            </a:pPr>
            <a:r>
              <a:rPr lang="en-US" sz="1200" dirty="0"/>
              <a:t>*It is important to note that unemployment is influenced by various factors beyond monetary policy, such as technological advancement, demographics, global economic conditions, and structural aspects of the labor market</a:t>
            </a:r>
            <a:endParaRPr lang="en-US" dirty="0"/>
          </a:p>
        </p:txBody>
      </p:sp>
      <p:graphicFrame>
        <p:nvGraphicFramePr>
          <p:cNvPr id="2" name="Content Placeholder 3">
            <a:extLst>
              <a:ext uri="{FF2B5EF4-FFF2-40B4-BE49-F238E27FC236}">
                <a16:creationId xmlns:a16="http://schemas.microsoft.com/office/drawing/2014/main" id="{97228F73-3B5A-5116-826E-C8C289C95080}"/>
              </a:ext>
            </a:extLst>
          </p:cNvPr>
          <p:cNvGraphicFramePr>
            <a:graphicFrameLocks/>
          </p:cNvGraphicFramePr>
          <p:nvPr>
            <p:extLst>
              <p:ext uri="{D42A27DB-BD31-4B8C-83A1-F6EECF244321}">
                <p14:modId xmlns:p14="http://schemas.microsoft.com/office/powerpoint/2010/main" val="4271947972"/>
              </p:ext>
            </p:extLst>
          </p:nvPr>
        </p:nvGraphicFramePr>
        <p:xfrm>
          <a:off x="238688" y="425195"/>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84D8AB7-452B-25FE-0D80-2B8198ACBD87}"/>
              </a:ext>
            </a:extLst>
          </p:cNvPr>
          <p:cNvSpPr txBox="1"/>
          <p:nvPr/>
        </p:nvSpPr>
        <p:spPr>
          <a:xfrm>
            <a:off x="8520535" y="2818000"/>
            <a:ext cx="1455848" cy="246221"/>
          </a:xfrm>
          <a:prstGeom prst="rect">
            <a:avLst/>
          </a:prstGeom>
          <a:noFill/>
        </p:spPr>
        <p:txBody>
          <a:bodyPr wrap="none" rtlCol="0">
            <a:spAutoFit/>
          </a:bodyPr>
          <a:lstStyle/>
          <a:p>
            <a:r>
              <a:rPr lang="en-US" sz="1000" dirty="0">
                <a:solidFill>
                  <a:schemeClr val="tx1">
                    <a:lumMod val="75000"/>
                    <a:lumOff val="25000"/>
                  </a:schemeClr>
                </a:solidFill>
              </a:rPr>
              <a:t>UNEMPLOYMENT RATE</a:t>
            </a:r>
          </a:p>
        </p:txBody>
      </p:sp>
      <p:sp>
        <p:nvSpPr>
          <p:cNvPr id="4" name="TextBox 3">
            <a:extLst>
              <a:ext uri="{FF2B5EF4-FFF2-40B4-BE49-F238E27FC236}">
                <a16:creationId xmlns:a16="http://schemas.microsoft.com/office/drawing/2014/main" id="{B172C30B-8B67-9F05-C9A1-B21E2F8A51F4}"/>
              </a:ext>
            </a:extLst>
          </p:cNvPr>
          <p:cNvSpPr txBox="1"/>
          <p:nvPr/>
        </p:nvSpPr>
        <p:spPr>
          <a:xfrm>
            <a:off x="8520535" y="3220830"/>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spTree>
    <p:extLst>
      <p:ext uri="{BB962C8B-B14F-4D97-AF65-F5344CB8AC3E}">
        <p14:creationId xmlns:p14="http://schemas.microsoft.com/office/powerpoint/2010/main" val="284207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4">
            <a:extLst>
              <a:ext uri="{FF2B5EF4-FFF2-40B4-BE49-F238E27FC236}">
                <a16:creationId xmlns:a16="http://schemas.microsoft.com/office/drawing/2014/main" id="{3324F82C-E77B-69C9-55ED-73625D817F75}"/>
              </a:ext>
            </a:extLst>
          </p:cNvPr>
          <p:cNvSpPr>
            <a:spLocks noGrp="1"/>
          </p:cNvSpPr>
          <p:nvPr>
            <p:ph idx="1"/>
          </p:nvPr>
        </p:nvSpPr>
        <p:spPr>
          <a:xfrm>
            <a:off x="677334" y="4508500"/>
            <a:ext cx="8596668" cy="1532862"/>
          </a:xfrm>
        </p:spPr>
        <p:txBody>
          <a:bodyPr/>
          <a:lstStyle/>
          <a:p>
            <a:r>
              <a:rPr lang="en-US" dirty="0"/>
              <a:t>The Federal Reserve has been given a difficult job by Congress, as they must attempt to address rising inflation and rising unemployment rates at the same time</a:t>
            </a:r>
          </a:p>
          <a:p>
            <a:endParaRPr lang="en-US" dirty="0"/>
          </a:p>
        </p:txBody>
      </p:sp>
      <p:sp>
        <p:nvSpPr>
          <p:cNvPr id="3" name="TextBox 2">
            <a:extLst>
              <a:ext uri="{FF2B5EF4-FFF2-40B4-BE49-F238E27FC236}">
                <a16:creationId xmlns:a16="http://schemas.microsoft.com/office/drawing/2014/main" id="{F84D8AB7-452B-25FE-0D80-2B8198ACBD87}"/>
              </a:ext>
            </a:extLst>
          </p:cNvPr>
          <p:cNvSpPr txBox="1"/>
          <p:nvPr/>
        </p:nvSpPr>
        <p:spPr>
          <a:xfrm>
            <a:off x="8520494" y="2704441"/>
            <a:ext cx="1455848" cy="246221"/>
          </a:xfrm>
          <a:prstGeom prst="rect">
            <a:avLst/>
          </a:prstGeom>
          <a:noFill/>
        </p:spPr>
        <p:txBody>
          <a:bodyPr wrap="none" rtlCol="0">
            <a:spAutoFit/>
          </a:bodyPr>
          <a:lstStyle/>
          <a:p>
            <a:r>
              <a:rPr lang="en-US" sz="1000" dirty="0">
                <a:solidFill>
                  <a:schemeClr val="tx1">
                    <a:lumMod val="75000"/>
                    <a:lumOff val="25000"/>
                  </a:schemeClr>
                </a:solidFill>
              </a:rPr>
              <a:t>UNEMPLOYMENT RATE</a:t>
            </a:r>
          </a:p>
        </p:txBody>
      </p:sp>
      <p:sp>
        <p:nvSpPr>
          <p:cNvPr id="4" name="TextBox 3">
            <a:extLst>
              <a:ext uri="{FF2B5EF4-FFF2-40B4-BE49-F238E27FC236}">
                <a16:creationId xmlns:a16="http://schemas.microsoft.com/office/drawing/2014/main" id="{B172C30B-8B67-9F05-C9A1-B21E2F8A51F4}"/>
              </a:ext>
            </a:extLst>
          </p:cNvPr>
          <p:cNvSpPr txBox="1"/>
          <p:nvPr/>
        </p:nvSpPr>
        <p:spPr>
          <a:xfrm>
            <a:off x="8520494" y="3065439"/>
            <a:ext cx="1141659" cy="246221"/>
          </a:xfrm>
          <a:prstGeom prst="rect">
            <a:avLst/>
          </a:prstGeom>
          <a:noFill/>
        </p:spPr>
        <p:txBody>
          <a:bodyPr wrap="none" rtlCol="0">
            <a:spAutoFit/>
          </a:bodyPr>
          <a:lstStyle/>
          <a:p>
            <a:r>
              <a:rPr lang="en-US" sz="1000" dirty="0">
                <a:solidFill>
                  <a:schemeClr val="tx1">
                    <a:lumMod val="75000"/>
                    <a:lumOff val="25000"/>
                  </a:schemeClr>
                </a:solidFill>
              </a:rPr>
              <a:t>FED FUNDS RATE</a:t>
            </a:r>
          </a:p>
        </p:txBody>
      </p:sp>
      <p:graphicFrame>
        <p:nvGraphicFramePr>
          <p:cNvPr id="8" name="Chart 7">
            <a:extLst>
              <a:ext uri="{FF2B5EF4-FFF2-40B4-BE49-F238E27FC236}">
                <a16:creationId xmlns:a16="http://schemas.microsoft.com/office/drawing/2014/main" id="{BD2500AF-768A-3D43-10F9-EDA034E7890D}"/>
              </a:ext>
            </a:extLst>
          </p:cNvPr>
          <p:cNvGraphicFramePr>
            <a:graphicFrameLocks/>
          </p:cNvGraphicFramePr>
          <p:nvPr>
            <p:extLst>
              <p:ext uri="{D42A27DB-BD31-4B8C-83A1-F6EECF244321}">
                <p14:modId xmlns:p14="http://schemas.microsoft.com/office/powerpoint/2010/main" val="3664083974"/>
              </p:ext>
            </p:extLst>
          </p:nvPr>
        </p:nvGraphicFramePr>
        <p:xfrm>
          <a:off x="238330" y="408781"/>
          <a:ext cx="8596311"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86CE881-A85F-7E4E-3DE9-0ADB939F0096}"/>
              </a:ext>
            </a:extLst>
          </p:cNvPr>
          <p:cNvSpPr txBox="1"/>
          <p:nvPr/>
        </p:nvSpPr>
        <p:spPr>
          <a:xfrm>
            <a:off x="8520494" y="1802426"/>
            <a:ext cx="1119217" cy="246221"/>
          </a:xfrm>
          <a:prstGeom prst="rect">
            <a:avLst/>
          </a:prstGeom>
          <a:noFill/>
        </p:spPr>
        <p:txBody>
          <a:bodyPr wrap="none" rtlCol="0">
            <a:spAutoFit/>
          </a:bodyPr>
          <a:lstStyle/>
          <a:p>
            <a:r>
              <a:rPr lang="en-US" sz="1000" dirty="0">
                <a:solidFill>
                  <a:schemeClr val="tx1">
                    <a:lumMod val="75000"/>
                    <a:lumOff val="25000"/>
                  </a:schemeClr>
                </a:solidFill>
              </a:rPr>
              <a:t>INFLATION RATE</a:t>
            </a:r>
          </a:p>
        </p:txBody>
      </p:sp>
    </p:spTree>
    <p:extLst>
      <p:ext uri="{BB962C8B-B14F-4D97-AF65-F5344CB8AC3E}">
        <p14:creationId xmlns:p14="http://schemas.microsoft.com/office/powerpoint/2010/main" val="207887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57D7-92BE-75B8-177B-BAC0D1F8EB60}"/>
              </a:ext>
            </a:extLst>
          </p:cNvPr>
          <p:cNvSpPr>
            <a:spLocks noGrp="1"/>
          </p:cNvSpPr>
          <p:nvPr>
            <p:ph type="title"/>
          </p:nvPr>
        </p:nvSpPr>
        <p:spPr/>
        <p:txBody>
          <a:bodyPr>
            <a:normAutofit fontScale="90000"/>
          </a:bodyPr>
          <a:lstStyle/>
          <a:p>
            <a:r>
              <a:rPr lang="en-US" dirty="0"/>
              <a:t>Has the FED been able to fulfill the mandate given to it by Congress?</a:t>
            </a:r>
            <a:br>
              <a:rPr lang="en-US" dirty="0"/>
            </a:br>
            <a:endParaRPr lang="en-US" dirty="0"/>
          </a:p>
        </p:txBody>
      </p:sp>
      <p:sp>
        <p:nvSpPr>
          <p:cNvPr id="3" name="Content Placeholder 2">
            <a:extLst>
              <a:ext uri="{FF2B5EF4-FFF2-40B4-BE49-F238E27FC236}">
                <a16:creationId xmlns:a16="http://schemas.microsoft.com/office/drawing/2014/main" id="{4AE8AC6D-4F75-418A-7E05-3D5A33303090}"/>
              </a:ext>
            </a:extLst>
          </p:cNvPr>
          <p:cNvSpPr>
            <a:spLocks noGrp="1"/>
          </p:cNvSpPr>
          <p:nvPr>
            <p:ph idx="1"/>
          </p:nvPr>
        </p:nvSpPr>
        <p:spPr/>
        <p:txBody>
          <a:bodyPr/>
          <a:lstStyle/>
          <a:p>
            <a:r>
              <a:rPr lang="en-US" dirty="0"/>
              <a:t>The Federal Reserve has generally been successful in maintaining their target inflation rate of about 2% by raising interest rates in reaction to rises in inflation rates.</a:t>
            </a:r>
          </a:p>
          <a:p>
            <a:r>
              <a:rPr lang="en-US" dirty="0"/>
              <a:t>The inverse relationship between unemployment rates and FED funds rates indicates that the Federal Reserve is using monetary policy to influence unemployment rates.</a:t>
            </a:r>
          </a:p>
          <a:p>
            <a:r>
              <a:rPr lang="en-US" dirty="0"/>
              <a:t>The Federal Reserve’s mandate is an extremely hard one and requires many trade-offs. Increases in interest rates to curb rising inflation can also result in less economic growth and fewer job opportunities. Conversely, decreases in interest rates to accommodate for greater job growth lead to greater stimulus of the economy and increases in inflationary pressure. </a:t>
            </a:r>
          </a:p>
          <a:p>
            <a:endParaRPr lang="en-US" dirty="0"/>
          </a:p>
        </p:txBody>
      </p:sp>
    </p:spTree>
    <p:extLst>
      <p:ext uri="{BB962C8B-B14F-4D97-AF65-F5344CB8AC3E}">
        <p14:creationId xmlns:p14="http://schemas.microsoft.com/office/powerpoint/2010/main" val="425141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AB73-E23A-4221-02D9-F84C1767ED3B}"/>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069D5F57-6635-9060-4EBF-AEF7B2DEDDB7}"/>
              </a:ext>
            </a:extLst>
          </p:cNvPr>
          <p:cNvSpPr>
            <a:spLocks noGrp="1"/>
          </p:cNvSpPr>
          <p:nvPr>
            <p:ph idx="1"/>
          </p:nvPr>
        </p:nvSpPr>
        <p:spPr/>
        <p:txBody>
          <a:bodyPr/>
          <a:lstStyle/>
          <a:p>
            <a:r>
              <a:rPr lang="en-US" dirty="0"/>
              <a:t>The Consumer Price Index (CPI) (Bureau of Labor Statistics)</a:t>
            </a:r>
          </a:p>
          <a:p>
            <a:endParaRPr lang="en-US" dirty="0"/>
          </a:p>
          <a:p>
            <a:r>
              <a:rPr lang="en-US" dirty="0"/>
              <a:t>The FED Funds Rate (FRED) (Federal Reserve Board)</a:t>
            </a:r>
          </a:p>
          <a:p>
            <a:endParaRPr lang="en-US" dirty="0"/>
          </a:p>
          <a:p>
            <a:r>
              <a:rPr lang="en-US" dirty="0"/>
              <a:t>Unemployment Rate  (Bureau of Labor Statistics)</a:t>
            </a:r>
          </a:p>
        </p:txBody>
      </p:sp>
    </p:spTree>
    <p:extLst>
      <p:ext uri="{BB962C8B-B14F-4D97-AF65-F5344CB8AC3E}">
        <p14:creationId xmlns:p14="http://schemas.microsoft.com/office/powerpoint/2010/main" val="4090799940"/>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684</TotalTime>
  <Words>550</Words>
  <Application>Microsoft Office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vt:lpstr>
      <vt:lpstr>Calibri</vt:lpstr>
      <vt:lpstr>Trebuchet MS</vt:lpstr>
      <vt:lpstr>Wingdings 3</vt:lpstr>
      <vt:lpstr>Facet</vt:lpstr>
      <vt:lpstr>Story 2 : Can the FED Control Inflation and Maintain Full Employment</vt:lpstr>
      <vt:lpstr>Objective:</vt:lpstr>
      <vt:lpstr>PowerPoint Presentation</vt:lpstr>
      <vt:lpstr>PowerPoint Presentation</vt:lpstr>
      <vt:lpstr>PowerPoint Presentation</vt:lpstr>
      <vt:lpstr>PowerPoint Presentation</vt:lpstr>
      <vt:lpstr>Has the FED been able to fulfill the mandate given to it by Congress? </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2 : Can the FED Control Inflation and Maintain Full Employment</dc:title>
  <dc:creator>Shoshana Farber</dc:creator>
  <cp:lastModifiedBy>Shoshana Farber</cp:lastModifiedBy>
  <cp:revision>17</cp:revision>
  <dcterms:created xsi:type="dcterms:W3CDTF">2023-09-24T02:39:01Z</dcterms:created>
  <dcterms:modified xsi:type="dcterms:W3CDTF">2023-09-24T14:03:08Z</dcterms:modified>
</cp:coreProperties>
</file>