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63" r:id="rId5"/>
    <p:sldId id="261" r:id="rId6"/>
    <p:sldId id="258" r:id="rId7"/>
    <p:sldId id="260" r:id="rId8"/>
    <p:sldId id="259"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3D0C-D7B1-49E5-1963-CDEE7BBF9ADC}"/>
              </a:ext>
            </a:extLst>
          </p:cNvPr>
          <p:cNvSpPr>
            <a:spLocks noGrp="1"/>
          </p:cNvSpPr>
          <p:nvPr>
            <p:ph type="ctrTitle"/>
          </p:nvPr>
        </p:nvSpPr>
        <p:spPr/>
        <p:txBody>
          <a:bodyPr/>
          <a:lstStyle/>
          <a:p>
            <a:r>
              <a:rPr lang="en-US" dirty="0"/>
              <a:t>Team Binary-Fish tank monitoring system	</a:t>
            </a:r>
          </a:p>
        </p:txBody>
      </p:sp>
      <p:sp>
        <p:nvSpPr>
          <p:cNvPr id="3" name="Subtitle 2">
            <a:extLst>
              <a:ext uri="{FF2B5EF4-FFF2-40B4-BE49-F238E27FC236}">
                <a16:creationId xmlns:a16="http://schemas.microsoft.com/office/drawing/2014/main" id="{25F632F6-BEA4-A0FC-2037-19F16380AA07}"/>
              </a:ext>
            </a:extLst>
          </p:cNvPr>
          <p:cNvSpPr>
            <a:spLocks noGrp="1"/>
          </p:cNvSpPr>
          <p:nvPr>
            <p:ph type="subTitle" idx="1"/>
          </p:nvPr>
        </p:nvSpPr>
        <p:spPr/>
        <p:txBody>
          <a:bodyPr/>
          <a:lstStyle/>
          <a:p>
            <a:r>
              <a:rPr lang="en-US" dirty="0"/>
              <a:t>Shanaaz Ahamed</a:t>
            </a:r>
          </a:p>
          <a:p>
            <a:r>
              <a:rPr lang="en-US" dirty="0"/>
              <a:t>Mohamed Sarraj</a:t>
            </a:r>
          </a:p>
        </p:txBody>
      </p:sp>
    </p:spTree>
    <p:extLst>
      <p:ext uri="{BB962C8B-B14F-4D97-AF65-F5344CB8AC3E}">
        <p14:creationId xmlns:p14="http://schemas.microsoft.com/office/powerpoint/2010/main" val="30814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3D0C-D7B1-49E5-1963-CDEE7BBF9ADC}"/>
              </a:ext>
            </a:extLst>
          </p:cNvPr>
          <p:cNvSpPr>
            <a:spLocks noGrp="1"/>
          </p:cNvSpPr>
          <p:nvPr>
            <p:ph type="title"/>
          </p:nvPr>
        </p:nvSpPr>
        <p:spPr>
          <a:xfrm>
            <a:off x="4592184" y="324239"/>
            <a:ext cx="6019800" cy="1143000"/>
          </a:xfrm>
        </p:spPr>
        <p:txBody>
          <a:bodyPr/>
          <a:lstStyle/>
          <a:p>
            <a:r>
              <a:rPr lang="en-US" dirty="0"/>
              <a:t>Feeding system</a:t>
            </a:r>
          </a:p>
        </p:txBody>
      </p:sp>
      <p:sp>
        <p:nvSpPr>
          <p:cNvPr id="4" name="Picture Placeholder 3">
            <a:extLst>
              <a:ext uri="{FF2B5EF4-FFF2-40B4-BE49-F238E27FC236}">
                <a16:creationId xmlns:a16="http://schemas.microsoft.com/office/drawing/2014/main" id="{6582FE3A-D1F5-1521-43C9-1F517181E250}"/>
              </a:ext>
            </a:extLst>
          </p:cNvPr>
          <p:cNvSpPr>
            <a:spLocks noGrp="1"/>
          </p:cNvSpPr>
          <p:nvPr>
            <p:ph type="pic" idx="1"/>
          </p:nvPr>
        </p:nvSpPr>
        <p:spPr/>
      </p:sp>
      <p:sp>
        <p:nvSpPr>
          <p:cNvPr id="3" name="Subtitle 2">
            <a:extLst>
              <a:ext uri="{FF2B5EF4-FFF2-40B4-BE49-F238E27FC236}">
                <a16:creationId xmlns:a16="http://schemas.microsoft.com/office/drawing/2014/main" id="{25F632F6-BEA4-A0FC-2037-19F16380AA07}"/>
              </a:ext>
            </a:extLst>
          </p:cNvPr>
          <p:cNvSpPr>
            <a:spLocks noGrp="1"/>
          </p:cNvSpPr>
          <p:nvPr>
            <p:ph type="body" sz="half" idx="2"/>
          </p:nvPr>
        </p:nvSpPr>
        <p:spPr>
          <a:xfrm>
            <a:off x="4592184" y="1586205"/>
            <a:ext cx="6021388" cy="4366726"/>
          </a:xfrm>
        </p:spPr>
        <p:txBody>
          <a:bodyPr>
            <a:normAutofit lnSpcReduction="10000"/>
          </a:bodyPr>
          <a:lstStyle/>
          <a:p>
            <a:r>
              <a:rPr lang="en-US" dirty="0">
                <a:solidFill>
                  <a:schemeClr val="bg1">
                    <a:lumMod val="95000"/>
                    <a:lumOff val="5000"/>
                  </a:schemeClr>
                </a:solidFill>
              </a:rPr>
              <a:t>-components used</a:t>
            </a:r>
          </a:p>
          <a:p>
            <a:pPr marL="342900" indent="-342900">
              <a:buClr>
                <a:schemeClr val="bg1">
                  <a:lumMod val="95000"/>
                  <a:lumOff val="5000"/>
                </a:schemeClr>
              </a:buClr>
              <a:buFont typeface="+mj-lt"/>
              <a:buAutoNum type="arabicPeriod"/>
            </a:pPr>
            <a:r>
              <a:rPr lang="en-US" dirty="0">
                <a:solidFill>
                  <a:schemeClr val="bg1">
                    <a:lumMod val="95000"/>
                    <a:lumOff val="5000"/>
                  </a:schemeClr>
                </a:solidFill>
              </a:rPr>
              <a:t>Servomotor SG90</a:t>
            </a:r>
          </a:p>
          <a:p>
            <a:pPr marL="342900" indent="-342900">
              <a:buClr>
                <a:schemeClr val="bg1">
                  <a:lumMod val="95000"/>
                  <a:lumOff val="5000"/>
                </a:schemeClr>
              </a:buClr>
              <a:buFont typeface="+mj-lt"/>
              <a:buAutoNum type="arabicPeriod"/>
            </a:pPr>
            <a:r>
              <a:rPr lang="en-US" dirty="0">
                <a:solidFill>
                  <a:schemeClr val="bg1">
                    <a:lumMod val="95000"/>
                    <a:lumOff val="5000"/>
                  </a:schemeClr>
                </a:solidFill>
              </a:rPr>
              <a:t>Ultrasonic sensor</a:t>
            </a:r>
          </a:p>
          <a:p>
            <a:endParaRPr lang="en-US" dirty="0">
              <a:solidFill>
                <a:schemeClr val="bg1">
                  <a:lumMod val="95000"/>
                  <a:lumOff val="5000"/>
                </a:schemeClr>
              </a:solidFill>
            </a:endParaRPr>
          </a:p>
          <a:p>
            <a:pPr marL="285750" indent="-285750">
              <a:buFont typeface="Arial" panose="020B0604020202020204" pitchFamily="34" charset="0"/>
              <a:buChar char="•"/>
            </a:pPr>
            <a:r>
              <a:rPr lang="en-US" dirty="0">
                <a:solidFill>
                  <a:schemeClr val="bg1">
                    <a:lumMod val="95000"/>
                    <a:lumOff val="5000"/>
                  </a:schemeClr>
                </a:solidFill>
              </a:rPr>
              <a:t>Feed the system only when feed available at feed bottle and operates at specified time only</a:t>
            </a:r>
          </a:p>
          <a:p>
            <a:pPr marL="285750" indent="-285750">
              <a:buFont typeface="Arial" panose="020B0604020202020204" pitchFamily="34" charset="0"/>
              <a:buChar char="•"/>
            </a:pPr>
            <a:r>
              <a:rPr lang="en-US" dirty="0">
                <a:solidFill>
                  <a:schemeClr val="bg1">
                    <a:lumMod val="95000"/>
                    <a:lumOff val="5000"/>
                  </a:schemeClr>
                </a:solidFill>
              </a:rPr>
              <a:t>Can change the specified times </a:t>
            </a:r>
          </a:p>
          <a:p>
            <a:pPr marL="285750" indent="-285750">
              <a:buFont typeface="Arial" panose="020B0604020202020204" pitchFamily="34" charset="0"/>
              <a:buChar char="•"/>
            </a:pPr>
            <a:r>
              <a:rPr lang="en-US" dirty="0">
                <a:solidFill>
                  <a:schemeClr val="bg1">
                    <a:lumMod val="95000"/>
                    <a:lumOff val="5000"/>
                  </a:schemeClr>
                </a:solidFill>
              </a:rPr>
              <a:t>Send(push) notification to android device when low feed (20% or less)</a:t>
            </a:r>
          </a:p>
          <a:p>
            <a:pPr marL="285750" indent="-285750">
              <a:buFont typeface="Arial" panose="020B0604020202020204" pitchFamily="34" charset="0"/>
              <a:buChar char="•"/>
            </a:pPr>
            <a:r>
              <a:rPr lang="en-US" dirty="0">
                <a:solidFill>
                  <a:schemeClr val="bg1">
                    <a:lumMod val="95000"/>
                    <a:lumOff val="5000"/>
                  </a:schemeClr>
                </a:solidFill>
              </a:rPr>
              <a:t>Can control the amount of feed supplied to fish</a:t>
            </a:r>
          </a:p>
          <a:p>
            <a:pPr marL="285750" indent="-285750">
              <a:buFont typeface="Arial" panose="020B0604020202020204" pitchFamily="34" charset="0"/>
              <a:buChar char="•"/>
            </a:pPr>
            <a:r>
              <a:rPr lang="en-US" dirty="0">
                <a:solidFill>
                  <a:schemeClr val="bg1">
                    <a:lumMod val="95000"/>
                    <a:lumOff val="5000"/>
                  </a:schemeClr>
                </a:solidFill>
              </a:rPr>
              <a:t>Update the available feed at the android app(it works only when internet available)</a:t>
            </a:r>
          </a:p>
          <a:p>
            <a:endParaRPr lang="en-US" dirty="0">
              <a:solidFill>
                <a:schemeClr val="bg1">
                  <a:lumMod val="95000"/>
                  <a:lumOff val="5000"/>
                </a:schemeClr>
              </a:solidFill>
            </a:endParaRPr>
          </a:p>
        </p:txBody>
      </p:sp>
    </p:spTree>
    <p:extLst>
      <p:ext uri="{BB962C8B-B14F-4D97-AF65-F5344CB8AC3E}">
        <p14:creationId xmlns:p14="http://schemas.microsoft.com/office/powerpoint/2010/main" val="33816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3D0C-D7B1-49E5-1963-CDEE7BBF9ADC}"/>
              </a:ext>
            </a:extLst>
          </p:cNvPr>
          <p:cNvSpPr>
            <a:spLocks noGrp="1"/>
          </p:cNvSpPr>
          <p:nvPr>
            <p:ph type="title"/>
          </p:nvPr>
        </p:nvSpPr>
        <p:spPr>
          <a:xfrm>
            <a:off x="4722812" y="342900"/>
            <a:ext cx="6019800" cy="1143000"/>
          </a:xfrm>
        </p:spPr>
        <p:txBody>
          <a:bodyPr/>
          <a:lstStyle/>
          <a:p>
            <a:r>
              <a:rPr lang="en-US" dirty="0"/>
              <a:t>PH monitoring</a:t>
            </a:r>
          </a:p>
        </p:txBody>
      </p:sp>
      <p:sp>
        <p:nvSpPr>
          <p:cNvPr id="4" name="Picture Placeholder 3">
            <a:extLst>
              <a:ext uri="{FF2B5EF4-FFF2-40B4-BE49-F238E27FC236}">
                <a16:creationId xmlns:a16="http://schemas.microsoft.com/office/drawing/2014/main" id="{82473D0B-F0C4-76B5-C7F5-546F9FF5D371}"/>
              </a:ext>
            </a:extLst>
          </p:cNvPr>
          <p:cNvSpPr>
            <a:spLocks noGrp="1"/>
          </p:cNvSpPr>
          <p:nvPr>
            <p:ph type="pic" idx="1"/>
          </p:nvPr>
        </p:nvSpPr>
        <p:spPr/>
      </p:sp>
      <p:sp>
        <p:nvSpPr>
          <p:cNvPr id="3" name="Subtitle 2">
            <a:extLst>
              <a:ext uri="{FF2B5EF4-FFF2-40B4-BE49-F238E27FC236}">
                <a16:creationId xmlns:a16="http://schemas.microsoft.com/office/drawing/2014/main" id="{25F632F6-BEA4-A0FC-2037-19F16380AA07}"/>
              </a:ext>
            </a:extLst>
          </p:cNvPr>
          <p:cNvSpPr>
            <a:spLocks noGrp="1"/>
          </p:cNvSpPr>
          <p:nvPr>
            <p:ph type="body" sz="half" idx="2"/>
          </p:nvPr>
        </p:nvSpPr>
        <p:spPr>
          <a:xfrm>
            <a:off x="4722812" y="1558212"/>
            <a:ext cx="6021388" cy="4956888"/>
          </a:xfrm>
        </p:spPr>
        <p:txBody>
          <a:bodyPr>
            <a:normAutofit/>
          </a:bodyPr>
          <a:lstStyle/>
          <a:p>
            <a:r>
              <a:rPr lang="en-US" dirty="0">
                <a:solidFill>
                  <a:schemeClr val="bg1"/>
                </a:solidFill>
              </a:rPr>
              <a:t>Components</a:t>
            </a:r>
          </a:p>
          <a:p>
            <a:pPr marL="342900" indent="-342900">
              <a:buClrTx/>
              <a:buFont typeface="+mj-lt"/>
              <a:buAutoNum type="arabicPeriod"/>
            </a:pPr>
            <a:r>
              <a:rPr lang="en-US" dirty="0">
                <a:solidFill>
                  <a:schemeClr val="bg1"/>
                </a:solidFill>
              </a:rPr>
              <a:t>Arduino UNO</a:t>
            </a:r>
          </a:p>
          <a:p>
            <a:pPr marL="342900" indent="-342900">
              <a:buClrTx/>
              <a:buFont typeface="+mj-lt"/>
              <a:buAutoNum type="arabicPeriod"/>
            </a:pPr>
            <a:r>
              <a:rPr lang="en-US" dirty="0">
                <a:solidFill>
                  <a:schemeClr val="bg1"/>
                </a:solidFill>
              </a:rPr>
              <a:t>PH probe with BNC connector</a:t>
            </a:r>
          </a:p>
          <a:p>
            <a:pPr marL="285750" indent="-285750">
              <a:buClrTx/>
              <a:buFont typeface="Arial" panose="020B0604020202020204" pitchFamily="34" charset="0"/>
              <a:buChar char="•"/>
            </a:pPr>
            <a:r>
              <a:rPr lang="en-US" dirty="0">
                <a:solidFill>
                  <a:schemeClr val="bg1"/>
                </a:solidFill>
              </a:rPr>
              <a:t>Takes PH readings (take 5 readings and calculate the average for accuracy)</a:t>
            </a:r>
          </a:p>
          <a:p>
            <a:pPr marL="285750" indent="-285750">
              <a:buClrTx/>
              <a:buFont typeface="Arial" panose="020B0604020202020204" pitchFamily="34" charset="0"/>
              <a:buChar char="•"/>
            </a:pPr>
            <a:r>
              <a:rPr lang="en-US" dirty="0">
                <a:solidFill>
                  <a:schemeClr val="bg1"/>
                </a:solidFill>
              </a:rPr>
              <a:t>Sends to raspberry pi (Serial Communication between RPI and Arduino)</a:t>
            </a:r>
          </a:p>
          <a:p>
            <a:pPr marL="285750" indent="-285750">
              <a:buClrTx/>
              <a:buFont typeface="Arial" panose="020B0604020202020204" pitchFamily="34" charset="0"/>
              <a:buChar char="•"/>
            </a:pPr>
            <a:r>
              <a:rPr lang="en-US">
                <a:solidFill>
                  <a:schemeClr val="bg1"/>
                </a:solidFill>
              </a:rPr>
              <a:t>RPi </a:t>
            </a:r>
            <a:r>
              <a:rPr lang="en-US" dirty="0">
                <a:solidFill>
                  <a:schemeClr val="bg1"/>
                </a:solidFill>
              </a:rPr>
              <a:t>sends to android app and display the PH value and status</a:t>
            </a:r>
            <a:r>
              <a:rPr lang="en-US" dirty="0">
                <a:solidFill>
                  <a:schemeClr val="bg1">
                    <a:lumMod val="95000"/>
                    <a:lumOff val="5000"/>
                  </a:schemeClr>
                </a:solidFill>
              </a:rPr>
              <a:t> (it works only when internet available</a:t>
            </a:r>
            <a:endParaRPr lang="en-US" dirty="0">
              <a:solidFill>
                <a:schemeClr val="bg1"/>
              </a:solidFill>
            </a:endParaRPr>
          </a:p>
          <a:p>
            <a:pPr marL="285750" indent="-285750">
              <a:buClrTx/>
              <a:buFont typeface="Arial" panose="020B0604020202020204" pitchFamily="34" charset="0"/>
              <a:buChar char="•"/>
            </a:pPr>
            <a:r>
              <a:rPr lang="en-US" dirty="0">
                <a:solidFill>
                  <a:schemeClr val="bg1">
                    <a:lumMod val="95000"/>
                    <a:lumOff val="5000"/>
                  </a:schemeClr>
                </a:solidFill>
              </a:rPr>
              <a:t>Send(push) notification to android device when PH value out of range(good PH is between 6.5 and 8)</a:t>
            </a:r>
          </a:p>
          <a:p>
            <a:pPr marL="285750" indent="-285750">
              <a:buClrTx/>
              <a:buFont typeface="Arial" panose="020B0604020202020204" pitchFamily="34" charset="0"/>
              <a:buChar char="•"/>
            </a:pPr>
            <a:endParaRPr lang="en-US" dirty="0">
              <a:solidFill>
                <a:schemeClr val="bg1"/>
              </a:solidFill>
            </a:endParaRPr>
          </a:p>
          <a:p>
            <a:pPr marL="285750" indent="-285750">
              <a:buClrTx/>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08278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3D0C-D7B1-49E5-1963-CDEE7BBF9ADC}"/>
              </a:ext>
            </a:extLst>
          </p:cNvPr>
          <p:cNvSpPr>
            <a:spLocks noGrp="1"/>
          </p:cNvSpPr>
          <p:nvPr>
            <p:ph type="title"/>
          </p:nvPr>
        </p:nvSpPr>
        <p:spPr>
          <a:xfrm>
            <a:off x="4722812" y="342900"/>
            <a:ext cx="6019800" cy="1143000"/>
          </a:xfrm>
        </p:spPr>
        <p:txBody>
          <a:bodyPr/>
          <a:lstStyle/>
          <a:p>
            <a:r>
              <a:rPr lang="en-US" dirty="0"/>
              <a:t>Turbidity Monitoring</a:t>
            </a:r>
          </a:p>
        </p:txBody>
      </p:sp>
      <p:sp>
        <p:nvSpPr>
          <p:cNvPr id="4" name="Picture Placeholder 3">
            <a:extLst>
              <a:ext uri="{FF2B5EF4-FFF2-40B4-BE49-F238E27FC236}">
                <a16:creationId xmlns:a16="http://schemas.microsoft.com/office/drawing/2014/main" id="{B6A21D9A-CCF3-1A5B-93F3-BAE2528D159D}"/>
              </a:ext>
            </a:extLst>
          </p:cNvPr>
          <p:cNvSpPr>
            <a:spLocks noGrp="1"/>
          </p:cNvSpPr>
          <p:nvPr>
            <p:ph type="pic" idx="1"/>
          </p:nvPr>
        </p:nvSpPr>
        <p:spPr/>
      </p:sp>
      <p:sp>
        <p:nvSpPr>
          <p:cNvPr id="3" name="Subtitle 2">
            <a:extLst>
              <a:ext uri="{FF2B5EF4-FFF2-40B4-BE49-F238E27FC236}">
                <a16:creationId xmlns:a16="http://schemas.microsoft.com/office/drawing/2014/main" id="{25F632F6-BEA4-A0FC-2037-19F16380AA07}"/>
              </a:ext>
            </a:extLst>
          </p:cNvPr>
          <p:cNvSpPr>
            <a:spLocks noGrp="1"/>
          </p:cNvSpPr>
          <p:nvPr>
            <p:ph type="body" sz="half" idx="2"/>
          </p:nvPr>
        </p:nvSpPr>
        <p:spPr>
          <a:xfrm>
            <a:off x="4553339" y="1576873"/>
            <a:ext cx="7231224" cy="4938227"/>
          </a:xfrm>
        </p:spPr>
        <p:txBody>
          <a:bodyPr>
            <a:normAutofit/>
          </a:bodyPr>
          <a:lstStyle/>
          <a:p>
            <a:r>
              <a:rPr lang="en-US" dirty="0">
                <a:solidFill>
                  <a:schemeClr val="bg1"/>
                </a:solidFill>
              </a:rPr>
              <a:t>Components</a:t>
            </a:r>
          </a:p>
          <a:p>
            <a:pPr marL="342900" indent="-342900">
              <a:buClrTx/>
              <a:buFont typeface="+mj-lt"/>
              <a:buAutoNum type="arabicPeriod"/>
            </a:pPr>
            <a:r>
              <a:rPr lang="en-US" dirty="0">
                <a:solidFill>
                  <a:schemeClr val="bg1"/>
                </a:solidFill>
              </a:rPr>
              <a:t>5MP Pi camera module</a:t>
            </a:r>
          </a:p>
          <a:p>
            <a:pPr marL="285750" indent="-285750">
              <a:buClrTx/>
              <a:buFont typeface="Arial" panose="020B0604020202020204" pitchFamily="34" charset="0"/>
              <a:buChar char="•"/>
            </a:pPr>
            <a:r>
              <a:rPr lang="en-US" dirty="0">
                <a:solidFill>
                  <a:schemeClr val="bg1"/>
                </a:solidFill>
              </a:rPr>
              <a:t>Takes photo of the word placed inside the water and detect the text in the photo using OCR</a:t>
            </a:r>
          </a:p>
          <a:p>
            <a:pPr marL="285750" indent="-285750">
              <a:buClrTx/>
              <a:buFont typeface="Arial" panose="020B0604020202020204" pitchFamily="34" charset="0"/>
              <a:buChar char="•"/>
            </a:pPr>
            <a:r>
              <a:rPr lang="en-US" dirty="0">
                <a:solidFill>
                  <a:schemeClr val="bg1"/>
                </a:solidFill>
              </a:rPr>
              <a:t>Not turbid if detected and need to change the water if not detected</a:t>
            </a:r>
          </a:p>
          <a:p>
            <a:pPr marL="285750" indent="-285750">
              <a:buClrTx/>
              <a:buFont typeface="Arial" panose="020B0604020202020204" pitchFamily="34" charset="0"/>
              <a:buChar char="•"/>
            </a:pPr>
            <a:r>
              <a:rPr lang="en-US" dirty="0">
                <a:solidFill>
                  <a:schemeClr val="bg1"/>
                </a:solidFill>
              </a:rPr>
              <a:t>Must adjust the threshold value for detection before starting the system due to the lighting conditions differ from place to place </a:t>
            </a:r>
          </a:p>
          <a:p>
            <a:pPr marL="285750" indent="-285750">
              <a:buClrTx/>
              <a:buFont typeface="Arial" panose="020B0604020202020204" pitchFamily="34" charset="0"/>
              <a:buChar char="•"/>
            </a:pPr>
            <a:r>
              <a:rPr lang="en-US" dirty="0">
                <a:solidFill>
                  <a:schemeClr val="bg1"/>
                </a:solidFill>
              </a:rPr>
              <a:t>We can make any turbid level as threshold turbid level by adjusting the threshold value in the code</a:t>
            </a:r>
          </a:p>
          <a:p>
            <a:pPr marL="285750" indent="-285750">
              <a:buClrTx/>
              <a:buFont typeface="Arial" panose="020B0604020202020204" pitchFamily="34" charset="0"/>
              <a:buChar char="•"/>
            </a:pPr>
            <a:r>
              <a:rPr lang="en-US" dirty="0">
                <a:solidFill>
                  <a:schemeClr val="bg1"/>
                </a:solidFill>
              </a:rPr>
              <a:t>Texts not detected after adding some turbid water(darkness cause more blackish portion in image) </a:t>
            </a:r>
          </a:p>
          <a:p>
            <a:pPr marL="285750" indent="-285750">
              <a:buClrTx/>
              <a:buFont typeface="Arial" panose="020B0604020202020204" pitchFamily="34" charset="0"/>
              <a:buChar char="•"/>
            </a:pPr>
            <a:endParaRPr lang="en-US" dirty="0">
              <a:solidFill>
                <a:schemeClr val="bg1"/>
              </a:solidFill>
            </a:endParaRPr>
          </a:p>
          <a:p>
            <a:pPr>
              <a:buClrTx/>
            </a:pPr>
            <a:endParaRPr lang="en-US" dirty="0">
              <a:solidFill>
                <a:schemeClr val="bg1"/>
              </a:solidFill>
            </a:endParaRPr>
          </a:p>
        </p:txBody>
      </p:sp>
    </p:spTree>
    <p:extLst>
      <p:ext uri="{BB962C8B-B14F-4D97-AF65-F5344CB8AC3E}">
        <p14:creationId xmlns:p14="http://schemas.microsoft.com/office/powerpoint/2010/main" val="250462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3D0C-D7B1-49E5-1963-CDEE7BBF9ADC}"/>
              </a:ext>
            </a:extLst>
          </p:cNvPr>
          <p:cNvSpPr>
            <a:spLocks noGrp="1"/>
          </p:cNvSpPr>
          <p:nvPr>
            <p:ph type="ctrTitle"/>
          </p:nvPr>
        </p:nvSpPr>
        <p:spPr>
          <a:xfrm>
            <a:off x="684212" y="685799"/>
            <a:ext cx="8001000" cy="499189"/>
          </a:xfrm>
        </p:spPr>
        <p:txBody>
          <a:bodyPr>
            <a:normAutofit fontScale="90000"/>
          </a:bodyPr>
          <a:lstStyle/>
          <a:p>
            <a:r>
              <a:rPr lang="en-US" dirty="0"/>
              <a:t>threshold</a:t>
            </a:r>
          </a:p>
        </p:txBody>
      </p:sp>
      <p:pic>
        <p:nvPicPr>
          <p:cNvPr id="4" name="Picture 3">
            <a:extLst>
              <a:ext uri="{FF2B5EF4-FFF2-40B4-BE49-F238E27FC236}">
                <a16:creationId xmlns:a16="http://schemas.microsoft.com/office/drawing/2014/main" id="{2F5DA0B2-DB2B-7A9B-BD34-37E21C139361}"/>
              </a:ext>
            </a:extLst>
          </p:cNvPr>
          <p:cNvPicPr>
            <a:picLocks noChangeAspect="1"/>
          </p:cNvPicPr>
          <p:nvPr/>
        </p:nvPicPr>
        <p:blipFill rotWithShape="1">
          <a:blip r:embed="rId2"/>
          <a:srcRect l="4286" r="31429" b="52240"/>
          <a:stretch/>
        </p:blipFill>
        <p:spPr>
          <a:xfrm>
            <a:off x="684212" y="1184988"/>
            <a:ext cx="3429000" cy="1910637"/>
          </a:xfrm>
          <a:prstGeom prst="rect">
            <a:avLst/>
          </a:prstGeom>
        </p:spPr>
      </p:pic>
      <p:sp>
        <p:nvSpPr>
          <p:cNvPr id="3" name="Subtitle 2">
            <a:extLst>
              <a:ext uri="{FF2B5EF4-FFF2-40B4-BE49-F238E27FC236}">
                <a16:creationId xmlns:a16="http://schemas.microsoft.com/office/drawing/2014/main" id="{25F632F6-BEA4-A0FC-2037-19F16380AA07}"/>
              </a:ext>
            </a:extLst>
          </p:cNvPr>
          <p:cNvSpPr>
            <a:spLocks noGrp="1"/>
          </p:cNvSpPr>
          <p:nvPr>
            <p:ph type="subTitle" idx="1"/>
          </p:nvPr>
        </p:nvSpPr>
        <p:spPr>
          <a:xfrm>
            <a:off x="4400550" y="1183043"/>
            <a:ext cx="7591425" cy="5057191"/>
          </a:xfrm>
        </p:spPr>
        <p:txBody>
          <a:bodyPr/>
          <a:lstStyle/>
          <a:p>
            <a:pPr marL="342900" indent="-342900">
              <a:buClrTx/>
              <a:buFont typeface="Arial" panose="020B0604020202020204" pitchFamily="34" charset="0"/>
              <a:buChar char="•"/>
            </a:pPr>
            <a:r>
              <a:rPr lang="en-US" dirty="0">
                <a:solidFill>
                  <a:schemeClr val="bg1"/>
                </a:solidFill>
              </a:rPr>
              <a:t>Binary thresh allows to get black and white image from grayscale image</a:t>
            </a:r>
          </a:p>
          <a:p>
            <a:pPr marL="342900" indent="-342900">
              <a:buClrTx/>
              <a:buFont typeface="Arial" panose="020B0604020202020204" pitchFamily="34" charset="0"/>
              <a:buChar char="•"/>
            </a:pPr>
            <a:r>
              <a:rPr lang="en-US" dirty="0">
                <a:solidFill>
                  <a:schemeClr val="bg1"/>
                </a:solidFill>
              </a:rPr>
              <a:t>0 means black and 255 white </a:t>
            </a:r>
          </a:p>
          <a:p>
            <a:pPr marL="342900" indent="-342900">
              <a:buClrTx/>
              <a:buFont typeface="Arial" panose="020B0604020202020204" pitchFamily="34" charset="0"/>
              <a:buChar char="•"/>
            </a:pPr>
            <a:r>
              <a:rPr lang="en-US" dirty="0">
                <a:solidFill>
                  <a:schemeClr val="bg1"/>
                </a:solidFill>
              </a:rPr>
              <a:t>Suppose we select a gray color 120 as threshold the colors having value more than 120 means lighter than 120 convert into white and below  120 means darken than 120 convert into black as seen in the image</a:t>
            </a:r>
          </a:p>
        </p:txBody>
      </p:sp>
    </p:spTree>
    <p:extLst>
      <p:ext uri="{BB962C8B-B14F-4D97-AF65-F5344CB8AC3E}">
        <p14:creationId xmlns:p14="http://schemas.microsoft.com/office/powerpoint/2010/main" val="290284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text&#10;&#10;Description automatically generated">
            <a:extLst>
              <a:ext uri="{FF2B5EF4-FFF2-40B4-BE49-F238E27FC236}">
                <a16:creationId xmlns:a16="http://schemas.microsoft.com/office/drawing/2014/main" id="{46B957B1-2DAD-5367-5793-CEE41A4617B7}"/>
              </a:ext>
            </a:extLst>
          </p:cNvPr>
          <p:cNvPicPr>
            <a:picLocks noChangeAspect="1"/>
          </p:cNvPicPr>
          <p:nvPr/>
        </p:nvPicPr>
        <p:blipFill>
          <a:blip r:embed="rId2"/>
          <a:stretch>
            <a:fillRect/>
          </a:stretch>
        </p:blipFill>
        <p:spPr>
          <a:xfrm>
            <a:off x="8333171" y="4022020"/>
            <a:ext cx="3634406" cy="1308602"/>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06708FD2-035C-EB84-40D0-A3D361CC3A40}"/>
              </a:ext>
            </a:extLst>
          </p:cNvPr>
          <p:cNvPicPr>
            <a:picLocks noChangeAspect="1"/>
          </p:cNvPicPr>
          <p:nvPr/>
        </p:nvPicPr>
        <p:blipFill>
          <a:blip r:embed="rId3"/>
          <a:stretch>
            <a:fillRect/>
          </a:stretch>
        </p:blipFill>
        <p:spPr>
          <a:xfrm>
            <a:off x="540498" y="4124703"/>
            <a:ext cx="3589463" cy="1270488"/>
          </a:xfrm>
          <a:prstGeom prst="rect">
            <a:avLst/>
          </a:prstGeom>
        </p:spPr>
      </p:pic>
      <p:sp>
        <p:nvSpPr>
          <p:cNvPr id="16" name="TextBox 15">
            <a:extLst>
              <a:ext uri="{FF2B5EF4-FFF2-40B4-BE49-F238E27FC236}">
                <a16:creationId xmlns:a16="http://schemas.microsoft.com/office/drawing/2014/main" id="{F1ADD03E-BBDC-214F-B6D6-BEFA5F66D0A0}"/>
              </a:ext>
            </a:extLst>
          </p:cNvPr>
          <p:cNvSpPr txBox="1"/>
          <p:nvPr/>
        </p:nvSpPr>
        <p:spPr>
          <a:xfrm>
            <a:off x="4428011" y="3331951"/>
            <a:ext cx="3335978" cy="369332"/>
          </a:xfrm>
          <a:prstGeom prst="rect">
            <a:avLst/>
          </a:prstGeom>
          <a:noFill/>
        </p:spPr>
        <p:txBody>
          <a:bodyPr wrap="square" rtlCol="0">
            <a:spAutoFit/>
          </a:bodyPr>
          <a:lstStyle/>
          <a:p>
            <a:pPr algn="ctr"/>
            <a:r>
              <a:rPr lang="en-US" dirty="0"/>
              <a:t>Grayscale image</a:t>
            </a:r>
          </a:p>
        </p:txBody>
      </p:sp>
      <p:sp>
        <p:nvSpPr>
          <p:cNvPr id="17" name="TextBox 16">
            <a:extLst>
              <a:ext uri="{FF2B5EF4-FFF2-40B4-BE49-F238E27FC236}">
                <a16:creationId xmlns:a16="http://schemas.microsoft.com/office/drawing/2014/main" id="{800057C5-3E24-974F-8D8D-814F6A6464EC}"/>
              </a:ext>
            </a:extLst>
          </p:cNvPr>
          <p:cNvSpPr txBox="1"/>
          <p:nvPr/>
        </p:nvSpPr>
        <p:spPr>
          <a:xfrm>
            <a:off x="8524371" y="5368397"/>
            <a:ext cx="3335978" cy="923330"/>
          </a:xfrm>
          <a:prstGeom prst="rect">
            <a:avLst/>
          </a:prstGeom>
          <a:noFill/>
        </p:spPr>
        <p:txBody>
          <a:bodyPr wrap="square" rtlCol="0">
            <a:spAutoFit/>
          </a:bodyPr>
          <a:lstStyle/>
          <a:p>
            <a:pPr algn="ctr"/>
            <a:r>
              <a:rPr lang="en-US" sz="1800" dirty="0"/>
              <a:t>After setting threshold near white(</a:t>
            </a:r>
            <a:r>
              <a:rPr lang="en-US" dirty="0"/>
              <a:t>255</a:t>
            </a:r>
            <a:r>
              <a:rPr lang="en-US" sz="1800" dirty="0"/>
              <a:t>) means more portion of black in image</a:t>
            </a:r>
          </a:p>
        </p:txBody>
      </p:sp>
      <p:sp>
        <p:nvSpPr>
          <p:cNvPr id="18" name="TextBox 17">
            <a:extLst>
              <a:ext uri="{FF2B5EF4-FFF2-40B4-BE49-F238E27FC236}">
                <a16:creationId xmlns:a16="http://schemas.microsoft.com/office/drawing/2014/main" id="{FAD74367-D5D5-E4B3-3198-8D372A960AE5}"/>
              </a:ext>
            </a:extLst>
          </p:cNvPr>
          <p:cNvSpPr txBox="1"/>
          <p:nvPr/>
        </p:nvSpPr>
        <p:spPr>
          <a:xfrm>
            <a:off x="331651" y="5706952"/>
            <a:ext cx="4174959" cy="584775"/>
          </a:xfrm>
          <a:prstGeom prst="rect">
            <a:avLst/>
          </a:prstGeom>
          <a:noFill/>
        </p:spPr>
        <p:txBody>
          <a:bodyPr wrap="square" rtlCol="0">
            <a:spAutoFit/>
          </a:bodyPr>
          <a:lstStyle/>
          <a:p>
            <a:pPr algn="ctr"/>
            <a:r>
              <a:rPr lang="en-US" sz="1600" dirty="0"/>
              <a:t>After setting threshold near black(0) means more portion of white in image</a:t>
            </a:r>
          </a:p>
        </p:txBody>
      </p:sp>
      <p:cxnSp>
        <p:nvCxnSpPr>
          <p:cNvPr id="20" name="Straight Arrow Connector 19">
            <a:extLst>
              <a:ext uri="{FF2B5EF4-FFF2-40B4-BE49-F238E27FC236}">
                <a16:creationId xmlns:a16="http://schemas.microsoft.com/office/drawing/2014/main" id="{8337CEB8-2944-9227-E432-FFDE5E262A57}"/>
              </a:ext>
            </a:extLst>
          </p:cNvPr>
          <p:cNvCxnSpPr>
            <a:cxnSpLocks/>
          </p:cNvCxnSpPr>
          <p:nvPr/>
        </p:nvCxnSpPr>
        <p:spPr>
          <a:xfrm flipH="1">
            <a:off x="2215385" y="2848084"/>
            <a:ext cx="1914576" cy="1225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FAAA505-A8BA-6F3B-81DB-70C2F772EB6F}"/>
              </a:ext>
            </a:extLst>
          </p:cNvPr>
          <p:cNvCxnSpPr>
            <a:cxnSpLocks/>
          </p:cNvCxnSpPr>
          <p:nvPr/>
        </p:nvCxnSpPr>
        <p:spPr>
          <a:xfrm>
            <a:off x="7600704" y="2660769"/>
            <a:ext cx="2012303" cy="1342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7" name="Picture 26" descr="A close-up of some keys&#10;&#10;Description automatically generated with low confidence">
            <a:extLst>
              <a:ext uri="{FF2B5EF4-FFF2-40B4-BE49-F238E27FC236}">
                <a16:creationId xmlns:a16="http://schemas.microsoft.com/office/drawing/2014/main" id="{2E4EE678-921C-F9BF-6BAF-AC55727957EC}"/>
              </a:ext>
            </a:extLst>
          </p:cNvPr>
          <p:cNvPicPr>
            <a:picLocks noChangeAspect="1"/>
          </p:cNvPicPr>
          <p:nvPr/>
        </p:nvPicPr>
        <p:blipFill>
          <a:blip r:embed="rId4"/>
          <a:stretch>
            <a:fillRect/>
          </a:stretch>
        </p:blipFill>
        <p:spPr>
          <a:xfrm rot="5400000">
            <a:off x="5210350" y="-877528"/>
            <a:ext cx="1137173" cy="3031532"/>
          </a:xfrm>
          <a:prstGeom prst="rect">
            <a:avLst/>
          </a:prstGeom>
        </p:spPr>
      </p:pic>
      <p:pic>
        <p:nvPicPr>
          <p:cNvPr id="29" name="Picture 28" descr="A close up of a sign&#10;&#10;Description automatically generated with low confidence">
            <a:extLst>
              <a:ext uri="{FF2B5EF4-FFF2-40B4-BE49-F238E27FC236}">
                <a16:creationId xmlns:a16="http://schemas.microsoft.com/office/drawing/2014/main" id="{91E5650A-47AB-7DE2-159D-B212722E2707}"/>
              </a:ext>
            </a:extLst>
          </p:cNvPr>
          <p:cNvPicPr>
            <a:picLocks noChangeAspect="1"/>
          </p:cNvPicPr>
          <p:nvPr/>
        </p:nvPicPr>
        <p:blipFill>
          <a:blip r:embed="rId5"/>
          <a:stretch>
            <a:fillRect/>
          </a:stretch>
        </p:blipFill>
        <p:spPr>
          <a:xfrm>
            <a:off x="4260060" y="2234113"/>
            <a:ext cx="3307816" cy="1156473"/>
          </a:xfrm>
          <a:prstGeom prst="rect">
            <a:avLst/>
          </a:prstGeom>
        </p:spPr>
      </p:pic>
      <p:cxnSp>
        <p:nvCxnSpPr>
          <p:cNvPr id="30" name="Straight Arrow Connector 29">
            <a:extLst>
              <a:ext uri="{FF2B5EF4-FFF2-40B4-BE49-F238E27FC236}">
                <a16:creationId xmlns:a16="http://schemas.microsoft.com/office/drawing/2014/main" id="{484A9FC6-3F71-0EC7-2B32-AC978FA479B1}"/>
              </a:ext>
            </a:extLst>
          </p:cNvPr>
          <p:cNvCxnSpPr>
            <a:cxnSpLocks/>
          </p:cNvCxnSpPr>
          <p:nvPr/>
        </p:nvCxnSpPr>
        <p:spPr>
          <a:xfrm>
            <a:off x="5778936" y="1345769"/>
            <a:ext cx="0" cy="697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8739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with medium confidence">
            <a:extLst>
              <a:ext uri="{FF2B5EF4-FFF2-40B4-BE49-F238E27FC236}">
                <a16:creationId xmlns:a16="http://schemas.microsoft.com/office/drawing/2014/main" id="{0E926B6A-7598-D2AF-A18C-0A23A8754BB2}"/>
              </a:ext>
            </a:extLst>
          </p:cNvPr>
          <p:cNvPicPr>
            <a:picLocks noChangeAspect="1"/>
          </p:cNvPicPr>
          <p:nvPr/>
        </p:nvPicPr>
        <p:blipFill>
          <a:blip r:embed="rId2"/>
          <a:stretch>
            <a:fillRect/>
          </a:stretch>
        </p:blipFill>
        <p:spPr>
          <a:xfrm>
            <a:off x="7048500" y="2371727"/>
            <a:ext cx="4276725" cy="1578120"/>
          </a:xfrm>
          <a:prstGeom prst="rect">
            <a:avLst/>
          </a:prstGeom>
        </p:spPr>
      </p:pic>
      <p:pic>
        <p:nvPicPr>
          <p:cNvPr id="11" name="Picture 10" descr="A close-up of some keys&#10;&#10;Description automatically generated with low confidence">
            <a:extLst>
              <a:ext uri="{FF2B5EF4-FFF2-40B4-BE49-F238E27FC236}">
                <a16:creationId xmlns:a16="http://schemas.microsoft.com/office/drawing/2014/main" id="{8BFD601B-9A53-15DF-3086-674A07923FF5}"/>
              </a:ext>
            </a:extLst>
          </p:cNvPr>
          <p:cNvPicPr>
            <a:picLocks noChangeAspect="1"/>
          </p:cNvPicPr>
          <p:nvPr/>
        </p:nvPicPr>
        <p:blipFill>
          <a:blip r:embed="rId3"/>
          <a:stretch>
            <a:fillRect/>
          </a:stretch>
        </p:blipFill>
        <p:spPr>
          <a:xfrm rot="5400000">
            <a:off x="1997004" y="936699"/>
            <a:ext cx="1578118" cy="4448175"/>
          </a:xfrm>
          <a:prstGeom prst="rect">
            <a:avLst/>
          </a:prstGeom>
        </p:spPr>
      </p:pic>
      <p:pic>
        <p:nvPicPr>
          <p:cNvPr id="13" name="Picture 12" descr="Logo&#10;&#10;Description automatically generated">
            <a:extLst>
              <a:ext uri="{FF2B5EF4-FFF2-40B4-BE49-F238E27FC236}">
                <a16:creationId xmlns:a16="http://schemas.microsoft.com/office/drawing/2014/main" id="{43DA545F-FD99-9B5A-3D85-6BC6BCB327A4}"/>
              </a:ext>
            </a:extLst>
          </p:cNvPr>
          <p:cNvPicPr>
            <a:picLocks noChangeAspect="1"/>
          </p:cNvPicPr>
          <p:nvPr/>
        </p:nvPicPr>
        <p:blipFill>
          <a:blip r:embed="rId4"/>
          <a:stretch>
            <a:fillRect/>
          </a:stretch>
        </p:blipFill>
        <p:spPr>
          <a:xfrm>
            <a:off x="7048500" y="578851"/>
            <a:ext cx="4276725" cy="1410261"/>
          </a:xfrm>
          <a:prstGeom prst="rect">
            <a:avLst/>
          </a:prstGeom>
        </p:spPr>
      </p:pic>
      <p:pic>
        <p:nvPicPr>
          <p:cNvPr id="15" name="Picture 14" descr="Text&#10;&#10;Description automatically generated">
            <a:extLst>
              <a:ext uri="{FF2B5EF4-FFF2-40B4-BE49-F238E27FC236}">
                <a16:creationId xmlns:a16="http://schemas.microsoft.com/office/drawing/2014/main" id="{75F9093D-ABC4-E19B-3C90-B9879D830916}"/>
              </a:ext>
            </a:extLst>
          </p:cNvPr>
          <p:cNvPicPr>
            <a:picLocks noChangeAspect="1"/>
          </p:cNvPicPr>
          <p:nvPr/>
        </p:nvPicPr>
        <p:blipFill>
          <a:blip r:embed="rId5"/>
          <a:stretch>
            <a:fillRect/>
          </a:stretch>
        </p:blipFill>
        <p:spPr>
          <a:xfrm rot="5400000">
            <a:off x="2080933" y="-940106"/>
            <a:ext cx="1410261" cy="4448175"/>
          </a:xfrm>
          <a:prstGeom prst="rect">
            <a:avLst/>
          </a:prstGeom>
        </p:spPr>
      </p:pic>
      <p:cxnSp>
        <p:nvCxnSpPr>
          <p:cNvPr id="17" name="Straight Arrow Connector 16">
            <a:extLst>
              <a:ext uri="{FF2B5EF4-FFF2-40B4-BE49-F238E27FC236}">
                <a16:creationId xmlns:a16="http://schemas.microsoft.com/office/drawing/2014/main" id="{87AB5239-1CDB-9385-30FA-7E03B1803A11}"/>
              </a:ext>
            </a:extLst>
          </p:cNvPr>
          <p:cNvCxnSpPr/>
          <p:nvPr/>
        </p:nvCxnSpPr>
        <p:spPr>
          <a:xfrm>
            <a:off x="5162550" y="1314450"/>
            <a:ext cx="17716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99D665EC-C46D-2781-D171-D8A225406E33}"/>
              </a:ext>
            </a:extLst>
          </p:cNvPr>
          <p:cNvCxnSpPr/>
          <p:nvPr/>
        </p:nvCxnSpPr>
        <p:spPr>
          <a:xfrm>
            <a:off x="5162550" y="3118368"/>
            <a:ext cx="17716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F181D606-D52C-EEC7-C0DB-A83775E32042}"/>
              </a:ext>
            </a:extLst>
          </p:cNvPr>
          <p:cNvSpPr txBox="1"/>
          <p:nvPr/>
        </p:nvSpPr>
        <p:spPr>
          <a:xfrm>
            <a:off x="5403591" y="1800911"/>
            <a:ext cx="1587759" cy="830997"/>
          </a:xfrm>
          <a:prstGeom prst="rect">
            <a:avLst/>
          </a:prstGeom>
          <a:noFill/>
        </p:spPr>
        <p:txBody>
          <a:bodyPr wrap="square" rtlCol="0">
            <a:spAutoFit/>
          </a:bodyPr>
          <a:lstStyle/>
          <a:p>
            <a:r>
              <a:rPr lang="en-US" sz="1600" dirty="0"/>
              <a:t>Both at threshold value 145</a:t>
            </a:r>
          </a:p>
        </p:txBody>
      </p:sp>
    </p:spTree>
    <p:extLst>
      <p:ext uri="{BB962C8B-B14F-4D97-AF65-F5344CB8AC3E}">
        <p14:creationId xmlns:p14="http://schemas.microsoft.com/office/powerpoint/2010/main" val="327637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BF6F3917-FAEF-4F5C-BE12-CF65574CE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3" name="Straight Connector 32">
              <a:extLst>
                <a:ext uri="{FF2B5EF4-FFF2-40B4-BE49-F238E27FC236}">
                  <a16:creationId xmlns:a16="http://schemas.microsoft.com/office/drawing/2014/main" id="{9EFF6467-061A-4EB4-A666-8ED016C0C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DA5CB9C-6466-4DB3-83C9-AE3B536A54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A604B4-1AE4-48CB-981A-54CC4AE3C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5D1C11E-228A-44D3-B3E8-1364E7393D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0FD3847-BF68-4ACE-83F8-1E7CC32B17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9" name="Rectangle 38">
            <a:extLst>
              <a:ext uri="{FF2B5EF4-FFF2-40B4-BE49-F238E27FC236}">
                <a16:creationId xmlns:a16="http://schemas.microsoft.com/office/drawing/2014/main" id="{547BBBDC-7066-4AF7-9C62-1803AB2F9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nip Diagonal Corner Rectangle 24">
            <a:extLst>
              <a:ext uri="{FF2B5EF4-FFF2-40B4-BE49-F238E27FC236}">
                <a16:creationId xmlns:a16="http://schemas.microsoft.com/office/drawing/2014/main" id="{350FA329-CBE0-46FE-A19B-84D688DAD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rgbClr val="FFFFFF"/>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10;&#10;Description automatically generated">
            <a:extLst>
              <a:ext uri="{FF2B5EF4-FFF2-40B4-BE49-F238E27FC236}">
                <a16:creationId xmlns:a16="http://schemas.microsoft.com/office/drawing/2014/main" id="{E1A4007D-A346-2A1E-D713-3D4D5B1160D8}"/>
              </a:ext>
            </a:extLst>
          </p:cNvPr>
          <p:cNvPicPr>
            <a:picLocks noChangeAspect="1"/>
          </p:cNvPicPr>
          <p:nvPr/>
        </p:nvPicPr>
        <p:blipFill>
          <a:blip r:embed="rId2"/>
          <a:stretch>
            <a:fillRect/>
          </a:stretch>
        </p:blipFill>
        <p:spPr>
          <a:xfrm>
            <a:off x="6402499" y="1654684"/>
            <a:ext cx="4502570" cy="1699720"/>
          </a:xfrm>
          <a:prstGeom prst="rect">
            <a:avLst/>
          </a:prstGeom>
        </p:spPr>
      </p:pic>
      <p:cxnSp>
        <p:nvCxnSpPr>
          <p:cNvPr id="43" name="Straight Connector 42">
            <a:extLst>
              <a:ext uri="{FF2B5EF4-FFF2-40B4-BE49-F238E27FC236}">
                <a16:creationId xmlns:a16="http://schemas.microsoft.com/office/drawing/2014/main" id="{A8FFEFAE-4471-4EAA-92D7-76C13B4D4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1" y="1593669"/>
            <a:ext cx="0" cy="3222171"/>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11D69420-3496-4640-C07A-D6EF267A9C68}"/>
              </a:ext>
            </a:extLst>
          </p:cNvPr>
          <p:cNvPicPr>
            <a:picLocks noChangeAspect="1"/>
          </p:cNvPicPr>
          <p:nvPr/>
        </p:nvPicPr>
        <p:blipFill>
          <a:blip r:embed="rId3"/>
          <a:stretch>
            <a:fillRect/>
          </a:stretch>
        </p:blipFill>
        <p:spPr>
          <a:xfrm>
            <a:off x="1279317" y="1665941"/>
            <a:ext cx="4502570" cy="1688463"/>
          </a:xfrm>
          <a:prstGeom prst="rect">
            <a:avLst/>
          </a:prstGeom>
        </p:spPr>
      </p:pic>
      <p:sp>
        <p:nvSpPr>
          <p:cNvPr id="12" name="TextBox 11">
            <a:extLst>
              <a:ext uri="{FF2B5EF4-FFF2-40B4-BE49-F238E27FC236}">
                <a16:creationId xmlns:a16="http://schemas.microsoft.com/office/drawing/2014/main" id="{FED0E419-8DA4-BE09-78A0-8441D9D24A2A}"/>
              </a:ext>
            </a:extLst>
          </p:cNvPr>
          <p:cNvSpPr txBox="1"/>
          <p:nvPr/>
        </p:nvSpPr>
        <p:spPr>
          <a:xfrm>
            <a:off x="1704975" y="3781425"/>
            <a:ext cx="2266950" cy="646331"/>
          </a:xfrm>
          <a:prstGeom prst="rect">
            <a:avLst/>
          </a:prstGeom>
          <a:noFill/>
        </p:spPr>
        <p:txBody>
          <a:bodyPr wrap="square" rtlCol="0">
            <a:spAutoFit/>
          </a:bodyPr>
          <a:lstStyle/>
          <a:p>
            <a:r>
              <a:rPr lang="en-US" dirty="0">
                <a:solidFill>
                  <a:schemeClr val="bg1"/>
                </a:solidFill>
              </a:rPr>
              <a:t>Before noise removal</a:t>
            </a:r>
          </a:p>
        </p:txBody>
      </p:sp>
      <p:sp>
        <p:nvSpPr>
          <p:cNvPr id="31" name="TextBox 30">
            <a:extLst>
              <a:ext uri="{FF2B5EF4-FFF2-40B4-BE49-F238E27FC236}">
                <a16:creationId xmlns:a16="http://schemas.microsoft.com/office/drawing/2014/main" id="{5A67958E-4514-F66C-D01B-6C11D0001DA8}"/>
              </a:ext>
            </a:extLst>
          </p:cNvPr>
          <p:cNvSpPr txBox="1"/>
          <p:nvPr/>
        </p:nvSpPr>
        <p:spPr>
          <a:xfrm>
            <a:off x="6577753" y="3781424"/>
            <a:ext cx="2266950" cy="646331"/>
          </a:xfrm>
          <a:prstGeom prst="rect">
            <a:avLst/>
          </a:prstGeom>
          <a:noFill/>
        </p:spPr>
        <p:txBody>
          <a:bodyPr wrap="square" rtlCol="0">
            <a:spAutoFit/>
          </a:bodyPr>
          <a:lstStyle/>
          <a:p>
            <a:r>
              <a:rPr lang="en-US" dirty="0">
                <a:solidFill>
                  <a:schemeClr val="bg1"/>
                </a:solidFill>
              </a:rPr>
              <a:t>After noise removal</a:t>
            </a:r>
          </a:p>
        </p:txBody>
      </p:sp>
    </p:spTree>
    <p:extLst>
      <p:ext uri="{BB962C8B-B14F-4D97-AF65-F5344CB8AC3E}">
        <p14:creationId xmlns:p14="http://schemas.microsoft.com/office/powerpoint/2010/main" val="371424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3D0C-D7B1-49E5-1963-CDEE7BBF9ADC}"/>
              </a:ext>
            </a:extLst>
          </p:cNvPr>
          <p:cNvSpPr>
            <a:spLocks noGrp="1"/>
          </p:cNvSpPr>
          <p:nvPr>
            <p:ph type="ctrTitle"/>
          </p:nvPr>
        </p:nvSpPr>
        <p:spPr>
          <a:xfrm>
            <a:off x="684212" y="685800"/>
            <a:ext cx="8001000" cy="676276"/>
          </a:xfrm>
        </p:spPr>
        <p:txBody>
          <a:bodyPr>
            <a:normAutofit fontScale="90000"/>
          </a:bodyPr>
          <a:lstStyle/>
          <a:p>
            <a:r>
              <a:rPr lang="en-US" dirty="0"/>
              <a:t>Android </a:t>
            </a:r>
            <a:r>
              <a:rPr lang="en-US" dirty="0" err="1"/>
              <a:t>APp</a:t>
            </a:r>
            <a:endParaRPr lang="en-US" dirty="0"/>
          </a:p>
        </p:txBody>
      </p:sp>
      <p:sp>
        <p:nvSpPr>
          <p:cNvPr id="3" name="Subtitle 2">
            <a:extLst>
              <a:ext uri="{FF2B5EF4-FFF2-40B4-BE49-F238E27FC236}">
                <a16:creationId xmlns:a16="http://schemas.microsoft.com/office/drawing/2014/main" id="{25F632F6-BEA4-A0FC-2037-19F16380AA07}"/>
              </a:ext>
            </a:extLst>
          </p:cNvPr>
          <p:cNvSpPr>
            <a:spLocks noGrp="1"/>
          </p:cNvSpPr>
          <p:nvPr>
            <p:ph type="subTitle" idx="1"/>
          </p:nvPr>
        </p:nvSpPr>
        <p:spPr>
          <a:xfrm>
            <a:off x="684212" y="1362076"/>
            <a:ext cx="11202988" cy="5229223"/>
          </a:xfrm>
        </p:spPr>
        <p:txBody>
          <a:bodyPr/>
          <a:lstStyle/>
          <a:p>
            <a:pPr marL="342900" indent="-342900">
              <a:buClrTx/>
              <a:buFont typeface="Arial" panose="020B0604020202020204" pitchFamily="34" charset="0"/>
              <a:buChar char="•"/>
            </a:pPr>
            <a:r>
              <a:rPr lang="en-US" dirty="0">
                <a:solidFill>
                  <a:schemeClr val="bg1"/>
                </a:solidFill>
              </a:rPr>
              <a:t>Displays the PH value and status, Turbidity status, Available feed </a:t>
            </a:r>
          </a:p>
        </p:txBody>
      </p:sp>
    </p:spTree>
    <p:extLst>
      <p:ext uri="{BB962C8B-B14F-4D97-AF65-F5344CB8AC3E}">
        <p14:creationId xmlns:p14="http://schemas.microsoft.com/office/powerpoint/2010/main" val="36053526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67</TotalTime>
  <Words>368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Slice</vt:lpstr>
      <vt:lpstr>Team Binary-Fish tank monitoring system </vt:lpstr>
      <vt:lpstr>Feeding system</vt:lpstr>
      <vt:lpstr>PH monitoring</vt:lpstr>
      <vt:lpstr>Turbidity Monitoring</vt:lpstr>
      <vt:lpstr>threshold</vt:lpstr>
      <vt:lpstr>PowerPoint Presentation</vt:lpstr>
      <vt:lpstr>PowerPoint Presentation</vt:lpstr>
      <vt:lpstr>PowerPoint Presentation</vt:lpstr>
      <vt:lpstr>Android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Binary-Fish tank monitoring system </dc:title>
  <dc:creator>Mohamed Sarraj</dc:creator>
  <cp:lastModifiedBy>Mohamed Sarraj</cp:lastModifiedBy>
  <cp:revision>13</cp:revision>
  <dcterms:created xsi:type="dcterms:W3CDTF">2022-06-16T13:29:36Z</dcterms:created>
  <dcterms:modified xsi:type="dcterms:W3CDTF">2022-06-16T15:22:50Z</dcterms:modified>
</cp:coreProperties>
</file>