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1" r:id="rId12"/>
    <p:sldId id="265"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RISHNA\OneDrive\Desktop\SHANA%20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RISHNA\OneDrive\Desktop\SHANA%20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RISHNA\OneDrive\Desktop\HUDA%20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RISHNA\OneDrive\Desktop\SHANA%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RISHNA\OneDrive\Desktop\SHANA%20EXCE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[SHANA EXCEL.xlsx]ANALYSIS!PivotTable1</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EMPLOYEE SALARY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ANALYSIS!$B$1</c:f>
              <c:strCache>
                <c:ptCount val="1"/>
                <c:pt idx="0">
                  <c:v>Total</c:v>
                </c:pt>
              </c:strCache>
            </c:strRef>
          </c:tx>
          <c:spPr>
            <a:solidFill>
              <a:schemeClr val="accent1"/>
            </a:solidFill>
            <a:ln>
              <a:noFill/>
            </a:ln>
            <a:effectLst/>
          </c:spPr>
          <c:invertIfNegative val="0"/>
          <c:cat>
            <c:strRef>
              <c:f>ANALYSIS!$A$2:$A$4</c:f>
              <c:strCache>
                <c:ptCount val="2"/>
                <c:pt idx="0">
                  <c:v>F</c:v>
                </c:pt>
                <c:pt idx="1">
                  <c:v>M</c:v>
                </c:pt>
              </c:strCache>
            </c:strRef>
          </c:cat>
          <c:val>
            <c:numRef>
              <c:f>ANALYSIS!$B$2:$B$4</c:f>
              <c:numCache>
                <c:formatCode>0</c:formatCode>
                <c:ptCount val="2"/>
                <c:pt idx="0">
                  <c:v>381664107.171799</c:v>
                </c:pt>
                <c:pt idx="1">
                  <c:v>547738390.5017997</c:v>
                </c:pt>
              </c:numCache>
            </c:numRef>
          </c:val>
          <c:extLst>
            <c:ext xmlns:c16="http://schemas.microsoft.com/office/drawing/2014/chart" uri="{C3380CC4-5D6E-409C-BE32-E72D297353CC}">
              <c16:uniqueId val="{00000000-A2F7-47DF-A40F-1E530B7789AF}"/>
            </c:ext>
          </c:extLst>
        </c:ser>
        <c:dLbls>
          <c:showLegendKey val="0"/>
          <c:showVal val="0"/>
          <c:showCatName val="0"/>
          <c:showSerName val="0"/>
          <c:showPercent val="0"/>
          <c:showBubbleSize val="0"/>
        </c:dLbls>
        <c:gapWidth val="150"/>
        <c:overlap val="100"/>
        <c:axId val="1896659088"/>
        <c:axId val="1896656688"/>
      </c:barChart>
      <c:catAx>
        <c:axId val="18966590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656688"/>
        <c:crosses val="autoZero"/>
        <c:auto val="1"/>
        <c:lblAlgn val="ctr"/>
        <c:lblOffset val="100"/>
        <c:noMultiLvlLbl val="0"/>
      </c:catAx>
      <c:valAx>
        <c:axId val="189665668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66590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PERCENTAGE</a:t>
            </a:r>
            <a:r>
              <a:rPr lang="en-IN" b="1" baseline="0"/>
              <a:t> ANALYSIS</a:t>
            </a:r>
            <a:endParaRPr lang="en-IN"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1111111111111109E-2"/>
          <c:y val="0.17171296296296298"/>
          <c:w val="0.93888888888888888"/>
          <c:h val="0.6714577865266842"/>
        </c:manualLayout>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908C-4448-98D1-3671AD81D51F}"/>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908C-4448-98D1-3671AD81D51F}"/>
              </c:ext>
            </c:extLst>
          </c:dPt>
          <c:cat>
            <c:strRef>
              <c:f>ANALYSIS!$A$10:$A$11</c:f>
              <c:strCache>
                <c:ptCount val="2"/>
                <c:pt idx="0">
                  <c:v>F</c:v>
                </c:pt>
                <c:pt idx="1">
                  <c:v>M</c:v>
                </c:pt>
              </c:strCache>
            </c:strRef>
          </c:cat>
          <c:val>
            <c:numRef>
              <c:f>ANALYSIS!$B$10:$B$11</c:f>
              <c:numCache>
                <c:formatCode>0</c:formatCode>
                <c:ptCount val="2"/>
                <c:pt idx="0">
                  <c:v>41.065534913791183</c:v>
                </c:pt>
                <c:pt idx="1">
                  <c:v>58.93446508620881</c:v>
                </c:pt>
              </c:numCache>
            </c:numRef>
          </c:val>
          <c:extLst>
            <c:ext xmlns:c16="http://schemas.microsoft.com/office/drawing/2014/chart" uri="{C3380CC4-5D6E-409C-BE32-E72D297353CC}">
              <c16:uniqueId val="{00000004-908C-4448-98D1-3671AD81D51F}"/>
            </c:ext>
          </c:extLst>
        </c:ser>
        <c:dLbls>
          <c:showLegendKey val="0"/>
          <c:showVal val="0"/>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[HUDA EXCEL.xlsx]ANALYSIS!PivotTable1</c:name>
    <c:fmtId val="8"/>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SALARY ANALYSIS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dLbls>
          <c:showLegendKey val="0"/>
          <c:showVal val="0"/>
          <c:showCatName val="0"/>
          <c:showSerName val="0"/>
          <c:showPercent val="0"/>
          <c:showBubbleSize val="0"/>
        </c:dLbls>
        <c:gapWidth val="150"/>
        <c:shape val="box"/>
        <c:axId val="457349680"/>
        <c:axId val="457350160"/>
        <c:axId val="0"/>
      </c:bar3DChart>
      <c:catAx>
        <c:axId val="45734968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50160"/>
        <c:crosses val="autoZero"/>
        <c:auto val="1"/>
        <c:lblAlgn val="ctr"/>
        <c:lblOffset val="100"/>
        <c:noMultiLvlLbl val="0"/>
      </c:catAx>
      <c:valAx>
        <c:axId val="45735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73496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[SHANA EXCEL.xlsx]ANALYSIS!PivotTable5</c:name>
    <c:fmtId val="1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DEPARTMENT SALARY</a:t>
            </a:r>
            <a:r>
              <a:rPr lang="en-US" b="1" baseline="0"/>
              <a:t>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ANALYSIS!$B$15</c:f>
              <c:strCache>
                <c:ptCount val="1"/>
                <c:pt idx="0">
                  <c:v>Total</c:v>
                </c:pt>
              </c:strCache>
            </c:strRef>
          </c:tx>
          <c:spPr>
            <a:solidFill>
              <a:schemeClr val="accent4"/>
            </a:solidFill>
            <a:ln>
              <a:noFill/>
            </a:ln>
            <a:effectLst/>
            <a:sp3d/>
          </c:spPr>
          <c:invertIfNegative val="0"/>
          <c:cat>
            <c:strRef>
              <c:f>ANALYSIS!$A$16:$A$58</c:f>
              <c:strCache>
                <c:ptCount val="42"/>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Health and Human Services</c:v>
                </c:pt>
                <c:pt idx="12">
                  <c:v>Department of Housing and Community Affairs</c:v>
                </c:pt>
                <c:pt idx="13">
                  <c:v>Department of Permitting Services</c:v>
                </c:pt>
                <c:pt idx="14">
                  <c:v>Department of Police</c:v>
                </c:pt>
                <c:pt idx="15">
                  <c:v>Department of Public Libraries</c:v>
                </c:pt>
                <c:pt idx="16">
                  <c:v>Department of Recreation</c:v>
                </c:pt>
                <c:pt idx="17">
                  <c:v>Department of Technology and Enterprise Business Solutions</c:v>
                </c:pt>
                <c:pt idx="18">
                  <c:v>Department of Transportation</c:v>
                </c:pt>
                <c:pt idx="19">
                  <c:v>Ethics Commission</c:v>
                </c:pt>
                <c:pt idx="20">
                  <c:v>Fire and Rescue Services</c:v>
                </c:pt>
                <c:pt idx="21">
                  <c:v>Merit System Protection Board Department</c:v>
                </c:pt>
                <c:pt idx="22">
                  <c:v>Non-Departmental Account</c:v>
                </c:pt>
                <c:pt idx="23">
                  <c:v>Office of Agriculture</c:v>
                </c:pt>
                <c:pt idx="24">
                  <c:v>Office of Animal Services</c:v>
                </c:pt>
                <c:pt idx="25">
                  <c:v>Office of Consumer Protection</c:v>
                </c:pt>
                <c:pt idx="26">
                  <c:v>Office of Emergency Management and Homeland Security</c:v>
                </c:pt>
                <c:pt idx="27">
                  <c:v>Office of Food Systems Resilience</c:v>
                </c:pt>
                <c:pt idx="28">
                  <c:v>Office of Grants Management</c:v>
                </c:pt>
                <c:pt idx="29">
                  <c:v>Office of Human Resources</c:v>
                </c:pt>
                <c:pt idx="30">
                  <c:v>Office of Human Rights</c:v>
                </c:pt>
                <c:pt idx="31">
                  <c:v>Office of Intergovernmental Relations Department</c:v>
                </c:pt>
                <c:pt idx="32">
                  <c:v>Office of Labor Relations</c:v>
                </c:pt>
                <c:pt idx="33">
                  <c:v>Office of Legislative Oversight</c:v>
                </c:pt>
                <c:pt idx="34">
                  <c:v>Office of Management and Budget</c:v>
                </c:pt>
                <c:pt idx="35">
                  <c:v>Office of Procurement</c:v>
                </c:pt>
                <c:pt idx="36">
                  <c:v>Office of Public Information</c:v>
                </c:pt>
                <c:pt idx="37">
                  <c:v>Office of Racial Equity and Social Justice</c:v>
                </c:pt>
                <c:pt idx="38">
                  <c:v>Office of the Inspector General</c:v>
                </c:pt>
                <c:pt idx="39">
                  <c:v>Office of Zoning and Administrative Hearings</c:v>
                </c:pt>
                <c:pt idx="40">
                  <c:v>Offices of the County Executive</c:v>
                </c:pt>
                <c:pt idx="41">
                  <c:v>Sheriff's Office</c:v>
                </c:pt>
              </c:strCache>
            </c:strRef>
          </c:cat>
          <c:val>
            <c:numRef>
              <c:f>ANALYSIS!$B$16:$B$58</c:f>
              <c:numCache>
                <c:formatCode>0</c:formatCode>
                <c:ptCount val="42"/>
                <c:pt idx="0">
                  <c:v>29962187.565600019</c:v>
                </c:pt>
                <c:pt idx="1">
                  <c:v>313447.5808</c:v>
                </c:pt>
                <c:pt idx="2">
                  <c:v>2907582.6531000007</c:v>
                </c:pt>
                <c:pt idx="3">
                  <c:v>8165234.5183000006</c:v>
                </c:pt>
                <c:pt idx="4">
                  <c:v>2745333.7749000001</c:v>
                </c:pt>
                <c:pt idx="5">
                  <c:v>43584572.443800002</c:v>
                </c:pt>
                <c:pt idx="6">
                  <c:v>10115107.888100004</c:v>
                </c:pt>
                <c:pt idx="7">
                  <c:v>13853848.027200002</c:v>
                </c:pt>
                <c:pt idx="8">
                  <c:v>19359226.362300001</c:v>
                </c:pt>
                <c:pt idx="9">
                  <c:v>13930710.799700001</c:v>
                </c:pt>
                <c:pt idx="10">
                  <c:v>39017287.831600033</c:v>
                </c:pt>
                <c:pt idx="11">
                  <c:v>167173750.88199916</c:v>
                </c:pt>
                <c:pt idx="12">
                  <c:v>10555084.261799995</c:v>
                </c:pt>
                <c:pt idx="13">
                  <c:v>25352458.410599992</c:v>
                </c:pt>
                <c:pt idx="14">
                  <c:v>163381151.45430008</c:v>
                </c:pt>
                <c:pt idx="15">
                  <c:v>27511011.215500005</c:v>
                </c:pt>
                <c:pt idx="16">
                  <c:v>16217370.174099991</c:v>
                </c:pt>
                <c:pt idx="17">
                  <c:v>21058152.600200009</c:v>
                </c:pt>
                <c:pt idx="18">
                  <c:v>105363559.47859998</c:v>
                </c:pt>
                <c:pt idx="19">
                  <c:v>282776.84999999998</c:v>
                </c:pt>
                <c:pt idx="20">
                  <c:v>138372301.55809999</c:v>
                </c:pt>
                <c:pt idx="21">
                  <c:v>185813.69390000001</c:v>
                </c:pt>
                <c:pt idx="22">
                  <c:v>2817007.6940999995</c:v>
                </c:pt>
                <c:pt idx="23">
                  <c:v>1106733.8927</c:v>
                </c:pt>
                <c:pt idx="24">
                  <c:v>5891548.3827000028</c:v>
                </c:pt>
                <c:pt idx="25">
                  <c:v>2029265.6053999998</c:v>
                </c:pt>
                <c:pt idx="26">
                  <c:v>2333421.6199000003</c:v>
                </c:pt>
                <c:pt idx="27">
                  <c:v>338333</c:v>
                </c:pt>
                <c:pt idx="28">
                  <c:v>522996.18</c:v>
                </c:pt>
                <c:pt idx="29">
                  <c:v>7467507.6098999986</c:v>
                </c:pt>
                <c:pt idx="30">
                  <c:v>1190004.2453000001</c:v>
                </c:pt>
                <c:pt idx="31">
                  <c:v>660787</c:v>
                </c:pt>
                <c:pt idx="32">
                  <c:v>1107821.02</c:v>
                </c:pt>
                <c:pt idx="33">
                  <c:v>2004239.7402999997</c:v>
                </c:pt>
                <c:pt idx="34">
                  <c:v>5895580.6029000031</c:v>
                </c:pt>
                <c:pt idx="35">
                  <c:v>3719294.7888999991</c:v>
                </c:pt>
                <c:pt idx="36">
                  <c:v>6029122.3989999983</c:v>
                </c:pt>
                <c:pt idx="37">
                  <c:v>732610.63899999997</c:v>
                </c:pt>
                <c:pt idx="38">
                  <c:v>2532757.9538000003</c:v>
                </c:pt>
                <c:pt idx="39">
                  <c:v>575601.96289999993</c:v>
                </c:pt>
                <c:pt idx="40">
                  <c:v>6140147.2589000007</c:v>
                </c:pt>
                <c:pt idx="41">
                  <c:v>16899746.053399999</c:v>
                </c:pt>
              </c:numCache>
            </c:numRef>
          </c:val>
          <c:extLst>
            <c:ext xmlns:c16="http://schemas.microsoft.com/office/drawing/2014/chart" uri="{C3380CC4-5D6E-409C-BE32-E72D297353CC}">
              <c16:uniqueId val="{00000000-619F-495F-9BCD-17F25C4F0E6A}"/>
            </c:ext>
          </c:extLst>
        </c:ser>
        <c:dLbls>
          <c:showLegendKey val="0"/>
          <c:showVal val="0"/>
          <c:showCatName val="0"/>
          <c:showSerName val="0"/>
          <c:showPercent val="0"/>
          <c:showBubbleSize val="0"/>
        </c:dLbls>
        <c:gapWidth val="150"/>
        <c:shape val="box"/>
        <c:axId val="2005659264"/>
        <c:axId val="2005661664"/>
        <c:axId val="0"/>
      </c:bar3DChart>
      <c:catAx>
        <c:axId val="200565926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661664"/>
        <c:crosses val="autoZero"/>
        <c:auto val="1"/>
        <c:lblAlgn val="ctr"/>
        <c:lblOffset val="100"/>
        <c:noMultiLvlLbl val="0"/>
      </c:catAx>
      <c:valAx>
        <c:axId val="200566166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5659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IN" sz="2800" b="1"/>
              <a:t>PERCENTAGE</a:t>
            </a:r>
            <a:r>
              <a:rPr lang="en-IN" sz="2800" b="1" baseline="0"/>
              <a:t> ANALYSIS</a:t>
            </a:r>
            <a:endParaRPr lang="en-IN" sz="2800" b="1"/>
          </a:p>
        </c:rich>
      </c:tx>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9140616797900261"/>
          <c:y val="0.15661807142171055"/>
          <c:w val="0.37662630880817316"/>
          <c:h val="0.66128995892271925"/>
        </c:manualLayout>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93A-45A1-A81D-55E638BE1BD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93A-45A1-A81D-55E638BE1BD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93A-45A1-A81D-55E638BE1BD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93A-45A1-A81D-55E638BE1BDB}"/>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B93A-45A1-A81D-55E638BE1BDB}"/>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B93A-45A1-A81D-55E638BE1BDB}"/>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B93A-45A1-A81D-55E638BE1BDB}"/>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B93A-45A1-A81D-55E638BE1BDB}"/>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B93A-45A1-A81D-55E638BE1BDB}"/>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B93A-45A1-A81D-55E638BE1BDB}"/>
              </c:ext>
            </c:extLst>
          </c:dPt>
          <c:dPt>
            <c:idx val="10"/>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15-B93A-45A1-A81D-55E638BE1BDB}"/>
              </c:ext>
            </c:extLst>
          </c:dPt>
          <c:dPt>
            <c:idx val="11"/>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17-B93A-45A1-A81D-55E638BE1BDB}"/>
              </c:ext>
            </c:extLst>
          </c:dPt>
          <c:dPt>
            <c:idx val="12"/>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19-B93A-45A1-A81D-55E638BE1BDB}"/>
              </c:ext>
            </c:extLst>
          </c:dPt>
          <c:dPt>
            <c:idx val="13"/>
            <c:bubble3D val="0"/>
            <c:spPr>
              <a:solidFill>
                <a:schemeClr val="accent2">
                  <a:lumMod val="80000"/>
                  <a:lumOff val="20000"/>
                </a:schemeClr>
              </a:solidFill>
              <a:ln w="19050">
                <a:solidFill>
                  <a:schemeClr val="lt1"/>
                </a:solidFill>
              </a:ln>
              <a:effectLst/>
            </c:spPr>
            <c:extLst>
              <c:ext xmlns:c16="http://schemas.microsoft.com/office/drawing/2014/chart" uri="{C3380CC4-5D6E-409C-BE32-E72D297353CC}">
                <c16:uniqueId val="{0000001B-B93A-45A1-A81D-55E638BE1BDB}"/>
              </c:ext>
            </c:extLst>
          </c:dPt>
          <c:dPt>
            <c:idx val="1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1D-B93A-45A1-A81D-55E638BE1BDB}"/>
              </c:ext>
            </c:extLst>
          </c:dPt>
          <c:dPt>
            <c:idx val="15"/>
            <c:bubble3D val="0"/>
            <c:spPr>
              <a:solidFill>
                <a:schemeClr val="accent4">
                  <a:lumMod val="80000"/>
                  <a:lumOff val="20000"/>
                </a:schemeClr>
              </a:solidFill>
              <a:ln w="19050">
                <a:solidFill>
                  <a:schemeClr val="lt1"/>
                </a:solidFill>
              </a:ln>
              <a:effectLst/>
            </c:spPr>
            <c:extLst>
              <c:ext xmlns:c16="http://schemas.microsoft.com/office/drawing/2014/chart" uri="{C3380CC4-5D6E-409C-BE32-E72D297353CC}">
                <c16:uniqueId val="{0000001F-B93A-45A1-A81D-55E638BE1BDB}"/>
              </c:ext>
            </c:extLst>
          </c:dPt>
          <c:dPt>
            <c:idx val="16"/>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21-B93A-45A1-A81D-55E638BE1BDB}"/>
              </c:ext>
            </c:extLst>
          </c:dPt>
          <c:dPt>
            <c:idx val="17"/>
            <c:bubble3D val="0"/>
            <c:spPr>
              <a:solidFill>
                <a:schemeClr val="accent6">
                  <a:lumMod val="80000"/>
                  <a:lumOff val="20000"/>
                </a:schemeClr>
              </a:solidFill>
              <a:ln w="19050">
                <a:solidFill>
                  <a:schemeClr val="lt1"/>
                </a:solidFill>
              </a:ln>
              <a:effectLst/>
            </c:spPr>
            <c:extLst>
              <c:ext xmlns:c16="http://schemas.microsoft.com/office/drawing/2014/chart" uri="{C3380CC4-5D6E-409C-BE32-E72D297353CC}">
                <c16:uniqueId val="{00000023-B93A-45A1-A81D-55E638BE1BDB}"/>
              </c:ext>
            </c:extLst>
          </c:dPt>
          <c:dPt>
            <c:idx val="18"/>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25-B93A-45A1-A81D-55E638BE1BDB}"/>
              </c:ext>
            </c:extLst>
          </c:dPt>
          <c:dPt>
            <c:idx val="19"/>
            <c:bubble3D val="0"/>
            <c:spPr>
              <a:solidFill>
                <a:schemeClr val="accent2">
                  <a:lumMod val="80000"/>
                </a:schemeClr>
              </a:solidFill>
              <a:ln w="19050">
                <a:solidFill>
                  <a:schemeClr val="lt1"/>
                </a:solidFill>
              </a:ln>
              <a:effectLst/>
            </c:spPr>
            <c:extLst>
              <c:ext xmlns:c16="http://schemas.microsoft.com/office/drawing/2014/chart" uri="{C3380CC4-5D6E-409C-BE32-E72D297353CC}">
                <c16:uniqueId val="{00000027-B93A-45A1-A81D-55E638BE1BDB}"/>
              </c:ext>
            </c:extLst>
          </c:dPt>
          <c:dPt>
            <c:idx val="2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29-B93A-45A1-A81D-55E638BE1BDB}"/>
              </c:ext>
            </c:extLst>
          </c:dPt>
          <c:dPt>
            <c:idx val="21"/>
            <c:bubble3D val="0"/>
            <c:spPr>
              <a:solidFill>
                <a:schemeClr val="accent4">
                  <a:lumMod val="80000"/>
                </a:schemeClr>
              </a:solidFill>
              <a:ln w="19050">
                <a:solidFill>
                  <a:schemeClr val="lt1"/>
                </a:solidFill>
              </a:ln>
              <a:effectLst/>
            </c:spPr>
            <c:extLst>
              <c:ext xmlns:c16="http://schemas.microsoft.com/office/drawing/2014/chart" uri="{C3380CC4-5D6E-409C-BE32-E72D297353CC}">
                <c16:uniqueId val="{0000002B-B93A-45A1-A81D-55E638BE1BDB}"/>
              </c:ext>
            </c:extLst>
          </c:dPt>
          <c:dPt>
            <c:idx val="22"/>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2D-B93A-45A1-A81D-55E638BE1BDB}"/>
              </c:ext>
            </c:extLst>
          </c:dPt>
          <c:dPt>
            <c:idx val="23"/>
            <c:bubble3D val="0"/>
            <c:spPr>
              <a:solidFill>
                <a:schemeClr val="accent6">
                  <a:lumMod val="80000"/>
                </a:schemeClr>
              </a:solidFill>
              <a:ln w="19050">
                <a:solidFill>
                  <a:schemeClr val="lt1"/>
                </a:solidFill>
              </a:ln>
              <a:effectLst/>
            </c:spPr>
            <c:extLst>
              <c:ext xmlns:c16="http://schemas.microsoft.com/office/drawing/2014/chart" uri="{C3380CC4-5D6E-409C-BE32-E72D297353CC}">
                <c16:uniqueId val="{0000002F-B93A-45A1-A81D-55E638BE1BDB}"/>
              </c:ext>
            </c:extLst>
          </c:dPt>
          <c:dPt>
            <c:idx val="24"/>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31-B93A-45A1-A81D-55E638BE1BDB}"/>
              </c:ext>
            </c:extLst>
          </c:dPt>
          <c:dPt>
            <c:idx val="25"/>
            <c:bubble3D val="0"/>
            <c:spPr>
              <a:solidFill>
                <a:schemeClr val="accent2">
                  <a:lumMod val="60000"/>
                  <a:lumOff val="40000"/>
                </a:schemeClr>
              </a:solidFill>
              <a:ln w="19050">
                <a:solidFill>
                  <a:schemeClr val="lt1"/>
                </a:solidFill>
              </a:ln>
              <a:effectLst/>
            </c:spPr>
            <c:extLst>
              <c:ext xmlns:c16="http://schemas.microsoft.com/office/drawing/2014/chart" uri="{C3380CC4-5D6E-409C-BE32-E72D297353CC}">
                <c16:uniqueId val="{00000033-B93A-45A1-A81D-55E638BE1BDB}"/>
              </c:ext>
            </c:extLst>
          </c:dPt>
          <c:dPt>
            <c:idx val="26"/>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35-B93A-45A1-A81D-55E638BE1BDB}"/>
              </c:ext>
            </c:extLst>
          </c:dPt>
          <c:dPt>
            <c:idx val="27"/>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37-B93A-45A1-A81D-55E638BE1BDB}"/>
              </c:ext>
            </c:extLst>
          </c:dPt>
          <c:dPt>
            <c:idx val="2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39-B93A-45A1-A81D-55E638BE1BDB}"/>
              </c:ext>
            </c:extLst>
          </c:dPt>
          <c:dPt>
            <c:idx val="29"/>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3B-B93A-45A1-A81D-55E638BE1BDB}"/>
              </c:ext>
            </c:extLst>
          </c:dPt>
          <c:dPt>
            <c:idx val="30"/>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3D-B93A-45A1-A81D-55E638BE1BDB}"/>
              </c:ext>
            </c:extLst>
          </c:dPt>
          <c:dPt>
            <c:idx val="31"/>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3F-B93A-45A1-A81D-55E638BE1BDB}"/>
              </c:ext>
            </c:extLst>
          </c:dPt>
          <c:dPt>
            <c:idx val="32"/>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41-B93A-45A1-A81D-55E638BE1BDB}"/>
              </c:ext>
            </c:extLst>
          </c:dPt>
          <c:dPt>
            <c:idx val="33"/>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43-B93A-45A1-A81D-55E638BE1BDB}"/>
              </c:ext>
            </c:extLst>
          </c:dPt>
          <c:dPt>
            <c:idx val="3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45-B93A-45A1-A81D-55E638BE1BDB}"/>
              </c:ext>
            </c:extLst>
          </c:dPt>
          <c:dPt>
            <c:idx val="35"/>
            <c:bubble3D val="0"/>
            <c:spPr>
              <a:solidFill>
                <a:schemeClr val="accent6">
                  <a:lumMod val="50000"/>
                </a:schemeClr>
              </a:solidFill>
              <a:ln w="19050">
                <a:solidFill>
                  <a:schemeClr val="lt1"/>
                </a:solidFill>
              </a:ln>
              <a:effectLst/>
            </c:spPr>
            <c:extLst>
              <c:ext xmlns:c16="http://schemas.microsoft.com/office/drawing/2014/chart" uri="{C3380CC4-5D6E-409C-BE32-E72D297353CC}">
                <c16:uniqueId val="{00000047-B93A-45A1-A81D-55E638BE1BDB}"/>
              </c:ext>
            </c:extLst>
          </c:dPt>
          <c:dPt>
            <c:idx val="36"/>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49-B93A-45A1-A81D-55E638BE1BDB}"/>
              </c:ext>
            </c:extLst>
          </c:dPt>
          <c:dPt>
            <c:idx val="37"/>
            <c:bubble3D val="0"/>
            <c:spPr>
              <a:solidFill>
                <a:schemeClr val="accent2">
                  <a:lumMod val="70000"/>
                  <a:lumOff val="30000"/>
                </a:schemeClr>
              </a:solidFill>
              <a:ln w="19050">
                <a:solidFill>
                  <a:schemeClr val="lt1"/>
                </a:solidFill>
              </a:ln>
              <a:effectLst/>
            </c:spPr>
            <c:extLst>
              <c:ext xmlns:c16="http://schemas.microsoft.com/office/drawing/2014/chart" uri="{C3380CC4-5D6E-409C-BE32-E72D297353CC}">
                <c16:uniqueId val="{0000004B-B93A-45A1-A81D-55E638BE1BDB}"/>
              </c:ext>
            </c:extLst>
          </c:dPt>
          <c:dPt>
            <c:idx val="38"/>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4D-B93A-45A1-A81D-55E638BE1BDB}"/>
              </c:ext>
            </c:extLst>
          </c:dPt>
          <c:dPt>
            <c:idx val="39"/>
            <c:bubble3D val="0"/>
            <c:spPr>
              <a:solidFill>
                <a:schemeClr val="accent4">
                  <a:lumMod val="70000"/>
                  <a:lumOff val="30000"/>
                </a:schemeClr>
              </a:solidFill>
              <a:ln w="19050">
                <a:solidFill>
                  <a:schemeClr val="lt1"/>
                </a:solidFill>
              </a:ln>
              <a:effectLst/>
            </c:spPr>
            <c:extLst>
              <c:ext xmlns:c16="http://schemas.microsoft.com/office/drawing/2014/chart" uri="{C3380CC4-5D6E-409C-BE32-E72D297353CC}">
                <c16:uniqueId val="{0000004F-B93A-45A1-A81D-55E638BE1BDB}"/>
              </c:ext>
            </c:extLst>
          </c:dPt>
          <c:dPt>
            <c:idx val="4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1-B93A-45A1-A81D-55E638BE1BDB}"/>
              </c:ext>
            </c:extLst>
          </c:dPt>
          <c:dPt>
            <c:idx val="41"/>
            <c:bubble3D val="0"/>
            <c:spPr>
              <a:solidFill>
                <a:schemeClr val="accent6">
                  <a:lumMod val="70000"/>
                  <a:lumOff val="30000"/>
                </a:schemeClr>
              </a:solidFill>
              <a:ln w="19050">
                <a:solidFill>
                  <a:schemeClr val="lt1"/>
                </a:solidFill>
              </a:ln>
              <a:effectLst/>
            </c:spPr>
            <c:extLst>
              <c:ext xmlns:c16="http://schemas.microsoft.com/office/drawing/2014/chart" uri="{C3380CC4-5D6E-409C-BE32-E72D297353CC}">
                <c16:uniqueId val="{00000053-B93A-45A1-A81D-55E638BE1BDB}"/>
              </c:ext>
            </c:extLst>
          </c:dPt>
          <c:cat>
            <c:strRef>
              <c:f>ANALYSIS!$A$61:$A$102</c:f>
              <c:strCache>
                <c:ptCount val="42"/>
                <c:pt idx="0">
                  <c:v>Alcohol Beverage Services</c:v>
                </c:pt>
                <c:pt idx="1">
                  <c:v>Board of Appeals Department</c:v>
                </c:pt>
                <c:pt idx="2">
                  <c:v>Board of Elections</c:v>
                </c:pt>
                <c:pt idx="3">
                  <c:v>Community Engagement Cluster</c:v>
                </c:pt>
                <c:pt idx="4">
                  <c:v>Community Use of Public Facilities</c:v>
                </c:pt>
                <c:pt idx="5">
                  <c:v>Correction and Rehabilitation</c:v>
                </c:pt>
                <c:pt idx="6">
                  <c:v>County Attorney's Office</c:v>
                </c:pt>
                <c:pt idx="7">
                  <c:v>County Council</c:v>
                </c:pt>
                <c:pt idx="8">
                  <c:v>Department of Environmental Protection</c:v>
                </c:pt>
                <c:pt idx="9">
                  <c:v>Department of Finance</c:v>
                </c:pt>
                <c:pt idx="10">
                  <c:v>Department of General Services</c:v>
                </c:pt>
                <c:pt idx="11">
                  <c:v>Department of Health and Human Services</c:v>
                </c:pt>
                <c:pt idx="12">
                  <c:v>Department of Housing and Community Affairs</c:v>
                </c:pt>
                <c:pt idx="13">
                  <c:v>Department of Permitting Services</c:v>
                </c:pt>
                <c:pt idx="14">
                  <c:v>Department of Police</c:v>
                </c:pt>
                <c:pt idx="15">
                  <c:v>Department of Public Libraries</c:v>
                </c:pt>
                <c:pt idx="16">
                  <c:v>Department of Recreation</c:v>
                </c:pt>
                <c:pt idx="17">
                  <c:v>Department of Technology and Enterprise Business Solutions</c:v>
                </c:pt>
                <c:pt idx="18">
                  <c:v>Department of Transportation</c:v>
                </c:pt>
                <c:pt idx="19">
                  <c:v>Ethics Commission</c:v>
                </c:pt>
                <c:pt idx="20">
                  <c:v>Fire and Rescue Services</c:v>
                </c:pt>
                <c:pt idx="21">
                  <c:v>Merit System Protection Board Department</c:v>
                </c:pt>
                <c:pt idx="22">
                  <c:v>Non-Departmental Account</c:v>
                </c:pt>
                <c:pt idx="23">
                  <c:v>Office of Agriculture</c:v>
                </c:pt>
                <c:pt idx="24">
                  <c:v>Office of Animal Services</c:v>
                </c:pt>
                <c:pt idx="25">
                  <c:v>Office of Consumer Protection</c:v>
                </c:pt>
                <c:pt idx="26">
                  <c:v>Office of Emergency Management and Homeland Security</c:v>
                </c:pt>
                <c:pt idx="27">
                  <c:v>Office of Food Systems Resilience</c:v>
                </c:pt>
                <c:pt idx="28">
                  <c:v>Office of Grants Management</c:v>
                </c:pt>
                <c:pt idx="29">
                  <c:v>Office of Human Resources</c:v>
                </c:pt>
                <c:pt idx="30">
                  <c:v>Office of Human Rights</c:v>
                </c:pt>
                <c:pt idx="31">
                  <c:v>Office of Intergovernmental Relations Department</c:v>
                </c:pt>
                <c:pt idx="32">
                  <c:v>Office of Labor Relations</c:v>
                </c:pt>
                <c:pt idx="33">
                  <c:v>Office of Legislative Oversight</c:v>
                </c:pt>
                <c:pt idx="34">
                  <c:v>Office of Management and Budget</c:v>
                </c:pt>
                <c:pt idx="35">
                  <c:v>Office of Procurement</c:v>
                </c:pt>
                <c:pt idx="36">
                  <c:v>Office of Public Information</c:v>
                </c:pt>
                <c:pt idx="37">
                  <c:v>Office of Racial Equity and Social Justice</c:v>
                </c:pt>
                <c:pt idx="38">
                  <c:v>Office of the Inspector General</c:v>
                </c:pt>
                <c:pt idx="39">
                  <c:v>Office of Zoning and Administrative Hearings</c:v>
                </c:pt>
                <c:pt idx="40">
                  <c:v>Offices of the County Executive</c:v>
                </c:pt>
                <c:pt idx="41">
                  <c:v>Sheriff's Office</c:v>
                </c:pt>
              </c:strCache>
            </c:strRef>
          </c:cat>
          <c:val>
            <c:numRef>
              <c:f>ANALYSIS!$B$61:$B$102</c:f>
              <c:numCache>
                <c:formatCode>0.00</c:formatCode>
                <c:ptCount val="42"/>
                <c:pt idx="0">
                  <c:v>3.2238118189480649</c:v>
                </c:pt>
                <c:pt idx="1">
                  <c:v>3.3725708891959624E-2</c:v>
                </c:pt>
                <c:pt idx="2">
                  <c:v>0.31284429086192594</c:v>
                </c:pt>
                <c:pt idx="3">
                  <c:v>0.8785466510729758</c:v>
                </c:pt>
                <c:pt idx="4">
                  <c:v>0.29538695901634476</c:v>
                </c:pt>
                <c:pt idx="5">
                  <c:v>4.6895260721697172</c:v>
                </c:pt>
                <c:pt idx="6">
                  <c:v>1.0883452447587856</c:v>
                </c:pt>
                <c:pt idx="7">
                  <c:v>1.4906187644080753</c:v>
                </c:pt>
                <c:pt idx="8">
                  <c:v>2.0829755042361464</c:v>
                </c:pt>
                <c:pt idx="9">
                  <c:v>1.4988888920107444</c:v>
                </c:pt>
                <c:pt idx="10">
                  <c:v>4.1981044734939656</c:v>
                </c:pt>
                <c:pt idx="11">
                  <c:v>17.987228493624034</c:v>
                </c:pt>
                <c:pt idx="12">
                  <c:v>1.1356849468578547</c:v>
                </c:pt>
                <c:pt idx="13">
                  <c:v>2.7278233568405601</c:v>
                </c:pt>
                <c:pt idx="14">
                  <c:v>17.579159929445179</c:v>
                </c:pt>
                <c:pt idx="15">
                  <c:v>2.9600750250148025</c:v>
                </c:pt>
                <c:pt idx="16">
                  <c:v>1.7449243158581904</c:v>
                </c:pt>
                <c:pt idx="17">
                  <c:v>2.2657731879256797</c:v>
                </c:pt>
                <c:pt idx="18">
                  <c:v>11.336698550126236</c:v>
                </c:pt>
                <c:pt idx="19">
                  <c:v>3.0425660648408272E-2</c:v>
                </c:pt>
                <c:pt idx="20">
                  <c:v>14.888307477595728</c:v>
                </c:pt>
                <c:pt idx="21">
                  <c:v>1.9992811980289796E-2</c:v>
                </c:pt>
                <c:pt idx="22">
                  <c:v>0.30309878670987983</c:v>
                </c:pt>
                <c:pt idx="23">
                  <c:v>0.11908015046982132</c:v>
                </c:pt>
                <c:pt idx="24">
                  <c:v>0.63390709595113204</c:v>
                </c:pt>
                <c:pt idx="25">
                  <c:v>0.21834088142430033</c:v>
                </c:pt>
                <c:pt idx="26">
                  <c:v>0.25106685486006558</c:v>
                </c:pt>
                <c:pt idx="27">
                  <c:v>3.6403280693444021E-2</c:v>
                </c:pt>
                <c:pt idx="28">
                  <c:v>5.6272301969181177E-2</c:v>
                </c:pt>
                <c:pt idx="29">
                  <c:v>0.80347401998510026</c:v>
                </c:pt>
                <c:pt idx="30">
                  <c:v>0.12803970812201565</c:v>
                </c:pt>
                <c:pt idx="31">
                  <c:v>7.1098044351508113E-2</c:v>
                </c:pt>
                <c:pt idx="32">
                  <c:v>0.11919712102915608</c:v>
                </c:pt>
                <c:pt idx="33">
                  <c:v>0.2156481982044206</c:v>
                </c:pt>
                <c:pt idx="34">
                  <c:v>0.63434094675421182</c:v>
                </c:pt>
                <c:pt idx="35">
                  <c:v>0.40018127756379152</c:v>
                </c:pt>
                <c:pt idx="36">
                  <c:v>0.64870951112048647</c:v>
                </c:pt>
                <c:pt idx="37">
                  <c:v>7.8825981298071376E-2</c:v>
                </c:pt>
                <c:pt idx="38">
                  <c:v>0.27251464894271127</c:v>
                </c:pt>
                <c:pt idx="39">
                  <c:v>6.1932474287598453E-2</c:v>
                </c:pt>
                <c:pt idx="40">
                  <c:v>0.66065534300472495</c:v>
                </c:pt>
                <c:pt idx="41">
                  <c:v>1.8183452374726763</c:v>
                </c:pt>
              </c:numCache>
            </c:numRef>
          </c:val>
          <c:extLst>
            <c:ext xmlns:c16="http://schemas.microsoft.com/office/drawing/2014/chart" uri="{C3380CC4-5D6E-409C-BE32-E72D297353CC}">
              <c16:uniqueId val="{00000054-B93A-45A1-A81D-55E638BE1BDB}"/>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0"/>
          <c:y val="0.20394692013473562"/>
          <c:w val="0.46765734127517467"/>
          <c:h val="0.6095777894718695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7">
  <a:schemeClr val="accent4"/>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hart" Target="../charts/chart4.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4000" y="3315371"/>
            <a:ext cx="9382124" cy="1938992"/>
          </a:xfrm>
          <a:prstGeom prst="rect">
            <a:avLst/>
          </a:prstGeom>
          <a:noFill/>
        </p:spPr>
        <p:txBody>
          <a:bodyPr wrap="square" rtlCol="0">
            <a:spAutoFit/>
          </a:bodyPr>
          <a:lstStyle/>
          <a:p>
            <a:r>
              <a:rPr lang="en-US" sz="2400" dirty="0"/>
              <a:t>STUDENT NAME: </a:t>
            </a:r>
            <a:r>
              <a:rPr lang="en-US" sz="2400" b="1" dirty="0"/>
              <a:t>SHANA C P</a:t>
            </a:r>
          </a:p>
          <a:p>
            <a:r>
              <a:rPr lang="en-US" sz="2400" dirty="0"/>
              <a:t>REGISTER NO:</a:t>
            </a:r>
            <a:r>
              <a:rPr lang="en-US" sz="2400" b="1" dirty="0"/>
              <a:t>2213211042063/unm13212213211042063</a:t>
            </a:r>
          </a:p>
          <a:p>
            <a:r>
              <a:rPr lang="en-US" sz="2400" dirty="0"/>
              <a:t>DEPARTMENT: </a:t>
            </a:r>
            <a:r>
              <a:rPr lang="en-US" sz="2400" b="1" dirty="0"/>
              <a:t>BACHELOR OF COMMERCE (CORPORATE SECRETARYSHIP)</a:t>
            </a:r>
          </a:p>
          <a:p>
            <a:r>
              <a:rPr lang="en-US" sz="2400" dirty="0"/>
              <a:t>COLLEGE: </a:t>
            </a:r>
            <a:r>
              <a:rPr lang="en-US" sz="2400" b="1" dirty="0"/>
              <a:t>PRESIDENCY COLLEGE(AUTONOMOUS),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4">
            <a:extLst>
              <a:ext uri="{FF2B5EF4-FFF2-40B4-BE49-F238E27FC236}">
                <a16:creationId xmlns:a16="http://schemas.microsoft.com/office/drawing/2014/main" id="{64E6C11D-A744-A763-DEEE-9EA8797CBE17}"/>
              </a:ext>
            </a:extLst>
          </p:cNvPr>
          <p:cNvSpPr>
            <a:spLocks noChangeArrowheads="1"/>
          </p:cNvSpPr>
          <p:nvPr/>
        </p:nvSpPr>
        <p:spPr bwMode="auto">
          <a:xfrm>
            <a:off x="624122" y="1082331"/>
            <a:ext cx="93345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Summarization:</a:t>
            </a:r>
            <a:r>
              <a:rPr kumimoji="0" lang="en-US" altLang="en-US" sz="2400" b="0" i="0" u="none" strike="noStrike" cap="none" normalizeH="0" baseline="0" dirty="0">
                <a:ln>
                  <a:noFill/>
                </a:ln>
                <a:solidFill>
                  <a:schemeClr val="tx1"/>
                </a:solidFill>
                <a:effectLst/>
                <a:latin typeface="Arial" panose="020B0604020202020204" pitchFamily="34" charset="0"/>
              </a:rPr>
              <a:t> The raw salary data, which included base salary, overtime pay, and longevity pay, was summarized to highlight key figures. This enabled a clear comparison of salary distribution between different genders.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Analysis Framework:</a:t>
            </a:r>
            <a:r>
              <a:rPr kumimoji="0" lang="en-US" altLang="en-US" sz="2400" b="0" i="0" u="none" strike="noStrike" cap="none" normalizeH="0" baseline="0" dirty="0">
                <a:ln>
                  <a:noFill/>
                </a:ln>
                <a:solidFill>
                  <a:schemeClr val="tx1"/>
                </a:solidFill>
                <a:effectLst/>
                <a:latin typeface="Arial" panose="020B0604020202020204" pitchFamily="34" charset="0"/>
              </a:rPr>
              <a:t> The structured data allowed for an analysis framework that could be used to assess pay equity and identify any disparities. The model provided a foundation for making informed decisions regarding compensation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Aggregation:</a:t>
            </a:r>
            <a:r>
              <a:rPr kumimoji="0" lang="en-US" altLang="en-US" sz="2400" b="0" i="0" u="none" strike="noStrike" cap="none" normalizeH="0" baseline="0" dirty="0">
                <a:ln>
                  <a:noFill/>
                </a:ln>
                <a:solidFill>
                  <a:schemeClr val="tx1"/>
                </a:solidFill>
                <a:effectLst/>
                <a:latin typeface="Arial" panose="020B0604020202020204" pitchFamily="34" charset="0"/>
              </a:rPr>
              <a:t> Salaries were aggregated by gender to understand the distribution of base salaries across the organization. This step was crucial in identifying the total base salary amounts for male and female employees.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0A93-FD37-AC9E-B740-E41A555811FB}"/>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graphicFrame>
        <p:nvGraphicFramePr>
          <p:cNvPr id="4" name="Chart 3">
            <a:extLst>
              <a:ext uri="{FF2B5EF4-FFF2-40B4-BE49-F238E27FC236}">
                <a16:creationId xmlns:a16="http://schemas.microsoft.com/office/drawing/2014/main" id="{28B0512A-3C33-9F25-1123-AFDEE704CD32}"/>
              </a:ext>
            </a:extLst>
          </p:cNvPr>
          <p:cNvGraphicFramePr>
            <a:graphicFrameLocks/>
          </p:cNvGraphicFramePr>
          <p:nvPr>
            <p:extLst>
              <p:ext uri="{D42A27DB-BD31-4B8C-83A1-F6EECF244321}">
                <p14:modId xmlns:p14="http://schemas.microsoft.com/office/powerpoint/2010/main" val="89965767"/>
              </p:ext>
            </p:extLst>
          </p:nvPr>
        </p:nvGraphicFramePr>
        <p:xfrm>
          <a:off x="755332" y="1524000"/>
          <a:ext cx="5164238" cy="27489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F8AB530-8BE3-206A-4831-4D1C1A3CFE93}"/>
              </a:ext>
            </a:extLst>
          </p:cNvPr>
          <p:cNvGraphicFramePr>
            <a:graphicFrameLocks/>
          </p:cNvGraphicFramePr>
          <p:nvPr>
            <p:extLst>
              <p:ext uri="{D42A27DB-BD31-4B8C-83A1-F6EECF244321}">
                <p14:modId xmlns:p14="http://schemas.microsoft.com/office/powerpoint/2010/main" val="2878409116"/>
              </p:ext>
            </p:extLst>
          </p:nvPr>
        </p:nvGraphicFramePr>
        <p:xfrm>
          <a:off x="6272432" y="3440784"/>
          <a:ext cx="4558496" cy="274898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25636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3F62E409-8566-6D28-12CE-D98CA4900150}"/>
              </a:ext>
            </a:extLst>
          </p:cNvPr>
          <p:cNvGraphicFramePr>
            <a:graphicFrameLocks/>
          </p:cNvGraphicFramePr>
          <p:nvPr>
            <p:extLst>
              <p:ext uri="{D42A27DB-BD31-4B8C-83A1-F6EECF244321}">
                <p14:modId xmlns:p14="http://schemas.microsoft.com/office/powerpoint/2010/main" val="72083272"/>
              </p:ext>
            </p:extLst>
          </p:nvPr>
        </p:nvGraphicFramePr>
        <p:xfrm>
          <a:off x="457200" y="1447800"/>
          <a:ext cx="6484620" cy="313182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DD5DA342-19AA-2421-A4A7-1B83A74DD2D6}"/>
              </a:ext>
            </a:extLst>
          </p:cNvPr>
          <p:cNvGraphicFramePr>
            <a:graphicFrameLocks/>
          </p:cNvGraphicFramePr>
          <p:nvPr>
            <p:extLst>
              <p:ext uri="{D42A27DB-BD31-4B8C-83A1-F6EECF244321}">
                <p14:modId xmlns:p14="http://schemas.microsoft.com/office/powerpoint/2010/main" val="2692255387"/>
              </p:ext>
            </p:extLst>
          </p:nvPr>
        </p:nvGraphicFramePr>
        <p:xfrm>
          <a:off x="2002962" y="1523518"/>
          <a:ext cx="8055437" cy="403908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F525-4EBC-6388-CC7A-DE41C2604F94}"/>
              </a:ext>
            </a:extLst>
          </p:cNvPr>
          <p:cNvSpPr>
            <a:spLocks noGrp="1"/>
          </p:cNvSpPr>
          <p:nvPr>
            <p:ph type="title"/>
          </p:nvPr>
        </p:nvSpPr>
        <p:spPr>
          <a:xfrm>
            <a:off x="755332" y="385444"/>
            <a:ext cx="10681335" cy="1477328"/>
          </a:xfrm>
        </p:spPr>
        <p:txBody>
          <a:bodyPr/>
          <a:lstStyle/>
          <a:p>
            <a:r>
              <a:rPr lang="en-IN" dirty="0"/>
              <a:t>RESULTS</a:t>
            </a:r>
            <a:br>
              <a:rPr lang="en-IN" dirty="0"/>
            </a:br>
            <a:endParaRPr lang="en-IN" dirty="0"/>
          </a:p>
        </p:txBody>
      </p:sp>
      <p:graphicFrame>
        <p:nvGraphicFramePr>
          <p:cNvPr id="4" name="Chart 3">
            <a:extLst>
              <a:ext uri="{FF2B5EF4-FFF2-40B4-BE49-F238E27FC236}">
                <a16:creationId xmlns:a16="http://schemas.microsoft.com/office/drawing/2014/main" id="{3FD9BBFD-5522-D15F-F49F-F2F5E251649A}"/>
              </a:ext>
            </a:extLst>
          </p:cNvPr>
          <p:cNvGraphicFramePr>
            <a:graphicFrameLocks/>
          </p:cNvGraphicFramePr>
          <p:nvPr>
            <p:extLst>
              <p:ext uri="{D42A27DB-BD31-4B8C-83A1-F6EECF244321}">
                <p14:modId xmlns:p14="http://schemas.microsoft.com/office/powerpoint/2010/main" val="283774751"/>
              </p:ext>
            </p:extLst>
          </p:nvPr>
        </p:nvGraphicFramePr>
        <p:xfrm>
          <a:off x="2133600" y="1524000"/>
          <a:ext cx="7620000" cy="48723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7285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6A9421-3059-187A-A76E-2988EB4A7213}"/>
              </a:ext>
            </a:extLst>
          </p:cNvPr>
          <p:cNvSpPr txBox="1"/>
          <p:nvPr/>
        </p:nvSpPr>
        <p:spPr>
          <a:xfrm>
            <a:off x="685800" y="1447800"/>
            <a:ext cx="8305800" cy="5232202"/>
          </a:xfrm>
          <a:prstGeom prst="rect">
            <a:avLst/>
          </a:prstGeom>
          <a:noFill/>
        </p:spPr>
        <p:txBody>
          <a:bodyPr wrap="square">
            <a:spAutoFit/>
          </a:bodyPr>
          <a:lstStyle/>
          <a:p>
            <a:r>
              <a:rPr lang="en-US" sz="2400" dirty="0"/>
              <a:t>The analysis of the salary data reveals significant insights into the distribution of base salaries across different departments and genders. The organization’s overall base salary is approximately $929.4 million, with a substantial portion attributed to male employees, reflecting $547.7 million compared to $381.7 million for female employees.</a:t>
            </a:r>
          </a:p>
          <a:p>
            <a:endParaRPr lang="en-US" sz="2400" dirty="0"/>
          </a:p>
          <a:p>
            <a:r>
              <a:rPr lang="en-US" sz="2400" dirty="0"/>
              <a:t>This distribution highlights potential areas for further exploration, such as assessing the underlying factors contributing to the observed gender pay differences. It also emphasizes the importance of continuous monitoring and analysis to ensure equitable and transparent compensation practices across the organization.</a:t>
            </a:r>
          </a:p>
          <a:p>
            <a:endParaRPr lang="en-IN" sz="22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1180" y="2450202"/>
            <a:ext cx="8593228" cy="1446550"/>
          </a:xfrm>
          <a:prstGeom prst="rect">
            <a:avLst/>
          </a:prstGeom>
          <a:noFill/>
        </p:spPr>
        <p:txBody>
          <a:bodyPr wrap="square" rtlCol="0">
            <a:spAutoFit/>
          </a:bodyPr>
          <a:lstStyle/>
          <a:p>
            <a:pPr algn="ctr"/>
            <a:r>
              <a:rPr lang="en-IN" sz="4400" b="1" dirty="0">
                <a:latin typeface="Bahnschrift" panose="020B0502040204020203" pitchFamily="34" charset="0"/>
                <a:cs typeface="Times New Roman" panose="02020603050405020304" pitchFamily="18" charset="0"/>
              </a:rPr>
              <a:t>EMPLOYEE SALARY ANALYSIS</a:t>
            </a:r>
          </a:p>
          <a:p>
            <a:pPr algn="ctr"/>
            <a:r>
              <a:rPr lang="en-IN" sz="4400" b="1" dirty="0">
                <a:latin typeface="Bahnschrift" panose="020B0502040204020203" pitchFamily="34" charset="0"/>
                <a:cs typeface="Times New Roman" panose="02020603050405020304" pitchFamily="18" charset="0"/>
              </a:rPr>
              <a:t>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582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306A463-4D74-5A79-0C8B-3DE3D77D5365}"/>
              </a:ext>
            </a:extLst>
          </p:cNvPr>
          <p:cNvSpPr txBox="1"/>
          <p:nvPr/>
        </p:nvSpPr>
        <p:spPr>
          <a:xfrm>
            <a:off x="838785" y="1535847"/>
            <a:ext cx="7014528" cy="4093428"/>
          </a:xfrm>
          <a:prstGeom prst="rect">
            <a:avLst/>
          </a:prstGeom>
          <a:noFill/>
        </p:spPr>
        <p:txBody>
          <a:bodyPr wrap="square">
            <a:spAutoFit/>
          </a:bodyPr>
          <a:lstStyle/>
          <a:p>
            <a:r>
              <a:rPr lang="en-US" sz="2000" dirty="0"/>
              <a:t>The organization seeks to ensure equitable salary distribution and balanced representation of teams in senior management roles. However, potential disparities may exist in employee compensation across different genders and in the allocation of leadership positions among teams. </a:t>
            </a:r>
          </a:p>
          <a:p>
            <a:endParaRPr lang="en-US" sz="2000" dirty="0"/>
          </a:p>
          <a:p>
            <a:endParaRPr lang="en-US" sz="2000" dirty="0"/>
          </a:p>
          <a:p>
            <a:endParaRPr lang="en-US" sz="2000" dirty="0"/>
          </a:p>
          <a:p>
            <a:r>
              <a:rPr lang="en-US" sz="2000" dirty="0"/>
              <a:t>The challenge is to analyze the available employee data to identify any gender-based pay gaps and underrepresentation of teams in senior management. This analysis will provide actionable insights to inform policy adjustments and promote fairness, equity, and balanced leadership within the organization.</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5B0CF7A-EC8F-2C07-458E-1730D9671C05}"/>
              </a:ext>
            </a:extLst>
          </p:cNvPr>
          <p:cNvSpPr txBox="1"/>
          <p:nvPr/>
        </p:nvSpPr>
        <p:spPr>
          <a:xfrm>
            <a:off x="691201" y="1664791"/>
            <a:ext cx="8251825" cy="4154984"/>
          </a:xfrm>
          <a:prstGeom prst="rect">
            <a:avLst/>
          </a:prstGeom>
          <a:noFill/>
        </p:spPr>
        <p:txBody>
          <a:bodyPr wrap="square">
            <a:spAutoFit/>
          </a:bodyPr>
          <a:lstStyle/>
          <a:p>
            <a:r>
              <a:rPr lang="en-IN" sz="2400" dirty="0"/>
              <a:t>This project is </a:t>
            </a:r>
            <a:r>
              <a:rPr lang="en-IN" sz="2400" dirty="0" err="1"/>
              <a:t>centered</a:t>
            </a:r>
            <a:r>
              <a:rPr lang="en-IN" sz="2400" dirty="0"/>
              <a:t> around the analysis of employee data to provide a comprehensive understanding of salary distribution across gender lines and the representation of various teams within senior management.</a:t>
            </a:r>
          </a:p>
          <a:p>
            <a:endParaRPr lang="en-IN" sz="2400" dirty="0"/>
          </a:p>
          <a:p>
            <a:endParaRPr lang="en-IN" sz="2400" dirty="0"/>
          </a:p>
          <a:p>
            <a:r>
              <a:rPr lang="en-IN" sz="2400" dirty="0"/>
              <a:t> The dataset contains a range of variables including employee names, gender, start dates, last login times, salaries, bonus percentages, senior management status, and team affiliations. The goal is to leverage this data to identify potential disparities and areas for improvement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15B98AE-76B5-BD23-F93B-4B25C833D6B8}"/>
              </a:ext>
            </a:extLst>
          </p:cNvPr>
          <p:cNvSpPr txBox="1"/>
          <p:nvPr/>
        </p:nvSpPr>
        <p:spPr>
          <a:xfrm>
            <a:off x="723900" y="1752600"/>
            <a:ext cx="9775299" cy="4524315"/>
          </a:xfrm>
          <a:prstGeom prst="rect">
            <a:avLst/>
          </a:prstGeom>
          <a:noFill/>
        </p:spPr>
        <p:txBody>
          <a:bodyPr wrap="square">
            <a:spAutoFit/>
          </a:bodyPr>
          <a:lstStyle/>
          <a:p>
            <a:r>
              <a:rPr lang="en-IN" sz="2400" b="1" dirty="0"/>
              <a:t>HR Department</a:t>
            </a:r>
            <a:r>
              <a:rPr lang="en-IN" sz="2400" dirty="0"/>
              <a:t>: Uses insights for fair compensation and team representation.</a:t>
            </a:r>
          </a:p>
          <a:p>
            <a:endParaRPr lang="en-IN" sz="2400" dirty="0"/>
          </a:p>
          <a:p>
            <a:r>
              <a:rPr lang="en-IN" sz="2400" b="1" dirty="0"/>
              <a:t>Senior Management</a:t>
            </a:r>
            <a:r>
              <a:rPr lang="en-IN" sz="2400" dirty="0"/>
              <a:t>: Leverages findings for strategic decisions on leadership and equity.</a:t>
            </a:r>
          </a:p>
          <a:p>
            <a:endParaRPr lang="en-IN" sz="2400" dirty="0"/>
          </a:p>
          <a:p>
            <a:r>
              <a:rPr lang="en-IN" sz="2400" b="1" dirty="0"/>
              <a:t>DEI Teams</a:t>
            </a:r>
            <a:r>
              <a:rPr lang="en-IN" sz="2400" dirty="0"/>
              <a:t>: Focuses on promoting gender equity and inclusion.</a:t>
            </a:r>
          </a:p>
          <a:p>
            <a:endParaRPr lang="en-IN" sz="2400" dirty="0"/>
          </a:p>
          <a:p>
            <a:r>
              <a:rPr lang="en-IN" sz="2400" b="1" dirty="0"/>
              <a:t>Finance Department</a:t>
            </a:r>
            <a:r>
              <a:rPr lang="en-IN" sz="2400" dirty="0"/>
              <a:t>: Aligns compensation with financial goals.</a:t>
            </a:r>
          </a:p>
          <a:p>
            <a:endParaRPr lang="en-IN" sz="2400" dirty="0"/>
          </a:p>
          <a:p>
            <a:r>
              <a:rPr lang="en-IN" sz="2400" b="1" dirty="0"/>
              <a:t>Policy Makers/Internal Auditors</a:t>
            </a:r>
            <a:r>
              <a:rPr lang="en-IN" sz="2400" dirty="0"/>
              <a:t>: Ensures compliance with organizational policies and legal standards.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6F278D3-B76F-C259-4FFE-169A4ED7846D}"/>
              </a:ext>
            </a:extLst>
          </p:cNvPr>
          <p:cNvSpPr txBox="1"/>
          <p:nvPr/>
        </p:nvSpPr>
        <p:spPr>
          <a:xfrm>
            <a:off x="558164" y="1828800"/>
            <a:ext cx="6985635" cy="1938992"/>
          </a:xfrm>
          <a:prstGeom prst="rect">
            <a:avLst/>
          </a:prstGeom>
          <a:noFill/>
        </p:spPr>
        <p:txBody>
          <a:bodyPr wrap="square">
            <a:spAutoFit/>
          </a:bodyPr>
          <a:lstStyle/>
          <a:p>
            <a:r>
              <a:rPr lang="en-IN" sz="2400" b="1" dirty="0"/>
              <a:t>Solution</a:t>
            </a:r>
            <a:r>
              <a:rPr lang="en-IN" sz="2400" dirty="0"/>
              <a:t>:</a:t>
            </a:r>
          </a:p>
          <a:p>
            <a:r>
              <a:rPr lang="en-IN" sz="2400" dirty="0" err="1"/>
              <a:t>Analyze</a:t>
            </a:r>
            <a:r>
              <a:rPr lang="en-IN" sz="2400" dirty="0"/>
              <a:t> salary data by gender to identify pay </a:t>
            </a:r>
            <a:r>
              <a:rPr lang="en-IN" sz="2400" dirty="0" err="1"/>
              <a:t>gaps.Evaluate</a:t>
            </a:r>
            <a:r>
              <a:rPr lang="en-IN" sz="2400" dirty="0"/>
              <a:t> team representation in senior </a:t>
            </a:r>
            <a:r>
              <a:rPr lang="en-IN" sz="2400" dirty="0" err="1"/>
              <a:t>management.Visualize</a:t>
            </a:r>
            <a:r>
              <a:rPr lang="en-IN" sz="2400" dirty="0"/>
              <a:t> findings and provide actionable recommendations.</a:t>
            </a:r>
          </a:p>
        </p:txBody>
      </p:sp>
      <p:sp>
        <p:nvSpPr>
          <p:cNvPr id="12" name="TextBox 11">
            <a:extLst>
              <a:ext uri="{FF2B5EF4-FFF2-40B4-BE49-F238E27FC236}">
                <a16:creationId xmlns:a16="http://schemas.microsoft.com/office/drawing/2014/main" id="{38EDFBCC-B9CB-9C9D-E5AD-B7D0ED228F95}"/>
              </a:ext>
            </a:extLst>
          </p:cNvPr>
          <p:cNvSpPr txBox="1"/>
          <p:nvPr/>
        </p:nvSpPr>
        <p:spPr>
          <a:xfrm>
            <a:off x="558164" y="4132878"/>
            <a:ext cx="6985634" cy="2308324"/>
          </a:xfrm>
          <a:prstGeom prst="rect">
            <a:avLst/>
          </a:prstGeom>
          <a:noFill/>
        </p:spPr>
        <p:txBody>
          <a:bodyPr wrap="square">
            <a:spAutoFit/>
          </a:bodyPr>
          <a:lstStyle/>
          <a:p>
            <a:r>
              <a:rPr lang="en-IN" sz="2400" b="1" dirty="0"/>
              <a:t>Proposition</a:t>
            </a:r>
            <a:r>
              <a:rPr lang="en-IN" sz="2400" dirty="0"/>
              <a:t>:</a:t>
            </a:r>
          </a:p>
          <a:p>
            <a:r>
              <a:rPr lang="en-IN" sz="2400" dirty="0"/>
              <a:t>Promote Gender Equity: Address pay </a:t>
            </a:r>
            <a:r>
              <a:rPr lang="en-IN" sz="2400" dirty="0" err="1"/>
              <a:t>disparities.Enhance</a:t>
            </a:r>
            <a:r>
              <a:rPr lang="en-IN" sz="2400" dirty="0"/>
              <a:t> Leadership Diversity: Boost underrepresented teams in </a:t>
            </a:r>
            <a:r>
              <a:rPr lang="en-IN" sz="2400" dirty="0" err="1"/>
              <a:t>leadership.Support</a:t>
            </a:r>
            <a:r>
              <a:rPr lang="en-IN" sz="2400" dirty="0"/>
              <a:t> Strategic Decisions: Inform policy changes for a fairer, more inclusive workplace.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F57F066C-83B8-6CAB-1C49-4D215E5454E5}"/>
              </a:ext>
            </a:extLst>
          </p:cNvPr>
          <p:cNvSpPr txBox="1"/>
          <p:nvPr/>
        </p:nvSpPr>
        <p:spPr>
          <a:xfrm>
            <a:off x="685800" y="1600200"/>
            <a:ext cx="8763000" cy="4524315"/>
          </a:xfrm>
          <a:prstGeom prst="rect">
            <a:avLst/>
          </a:prstGeom>
          <a:noFill/>
        </p:spPr>
        <p:txBody>
          <a:bodyPr wrap="square">
            <a:spAutoFit/>
          </a:bodyPr>
          <a:lstStyle/>
          <a:p>
            <a:r>
              <a:rPr lang="en-IN" sz="2400" b="1" dirty="0"/>
              <a:t>RAW DATA Sheet:</a:t>
            </a:r>
          </a:p>
          <a:p>
            <a:r>
              <a:rPr lang="en-IN" sz="2400" dirty="0"/>
              <a:t>Employee Info: First Name, Gender, Start Date, Last Login </a:t>
            </a:r>
            <a:r>
              <a:rPr lang="en-IN" sz="2400" dirty="0" err="1"/>
              <a:t>Time.Compensation</a:t>
            </a:r>
            <a:r>
              <a:rPr lang="en-IN" sz="2400" dirty="0"/>
              <a:t>: Salary, Bonus %.Management &amp; Team: Senior Management status, Team affiliation.</a:t>
            </a:r>
          </a:p>
          <a:p>
            <a:endParaRPr lang="en-IN" sz="2400" dirty="0"/>
          </a:p>
          <a:p>
            <a:endParaRPr lang="en-IN" sz="2400" dirty="0"/>
          </a:p>
          <a:p>
            <a:endParaRPr lang="en-IN" sz="2400" dirty="0"/>
          </a:p>
          <a:p>
            <a:r>
              <a:rPr lang="en-IN" sz="2400" b="1" dirty="0"/>
              <a:t>ANALYSIS Sheet:</a:t>
            </a:r>
          </a:p>
          <a:p>
            <a:r>
              <a:rPr lang="en-IN" sz="2400" dirty="0"/>
              <a:t>Gender-Based Salary Summary: Total salaries by </a:t>
            </a:r>
            <a:r>
              <a:rPr lang="en-IN" sz="2400" dirty="0" err="1"/>
              <a:t>gender.Grand</a:t>
            </a:r>
            <a:r>
              <a:rPr lang="en-IN" sz="2400" dirty="0"/>
              <a:t> Total: Overall salary </a:t>
            </a:r>
            <a:r>
              <a:rPr lang="en-IN" sz="2400" dirty="0" err="1"/>
              <a:t>expenditure.This</a:t>
            </a:r>
            <a:r>
              <a:rPr lang="en-IN" sz="2400" dirty="0"/>
              <a:t> concise structure provides both detailed employee data and a high-level salary overview for quick insights.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220200" y="330881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7EF1CFD-3073-0807-4E1D-DEAB9EC86DEC}"/>
              </a:ext>
            </a:extLst>
          </p:cNvPr>
          <p:cNvSpPr txBox="1"/>
          <p:nvPr/>
        </p:nvSpPr>
        <p:spPr>
          <a:xfrm>
            <a:off x="721533" y="1600200"/>
            <a:ext cx="8299068" cy="5016758"/>
          </a:xfrm>
          <a:prstGeom prst="rect">
            <a:avLst/>
          </a:prstGeom>
          <a:noFill/>
        </p:spPr>
        <p:txBody>
          <a:bodyPr wrap="square">
            <a:spAutoFit/>
          </a:bodyPr>
          <a:lstStyle/>
          <a:p>
            <a:r>
              <a:rPr lang="en-IN" sz="2000" b="1" dirty="0"/>
              <a:t>Diverse Data Points</a:t>
            </a:r>
            <a:r>
              <a:rPr lang="en-IN" sz="2000" dirty="0"/>
              <a:t>: The inclusion of fields like Last Login Time and Start Date adds layers to the analysis, allowing you to explore employee engagement and tenure in relation to their compensation.</a:t>
            </a:r>
          </a:p>
          <a:p>
            <a:endParaRPr lang="en-IN" sz="2000" dirty="0"/>
          </a:p>
          <a:p>
            <a:r>
              <a:rPr lang="en-IN" sz="2000" b="1" dirty="0"/>
              <a:t>Performance Incentives</a:t>
            </a:r>
            <a:r>
              <a:rPr lang="en-IN" sz="2000" dirty="0"/>
              <a:t>: The Bonus % column offers a direct link between performance and rewards, providing a clear picture of how bonuses are distributed across different teams and roles.</a:t>
            </a:r>
          </a:p>
          <a:p>
            <a:endParaRPr lang="en-IN" sz="2000" dirty="0"/>
          </a:p>
          <a:p>
            <a:r>
              <a:rPr lang="en-IN" sz="2000" b="1" dirty="0"/>
              <a:t>Leadership Insights</a:t>
            </a:r>
            <a:r>
              <a:rPr lang="en-IN" sz="2000" dirty="0"/>
              <a:t>: The Senior Management indicator helps in identifying trends and patterns within leadership roles, enabling a focused analysis on how senior management is compensated compared to the rest of the workforce.</a:t>
            </a:r>
          </a:p>
          <a:p>
            <a:endParaRPr lang="en-IN" sz="2000" dirty="0"/>
          </a:p>
          <a:p>
            <a:r>
              <a:rPr lang="en-IN" sz="2000" b="1" dirty="0"/>
              <a:t>Team Dynamics</a:t>
            </a:r>
            <a:r>
              <a:rPr lang="en-IN" sz="2000" dirty="0"/>
              <a:t>: By categorizing employees by Team, you can </a:t>
            </a:r>
            <a:r>
              <a:rPr lang="en-IN" sz="2000" dirty="0" err="1"/>
              <a:t>analyze</a:t>
            </a:r>
            <a:r>
              <a:rPr lang="en-IN" sz="2000" dirty="0"/>
              <a:t> team-specific trends, such as which teams have the highest salaries, bonuses, or the most senior management members.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237</TotalTime>
  <Words>830</Words>
  <Application>Microsoft Office PowerPoint</Application>
  <PresentationFormat>Widescreen</PresentationFormat>
  <Paragraphs>91</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Bahnschrift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vt:lpstr>
      <vt:lpstr>RESULTS</vt:lpstr>
      <vt:lpstr>RESULTS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THANGAM RAKESH</cp:lastModifiedBy>
  <cp:revision>16</cp:revision>
  <dcterms:created xsi:type="dcterms:W3CDTF">2024-03-29T15:07:22Z</dcterms:created>
  <dcterms:modified xsi:type="dcterms:W3CDTF">2024-08-31T05:46:10Z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