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4"/>
  </p:sldMasterIdLst>
  <p:notesMasterIdLst>
    <p:notesMasterId r:id="rId13"/>
  </p:notesMasterIdLst>
  <p:sldIdLst>
    <p:sldId id="256" r:id="rId5"/>
    <p:sldId id="258" r:id="rId6"/>
    <p:sldId id="259" r:id="rId7"/>
    <p:sldId id="260"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0000"/>
    <a:srgbClr val="3F7B5F"/>
    <a:srgbClr val="DE9F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19F757-31C8-436B-9E6E-4AB66D68BFFD}" v="1367" dt="2021-05-15T20:23:45.742"/>
    <p1510:client id="{F135A7E1-3DDD-47EB-BFFD-FD4ED140482E}" v="255" dt="2021-05-17T11:10:15.8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67" d="100"/>
          <a:sy n="67" d="100"/>
        </p:scale>
        <p:origin x="528"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5/17/2021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75613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10343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1327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05278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29659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6378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4040393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85778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5133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61671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5/17/2021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1343813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04898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94492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10436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229426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92078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5/17/2021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673398498"/>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11.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501513" y="3690427"/>
            <a:ext cx="4818397" cy="3164261"/>
          </a:xfrm>
        </p:spPr>
        <p:txBody>
          <a:bodyPr vert="horz" lIns="91440" tIns="45720" rIns="91440" bIns="45720" rtlCol="0" anchor="ctr">
            <a:noAutofit/>
          </a:bodyPr>
          <a:lstStyle/>
          <a:p>
            <a:pPr algn="ctr"/>
            <a:endParaRPr lang="en-US" dirty="0">
              <a:solidFill>
                <a:srgbClr val="F80000"/>
              </a:solidFill>
              <a:effectLst>
                <a:outerShdw blurRad="38100" dist="38100" dir="2700000" algn="tl">
                  <a:srgbClr val="000000">
                    <a:alpha val="43137"/>
                  </a:srgbClr>
                </a:outerShdw>
              </a:effectLst>
              <a:ea typeface="Times New Roman" panose="02020603050405020304" pitchFamily="18" charset="0"/>
            </a:endParaRPr>
          </a:p>
          <a:p>
            <a:pPr algn="ctr"/>
            <a:endParaRPr lang="en-US" sz="2000" dirty="0">
              <a:effectLst>
                <a:outerShdw blurRad="38100" dist="38100" dir="2700000" algn="tl">
                  <a:srgbClr val="000000">
                    <a:alpha val="43137"/>
                  </a:srgbClr>
                </a:outerShdw>
              </a:effectLst>
              <a:ea typeface="+mn-lt"/>
              <a:cs typeface="+mn-lt"/>
            </a:endParaRPr>
          </a:p>
          <a:p>
            <a:pPr algn="ctr"/>
            <a:endParaRPr lang="en-US" sz="2000" dirty="0">
              <a:solidFill>
                <a:srgbClr val="F80000"/>
              </a:solidFill>
              <a:effectLst>
                <a:outerShdw blurRad="38100" dist="38100" dir="2700000" algn="tl">
                  <a:srgbClr val="000000">
                    <a:alpha val="43137"/>
                  </a:srgbClr>
                </a:outerShdw>
              </a:effectLst>
            </a:endParaRPr>
          </a:p>
          <a:p>
            <a:pPr algn="ctr"/>
            <a:r>
              <a:rPr lang="en-US" sz="2000" dirty="0">
                <a:solidFill>
                  <a:srgbClr val="F80000"/>
                </a:solidFill>
                <a:effectLst>
                  <a:outerShdw blurRad="38100" dist="38100" dir="2700000" algn="tl">
                    <a:srgbClr val="000000">
                      <a:alpha val="43137"/>
                    </a:srgbClr>
                  </a:outerShdw>
                </a:effectLst>
                <a:ea typeface="Times New Roman" panose="02020603050405020304" pitchFamily="18" charset="0"/>
              </a:rPr>
              <a:t>CSE-2  :: Batch No : B-15</a:t>
            </a:r>
          </a:p>
          <a:p>
            <a:pPr algn="ctr"/>
            <a:r>
              <a:rPr lang="en-US" sz="2000" dirty="0">
                <a:solidFill>
                  <a:schemeClr val="tx1"/>
                </a:solidFill>
                <a:effectLst>
                  <a:outerShdw blurRad="38100" dist="38100" dir="2700000" algn="tl">
                    <a:srgbClr val="000000">
                      <a:alpha val="43137"/>
                    </a:srgbClr>
                  </a:outerShdw>
                </a:effectLst>
                <a:latin typeface="+mj-lt"/>
                <a:ea typeface="Times New Roman" panose="02020603050405020304" pitchFamily="18" charset="0"/>
              </a:rPr>
              <a:t>Guided by </a:t>
            </a:r>
            <a:r>
              <a:rPr lang="en-US" sz="2000" dirty="0">
                <a:solidFill>
                  <a:schemeClr val="accent5">
                    <a:lumMod val="50000"/>
                  </a:schemeClr>
                </a:solidFill>
                <a:effectLst>
                  <a:outerShdw blurRad="38100" dist="38100" dir="2700000" algn="tl">
                    <a:srgbClr val="000000">
                      <a:alpha val="43137"/>
                    </a:srgbClr>
                  </a:outerShdw>
                </a:effectLst>
                <a:latin typeface="+mj-lt"/>
                <a:ea typeface="Times New Roman" panose="02020603050405020304" pitchFamily="18" charset="0"/>
              </a:rPr>
              <a:t>DR G</a:t>
            </a:r>
            <a:r>
              <a:rPr lang="en-IN" sz="2000" dirty="0">
                <a:solidFill>
                  <a:schemeClr val="accent5">
                    <a:lumMod val="50000"/>
                  </a:schemeClr>
                </a:solidFill>
                <a:effectLst>
                  <a:outerShdw blurRad="38100" dist="38100" dir="2700000" algn="tl">
                    <a:srgbClr val="000000">
                      <a:alpha val="43137"/>
                    </a:srgbClr>
                  </a:outerShdw>
                </a:effectLst>
                <a:latin typeface="+mj-lt"/>
                <a:ea typeface="Times New Roman" panose="02020603050405020304" pitchFamily="18" charset="0"/>
              </a:rPr>
              <a:t>.RAJENDRA Kumar</a:t>
            </a:r>
            <a:endParaRPr lang="en-US" sz="2000" dirty="0">
              <a:solidFill>
                <a:schemeClr val="accent5">
                  <a:lumMod val="50000"/>
                </a:schemeClr>
              </a:solidFill>
              <a:effectLst>
                <a:outerShdw blurRad="38100" dist="38100" dir="2700000" algn="tl">
                  <a:srgbClr val="000000">
                    <a:alpha val="43137"/>
                  </a:srgbClr>
                </a:outerShdw>
              </a:effectLst>
              <a:latin typeface="+mj-lt"/>
              <a:ea typeface="Times New Roman" panose="02020603050405020304" pitchFamily="18" charset="0"/>
            </a:endParaRPr>
          </a:p>
          <a:p>
            <a:pPr algn="ctr"/>
            <a:endParaRPr lang="en-US" dirty="0">
              <a:solidFill>
                <a:srgbClr val="F80000"/>
              </a:solidFill>
              <a:effectLst>
                <a:outerShdw blurRad="38100" dist="38100" dir="2700000" algn="tl">
                  <a:srgbClr val="000000">
                    <a:alpha val="43137"/>
                  </a:srgbClr>
                </a:outerShdw>
              </a:effectLst>
              <a:latin typeface="+mj-lt"/>
              <a:ea typeface="Times New Roman" panose="02020603050405020304" pitchFamily="18" charset="0"/>
            </a:endParaRPr>
          </a:p>
          <a:p>
            <a:pPr algn="ctr"/>
            <a:endParaRPr lang="en-US" dirty="0">
              <a:solidFill>
                <a:srgbClr val="F80000"/>
              </a:solidFill>
              <a:effectLst>
                <a:outerShdw blurRad="38100" dist="38100" dir="2700000" algn="tl">
                  <a:srgbClr val="000000">
                    <a:alpha val="43137"/>
                  </a:srgbClr>
                </a:outerShdw>
              </a:effectLst>
              <a:latin typeface="+mj-lt"/>
              <a:ea typeface="Times New Roman" panose="02020603050405020304" pitchFamily="18" charset="0"/>
            </a:endParaRPr>
          </a:p>
          <a:p>
            <a:pPr algn="ctr"/>
            <a:endParaRPr lang="en-US" dirty="0">
              <a:solidFill>
                <a:srgbClr val="F80000"/>
              </a:solidFill>
              <a:effectLst>
                <a:outerShdw blurRad="38100" dist="38100" dir="2700000" algn="tl">
                  <a:srgbClr val="000000">
                    <a:alpha val="43137"/>
                  </a:srgbClr>
                </a:outerShdw>
              </a:effectLst>
              <a:latin typeface="+mj-lt"/>
              <a:ea typeface="Times New Roman" panose="02020603050405020304" pitchFamily="18" charset="0"/>
            </a:endParaRPr>
          </a:p>
          <a:p>
            <a:pPr algn="ctr"/>
            <a:endParaRPr lang="en-US" dirty="0">
              <a:solidFill>
                <a:srgbClr val="F80000"/>
              </a:solidFill>
              <a:effectLst>
                <a:outerShdw blurRad="38100" dist="38100" dir="2700000" algn="tl">
                  <a:srgbClr val="000000">
                    <a:alpha val="43137"/>
                  </a:srgbClr>
                </a:outerShdw>
              </a:effectLst>
              <a:latin typeface="+mj-lt"/>
              <a:ea typeface="Times New Roman" panose="02020603050405020304" pitchFamily="18" charset="0"/>
            </a:endParaRPr>
          </a:p>
          <a:p>
            <a:pPr algn="ctr"/>
            <a:endParaRPr lang="en-US" dirty="0">
              <a:solidFill>
                <a:srgbClr val="F80000"/>
              </a:solidFill>
              <a:effectLst>
                <a:outerShdw blurRad="38100" dist="38100" dir="2700000" algn="tl">
                  <a:srgbClr val="000000">
                    <a:alpha val="43137"/>
                  </a:srgbClr>
                </a:outerShdw>
              </a:effectLst>
              <a:latin typeface="+mj-lt"/>
              <a:ea typeface="Times New Roman" panose="02020603050405020304" pitchFamily="18" charset="0"/>
            </a:endParaRPr>
          </a:p>
          <a:p>
            <a:pPr algn="ctr"/>
            <a:endParaRPr lang="en-US" dirty="0">
              <a:solidFill>
                <a:srgbClr val="F80000"/>
              </a:solidFill>
              <a:effectLst>
                <a:outerShdw blurRad="38100" dist="38100" dir="2700000" algn="tl">
                  <a:srgbClr val="000000">
                    <a:alpha val="43137"/>
                  </a:srgbClr>
                </a:outerShdw>
              </a:effectLst>
            </a:endParaRPr>
          </a:p>
          <a:p>
            <a:pPr algn="ctr"/>
            <a:endParaRPr lang="en-US" dirty="0">
              <a:solidFill>
                <a:srgbClr val="F80000"/>
              </a:solidFill>
              <a:effectLst>
                <a:outerShdw blurRad="38100" dist="38100" dir="2700000" algn="tl">
                  <a:srgbClr val="000000">
                    <a:alpha val="43137"/>
                  </a:srgbClr>
                </a:outerShdw>
              </a:effectLst>
            </a:endParaRPr>
          </a:p>
          <a:p>
            <a:pPr algn="ctr"/>
            <a:endParaRPr lang="en-US" dirty="0">
              <a:effectLst>
                <a:outerShdw blurRad="38100" dist="38100" dir="2700000" algn="tl">
                  <a:srgbClr val="000000">
                    <a:alpha val="43137"/>
                  </a:srgbClr>
                </a:outerShdw>
              </a:effectLst>
            </a:endParaRPr>
          </a:p>
        </p:txBody>
      </p:sp>
      <p:graphicFrame>
        <p:nvGraphicFramePr>
          <p:cNvPr id="7" name="Table 6">
            <a:extLst>
              <a:ext uri="{FF2B5EF4-FFF2-40B4-BE49-F238E27FC236}">
                <a16:creationId xmlns:a16="http://schemas.microsoft.com/office/drawing/2014/main" id="{5DF5A0EE-6906-4D25-B576-79E6B72CE238}"/>
              </a:ext>
            </a:extLst>
          </p:cNvPr>
          <p:cNvGraphicFramePr>
            <a:graphicFrameLocks noGrp="1"/>
          </p:cNvGraphicFramePr>
          <p:nvPr>
            <p:extLst>
              <p:ext uri="{D42A27DB-BD31-4B8C-83A1-F6EECF244321}">
                <p14:modId xmlns:p14="http://schemas.microsoft.com/office/powerpoint/2010/main" val="1995114972"/>
              </p:ext>
            </p:extLst>
          </p:nvPr>
        </p:nvGraphicFramePr>
        <p:xfrm>
          <a:off x="5334000" y="3686175"/>
          <a:ext cx="6409972" cy="3089442"/>
        </p:xfrm>
        <a:graphic>
          <a:graphicData uri="http://schemas.openxmlformats.org/drawingml/2006/table">
            <a:tbl>
              <a:tblPr firstRow="1" bandRow="1">
                <a:tableStyleId>{5C22544A-7EE6-4342-B048-85BDC9FD1C3A}</a:tableStyleId>
              </a:tblPr>
              <a:tblGrid>
                <a:gridCol w="2019845">
                  <a:extLst>
                    <a:ext uri="{9D8B030D-6E8A-4147-A177-3AD203B41FA5}">
                      <a16:colId xmlns:a16="http://schemas.microsoft.com/office/drawing/2014/main" val="20000"/>
                    </a:ext>
                  </a:extLst>
                </a:gridCol>
                <a:gridCol w="2244998">
                  <a:extLst>
                    <a:ext uri="{9D8B030D-6E8A-4147-A177-3AD203B41FA5}">
                      <a16:colId xmlns:a16="http://schemas.microsoft.com/office/drawing/2014/main" val="20001"/>
                    </a:ext>
                  </a:extLst>
                </a:gridCol>
                <a:gridCol w="2145129">
                  <a:extLst>
                    <a:ext uri="{9D8B030D-6E8A-4147-A177-3AD203B41FA5}">
                      <a16:colId xmlns:a16="http://schemas.microsoft.com/office/drawing/2014/main" val="20002"/>
                    </a:ext>
                  </a:extLst>
                </a:gridCol>
              </a:tblGrid>
              <a:tr h="583406">
                <a:tc>
                  <a:txBody>
                    <a:bodyPr/>
                    <a:lstStyle/>
                    <a:p>
                      <a:r>
                        <a:rPr lang="en-US" dirty="0">
                          <a:solidFill>
                            <a:schemeClr val="accent5">
                              <a:lumMod val="50000"/>
                            </a:schemeClr>
                          </a:solidFill>
                        </a:rPr>
                        <a:t>NAME</a:t>
                      </a:r>
                      <a:endParaRPr lang="en-IN"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accent5">
                              <a:lumMod val="50000"/>
                            </a:schemeClr>
                          </a:solidFill>
                        </a:rPr>
                        <a:t>Register Number</a:t>
                      </a:r>
                      <a:endParaRPr lang="en-IN"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accent5">
                              <a:lumMod val="50000"/>
                            </a:schemeClr>
                          </a:solidFill>
                        </a:rPr>
                        <a:t>ROLE</a:t>
                      </a:r>
                      <a:endParaRPr lang="en-IN"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626509">
                <a:tc>
                  <a:txBody>
                    <a:bodyPr/>
                    <a:lstStyle/>
                    <a:p>
                      <a:r>
                        <a:rPr lang="en-US" dirty="0">
                          <a:solidFill>
                            <a:schemeClr val="accent5">
                              <a:lumMod val="50000"/>
                            </a:schemeClr>
                          </a:solidFill>
                        </a:rPr>
                        <a:t>M.A SHANAWAZ</a:t>
                      </a:r>
                      <a:endParaRPr lang="en-IN"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accent5">
                              <a:lumMod val="50000"/>
                            </a:schemeClr>
                          </a:solidFill>
                        </a:rPr>
                        <a:t>18L31A05E0</a:t>
                      </a:r>
                      <a:endParaRPr lang="en-IN"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accent5">
                              <a:lumMod val="50000"/>
                            </a:schemeClr>
                          </a:solidFill>
                        </a:rPr>
                        <a:t>Team Lead</a:t>
                      </a:r>
                      <a:endParaRPr lang="en-IN"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626509">
                <a:tc>
                  <a:txBody>
                    <a:bodyPr/>
                    <a:lstStyle/>
                    <a:p>
                      <a:r>
                        <a:rPr lang="en-US" dirty="0">
                          <a:solidFill>
                            <a:schemeClr val="accent5">
                              <a:lumMod val="50000"/>
                            </a:schemeClr>
                          </a:solidFill>
                        </a:rPr>
                        <a:t>P.HANISHA</a:t>
                      </a:r>
                      <a:endParaRPr lang="en-IN"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accent5">
                              <a:lumMod val="50000"/>
                            </a:schemeClr>
                          </a:solidFill>
                        </a:rPr>
                        <a:t>18L31A05H0</a:t>
                      </a:r>
                      <a:endParaRPr lang="en-IN"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accent5">
                              <a:lumMod val="50000"/>
                            </a:schemeClr>
                          </a:solidFill>
                        </a:rPr>
                        <a:t>Team Member</a:t>
                      </a:r>
                      <a:endParaRPr lang="en-IN"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626509">
                <a:tc>
                  <a:txBody>
                    <a:bodyPr/>
                    <a:lstStyle/>
                    <a:p>
                      <a:r>
                        <a:rPr lang="en-US" dirty="0">
                          <a:solidFill>
                            <a:schemeClr val="accent5">
                              <a:lumMod val="50000"/>
                            </a:schemeClr>
                          </a:solidFill>
                        </a:rPr>
                        <a:t>K.K MAHEEDHAR</a:t>
                      </a:r>
                      <a:endParaRPr lang="en-IN"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accent5">
                              <a:lumMod val="50000"/>
                            </a:schemeClr>
                          </a:solidFill>
                        </a:rPr>
                        <a:t>18L31A05F3</a:t>
                      </a:r>
                      <a:endParaRPr lang="en-IN"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accent5">
                              <a:lumMod val="50000"/>
                            </a:schemeClr>
                          </a:solidFill>
                        </a:rPr>
                        <a:t>Team Member</a:t>
                      </a:r>
                      <a:endParaRPr lang="en-IN"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626509">
                <a:tc>
                  <a:txBody>
                    <a:bodyPr/>
                    <a:lstStyle/>
                    <a:p>
                      <a:r>
                        <a:rPr lang="en-US" dirty="0">
                          <a:solidFill>
                            <a:schemeClr val="accent5">
                              <a:lumMod val="50000"/>
                            </a:schemeClr>
                          </a:solidFill>
                        </a:rPr>
                        <a:t>G.PAVAN KUMAR</a:t>
                      </a:r>
                      <a:endParaRPr lang="en-IN"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accent5">
                              <a:lumMod val="50000"/>
                            </a:schemeClr>
                          </a:solidFill>
                        </a:rPr>
                        <a:t>18L31A05D6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accent5">
                              <a:lumMod val="50000"/>
                            </a:schemeClr>
                          </a:solidFill>
                        </a:rPr>
                        <a:t>Team Member</a:t>
                      </a:r>
                      <a:endParaRPr lang="en-IN"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10" name="AutoShape 8">
            <a:extLst>
              <a:ext uri="{FF2B5EF4-FFF2-40B4-BE49-F238E27FC236}">
                <a16:creationId xmlns:a16="http://schemas.microsoft.com/office/drawing/2014/main" id="{E0079783-0F21-43B4-85B7-2F7A23F23863}"/>
              </a:ext>
            </a:extLst>
          </p:cNvPr>
          <p:cNvSpPr>
            <a:spLocks noChangeArrowheads="1"/>
          </p:cNvSpPr>
          <p:nvPr/>
        </p:nvSpPr>
        <p:spPr bwMode="auto">
          <a:xfrm>
            <a:off x="3860609" y="1073123"/>
            <a:ext cx="4255106" cy="370783"/>
          </a:xfrm>
          <a:prstGeom prst="roundRect">
            <a:avLst>
              <a:gd name="adj" fmla="val 16667"/>
            </a:avLst>
          </a:prstGeom>
          <a:solidFill>
            <a:srgbClr val="DDDDDD"/>
          </a:solidFill>
          <a:ln w="9525">
            <a:solidFill>
              <a:srgbClr val="000000"/>
            </a:solidFill>
            <a:round/>
            <a:headEnd/>
            <a:tailEnd/>
          </a:ln>
        </p:spPr>
        <p:txBody>
          <a:bodyPr rot="0" vert="horz" wrap="square" lIns="91440" tIns="45720" rIns="91440" bIns="45720" anchor="t" anchorCtr="0" upright="1">
            <a:noAutofit/>
          </a:bodyPr>
          <a:lstStyle/>
          <a:p>
            <a:pPr algn="ctr"/>
            <a:r>
              <a:rPr lang="en-US" sz="1800" b="1" dirty="0">
                <a:effectLst/>
                <a:latin typeface="+mj-lt"/>
                <a:ea typeface="Times New Roman" panose="02020603050405020304" pitchFamily="18" charset="0"/>
              </a:rPr>
              <a:t>2018-2022 Batch B.Tech Mini Project </a:t>
            </a:r>
            <a:endParaRPr lang="en-IN" sz="1800" dirty="0">
              <a:effectLst/>
              <a:latin typeface="+mj-lt"/>
              <a:ea typeface="Times New Roman" panose="02020603050405020304" pitchFamily="18" charset="0"/>
            </a:endParaRPr>
          </a:p>
        </p:txBody>
      </p:sp>
      <p:sp>
        <p:nvSpPr>
          <p:cNvPr id="12" name="TextBox 11">
            <a:extLst>
              <a:ext uri="{FF2B5EF4-FFF2-40B4-BE49-F238E27FC236}">
                <a16:creationId xmlns:a16="http://schemas.microsoft.com/office/drawing/2014/main" id="{5AC587AD-CCA9-40EC-BAF4-F24A2F85CF64}"/>
              </a:ext>
            </a:extLst>
          </p:cNvPr>
          <p:cNvSpPr txBox="1"/>
          <p:nvPr/>
        </p:nvSpPr>
        <p:spPr>
          <a:xfrm>
            <a:off x="1950911" y="49315"/>
            <a:ext cx="7908706" cy="1015663"/>
          </a:xfrm>
          <a:prstGeom prst="rect">
            <a:avLst/>
          </a:prstGeom>
          <a:noFill/>
        </p:spPr>
        <p:txBody>
          <a:bodyPr wrap="square" lIns="91440" tIns="45720" rIns="91440" bIns="45720" anchor="t">
            <a:spAutoFit/>
          </a:bodyPr>
          <a:lstStyle/>
          <a:p>
            <a:pPr algn="ctr"/>
            <a:r>
              <a:rPr lang="en-US" sz="2000" dirty="0">
                <a:effectLst>
                  <a:outerShdw blurRad="38100" dist="38100" dir="2700000" algn="tl">
                    <a:srgbClr val="000000">
                      <a:alpha val="43137"/>
                    </a:srgbClr>
                  </a:outerShdw>
                </a:effectLst>
                <a:latin typeface="+mj-lt"/>
                <a:ea typeface="Times New Roman" panose="02020603050405020304" pitchFamily="18" charset="0"/>
              </a:rPr>
              <a:t>VIGNAN’S INSTITUTE OF INFORMATION TECHNOLOGY (A):: </a:t>
            </a:r>
            <a:r>
              <a:rPr lang="en-IN" sz="2000" i="0" dirty="0">
                <a:effectLst>
                  <a:outerShdw blurRad="38100" dist="38100" dir="2700000" algn="tl">
                    <a:srgbClr val="000000">
                      <a:alpha val="43137"/>
                    </a:srgbClr>
                  </a:outerShdw>
                </a:effectLst>
                <a:latin typeface="+mj-lt"/>
              </a:rPr>
              <a:t>DUVVADA,</a:t>
            </a:r>
            <a:r>
              <a:rPr lang="en-US" sz="2000" dirty="0">
                <a:effectLst>
                  <a:outerShdw blurRad="38100" dist="38100" dir="2700000" algn="tl">
                    <a:srgbClr val="000000">
                      <a:alpha val="43137"/>
                    </a:srgbClr>
                  </a:outerShdw>
                </a:effectLst>
                <a:latin typeface="+mj-lt"/>
                <a:ea typeface="Times New Roman" panose="02020603050405020304" pitchFamily="18" charset="0"/>
              </a:rPr>
              <a:t>VISAKHAPATNAM</a:t>
            </a:r>
            <a:endParaRPr lang="en-IN" sz="2000">
              <a:effectLst>
                <a:outerShdw blurRad="38100" dist="38100" dir="2700000" algn="tl">
                  <a:srgbClr val="000000">
                    <a:alpha val="43137"/>
                  </a:srgbClr>
                </a:outerShdw>
              </a:effectLst>
              <a:latin typeface="+mj-lt"/>
              <a:ea typeface="Times New Roman" panose="02020603050405020304" pitchFamily="18" charset="0"/>
            </a:endParaRPr>
          </a:p>
          <a:p>
            <a:pPr algn="ctr"/>
            <a:r>
              <a:rPr lang="en-US" sz="2000" dirty="0">
                <a:effectLst>
                  <a:outerShdw blurRad="38100" dist="38100" dir="2700000" algn="tl">
                    <a:srgbClr val="000000">
                      <a:alpha val="43137"/>
                    </a:srgbClr>
                  </a:outerShdw>
                </a:effectLst>
                <a:latin typeface="+mj-lt"/>
                <a:ea typeface="Times New Roman" panose="02020603050405020304" pitchFamily="18" charset="0"/>
              </a:rPr>
              <a:t>Department of Computer Science and Engineering</a:t>
            </a:r>
            <a:endParaRPr lang="en-IN" sz="2000" dirty="0">
              <a:effectLst>
                <a:outerShdw blurRad="38100" dist="38100" dir="2700000" algn="tl">
                  <a:srgbClr val="000000">
                    <a:alpha val="43137"/>
                  </a:srgbClr>
                </a:outerShdw>
              </a:effectLst>
              <a:latin typeface="+mj-lt"/>
            </a:endParaRPr>
          </a:p>
        </p:txBody>
      </p:sp>
      <p:pic>
        <p:nvPicPr>
          <p:cNvPr id="1026" name="Picture 2">
            <a:extLst>
              <a:ext uri="{FF2B5EF4-FFF2-40B4-BE49-F238E27FC236}">
                <a16:creationId xmlns:a16="http://schemas.microsoft.com/office/drawing/2014/main" id="{BA6200C2-17F5-47E4-AC1A-BED8577F1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062" y="-11932"/>
            <a:ext cx="1153501" cy="114898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DD4F72D-38BE-4611-88ED-1C8A65009D75}"/>
              </a:ext>
            </a:extLst>
          </p:cNvPr>
          <p:cNvCxnSpPr>
            <a:cxnSpLocks/>
          </p:cNvCxnSpPr>
          <p:nvPr/>
        </p:nvCxnSpPr>
        <p:spPr>
          <a:xfrm rot="2700000">
            <a:off x="1934729" y="238063"/>
            <a:ext cx="720000" cy="72000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296FE580-2EF7-448C-8EB6-639311E0F896}"/>
              </a:ext>
            </a:extLst>
          </p:cNvPr>
          <p:cNvSpPr txBox="1"/>
          <p:nvPr/>
        </p:nvSpPr>
        <p:spPr>
          <a:xfrm>
            <a:off x="2895600" y="1714500"/>
            <a:ext cx="6191250" cy="9592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Bef>
                <a:spcPts val="1000"/>
              </a:spcBef>
            </a:pPr>
            <a:r>
              <a:rPr lang="en-US" sz="2400" dirty="0">
                <a:solidFill>
                  <a:srgbClr val="F80000"/>
                </a:solidFill>
              </a:rPr>
              <a:t>Project Title</a:t>
            </a:r>
            <a:endParaRPr lang="en-US" sz="2400" dirty="0">
              <a:ea typeface="+mn-lt"/>
              <a:cs typeface="+mn-lt"/>
            </a:endParaRPr>
          </a:p>
          <a:p>
            <a:pPr algn="ctr">
              <a:spcBef>
                <a:spcPts val="1000"/>
              </a:spcBef>
            </a:pPr>
            <a:r>
              <a:rPr lang="en-US" sz="2400" dirty="0">
                <a:ea typeface="+mn-lt"/>
                <a:cs typeface="+mn-lt"/>
              </a:rPr>
              <a:t>Diagnosis of Disease (Heart diagnosis site)</a:t>
            </a:r>
            <a:endParaRPr lang="en-US" sz="2400"/>
          </a:p>
        </p:txBody>
      </p:sp>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1097831" y="368451"/>
            <a:ext cx="7434070" cy="952681"/>
          </a:xfrm>
        </p:spPr>
        <p:txBody>
          <a:bodyPr>
            <a:noAutofit/>
          </a:bodyPr>
          <a:lstStyle/>
          <a:p>
            <a:r>
              <a:rPr lang="en-US" sz="3200">
                <a:solidFill>
                  <a:srgbClr val="F80000"/>
                </a:solidFill>
                <a:effectLst>
                  <a:outerShdw blurRad="38100" dist="38100" dir="2700000" algn="tl">
                    <a:srgbClr val="000000">
                      <a:alpha val="43137"/>
                    </a:srgbClr>
                  </a:outerShdw>
                </a:effectLst>
              </a:rPr>
              <a:t>Abstract of Heart Diagnosis Site (HDS).</a:t>
            </a:r>
            <a:endParaRPr lang="en-US" sz="3200" dirty="0">
              <a:solidFill>
                <a:srgbClr val="F8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1099870" y="936585"/>
            <a:ext cx="7572056" cy="5486265"/>
          </a:xfrm>
        </p:spPr>
        <p:txBody>
          <a:bodyPr vert="horz" lIns="91440" tIns="45720" rIns="91440" bIns="45720" rtlCol="0" anchor="t">
            <a:noAutofit/>
          </a:bodyPr>
          <a:lstStyle/>
          <a:p>
            <a:endParaRPr lang="en-US" sz="1950" dirty="0">
              <a:effectLst>
                <a:outerShdw blurRad="38100" dist="38100" dir="2700000" algn="tl">
                  <a:srgbClr val="000000">
                    <a:alpha val="43137"/>
                  </a:srgbClr>
                </a:outerShdw>
              </a:effectLst>
              <a:ea typeface="+mn-lt"/>
              <a:cs typeface="+mn-lt"/>
            </a:endParaRPr>
          </a:p>
          <a:p>
            <a:r>
              <a:rPr lang="en-US" sz="1950" dirty="0">
                <a:effectLst>
                  <a:outerShdw blurRad="38100" dist="38100" dir="2700000" algn="tl">
                    <a:srgbClr val="000000">
                      <a:alpha val="43137"/>
                    </a:srgbClr>
                  </a:outerShdw>
                </a:effectLst>
                <a:ea typeface="+mn-lt"/>
                <a:cs typeface="+mn-lt"/>
              </a:rPr>
              <a:t>Heart diagnosis site is used to predict whether your heart may have heart disease or not.</a:t>
            </a:r>
          </a:p>
          <a:p>
            <a:r>
              <a:rPr lang="en-US" sz="1950" dirty="0">
                <a:effectLst>
                  <a:outerShdw blurRad="38100" dist="38100" dir="2700000" algn="tl">
                    <a:srgbClr val="000000">
                      <a:alpha val="43137"/>
                    </a:srgbClr>
                  </a:outerShdw>
                </a:effectLst>
                <a:ea typeface="+mn-lt"/>
                <a:cs typeface="+mn-lt"/>
              </a:rPr>
              <a:t>heart attacks may feel uncomfortable squeezing, pressure, fullness, or pain in the center of the chest. It may also cause pain in one or both arms, the back, neck, jaw or stomach, shortness of breath, nausea and other symptoms. Men experience typical symptoms of heart attack, such as chest pain , discomfort, and stress. They may also experience pain in other areas, such as arms, neck , back, and jaw, and shortness of breath, sweating, and discomfort that mimics heartburn.</a:t>
            </a:r>
            <a:endParaRPr lang="en-US"/>
          </a:p>
          <a:p>
            <a:r>
              <a:rPr lang="en-US" sz="1950" dirty="0">
                <a:solidFill>
                  <a:srgbClr val="404040"/>
                </a:solidFill>
                <a:effectLst>
                  <a:outerShdw blurRad="38100" dist="38100" dir="2700000" algn="tl">
                    <a:srgbClr val="000000">
                      <a:alpha val="43137"/>
                    </a:srgbClr>
                  </a:outerShdw>
                </a:effectLst>
                <a:ea typeface="Times New Roman" panose="02020603050405020304" pitchFamily="18" charset="0"/>
              </a:rPr>
              <a:t>Chest burnings and little pains are part of the daily life, we cannot predict the stability of the heart until the severe stage, ignorance and irregularity we definitely affect your heart.</a:t>
            </a:r>
          </a:p>
          <a:p>
            <a:endParaRPr lang="en-US" sz="1950" dirty="0">
              <a:solidFill>
                <a:srgbClr val="404040"/>
              </a:solidFill>
              <a:effectLst>
                <a:outerShdw blurRad="38100" dist="38100" dir="2700000" algn="tl">
                  <a:srgbClr val="000000">
                    <a:alpha val="43137"/>
                  </a:srgbClr>
                </a:outerShdw>
              </a:effectLst>
              <a:ea typeface="Times New Roman" panose="02020603050405020304" pitchFamily="18" charset="0"/>
            </a:endParaRPr>
          </a:p>
        </p:txBody>
      </p:sp>
    </p:spTree>
    <p:extLst>
      <p:ext uri="{BB962C8B-B14F-4D97-AF65-F5344CB8AC3E}">
        <p14:creationId xmlns:p14="http://schemas.microsoft.com/office/powerpoint/2010/main" val="24124626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736568" y="147252"/>
            <a:ext cx="7572056" cy="6481969"/>
          </a:xfrm>
        </p:spPr>
        <p:txBody>
          <a:bodyPr vert="horz" lIns="91440" tIns="45720" rIns="91440" bIns="45720" rtlCol="0" anchor="t">
            <a:noAutofit/>
          </a:bodyPr>
          <a:lstStyle/>
          <a:p>
            <a:r>
              <a:rPr lang="en-US" dirty="0">
                <a:solidFill>
                  <a:srgbClr val="000000"/>
                </a:solidFill>
                <a:effectLst>
                  <a:outerShdw blurRad="38100" dist="38100" dir="2700000" algn="tl">
                    <a:srgbClr val="000000">
                      <a:alpha val="43137"/>
                    </a:srgbClr>
                  </a:outerShdw>
                </a:effectLst>
                <a:latin typeface="+mj-lt"/>
                <a:ea typeface="Times New Roman" panose="02020603050405020304" pitchFamily="18" charset="0"/>
              </a:rPr>
              <a:t>But by using artificial </a:t>
            </a:r>
            <a:r>
              <a:rPr lang="en-US" dirty="0">
                <a:effectLst>
                  <a:outerShdw blurRad="38100" dist="38100" dir="2700000" algn="tl">
                    <a:srgbClr val="000000">
                      <a:alpha val="43137"/>
                    </a:srgbClr>
                  </a:outerShdw>
                </a:effectLst>
                <a:ea typeface="+mn-lt"/>
                <a:cs typeface="+mn-lt"/>
              </a:rPr>
              <a:t>intelligence we </a:t>
            </a:r>
            <a:r>
              <a:rPr lang="en-US" dirty="0">
                <a:solidFill>
                  <a:srgbClr val="000000"/>
                </a:solidFill>
                <a:effectLst>
                  <a:outerShdw blurRad="38100" dist="38100" dir="2700000" algn="tl">
                    <a:srgbClr val="000000">
                      <a:alpha val="43137"/>
                    </a:srgbClr>
                  </a:outerShdw>
                </a:effectLst>
                <a:latin typeface="+mj-lt"/>
                <a:ea typeface="Times New Roman" panose="02020603050405020304" pitchFamily="18" charset="0"/>
              </a:rPr>
              <a:t>made this work a little bit easier, we can predict the likely outcomes of one may have heart disease by using some simple features.</a:t>
            </a:r>
          </a:p>
          <a:p>
            <a:r>
              <a:rPr lang="en-US" dirty="0">
                <a:solidFill>
                  <a:srgbClr val="000000"/>
                </a:solidFill>
                <a:effectLst>
                  <a:outerShdw blurRad="38100" dist="38100" dir="2700000" algn="tl">
                    <a:srgbClr val="000000">
                      <a:alpha val="43137"/>
                    </a:srgbClr>
                  </a:outerShdw>
                </a:effectLst>
                <a:latin typeface="+mj-lt"/>
                <a:ea typeface="Times New Roman" panose="02020603050405020304" pitchFamily="18" charset="0"/>
              </a:rPr>
              <a:t>By embedding our HDS classification model with a web application, </a:t>
            </a:r>
            <a:r>
              <a:rPr lang="en-US" dirty="0" err="1">
                <a:solidFill>
                  <a:srgbClr val="000000"/>
                </a:solidFill>
                <a:effectLst>
                  <a:outerShdw blurRad="38100" dist="38100" dir="2700000" algn="tl">
                    <a:srgbClr val="000000">
                      <a:alpha val="43137"/>
                    </a:srgbClr>
                  </a:outerShdw>
                </a:effectLst>
                <a:latin typeface="+mj-lt"/>
                <a:ea typeface="Times New Roman" panose="02020603050405020304" pitchFamily="18" charset="0"/>
              </a:rPr>
              <a:t>every one</a:t>
            </a:r>
            <a:r>
              <a:rPr lang="en-US" dirty="0">
                <a:solidFill>
                  <a:srgbClr val="000000"/>
                </a:solidFill>
                <a:effectLst>
                  <a:outerShdw blurRad="38100" dist="38100" dir="2700000" algn="tl">
                    <a:srgbClr val="000000">
                      <a:alpha val="43137"/>
                    </a:srgbClr>
                  </a:outerShdw>
                </a:effectLst>
                <a:latin typeface="+mj-lt"/>
                <a:ea typeface="Times New Roman" panose="02020603050405020304" pitchFamily="18" charset="0"/>
              </a:rPr>
              <a:t> can use this with ease and the data which is used to train the model is very large, so the </a:t>
            </a:r>
            <a:r>
              <a:rPr lang="en-US" dirty="0" err="1">
                <a:solidFill>
                  <a:srgbClr val="000000"/>
                </a:solidFill>
                <a:effectLst>
                  <a:outerShdw blurRad="38100" dist="38100" dir="2700000" algn="tl">
                    <a:srgbClr val="000000">
                      <a:alpha val="43137"/>
                    </a:srgbClr>
                  </a:outerShdw>
                </a:effectLst>
                <a:latin typeface="+mj-lt"/>
                <a:ea typeface="Times New Roman" panose="02020603050405020304" pitchFamily="18" charset="0"/>
              </a:rPr>
              <a:t>accurancy</a:t>
            </a:r>
            <a:r>
              <a:rPr lang="en-US" dirty="0">
                <a:solidFill>
                  <a:srgbClr val="000000"/>
                </a:solidFill>
                <a:effectLst>
                  <a:outerShdw blurRad="38100" dist="38100" dir="2700000" algn="tl">
                    <a:srgbClr val="000000">
                      <a:alpha val="43137"/>
                    </a:srgbClr>
                  </a:outerShdw>
                </a:effectLst>
                <a:latin typeface="+mj-lt"/>
                <a:ea typeface="Times New Roman" panose="02020603050405020304" pitchFamily="18" charset="0"/>
              </a:rPr>
              <a:t> will be more.</a:t>
            </a:r>
          </a:p>
          <a:p>
            <a:r>
              <a:rPr lang="en-US" dirty="0">
                <a:solidFill>
                  <a:schemeClr val="dk1"/>
                </a:solidFill>
                <a:effectLst>
                  <a:outerShdw blurRad="38100" dist="38100" dir="2700000" algn="tl">
                    <a:srgbClr val="000000">
                      <a:alpha val="43137"/>
                    </a:srgbClr>
                  </a:outerShdw>
                </a:effectLst>
                <a:latin typeface="+mj-lt"/>
                <a:ea typeface="+mn-lt"/>
              </a:rPr>
              <a:t>By using certain features of a particular disease we can classify the severity of the particular disease, by using some classification algorithms like Logistic Regression, Naïve Bayes, Stochastic Gradient Descent, K-Nearest Neighbours, Decision Tree, Random Forest, Support Vector Machine, Neural Networks. by creating an efficient algorithm we can classify the aid or precautions required for the current stage of the disease affected.</a:t>
            </a:r>
            <a:endParaRPr lang="en-US" dirty="0">
              <a:solidFill>
                <a:schemeClr val="dk1"/>
              </a:solidFill>
              <a:effectLst>
                <a:outerShdw blurRad="38100" dist="38100" dir="2700000" algn="tl">
                  <a:srgbClr val="000000">
                    <a:alpha val="43137"/>
                  </a:srgbClr>
                </a:outerShdw>
              </a:effectLst>
              <a:ea typeface="+mn-lt"/>
              <a:cs typeface="+mn-lt"/>
            </a:endParaRPr>
          </a:p>
          <a:p>
            <a:r>
              <a:rPr lang="en-US" dirty="0">
                <a:effectLst>
                  <a:outerShdw blurRad="38100" dist="38100" dir="2700000" algn="tl">
                    <a:srgbClr val="000000">
                      <a:alpha val="43137"/>
                    </a:srgbClr>
                  </a:outerShdw>
                </a:effectLst>
                <a:ea typeface="+mn-lt"/>
                <a:cs typeface="+mn-lt"/>
              </a:rPr>
              <a:t>We also provide an interactive UI for the users to use and enter the features of the disease they want to know so that they can be aware and decide the next step, as this application can be used in an emergency.  so we will use the best framework and optimal algorithms to speed up the execution time.</a:t>
            </a:r>
          </a:p>
          <a:p>
            <a:endParaRPr lang="en-US" dirty="0">
              <a:solidFill>
                <a:schemeClr val="dk1"/>
              </a:solidFill>
              <a:effectLst>
                <a:outerShdw blurRad="38100" dist="38100" dir="2700000" algn="tl">
                  <a:srgbClr val="000000">
                    <a:alpha val="43137"/>
                  </a:srgbClr>
                </a:outerShdw>
              </a:effectLst>
              <a:latin typeface="+mj-lt"/>
              <a:ea typeface="Times New Roman" panose="02020603050405020304" pitchFamily="18" charset="0"/>
            </a:endParaRPr>
          </a:p>
          <a:p>
            <a:endParaRPr lang="en-US" dirty="0">
              <a:solidFill>
                <a:srgbClr val="000000"/>
              </a:solidFill>
              <a:effectLst>
                <a:outerShdw blurRad="38100" dist="38100" dir="2700000" algn="tl">
                  <a:srgbClr val="000000">
                    <a:alpha val="43137"/>
                  </a:srgbClr>
                </a:outerShdw>
              </a:effectLst>
              <a:latin typeface="+mj-lt"/>
              <a:ea typeface="Times New Roman" panose="02020603050405020304" pitchFamily="18" charset="0"/>
            </a:endParaRPr>
          </a:p>
        </p:txBody>
      </p:sp>
    </p:spTree>
    <p:extLst>
      <p:ext uri="{BB962C8B-B14F-4D97-AF65-F5344CB8AC3E}">
        <p14:creationId xmlns:p14="http://schemas.microsoft.com/office/powerpoint/2010/main" val="277392970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36396" y="2632608"/>
            <a:ext cx="8216347" cy="952681"/>
          </a:xfrm>
        </p:spPr>
        <p:txBody>
          <a:bodyPr>
            <a:noAutofit/>
          </a:bodyPr>
          <a:lstStyle/>
          <a:p>
            <a:r>
              <a:rPr lang="en-US" sz="3000">
                <a:solidFill>
                  <a:srgbClr val="F80000"/>
                </a:solidFill>
                <a:effectLst>
                  <a:outerShdw blurRad="38100" dist="38100" dir="2700000" algn="tl">
                    <a:srgbClr val="000000">
                      <a:alpha val="43137"/>
                    </a:srgbClr>
                  </a:outerShdw>
                </a:effectLst>
              </a:rPr>
              <a:t>OOP Diagram for our HDS </a:t>
            </a:r>
            <a:endParaRPr lang="en-US" sz="3000" dirty="0">
              <a:solidFill>
                <a:srgbClr val="F80000"/>
              </a:solidFill>
              <a:effectLst>
                <a:outerShdw blurRad="38100" dist="38100" dir="2700000" algn="tl">
                  <a:srgbClr val="000000">
                    <a:alpha val="43137"/>
                  </a:srgbClr>
                </a:outerShdw>
              </a:effectLst>
            </a:endParaRPr>
          </a:p>
        </p:txBody>
      </p:sp>
      <p:pic>
        <p:nvPicPr>
          <p:cNvPr id="4" name="Picture 4" descr="Diagram&#10;&#10;Description automatically generated">
            <a:extLst>
              <a:ext uri="{FF2B5EF4-FFF2-40B4-BE49-F238E27FC236}">
                <a16:creationId xmlns:a16="http://schemas.microsoft.com/office/drawing/2014/main" id="{078A412A-8398-4829-9E7C-574882DCA9E1}"/>
              </a:ext>
            </a:extLst>
          </p:cNvPr>
          <p:cNvPicPr>
            <a:picLocks noGrp="1" noChangeAspect="1"/>
          </p:cNvPicPr>
          <p:nvPr>
            <p:ph idx="1"/>
          </p:nvPr>
        </p:nvPicPr>
        <p:blipFill>
          <a:blip r:embed="rId2"/>
          <a:stretch>
            <a:fillRect/>
          </a:stretch>
        </p:blipFill>
        <p:spPr>
          <a:xfrm>
            <a:off x="5230111" y="3897"/>
            <a:ext cx="6956952" cy="6853537"/>
          </a:xfrm>
        </p:spPr>
      </p:pic>
    </p:spTree>
    <p:extLst>
      <p:ext uri="{BB962C8B-B14F-4D97-AF65-F5344CB8AC3E}">
        <p14:creationId xmlns:p14="http://schemas.microsoft.com/office/powerpoint/2010/main" val="239952554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6" name="Rectangle 15">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2"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82348" y="703545"/>
            <a:ext cx="2997868" cy="4100474"/>
          </a:xfrm>
        </p:spPr>
        <p:txBody>
          <a:bodyPr anchor="ctr">
            <a:normAutofit/>
          </a:bodyPr>
          <a:lstStyle/>
          <a:p>
            <a:r>
              <a:rPr lang="en-US">
                <a:solidFill>
                  <a:schemeClr val="tx1">
                    <a:lumMod val="85000"/>
                    <a:lumOff val="15000"/>
                  </a:schemeClr>
                </a:solidFill>
                <a:effectLst>
                  <a:outerShdw blurRad="38100" dist="38100" dir="2700000" algn="tl">
                    <a:srgbClr val="000000">
                      <a:alpha val="43137"/>
                    </a:srgbClr>
                  </a:outerShdw>
                </a:effectLst>
              </a:rPr>
              <a:t>Sample Preview of our HDS </a:t>
            </a:r>
            <a:br>
              <a:rPr lang="en-US">
                <a:solidFill>
                  <a:schemeClr val="tx1">
                    <a:lumMod val="85000"/>
                    <a:lumOff val="15000"/>
                  </a:schemeClr>
                </a:solidFill>
                <a:effectLst>
                  <a:outerShdw blurRad="38100" dist="38100" dir="2700000" algn="tl">
                    <a:srgbClr val="000000">
                      <a:alpha val="43137"/>
                    </a:srgbClr>
                  </a:outerShdw>
                </a:effectLst>
              </a:rPr>
            </a:br>
            <a:r>
              <a:rPr lang="en-US">
                <a:solidFill>
                  <a:schemeClr val="tx1">
                    <a:lumMod val="85000"/>
                    <a:lumOff val="15000"/>
                  </a:schemeClr>
                </a:solidFill>
                <a:effectLst>
                  <a:outerShdw blurRad="38100" dist="38100" dir="2700000" algn="tl">
                    <a:srgbClr val="000000">
                      <a:alpha val="43137"/>
                    </a:srgbClr>
                  </a:outerShdw>
                </a:effectLst>
              </a:rPr>
              <a:t>     Heart Diagnosis Site</a:t>
            </a:r>
          </a:p>
        </p:txBody>
      </p:sp>
      <p:sp>
        <p:nvSpPr>
          <p:cNvPr id="32" name="Freeform: Shape 31">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itle 1">
            <a:extLst>
              <a:ext uri="{FF2B5EF4-FFF2-40B4-BE49-F238E27FC236}">
                <a16:creationId xmlns:a16="http://schemas.microsoft.com/office/drawing/2014/main" id="{6C08E649-D3CA-474F-8F55-24A0BBB60C31}"/>
              </a:ext>
            </a:extLst>
          </p:cNvPr>
          <p:cNvSpPr txBox="1">
            <a:spLocks/>
          </p:cNvSpPr>
          <p:nvPr/>
        </p:nvSpPr>
        <p:spPr>
          <a:xfrm>
            <a:off x="3768379" y="3482747"/>
            <a:ext cx="8216347" cy="1169214"/>
          </a:xfrm>
          <a:prstGeom prst="rect">
            <a:avLst/>
          </a:prstGeom>
        </p:spPr>
        <p:txBody>
          <a:bodyPr vert="horz" lIns="91440" tIns="45720" rIns="91440" bIns="45720" rtlCol="0" anchor="ct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endParaRPr lang="en-US" sz="3000" dirty="0">
              <a:solidFill>
                <a:srgbClr val="F80000"/>
              </a:solidFill>
              <a:effectLst>
                <a:outerShdw blurRad="38100" dist="38100" dir="2700000" algn="tl">
                  <a:srgbClr val="000000">
                    <a:alpha val="43137"/>
                  </a:srgbClr>
                </a:outerShdw>
              </a:effectLst>
            </a:endParaRPr>
          </a:p>
        </p:txBody>
      </p:sp>
      <p:sp>
        <p:nvSpPr>
          <p:cNvPr id="9" name="Content Placeholder 2">
            <a:extLst>
              <a:ext uri="{FF2B5EF4-FFF2-40B4-BE49-F238E27FC236}">
                <a16:creationId xmlns:a16="http://schemas.microsoft.com/office/drawing/2014/main" id="{1BA48110-C0E3-4155-963E-03EAB6A6AE83}"/>
              </a:ext>
            </a:extLst>
          </p:cNvPr>
          <p:cNvSpPr txBox="1">
            <a:spLocks/>
          </p:cNvSpPr>
          <p:nvPr/>
        </p:nvSpPr>
        <p:spPr>
          <a:xfrm>
            <a:off x="3833345" y="4930366"/>
            <a:ext cx="7528129" cy="27906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endParaRPr lang="en-US" sz="1800" dirty="0">
              <a:solidFill>
                <a:srgbClr val="000000"/>
              </a:solidFill>
              <a:effectLst>
                <a:outerShdw blurRad="38100" dist="38100" dir="2700000" algn="tl">
                  <a:srgbClr val="000000">
                    <a:alpha val="43137"/>
                  </a:srgbClr>
                </a:outerShdw>
              </a:effectLst>
              <a:latin typeface="+mj-lt"/>
              <a:ea typeface="Times New Roman" panose="02020603050405020304" pitchFamily="18" charset="0"/>
            </a:endParaRPr>
          </a:p>
        </p:txBody>
      </p:sp>
      <p:pic>
        <p:nvPicPr>
          <p:cNvPr id="11" name="Picture 12" descr="A picture containing text&#10;&#10;Description automatically generated">
            <a:extLst>
              <a:ext uri="{FF2B5EF4-FFF2-40B4-BE49-F238E27FC236}">
                <a16:creationId xmlns:a16="http://schemas.microsoft.com/office/drawing/2014/main" id="{262056BB-62D0-46C5-83A4-3CC866C3173B}"/>
              </a:ext>
            </a:extLst>
          </p:cNvPr>
          <p:cNvPicPr>
            <a:picLocks noGrp="1" noChangeAspect="1"/>
          </p:cNvPicPr>
          <p:nvPr>
            <p:ph idx="1"/>
          </p:nvPr>
        </p:nvPicPr>
        <p:blipFill>
          <a:blip r:embed="rId2"/>
          <a:stretch>
            <a:fillRect/>
          </a:stretch>
        </p:blipFill>
        <p:spPr>
          <a:xfrm>
            <a:off x="3089635" y="-10589"/>
            <a:ext cx="9293957" cy="6751320"/>
          </a:xfrm>
        </p:spPr>
      </p:pic>
    </p:spTree>
    <p:extLst>
      <p:ext uri="{BB962C8B-B14F-4D97-AF65-F5344CB8AC3E}">
        <p14:creationId xmlns:p14="http://schemas.microsoft.com/office/powerpoint/2010/main" val="155137977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2851851" y="91831"/>
            <a:ext cx="8216347" cy="952681"/>
          </a:xfrm>
        </p:spPr>
        <p:txBody>
          <a:bodyPr>
            <a:noAutofit/>
          </a:bodyPr>
          <a:lstStyle/>
          <a:p>
            <a:r>
              <a:rPr lang="en-US" sz="3200">
                <a:solidFill>
                  <a:srgbClr val="F80000"/>
                </a:solidFill>
                <a:effectLst>
                  <a:outerShdw blurRad="38100" dist="38100" dir="2700000" algn="tl">
                    <a:srgbClr val="000000">
                      <a:alpha val="43137"/>
                    </a:srgbClr>
                  </a:outerShdw>
                </a:effectLst>
              </a:rPr>
              <a:t>Techonology Stacks</a:t>
            </a:r>
            <a:endParaRPr lang="en-US"/>
          </a:p>
        </p:txBody>
      </p:sp>
      <p:pic>
        <p:nvPicPr>
          <p:cNvPr id="4" name="Picture 4" descr="Logo, company name&#10;&#10;Description automatically generated">
            <a:extLst>
              <a:ext uri="{FF2B5EF4-FFF2-40B4-BE49-F238E27FC236}">
                <a16:creationId xmlns:a16="http://schemas.microsoft.com/office/drawing/2014/main" id="{70A8A078-9039-4ABB-90D4-0C09A22EC90C}"/>
              </a:ext>
            </a:extLst>
          </p:cNvPr>
          <p:cNvPicPr>
            <a:picLocks noGrp="1" noChangeAspect="1"/>
          </p:cNvPicPr>
          <p:nvPr>
            <p:ph idx="1"/>
          </p:nvPr>
        </p:nvPicPr>
        <p:blipFill>
          <a:blip r:embed="rId2"/>
          <a:stretch>
            <a:fillRect/>
          </a:stretch>
        </p:blipFill>
        <p:spPr>
          <a:xfrm>
            <a:off x="808492" y="754895"/>
            <a:ext cx="1674585" cy="1674585"/>
          </a:xfrm>
        </p:spPr>
      </p:pic>
      <p:pic>
        <p:nvPicPr>
          <p:cNvPr id="5" name="Picture 5" descr="Icon&#10;&#10;Description automatically generated">
            <a:extLst>
              <a:ext uri="{FF2B5EF4-FFF2-40B4-BE49-F238E27FC236}">
                <a16:creationId xmlns:a16="http://schemas.microsoft.com/office/drawing/2014/main" id="{2112DE86-DA0A-47E6-AE67-13829FC633B2}"/>
              </a:ext>
            </a:extLst>
          </p:cNvPr>
          <p:cNvPicPr>
            <a:picLocks noChangeAspect="1"/>
          </p:cNvPicPr>
          <p:nvPr/>
        </p:nvPicPr>
        <p:blipFill>
          <a:blip r:embed="rId3"/>
          <a:stretch>
            <a:fillRect/>
          </a:stretch>
        </p:blipFill>
        <p:spPr>
          <a:xfrm>
            <a:off x="3242154" y="669099"/>
            <a:ext cx="2492680" cy="2492680"/>
          </a:xfrm>
          <a:prstGeom prst="rect">
            <a:avLst/>
          </a:prstGeom>
        </p:spPr>
      </p:pic>
      <p:pic>
        <p:nvPicPr>
          <p:cNvPr id="6" name="Picture 6" descr="Logo, icon&#10;&#10;Description automatically generated">
            <a:extLst>
              <a:ext uri="{FF2B5EF4-FFF2-40B4-BE49-F238E27FC236}">
                <a16:creationId xmlns:a16="http://schemas.microsoft.com/office/drawing/2014/main" id="{D495F20E-E17E-4CE3-A0AE-26B81A32CBAA}"/>
              </a:ext>
            </a:extLst>
          </p:cNvPr>
          <p:cNvPicPr>
            <a:picLocks noChangeAspect="1"/>
          </p:cNvPicPr>
          <p:nvPr/>
        </p:nvPicPr>
        <p:blipFill>
          <a:blip r:embed="rId4"/>
          <a:stretch>
            <a:fillRect/>
          </a:stretch>
        </p:blipFill>
        <p:spPr>
          <a:xfrm>
            <a:off x="6788520" y="843876"/>
            <a:ext cx="2143125" cy="2143125"/>
          </a:xfrm>
          <a:prstGeom prst="rect">
            <a:avLst/>
          </a:prstGeom>
        </p:spPr>
      </p:pic>
      <p:pic>
        <p:nvPicPr>
          <p:cNvPr id="7" name="Picture 8" descr="A picture containing text, clipart&#10;&#10;Description automatically generated">
            <a:extLst>
              <a:ext uri="{FF2B5EF4-FFF2-40B4-BE49-F238E27FC236}">
                <a16:creationId xmlns:a16="http://schemas.microsoft.com/office/drawing/2014/main" id="{42BD02DD-D678-478A-867B-54B58A36F9E4}"/>
              </a:ext>
            </a:extLst>
          </p:cNvPr>
          <p:cNvPicPr>
            <a:picLocks noChangeAspect="1"/>
          </p:cNvPicPr>
          <p:nvPr/>
        </p:nvPicPr>
        <p:blipFill>
          <a:blip r:embed="rId5"/>
          <a:stretch>
            <a:fillRect/>
          </a:stretch>
        </p:blipFill>
        <p:spPr>
          <a:xfrm>
            <a:off x="1123167" y="3706661"/>
            <a:ext cx="1375776" cy="1365337"/>
          </a:xfrm>
          <a:prstGeom prst="rect">
            <a:avLst/>
          </a:prstGeom>
        </p:spPr>
      </p:pic>
      <p:pic>
        <p:nvPicPr>
          <p:cNvPr id="9" name="Picture 10" descr="Logo&#10;&#10;Description automatically generated">
            <a:extLst>
              <a:ext uri="{FF2B5EF4-FFF2-40B4-BE49-F238E27FC236}">
                <a16:creationId xmlns:a16="http://schemas.microsoft.com/office/drawing/2014/main" id="{51D88211-FB91-4021-9C41-B3C58927884B}"/>
              </a:ext>
            </a:extLst>
          </p:cNvPr>
          <p:cNvPicPr>
            <a:picLocks noChangeAspect="1"/>
          </p:cNvPicPr>
          <p:nvPr/>
        </p:nvPicPr>
        <p:blipFill>
          <a:blip r:embed="rId6"/>
          <a:stretch>
            <a:fillRect/>
          </a:stretch>
        </p:blipFill>
        <p:spPr>
          <a:xfrm>
            <a:off x="3189961" y="3708703"/>
            <a:ext cx="2189968" cy="1235992"/>
          </a:xfrm>
          <a:prstGeom prst="rect">
            <a:avLst/>
          </a:prstGeom>
        </p:spPr>
      </p:pic>
      <p:pic>
        <p:nvPicPr>
          <p:cNvPr id="11" name="Picture 12" descr="Text&#10;&#10;Description automatically generated">
            <a:extLst>
              <a:ext uri="{FF2B5EF4-FFF2-40B4-BE49-F238E27FC236}">
                <a16:creationId xmlns:a16="http://schemas.microsoft.com/office/drawing/2014/main" id="{5C037BEA-6ADE-4E96-A397-C4C5623E699C}"/>
              </a:ext>
            </a:extLst>
          </p:cNvPr>
          <p:cNvPicPr>
            <a:picLocks noChangeAspect="1"/>
          </p:cNvPicPr>
          <p:nvPr/>
        </p:nvPicPr>
        <p:blipFill>
          <a:blip r:embed="rId7"/>
          <a:stretch>
            <a:fillRect/>
          </a:stretch>
        </p:blipFill>
        <p:spPr>
          <a:xfrm>
            <a:off x="6498921" y="3538603"/>
            <a:ext cx="2743200" cy="1534438"/>
          </a:xfrm>
          <a:prstGeom prst="rect">
            <a:avLst/>
          </a:prstGeom>
        </p:spPr>
      </p:pic>
      <p:pic>
        <p:nvPicPr>
          <p:cNvPr id="13" name="Picture 13" descr="Logo, company name&#10;&#10;Description automatically generated">
            <a:extLst>
              <a:ext uri="{FF2B5EF4-FFF2-40B4-BE49-F238E27FC236}">
                <a16:creationId xmlns:a16="http://schemas.microsoft.com/office/drawing/2014/main" id="{C2A6186A-8A31-47E3-BF52-00555B78D7EC}"/>
              </a:ext>
            </a:extLst>
          </p:cNvPr>
          <p:cNvPicPr>
            <a:picLocks noChangeAspect="1"/>
          </p:cNvPicPr>
          <p:nvPr/>
        </p:nvPicPr>
        <p:blipFill>
          <a:blip r:embed="rId8"/>
          <a:stretch>
            <a:fillRect/>
          </a:stretch>
        </p:blipFill>
        <p:spPr>
          <a:xfrm>
            <a:off x="3116893" y="5509688"/>
            <a:ext cx="2743200" cy="1245691"/>
          </a:xfrm>
          <a:prstGeom prst="rect">
            <a:avLst/>
          </a:prstGeom>
        </p:spPr>
      </p:pic>
      <p:sp>
        <p:nvSpPr>
          <p:cNvPr id="14" name="TextBox 13">
            <a:extLst>
              <a:ext uri="{FF2B5EF4-FFF2-40B4-BE49-F238E27FC236}">
                <a16:creationId xmlns:a16="http://schemas.microsoft.com/office/drawing/2014/main" id="{56F17490-065A-4CD0-8FA2-EBBF91D22030}"/>
              </a:ext>
            </a:extLst>
          </p:cNvPr>
          <p:cNvSpPr txBox="1"/>
          <p:nvPr/>
        </p:nvSpPr>
        <p:spPr>
          <a:xfrm>
            <a:off x="1185798" y="2574098"/>
            <a:ext cx="12505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Angular </a:t>
            </a:r>
          </a:p>
        </p:txBody>
      </p:sp>
      <p:sp>
        <p:nvSpPr>
          <p:cNvPr id="16" name="TextBox 15">
            <a:extLst>
              <a:ext uri="{FF2B5EF4-FFF2-40B4-BE49-F238E27FC236}">
                <a16:creationId xmlns:a16="http://schemas.microsoft.com/office/drawing/2014/main" id="{E7D25B8C-504A-4255-8D78-629887C7B603}"/>
              </a:ext>
            </a:extLst>
          </p:cNvPr>
          <p:cNvSpPr txBox="1"/>
          <p:nvPr/>
        </p:nvSpPr>
        <p:spPr>
          <a:xfrm>
            <a:off x="4008068" y="2849410"/>
            <a:ext cx="10835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Python</a:t>
            </a:r>
          </a:p>
        </p:txBody>
      </p:sp>
      <p:sp>
        <p:nvSpPr>
          <p:cNvPr id="17" name="TextBox 16">
            <a:extLst>
              <a:ext uri="{FF2B5EF4-FFF2-40B4-BE49-F238E27FC236}">
                <a16:creationId xmlns:a16="http://schemas.microsoft.com/office/drawing/2014/main" id="{EF5B7FE6-5F8A-4448-8ED1-6DDE6D0B3312}"/>
              </a:ext>
            </a:extLst>
          </p:cNvPr>
          <p:cNvSpPr txBox="1"/>
          <p:nvPr/>
        </p:nvSpPr>
        <p:spPr>
          <a:xfrm>
            <a:off x="7439025" y="306535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HTML</a:t>
            </a:r>
          </a:p>
        </p:txBody>
      </p:sp>
      <p:sp>
        <p:nvSpPr>
          <p:cNvPr id="18" name="TextBox 17">
            <a:extLst>
              <a:ext uri="{FF2B5EF4-FFF2-40B4-BE49-F238E27FC236}">
                <a16:creationId xmlns:a16="http://schemas.microsoft.com/office/drawing/2014/main" id="{0BB1F27F-78E1-4700-A07E-D099BC18812D}"/>
              </a:ext>
            </a:extLst>
          </p:cNvPr>
          <p:cNvSpPr txBox="1"/>
          <p:nvPr/>
        </p:nvSpPr>
        <p:spPr>
          <a:xfrm>
            <a:off x="901352" y="5316777"/>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Type Script</a:t>
            </a:r>
          </a:p>
        </p:txBody>
      </p:sp>
      <p:sp>
        <p:nvSpPr>
          <p:cNvPr id="19" name="TextBox 18">
            <a:extLst>
              <a:ext uri="{FF2B5EF4-FFF2-40B4-BE49-F238E27FC236}">
                <a16:creationId xmlns:a16="http://schemas.microsoft.com/office/drawing/2014/main" id="{E0DFCD1B-329D-46FE-9AAE-445B3F103F7E}"/>
              </a:ext>
            </a:extLst>
          </p:cNvPr>
          <p:cNvSpPr txBox="1"/>
          <p:nvPr/>
        </p:nvSpPr>
        <p:spPr>
          <a:xfrm>
            <a:off x="4040035" y="513606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GO Lang</a:t>
            </a:r>
            <a:endParaRPr lang="en-US" dirty="0"/>
          </a:p>
        </p:txBody>
      </p:sp>
    </p:spTree>
    <p:extLst>
      <p:ext uri="{BB962C8B-B14F-4D97-AF65-F5344CB8AC3E}">
        <p14:creationId xmlns:p14="http://schemas.microsoft.com/office/powerpoint/2010/main" val="342462204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697358" y="394543"/>
            <a:ext cx="8216347" cy="952681"/>
          </a:xfrm>
        </p:spPr>
        <p:txBody>
          <a:bodyPr>
            <a:noAutofit/>
          </a:bodyPr>
          <a:lstStyle/>
          <a:p>
            <a:r>
              <a:rPr lang="en-US" sz="3200">
                <a:solidFill>
                  <a:srgbClr val="F80000"/>
                </a:solidFill>
                <a:effectLst>
                  <a:outerShdw blurRad="38100" dist="38100" dir="2700000" algn="tl">
                    <a:srgbClr val="000000">
                      <a:alpha val="43137"/>
                    </a:srgbClr>
                  </a:outerShdw>
                </a:effectLst>
              </a:rPr>
              <a:t>System Requirments</a:t>
            </a:r>
            <a:endParaRPr lang="en-US" sz="3200" dirty="0">
              <a:solidFill>
                <a:srgbClr val="F80000"/>
              </a:solidFill>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E86EB968-D31D-43BF-8B64-BAA405686EE4}"/>
              </a:ext>
            </a:extLst>
          </p:cNvPr>
          <p:cNvPicPr>
            <a:picLocks noGrp="1" noChangeAspect="1"/>
          </p:cNvPicPr>
          <p:nvPr>
            <p:ph idx="1"/>
          </p:nvPr>
        </p:nvPicPr>
        <p:blipFill rotWithShape="1">
          <a:blip r:embed="rId2"/>
          <a:srcRect l="-1240" t="17529" r="-1" b="17164"/>
          <a:stretch/>
        </p:blipFill>
        <p:spPr>
          <a:xfrm flipV="1">
            <a:off x="3195234" y="5798841"/>
            <a:ext cx="90676" cy="45719"/>
          </a:xfrm>
        </p:spPr>
      </p:pic>
      <p:sp>
        <p:nvSpPr>
          <p:cNvPr id="3" name="TextBox 2">
            <a:extLst>
              <a:ext uri="{FF2B5EF4-FFF2-40B4-BE49-F238E27FC236}">
                <a16:creationId xmlns:a16="http://schemas.microsoft.com/office/drawing/2014/main" id="{4A6CF0CA-92DC-4944-913B-5DDCEABCB204}"/>
              </a:ext>
            </a:extLst>
          </p:cNvPr>
          <p:cNvSpPr txBox="1"/>
          <p:nvPr/>
        </p:nvSpPr>
        <p:spPr>
          <a:xfrm>
            <a:off x="1551140" y="1478071"/>
            <a:ext cx="347388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Client Side:</a:t>
            </a:r>
          </a:p>
          <a:p>
            <a:endParaRPr lang="en-US" dirty="0"/>
          </a:p>
          <a:p>
            <a:r>
              <a:rPr lang="en-US"/>
              <a:t>Any android or Ios os</a:t>
            </a:r>
          </a:p>
          <a:p>
            <a:r>
              <a:rPr lang="en-US"/>
              <a:t>Windows 7+ versions</a:t>
            </a:r>
          </a:p>
          <a:p>
            <a:r>
              <a:rPr lang="en-US" dirty="0"/>
              <a:t>Internet browser which </a:t>
            </a:r>
            <a:r>
              <a:rPr lang="en-US"/>
              <a:t>supports HTML 5</a:t>
            </a:r>
          </a:p>
          <a:p>
            <a:r>
              <a:rPr lang="en-US"/>
              <a:t>Ram: atleast 500mb</a:t>
            </a:r>
          </a:p>
        </p:txBody>
      </p:sp>
      <p:sp>
        <p:nvSpPr>
          <p:cNvPr id="4" name="TextBox 3">
            <a:extLst>
              <a:ext uri="{FF2B5EF4-FFF2-40B4-BE49-F238E27FC236}">
                <a16:creationId xmlns:a16="http://schemas.microsoft.com/office/drawing/2014/main" id="{35083ADF-7B3C-4024-AC32-DEB54000F090}"/>
              </a:ext>
            </a:extLst>
          </p:cNvPr>
          <p:cNvSpPr txBox="1"/>
          <p:nvPr/>
        </p:nvSpPr>
        <p:spPr>
          <a:xfrm>
            <a:off x="4084398" y="3760809"/>
            <a:ext cx="274319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Server Side:</a:t>
            </a:r>
          </a:p>
          <a:p>
            <a:endParaRPr lang="en-US" dirty="0"/>
          </a:p>
          <a:p>
            <a:r>
              <a:rPr lang="en-US"/>
              <a:t>Databases which support sql or noSql servers</a:t>
            </a:r>
          </a:p>
          <a:p>
            <a:r>
              <a:rPr lang="en-US" dirty="0"/>
              <a:t>Systems must contain </a:t>
            </a:r>
            <a:r>
              <a:rPr lang="en-US"/>
              <a:t>atleast 500gb storage,</a:t>
            </a:r>
            <a:endParaRPr lang="en-US" dirty="0"/>
          </a:p>
          <a:p>
            <a:r>
              <a:rPr lang="en-US"/>
              <a:t>Ram: atleast 4gb,</a:t>
            </a:r>
          </a:p>
          <a:p>
            <a:r>
              <a:rPr lang="en-US"/>
              <a:t>GPU optional</a:t>
            </a:r>
            <a:endParaRPr lang="en-US" dirty="0"/>
          </a:p>
        </p:txBody>
      </p:sp>
    </p:spTree>
    <p:extLst>
      <p:ext uri="{BB962C8B-B14F-4D97-AF65-F5344CB8AC3E}">
        <p14:creationId xmlns:p14="http://schemas.microsoft.com/office/powerpoint/2010/main" val="326929522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31DDE-025D-4945-96E6-FC8793F93A1A}"/>
              </a:ext>
            </a:extLst>
          </p:cNvPr>
          <p:cNvSpPr>
            <a:spLocks noGrp="1"/>
          </p:cNvSpPr>
          <p:nvPr>
            <p:ph type="title"/>
          </p:nvPr>
        </p:nvSpPr>
        <p:spPr>
          <a:xfrm>
            <a:off x="2399663" y="2331929"/>
            <a:ext cx="8596668" cy="1320800"/>
          </a:xfrm>
        </p:spPr>
        <p:txBody>
          <a:bodyPr>
            <a:normAutofit/>
          </a:bodyPr>
          <a:lstStyle/>
          <a:p>
            <a:r>
              <a:rPr lang="en-US" dirty="0"/>
              <a:t>Thank You.</a:t>
            </a:r>
            <a:br>
              <a:rPr lang="en-US" dirty="0"/>
            </a:br>
            <a:r>
              <a:rPr lang="en-US"/>
              <a:t>Stay Safe, Stay Healthy</a:t>
            </a:r>
            <a:endParaRPr lang="en-US" dirty="0"/>
          </a:p>
        </p:txBody>
      </p:sp>
    </p:spTree>
    <p:extLst>
      <p:ext uri="{BB962C8B-B14F-4D97-AF65-F5344CB8AC3E}">
        <p14:creationId xmlns:p14="http://schemas.microsoft.com/office/powerpoint/2010/main" val="33712400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0BEB954-4024-4CCF-A9D6-4C00FDC028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Vapor Trail design</Template>
  <TotalTime>388</TotalTime>
  <Words>273</Words>
  <Application>Microsoft Office PowerPoint</Application>
  <PresentationFormat>Widescreen</PresentationFormat>
  <Paragraphs>48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Facet</vt:lpstr>
      <vt:lpstr>PowerPoint Presentation</vt:lpstr>
      <vt:lpstr>Abstract of Heart Diagnosis Site (HDS).</vt:lpstr>
      <vt:lpstr>PowerPoint Presentation</vt:lpstr>
      <vt:lpstr>OOP Diagram for our HDS </vt:lpstr>
      <vt:lpstr>Sample Preview of our HDS       Heart Diagnosis Site</vt:lpstr>
      <vt:lpstr>Techonology Stacks</vt:lpstr>
      <vt:lpstr>System Requirments</vt:lpstr>
      <vt:lpstr>Thank You. Stay Safe, Stay Healthy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Venky Lucky</dc:creator>
  <cp:lastModifiedBy>Krishnakanth Maheedhar</cp:lastModifiedBy>
  <cp:revision>348</cp:revision>
  <dcterms:created xsi:type="dcterms:W3CDTF">2021-05-10T05:04:34Z</dcterms:created>
  <dcterms:modified xsi:type="dcterms:W3CDTF">2021-05-17T11:10:38Z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