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6" r:id="rId5"/>
    <p:sldId id="257" r:id="rId6"/>
    <p:sldId id="258" r:id="rId7"/>
    <p:sldId id="259" r:id="rId8"/>
    <p:sldId id="260"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0000"/>
    <a:srgbClr val="3F7B5F"/>
    <a:srgbClr val="DE9F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7" d="100"/>
          <a:sy n="67" d="100"/>
        </p:scale>
        <p:origin x="528"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5/15/2021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5/15/2021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5/15/2021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5/15/2021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5/15/2021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5/15/2021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5/15/2021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5/15/2021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creativecommons.org/licenses/by/3.0/" TargetMode="External"/><Relationship Id="rId5" Type="http://schemas.openxmlformats.org/officeDocument/2006/relationships/hyperlink" Target="http://www.scirp.org/journal/paperinformation.aspx?paperid=88650"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530088" y="1299652"/>
            <a:ext cx="6285247" cy="5326436"/>
          </a:xfrm>
        </p:spPr>
        <p:txBody>
          <a:bodyPr anchor="ctr">
            <a:normAutofit fontScale="77500" lnSpcReduction="20000"/>
          </a:bodyPr>
          <a:lstStyle/>
          <a:p>
            <a:pPr algn="ctr"/>
            <a:endParaRPr lang="en-US" dirty="0">
              <a:solidFill>
                <a:srgbClr val="F80000"/>
              </a:solidFill>
              <a:effectLst>
                <a:outerShdw blurRad="38100" dist="38100" dir="2700000" algn="tl">
                  <a:srgbClr val="000000">
                    <a:alpha val="43137"/>
                  </a:srgbClr>
                </a:outerShdw>
              </a:effectLs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ea typeface="Times New Roman" panose="02020603050405020304" pitchFamily="18" charset="0"/>
            </a:endParaRPr>
          </a:p>
          <a:p>
            <a:pPr algn="ctr"/>
            <a:r>
              <a:rPr lang="en-US" dirty="0">
                <a:solidFill>
                  <a:srgbClr val="F80000"/>
                </a:solidFill>
                <a:effectLst>
                  <a:outerShdw blurRad="38100" dist="38100" dir="2700000" algn="tl">
                    <a:srgbClr val="000000">
                      <a:alpha val="43137"/>
                    </a:srgbClr>
                  </a:outerShdw>
                </a:effectLst>
                <a:ea typeface="Times New Roman" panose="02020603050405020304" pitchFamily="18" charset="0"/>
              </a:rPr>
              <a:t>CSE-2  :: Batch No : B-15</a:t>
            </a: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r>
              <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rPr>
              <a:t>Project Title</a:t>
            </a:r>
          </a:p>
          <a:p>
            <a:pPr algn="ctr"/>
            <a:r>
              <a:rPr lang="en-US" dirty="0">
                <a:effectLst>
                  <a:outerShdw blurRad="38100" dist="38100" dir="2700000" algn="tl">
                    <a:srgbClr val="000000">
                      <a:alpha val="43137"/>
                    </a:srgbClr>
                  </a:outerShdw>
                </a:effectLst>
                <a:latin typeface="+mj-lt"/>
                <a:ea typeface="Times New Roman" panose="02020603050405020304" pitchFamily="18" charset="0"/>
              </a:rPr>
              <a:t>Disease diagnosis (Heart diagnosis)</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graphicFrame>
        <p:nvGraphicFramePr>
          <p:cNvPr id="7" name="Table 6">
            <a:extLst>
              <a:ext uri="{FF2B5EF4-FFF2-40B4-BE49-F238E27FC236}">
                <a16:creationId xmlns:a16="http://schemas.microsoft.com/office/drawing/2014/main" id="{5DF5A0EE-6906-4D25-B576-79E6B72CE238}"/>
              </a:ext>
            </a:extLst>
          </p:cNvPr>
          <p:cNvGraphicFramePr>
            <a:graphicFrameLocks noGrp="1"/>
          </p:cNvGraphicFramePr>
          <p:nvPr>
            <p:extLst>
              <p:ext uri="{D42A27DB-BD31-4B8C-83A1-F6EECF244321}">
                <p14:modId xmlns:p14="http://schemas.microsoft.com/office/powerpoint/2010/main" val="549176992"/>
              </p:ext>
            </p:extLst>
          </p:nvPr>
        </p:nvGraphicFramePr>
        <p:xfrm>
          <a:off x="673018" y="2591071"/>
          <a:ext cx="5920572" cy="3302000"/>
        </p:xfrm>
        <a:graphic>
          <a:graphicData uri="http://schemas.openxmlformats.org/drawingml/2006/table">
            <a:tbl>
              <a:tblPr firstRow="1" bandRow="1">
                <a:tableStyleId>{5C22544A-7EE6-4342-B048-85BDC9FD1C3A}</a:tableStyleId>
              </a:tblPr>
              <a:tblGrid>
                <a:gridCol w="1865630">
                  <a:extLst>
                    <a:ext uri="{9D8B030D-6E8A-4147-A177-3AD203B41FA5}">
                      <a16:colId xmlns:a16="http://schemas.microsoft.com/office/drawing/2014/main" val="20000"/>
                    </a:ext>
                  </a:extLst>
                </a:gridCol>
                <a:gridCol w="2073593">
                  <a:extLst>
                    <a:ext uri="{9D8B030D-6E8A-4147-A177-3AD203B41FA5}">
                      <a16:colId xmlns:a16="http://schemas.microsoft.com/office/drawing/2014/main" val="20001"/>
                    </a:ext>
                  </a:extLst>
                </a:gridCol>
                <a:gridCol w="1981349">
                  <a:extLst>
                    <a:ext uri="{9D8B030D-6E8A-4147-A177-3AD203B41FA5}">
                      <a16:colId xmlns:a16="http://schemas.microsoft.com/office/drawing/2014/main" val="20002"/>
                    </a:ext>
                  </a:extLst>
                </a:gridCol>
              </a:tblGrid>
              <a:tr h="370840">
                <a:tc>
                  <a:txBody>
                    <a:bodyPr/>
                    <a:lstStyle/>
                    <a:p>
                      <a:r>
                        <a:rPr lang="en-US" dirty="0">
                          <a:solidFill>
                            <a:schemeClr val="accent5">
                              <a:lumMod val="50000"/>
                            </a:schemeClr>
                          </a:solidFill>
                        </a:rPr>
                        <a:t>NAME</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Register Number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ROLE</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800" b="0" i="0" u="none" strike="noStrike" kern="1200" baseline="0" dirty="0">
                          <a:solidFill>
                            <a:schemeClr val="accent5">
                              <a:lumMod val="50000"/>
                            </a:schemeClr>
                          </a:solidFill>
                          <a:latin typeface="+mn-lt"/>
                          <a:ea typeface="+mn-ea"/>
                          <a:cs typeface="+mn-cs"/>
                        </a:rPr>
                        <a:t>DR G</a:t>
                      </a:r>
                      <a:r>
                        <a:rPr lang="en-IN" sz="1800" b="0" i="0" u="none" strike="noStrike" kern="1200" baseline="0" dirty="0">
                          <a:solidFill>
                            <a:schemeClr val="accent5">
                              <a:lumMod val="50000"/>
                            </a:schemeClr>
                          </a:solidFill>
                          <a:latin typeface="+mn-lt"/>
                          <a:ea typeface="+mn-ea"/>
                          <a:cs typeface="+mn-cs"/>
                        </a:rPr>
                        <a:t>.RAJENDRA</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Guide</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dirty="0">
                          <a:solidFill>
                            <a:schemeClr val="accent5">
                              <a:lumMod val="50000"/>
                            </a:schemeClr>
                          </a:solidFill>
                        </a:rPr>
                        <a:t>M.A SHANAWAZ</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18L31A05E0</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Team Lead</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dirty="0">
                          <a:solidFill>
                            <a:schemeClr val="accent5">
                              <a:lumMod val="50000"/>
                            </a:schemeClr>
                          </a:solidFill>
                        </a:rPr>
                        <a:t>P.HANISHA</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18L31A05H0</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Team Member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dirty="0">
                          <a:solidFill>
                            <a:schemeClr val="accent5">
                              <a:lumMod val="50000"/>
                            </a:schemeClr>
                          </a:solidFill>
                        </a:rPr>
                        <a:t>K.K MAHEEDHAR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18L31A05F3</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Team Member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dirty="0">
                          <a:solidFill>
                            <a:schemeClr val="accent5">
                              <a:lumMod val="50000"/>
                            </a:schemeClr>
                          </a:solidFill>
                        </a:rPr>
                        <a:t>G.PAVAN KUMAR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18L31A05D6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Team Member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0" name="AutoShape 8">
            <a:extLst>
              <a:ext uri="{FF2B5EF4-FFF2-40B4-BE49-F238E27FC236}">
                <a16:creationId xmlns:a16="http://schemas.microsoft.com/office/drawing/2014/main" id="{E0079783-0F21-43B4-85B7-2F7A23F23863}"/>
              </a:ext>
            </a:extLst>
          </p:cNvPr>
          <p:cNvSpPr>
            <a:spLocks noChangeArrowheads="1"/>
          </p:cNvSpPr>
          <p:nvPr/>
        </p:nvSpPr>
        <p:spPr bwMode="auto">
          <a:xfrm>
            <a:off x="3860609" y="1273148"/>
            <a:ext cx="4255106" cy="370783"/>
          </a:xfrm>
          <a:prstGeom prst="roundRect">
            <a:avLst>
              <a:gd name="adj" fmla="val 16667"/>
            </a:avLst>
          </a:prstGeom>
          <a:solidFill>
            <a:srgbClr val="DDDDDD"/>
          </a:solidFill>
          <a:ln w="9525">
            <a:solidFill>
              <a:srgbClr val="000000"/>
            </a:solidFill>
            <a:round/>
            <a:headEnd/>
            <a:tailEnd/>
          </a:ln>
        </p:spPr>
        <p:txBody>
          <a:bodyPr rot="0" vert="horz" wrap="square" lIns="91440" tIns="45720" rIns="91440" bIns="45720" anchor="t" anchorCtr="0" upright="1">
            <a:noAutofit/>
          </a:bodyPr>
          <a:lstStyle/>
          <a:p>
            <a:pPr algn="ctr"/>
            <a:r>
              <a:rPr lang="en-US" sz="1800" b="1" dirty="0">
                <a:effectLst/>
                <a:latin typeface="+mj-lt"/>
                <a:ea typeface="Times New Roman" panose="02020603050405020304" pitchFamily="18" charset="0"/>
              </a:rPr>
              <a:t>2018-2022 Batch B.Tech Mini Project </a:t>
            </a:r>
            <a:endParaRPr lang="en-IN" sz="1800" dirty="0">
              <a:effectLst/>
              <a:latin typeface="+mj-lt"/>
              <a:ea typeface="Times New Roman" panose="02020603050405020304" pitchFamily="18" charset="0"/>
            </a:endParaRPr>
          </a:p>
        </p:txBody>
      </p:sp>
      <p:sp>
        <p:nvSpPr>
          <p:cNvPr id="12" name="TextBox 11">
            <a:extLst>
              <a:ext uri="{FF2B5EF4-FFF2-40B4-BE49-F238E27FC236}">
                <a16:creationId xmlns:a16="http://schemas.microsoft.com/office/drawing/2014/main" id="{5AC587AD-CCA9-40EC-BAF4-F24A2F85CF64}"/>
              </a:ext>
            </a:extLst>
          </p:cNvPr>
          <p:cNvSpPr txBox="1"/>
          <p:nvPr/>
        </p:nvSpPr>
        <p:spPr>
          <a:xfrm>
            <a:off x="1950911" y="163615"/>
            <a:ext cx="7908706" cy="1015663"/>
          </a:xfrm>
          <a:prstGeom prst="rect">
            <a:avLst/>
          </a:prstGeom>
          <a:noFill/>
        </p:spPr>
        <p:txBody>
          <a:bodyPr wrap="square">
            <a:spAutoFit/>
          </a:bodyPr>
          <a:lstStyle/>
          <a:p>
            <a:pPr algn="ctr"/>
            <a:r>
              <a:rPr lang="en-US" sz="2000" dirty="0">
                <a:effectLst>
                  <a:outerShdw blurRad="38100" dist="38100" dir="2700000" algn="tl">
                    <a:srgbClr val="000000">
                      <a:alpha val="43137"/>
                    </a:srgbClr>
                  </a:outerShdw>
                </a:effectLst>
                <a:latin typeface="+mj-lt"/>
                <a:ea typeface="Times New Roman" panose="02020603050405020304" pitchFamily="18" charset="0"/>
              </a:rPr>
              <a:t>VIGNAN’S INSTITUTE OF INFORMATION TECHNOLOGY (A):: </a:t>
            </a:r>
            <a:r>
              <a:rPr lang="en-IN" sz="2000" i="0" dirty="0">
                <a:solidFill>
                  <a:srgbClr val="202124"/>
                </a:solidFill>
                <a:effectLst>
                  <a:outerShdw blurRad="38100" dist="38100" dir="2700000" algn="tl">
                    <a:srgbClr val="000000">
                      <a:alpha val="43137"/>
                    </a:srgbClr>
                  </a:outerShdw>
                </a:effectLst>
                <a:latin typeface="+mj-lt"/>
              </a:rPr>
              <a:t>DUVVADA,</a:t>
            </a:r>
            <a:r>
              <a:rPr lang="en-US" sz="2000" dirty="0">
                <a:effectLst>
                  <a:outerShdw blurRad="38100" dist="38100" dir="2700000" algn="tl">
                    <a:srgbClr val="000000">
                      <a:alpha val="43137"/>
                    </a:srgbClr>
                  </a:outerShdw>
                </a:effectLst>
                <a:latin typeface="+mj-lt"/>
                <a:ea typeface="Times New Roman" panose="02020603050405020304" pitchFamily="18" charset="0"/>
              </a:rPr>
              <a:t>VISAKHAPATNAM</a:t>
            </a:r>
            <a:endParaRPr lang="en-IN" sz="2000" dirty="0">
              <a:effectLst>
                <a:outerShdw blurRad="38100" dist="38100" dir="2700000" algn="tl">
                  <a:srgbClr val="000000">
                    <a:alpha val="43137"/>
                  </a:srgbClr>
                </a:outerShdw>
              </a:effectLst>
              <a:latin typeface="+mj-lt"/>
              <a:ea typeface="Times New Roman" panose="02020603050405020304" pitchFamily="18" charset="0"/>
            </a:endParaRPr>
          </a:p>
          <a:p>
            <a:pPr algn="ctr"/>
            <a:r>
              <a:rPr lang="en-US" sz="2000" dirty="0">
                <a:effectLst>
                  <a:outerShdw blurRad="38100" dist="38100" dir="2700000" algn="tl">
                    <a:srgbClr val="000000">
                      <a:alpha val="43137"/>
                    </a:srgbClr>
                  </a:outerShdw>
                </a:effectLst>
                <a:latin typeface="+mj-lt"/>
                <a:ea typeface="Times New Roman" panose="02020603050405020304" pitchFamily="18" charset="0"/>
              </a:rPr>
              <a:t>Department of Computer Science and Engineering</a:t>
            </a:r>
            <a:endParaRPr lang="en-IN" sz="2000" dirty="0">
              <a:effectLst>
                <a:outerShdw blurRad="38100" dist="38100" dir="2700000" algn="tl">
                  <a:srgbClr val="000000">
                    <a:alpha val="43137"/>
                  </a:srgbClr>
                </a:outerShdw>
              </a:effectLst>
              <a:latin typeface="+mj-lt"/>
            </a:endParaRPr>
          </a:p>
        </p:txBody>
      </p:sp>
      <p:pic>
        <p:nvPicPr>
          <p:cNvPr id="1026" name="Picture 2">
            <a:extLst>
              <a:ext uri="{FF2B5EF4-FFF2-40B4-BE49-F238E27FC236}">
                <a16:creationId xmlns:a16="http://schemas.microsoft.com/office/drawing/2014/main" id="{BA6200C2-17F5-47E4-AC1A-BED8577F1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487" y="149993"/>
            <a:ext cx="1153501" cy="11489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DD4F72D-38BE-4611-88ED-1C8A65009D75}"/>
              </a:ext>
            </a:extLst>
          </p:cNvPr>
          <p:cNvCxnSpPr>
            <a:cxnSpLocks/>
          </p:cNvCxnSpPr>
          <p:nvPr/>
        </p:nvCxnSpPr>
        <p:spPr>
          <a:xfrm rot="2700000">
            <a:off x="1839479" y="361888"/>
            <a:ext cx="720000" cy="720000"/>
          </a:xfrm>
          <a:prstGeom prst="line">
            <a:avLst/>
          </a:prstGeom>
        </p:spPr>
        <p:style>
          <a:lnRef idx="1">
            <a:schemeClr val="dk1"/>
          </a:lnRef>
          <a:fillRef idx="0">
            <a:schemeClr val="dk1"/>
          </a:fillRef>
          <a:effectRef idx="0">
            <a:schemeClr val="dk1"/>
          </a:effectRef>
          <a:fontRef idx="minor">
            <a:schemeClr val="tx1"/>
          </a:fontRef>
        </p:style>
      </p:cxnSp>
      <p:pic>
        <p:nvPicPr>
          <p:cNvPr id="1030" name="Picture 6">
            <a:extLst>
              <a:ext uri="{FF2B5EF4-FFF2-40B4-BE49-F238E27FC236}">
                <a16:creationId xmlns:a16="http://schemas.microsoft.com/office/drawing/2014/main" id="{5485ADDE-E468-4E76-9B18-AC5DD43E3F83}"/>
              </a:ext>
            </a:extLst>
          </p:cNvPr>
          <p:cNvPicPr>
            <a:picLocks noChangeAspect="1" noChangeArrowheads="1"/>
          </p:cNvPicPr>
          <p:nvPr/>
        </p:nvPicPr>
        <p:blipFill>
          <a:blip r:embed="rId4">
            <a:extLst>
              <a:ext uri="{837473B0-CC2E-450A-ABE3-18F120FF3D39}">
                <a1611:picAttrSrcUrl xmlns:a1611="http://schemas.microsoft.com/office/drawing/2016/11/main" r:id="rId5"/>
              </a:ext>
            </a:extLst>
          </a:blip>
          <a:srcRect/>
          <a:stretch/>
        </p:blipFill>
        <p:spPr bwMode="auto">
          <a:xfrm>
            <a:off x="7483132" y="1969415"/>
            <a:ext cx="3240000" cy="2704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74F125-4492-433F-BECE-F51D492D94A3}"/>
              </a:ext>
            </a:extLst>
          </p:cNvPr>
          <p:cNvSpPr txBox="1"/>
          <p:nvPr/>
        </p:nvSpPr>
        <p:spPr>
          <a:xfrm>
            <a:off x="7483132" y="4674315"/>
            <a:ext cx="3240000" cy="230832"/>
          </a:xfrm>
          <a:prstGeom prst="rect">
            <a:avLst/>
          </a:prstGeom>
          <a:noFill/>
        </p:spPr>
        <p:txBody>
          <a:bodyPr wrap="square" rtlCol="0">
            <a:spAutoFit/>
          </a:bodyPr>
          <a:lstStyle/>
          <a:p>
            <a:r>
              <a:rPr lang="en-IN" sz="900">
                <a:hlinkClick r:id="rId5" tooltip="http://www.scirp.org/journal/paperinformation.aspx?paperid=88650"/>
              </a:rPr>
              <a:t>This Photo</a:t>
            </a:r>
            <a:r>
              <a:rPr lang="en-IN" sz="900"/>
              <a:t> by Unknown Author is licensed under </a:t>
            </a:r>
            <a:r>
              <a:rPr lang="en-IN" sz="900">
                <a:hlinkClick r:id="rId6" tooltip="https://creativecommons.org/licenses/by/3.0/"/>
              </a:rPr>
              <a:t>CC BY</a:t>
            </a:r>
            <a:endParaRPr lang="en-IN" sz="900"/>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126455"/>
            <a:ext cx="7434070" cy="738673"/>
          </a:xfrm>
        </p:spPr>
        <p:txBody>
          <a:bodyPr>
            <a:normAutofit/>
          </a:bodyPr>
          <a:lstStyle/>
          <a:p>
            <a:pPr algn="l"/>
            <a:r>
              <a:rPr lang="en-US" sz="3500" dirty="0">
                <a:solidFill>
                  <a:srgbClr val="F80000"/>
                </a:solidFill>
                <a:effectLst>
                  <a:outerShdw blurRad="38100" dist="38100" dir="2700000" algn="tl">
                    <a:srgbClr val="000000">
                      <a:alpha val="43137"/>
                    </a:srgbClr>
                  </a:outerShdw>
                </a:effectLst>
              </a:rPr>
              <a:t>ABSTRACT OF DISEASE DIAGNOSIS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24247" y="930506"/>
            <a:ext cx="7454077" cy="5488052"/>
          </a:xfrm>
        </p:spPr>
        <p:style>
          <a:lnRef idx="2">
            <a:schemeClr val="dk1"/>
          </a:lnRef>
          <a:fillRef idx="1">
            <a:schemeClr val="lt1"/>
          </a:fillRef>
          <a:effectRef idx="0">
            <a:schemeClr val="dk1"/>
          </a:effectRef>
          <a:fontRef idx="minor">
            <a:schemeClr val="dk1"/>
          </a:fontRef>
        </p:style>
        <p:txBody>
          <a:bodyPr>
            <a:noAutofit/>
          </a:bodyPr>
          <a:lstStyle/>
          <a:p>
            <a:r>
              <a:rPr lang="en-US" sz="1800" dirty="0">
                <a:ea typeface="Times New Roman" panose="02020603050405020304" pitchFamily="18" charset="0"/>
              </a:rPr>
              <a:t>There may be an ambiguity for the people(</a:t>
            </a:r>
            <a:r>
              <a:rPr lang="en-US" sz="1800" dirty="0" err="1">
                <a:ea typeface="Times New Roman" panose="02020603050405020304" pitchFamily="18" charset="0"/>
              </a:rPr>
              <a:t>i.e</a:t>
            </a:r>
            <a:r>
              <a:rPr lang="en-US" sz="1800" dirty="0">
                <a:ea typeface="Times New Roman" panose="02020603050405020304" pitchFamily="18" charset="0"/>
              </a:rPr>
              <a:t> doctors) to classify the severity of certain </a:t>
            </a:r>
            <a:r>
              <a:rPr lang="en-US" sz="1800" dirty="0" err="1">
                <a:ea typeface="Times New Roman" panose="02020603050405020304" pitchFamily="18" charset="0"/>
              </a:rPr>
              <a:t>disease,according</a:t>
            </a:r>
            <a:r>
              <a:rPr lang="en-US" sz="1800" dirty="0">
                <a:ea typeface="Times New Roman" panose="02020603050405020304" pitchFamily="18" charset="0"/>
              </a:rPr>
              <a:t> to the severity certain aid should be given ,which may reduce the effort or expensive cost for the both customer and client.</a:t>
            </a:r>
            <a:endParaRPr lang="en-IN" sz="1800" dirty="0">
              <a:effectLst/>
              <a:ea typeface="Times New Roman" panose="02020603050405020304" pitchFamily="18" charset="0"/>
            </a:endParaRPr>
          </a:p>
          <a:p>
            <a:r>
              <a:rPr lang="en-US" sz="1800" dirty="0"/>
              <a:t>By using certain features </a:t>
            </a:r>
            <a:r>
              <a:rPr lang="en-US" sz="2000" dirty="0"/>
              <a:t>and entropy(</a:t>
            </a:r>
            <a:r>
              <a:rPr lang="en-US" sz="2000" dirty="0" err="1"/>
              <a:t>i.e</a:t>
            </a:r>
            <a:r>
              <a:rPr lang="en-US" sz="2000" dirty="0"/>
              <a:t> cosine entropy)we can classify the severity of the particular </a:t>
            </a:r>
            <a:r>
              <a:rPr lang="en-US" sz="2000" dirty="0" err="1"/>
              <a:t>disease,by</a:t>
            </a:r>
            <a:r>
              <a:rPr lang="en-US" sz="2000" dirty="0"/>
              <a:t> using some classification algorithms like Logistic </a:t>
            </a:r>
            <a:r>
              <a:rPr lang="en-US" sz="2000" dirty="0" err="1"/>
              <a:t>Regression,Naïve,Bayes,Stochastic</a:t>
            </a:r>
            <a:r>
              <a:rPr lang="en-US" sz="2000" dirty="0"/>
              <a:t> Gradient </a:t>
            </a:r>
            <a:r>
              <a:rPr lang="en-US" sz="2000" dirty="0" err="1"/>
              <a:t>Descent,K</a:t>
            </a:r>
            <a:r>
              <a:rPr lang="en-US" sz="2000" dirty="0"/>
              <a:t>-Nearest </a:t>
            </a:r>
            <a:r>
              <a:rPr lang="en-US" sz="2000" dirty="0" err="1"/>
              <a:t>Neighbours,Decision</a:t>
            </a:r>
            <a:r>
              <a:rPr lang="en-US" sz="2000" dirty="0"/>
              <a:t> </a:t>
            </a:r>
            <a:r>
              <a:rPr lang="en-US" sz="2000" dirty="0" err="1"/>
              <a:t>Tree,Random</a:t>
            </a:r>
            <a:r>
              <a:rPr lang="en-US" sz="2000" dirty="0"/>
              <a:t> </a:t>
            </a:r>
            <a:r>
              <a:rPr lang="en-US" sz="2000" dirty="0" err="1"/>
              <a:t>Forest,Support</a:t>
            </a:r>
            <a:r>
              <a:rPr lang="en-US" sz="2000" dirty="0"/>
              <a:t> Vector Machine </a:t>
            </a:r>
            <a:r>
              <a:rPr lang="en-US" sz="2000" dirty="0" err="1"/>
              <a:t>ect</a:t>
            </a:r>
            <a:r>
              <a:rPr lang="en-US" sz="2000" dirty="0"/>
              <a:t>. by creating an efficient algorithm we can classify the aid or precautions required for the current stage of the disease affected.</a:t>
            </a:r>
          </a:p>
          <a:p>
            <a:r>
              <a:rPr lang="en-US" sz="2000" dirty="0"/>
              <a:t>We also provide an interactive UI for the users to use and enter the features of the particular disease they want to know so that they can be aware and decide the next </a:t>
            </a:r>
            <a:r>
              <a:rPr lang="en-US" sz="2000" dirty="0" err="1"/>
              <a:t>step,as</a:t>
            </a:r>
            <a:r>
              <a:rPr lang="en-US" sz="2000" dirty="0"/>
              <a:t> this application can be used in an emergency.</a:t>
            </a:r>
          </a:p>
          <a:p>
            <a:r>
              <a:rPr lang="en-US" sz="2000" dirty="0"/>
              <a:t>We will use the best framework and optimal algorithms to speed up the execution time.</a:t>
            </a:r>
            <a:endParaRPr lang="en-US" sz="1800"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02956" y="606576"/>
            <a:ext cx="7434070" cy="952681"/>
          </a:xfrm>
        </p:spPr>
        <p:txBody>
          <a:bodyPr>
            <a:noAutofit/>
          </a:bodyPr>
          <a:lstStyle/>
          <a:p>
            <a:pPr algn="l"/>
            <a:endParaRPr lang="en-US" sz="3200" dirty="0">
              <a:solidFill>
                <a:srgbClr val="F8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14520" y="2136735"/>
            <a:ext cx="7572056" cy="3362190"/>
          </a:xfrm>
        </p:spPr>
        <p:txBody>
          <a:bodyPr>
            <a:noAutofit/>
          </a:bodyPr>
          <a:lstStyle/>
          <a:p>
            <a:endParaRPr lang="en-US" sz="1950" dirty="0">
              <a:solidFill>
                <a:srgbClr val="000000"/>
              </a:solidFill>
              <a:effectLst>
                <a:outerShdw blurRad="38100" dist="38100" dir="2700000" algn="tl">
                  <a:srgbClr val="000000">
                    <a:alpha val="43137"/>
                  </a:srgbClr>
                </a:outerShdw>
              </a:effectLst>
              <a:ea typeface="Times New Roman" panose="02020603050405020304" pitchFamily="18" charset="0"/>
            </a:endParaRPr>
          </a:p>
        </p:txBody>
      </p:sp>
    </p:spTree>
    <p:extLst>
      <p:ext uri="{BB962C8B-B14F-4D97-AF65-F5344CB8AC3E}">
        <p14:creationId xmlns:p14="http://schemas.microsoft.com/office/powerpoint/2010/main" val="24124626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697358" y="394543"/>
            <a:ext cx="8216347" cy="952681"/>
          </a:xfrm>
        </p:spPr>
        <p:txBody>
          <a:bodyPr>
            <a:noAutofit/>
          </a:bodyPr>
          <a:lstStyle/>
          <a:p>
            <a:pPr algn="l"/>
            <a:endParaRPr lang="en-US" sz="3000" dirty="0">
              <a:solidFill>
                <a:srgbClr val="F8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13168" y="1756977"/>
            <a:ext cx="7572056" cy="4691269"/>
          </a:xfrm>
        </p:spPr>
        <p:txBody>
          <a:bodyPr>
            <a:noAutofit/>
          </a:bodyPr>
          <a:lstStyle/>
          <a:p>
            <a:endParaRPr lang="en-US" sz="1800" dirty="0">
              <a:solidFill>
                <a:srgbClr val="000000"/>
              </a:solidFill>
              <a:effectLst>
                <a:outerShdw blurRad="38100" dist="38100" dir="2700000" algn="tl">
                  <a:srgbClr val="000000">
                    <a:alpha val="43137"/>
                  </a:srgbClr>
                </a:outerShdw>
              </a:effectLst>
              <a:latin typeface="+mj-lt"/>
              <a:ea typeface="Times New Roman" panose="02020603050405020304" pitchFamily="18" charset="0"/>
            </a:endParaRPr>
          </a:p>
        </p:txBody>
      </p:sp>
    </p:spTree>
    <p:extLst>
      <p:ext uri="{BB962C8B-B14F-4D97-AF65-F5344CB8AC3E}">
        <p14:creationId xmlns:p14="http://schemas.microsoft.com/office/powerpoint/2010/main" val="277392970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691023" y="536586"/>
            <a:ext cx="8216347" cy="952681"/>
          </a:xfrm>
        </p:spPr>
        <p:txBody>
          <a:bodyPr>
            <a:noAutofit/>
          </a:bodyPr>
          <a:lstStyle/>
          <a:p>
            <a:pPr algn="l"/>
            <a:endParaRPr lang="en-US" sz="3000" dirty="0">
              <a:solidFill>
                <a:srgbClr val="F8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844032" y="2254928"/>
            <a:ext cx="7625783" cy="4202196"/>
          </a:xfrm>
        </p:spPr>
        <p:txBody>
          <a:bodyPr>
            <a:noAutofit/>
          </a:bodyPr>
          <a:lstStyle/>
          <a:p>
            <a:endParaRPr lang="en-US" sz="1800" dirty="0">
              <a:solidFill>
                <a:srgbClr val="000000"/>
              </a:solidFill>
              <a:effectLst>
                <a:outerShdw blurRad="38100" dist="38100" dir="2700000" algn="tl">
                  <a:srgbClr val="000000">
                    <a:alpha val="43137"/>
                  </a:srgbClr>
                </a:outerShdw>
              </a:effectLst>
              <a:latin typeface="+mj-lt"/>
              <a:ea typeface="Times New Roman" panose="02020603050405020304" pitchFamily="18" charset="0"/>
            </a:endParaRPr>
          </a:p>
        </p:txBody>
      </p:sp>
    </p:spTree>
    <p:extLst>
      <p:ext uri="{BB962C8B-B14F-4D97-AF65-F5344CB8AC3E}">
        <p14:creationId xmlns:p14="http://schemas.microsoft.com/office/powerpoint/2010/main" val="239952554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691023" y="168966"/>
            <a:ext cx="8216347" cy="1739057"/>
          </a:xfrm>
        </p:spPr>
        <p:txBody>
          <a:bodyPr>
            <a:noAutofit/>
          </a:bodyPr>
          <a:lstStyle/>
          <a:p>
            <a:pPr algn="l"/>
            <a:endParaRPr lang="en-US" sz="3000" dirty="0">
              <a:solidFill>
                <a:srgbClr val="F8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835032" y="1988419"/>
            <a:ext cx="7572056" cy="4157869"/>
          </a:xfrm>
        </p:spPr>
        <p:txBody>
          <a:bodyPr>
            <a:noAutofit/>
          </a:bodyPr>
          <a:lstStyle/>
          <a:p>
            <a:pPr marL="0" indent="0">
              <a:buNone/>
            </a:pPr>
            <a:endParaRPr lang="en-US" sz="1800" dirty="0">
              <a:solidFill>
                <a:srgbClr val="000000"/>
              </a:solidFill>
              <a:effectLst>
                <a:outerShdw blurRad="38100" dist="38100" dir="2700000" algn="tl">
                  <a:srgbClr val="000000">
                    <a:alpha val="43137"/>
                  </a:srgbClr>
                </a:outerShdw>
              </a:effectLst>
              <a:latin typeface="+mj-lt"/>
              <a:ea typeface="Times New Roman" panose="02020603050405020304" pitchFamily="18" charset="0"/>
            </a:endParaRPr>
          </a:p>
        </p:txBody>
      </p:sp>
      <p:sp>
        <p:nvSpPr>
          <p:cNvPr id="7" name="Title 1">
            <a:extLst>
              <a:ext uri="{FF2B5EF4-FFF2-40B4-BE49-F238E27FC236}">
                <a16:creationId xmlns:a16="http://schemas.microsoft.com/office/drawing/2014/main" id="{6C08E649-D3CA-474F-8F55-24A0BBB60C31}"/>
              </a:ext>
            </a:extLst>
          </p:cNvPr>
          <p:cNvSpPr txBox="1">
            <a:spLocks/>
          </p:cNvSpPr>
          <p:nvPr/>
        </p:nvSpPr>
        <p:spPr>
          <a:xfrm>
            <a:off x="3768379" y="3482747"/>
            <a:ext cx="8216347" cy="1169214"/>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endParaRPr lang="en-US" sz="3000" dirty="0">
              <a:solidFill>
                <a:srgbClr val="F80000"/>
              </a:solidFill>
              <a:effectLst>
                <a:outerShdw blurRad="38100" dist="38100" dir="2700000" algn="tl">
                  <a:srgbClr val="000000">
                    <a:alpha val="43137"/>
                  </a:srgbClr>
                </a:outerShdw>
              </a:effectLst>
            </a:endParaRPr>
          </a:p>
        </p:txBody>
      </p:sp>
      <p:sp>
        <p:nvSpPr>
          <p:cNvPr id="9" name="Content Placeholder 2">
            <a:extLst>
              <a:ext uri="{FF2B5EF4-FFF2-40B4-BE49-F238E27FC236}">
                <a16:creationId xmlns:a16="http://schemas.microsoft.com/office/drawing/2014/main" id="{1BA48110-C0E3-4155-963E-03EAB6A6AE83}"/>
              </a:ext>
            </a:extLst>
          </p:cNvPr>
          <p:cNvSpPr txBox="1">
            <a:spLocks/>
          </p:cNvSpPr>
          <p:nvPr/>
        </p:nvSpPr>
        <p:spPr>
          <a:xfrm>
            <a:off x="3833345" y="4930366"/>
            <a:ext cx="7528129" cy="2790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n-US" sz="1800" dirty="0">
              <a:solidFill>
                <a:srgbClr val="000000"/>
              </a:solidFill>
              <a:effectLst>
                <a:outerShdw blurRad="38100" dist="38100" dir="2700000" algn="tl">
                  <a:srgbClr val="000000">
                    <a:alpha val="43137"/>
                  </a:srgbClr>
                </a:outerShdw>
              </a:effectLst>
              <a:latin typeface="+mj-lt"/>
              <a:ea typeface="Times New Roman" panose="02020603050405020304" pitchFamily="18" charset="0"/>
            </a:endParaRPr>
          </a:p>
        </p:txBody>
      </p:sp>
    </p:spTree>
    <p:extLst>
      <p:ext uri="{BB962C8B-B14F-4D97-AF65-F5344CB8AC3E}">
        <p14:creationId xmlns:p14="http://schemas.microsoft.com/office/powerpoint/2010/main" val="155137977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697358" y="394543"/>
            <a:ext cx="8216347" cy="952681"/>
          </a:xfrm>
        </p:spPr>
        <p:txBody>
          <a:bodyPr>
            <a:noAutofit/>
          </a:bodyPr>
          <a:lstStyle/>
          <a:p>
            <a:pPr algn="l"/>
            <a:endParaRPr lang="en-US" sz="3200" dirty="0">
              <a:solidFill>
                <a:srgbClr val="F8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13168" y="1756977"/>
            <a:ext cx="7572056" cy="4691269"/>
          </a:xfrm>
        </p:spPr>
        <p:txBody>
          <a:bodyPr>
            <a:noAutofit/>
          </a:bodyPr>
          <a:lstStyle/>
          <a:p>
            <a:pPr marL="0" indent="0">
              <a:buNone/>
            </a:pPr>
            <a:endParaRPr lang="en-US" sz="1800" dirty="0">
              <a:solidFill>
                <a:srgbClr val="000000"/>
              </a:solidFill>
              <a:latin typeface="+mj-lt"/>
              <a:ea typeface="Times New Roman" panose="02020603050405020304" pitchFamily="18" charset="0"/>
            </a:endParaRPr>
          </a:p>
        </p:txBody>
      </p:sp>
    </p:spTree>
    <p:extLst>
      <p:ext uri="{BB962C8B-B14F-4D97-AF65-F5344CB8AC3E}">
        <p14:creationId xmlns:p14="http://schemas.microsoft.com/office/powerpoint/2010/main" val="342462204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pic>
        <p:nvPicPr>
          <p:cNvPr id="5" name="Content Placeholder 4">
            <a:extLst>
              <a:ext uri="{FF2B5EF4-FFF2-40B4-BE49-F238E27FC236}">
                <a16:creationId xmlns:a16="http://schemas.microsoft.com/office/drawing/2014/main" id="{E86EB968-D31D-43BF-8B64-BAA405686EE4}"/>
              </a:ext>
            </a:extLst>
          </p:cNvPr>
          <p:cNvPicPr>
            <a:picLocks noGrp="1" noChangeAspect="1"/>
          </p:cNvPicPr>
          <p:nvPr>
            <p:ph idx="1"/>
          </p:nvPr>
        </p:nvPicPr>
        <p:blipFill rotWithShape="1">
          <a:blip r:embed="rId3"/>
          <a:srcRect l="-1240" t="17529" r="-1" b="17164"/>
          <a:stretch/>
        </p:blipFill>
        <p:spPr>
          <a:xfrm flipV="1">
            <a:off x="3195234" y="5798841"/>
            <a:ext cx="90676" cy="45719"/>
          </a:xfr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697358" y="394543"/>
            <a:ext cx="8216347" cy="952681"/>
          </a:xfrm>
        </p:spPr>
        <p:txBody>
          <a:bodyPr>
            <a:noAutofit/>
          </a:bodyPr>
          <a:lstStyle/>
          <a:p>
            <a:pPr algn="l"/>
            <a:endParaRPr lang="en-US" sz="3200" dirty="0">
              <a:solidFill>
                <a:srgbClr val="F8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929522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697358" y="394543"/>
            <a:ext cx="8216347" cy="952681"/>
          </a:xfrm>
        </p:spPr>
        <p:txBody>
          <a:bodyPr>
            <a:noAutofit/>
          </a:bodyPr>
          <a:lstStyle/>
          <a:p>
            <a:pPr algn="l"/>
            <a:endParaRPr lang="en-US" sz="3200" dirty="0">
              <a:solidFill>
                <a:srgbClr val="F80000"/>
              </a:solidFill>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6F2E6CB3-D561-4960-B177-FE0B034C28EF}"/>
              </a:ext>
            </a:extLst>
          </p:cNvPr>
          <p:cNvSpPr>
            <a:spLocks noGrp="1"/>
          </p:cNvSpPr>
          <p:nvPr>
            <p:ph idx="1"/>
          </p:nvPr>
        </p:nvSpPr>
        <p:spPr>
          <a:xfrm>
            <a:off x="3817398" y="1988598"/>
            <a:ext cx="7688802" cy="4230087"/>
          </a:xfrm>
        </p:spPr>
        <p:txBody>
          <a:bodyPr>
            <a:normAutofit/>
          </a:bodyPr>
          <a:lstStyle/>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52567656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388</TotalTime>
  <Words>273</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PowerPoint Presentation</vt:lpstr>
      <vt:lpstr>ABSTRACT OF DISEASE DIAGNOSIS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Venky Lucky</dc:creator>
  <cp:lastModifiedBy>Krishnakanth Maheedhar</cp:lastModifiedBy>
  <cp:revision>37</cp:revision>
  <dcterms:created xsi:type="dcterms:W3CDTF">2021-05-10T05:04:34Z</dcterms:created>
  <dcterms:modified xsi:type="dcterms:W3CDTF">2021-05-15T13:11:22Z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