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  <p:embeddedFont>
      <p:font typeface="Poppins"/>
      <p:regular r:id="rId29"/>
      <p:bold r:id="rId30"/>
      <p:italic r:id="rId31"/>
      <p:boldItalic r:id="rId32"/>
    </p:embeddedFont>
    <p:embeddedFont>
      <p:font typeface="Anaheim"/>
      <p:regular r:id="rId33"/>
      <p:bold r:id="rId34"/>
    </p:embeddedFont>
    <p:embeddedFont>
      <p:font typeface="Proxima Nova Semibold"/>
      <p:regular r:id="rId35"/>
      <p:bold r:id="rId36"/>
      <p:boldItalic r:id="rId37"/>
    </p:embeddedFont>
    <p:embeddedFont>
      <p:font typeface="PT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5.xml"/><Relationship Id="rId41" Type="http://schemas.openxmlformats.org/officeDocument/2006/relationships/font" Target="fonts/PT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italic.fntdata"/><Relationship Id="rId30" Type="http://schemas.openxmlformats.org/officeDocument/2006/relationships/font" Target="fonts/Poppins-bold.fntdata"/><Relationship Id="rId11" Type="http://schemas.openxmlformats.org/officeDocument/2006/relationships/slide" Target="slides/slide6.xml"/><Relationship Id="rId33" Type="http://schemas.openxmlformats.org/officeDocument/2006/relationships/font" Target="fonts/Anaheim-regular.fntdata"/><Relationship Id="rId10" Type="http://schemas.openxmlformats.org/officeDocument/2006/relationships/slide" Target="slides/slide5.xml"/><Relationship Id="rId32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regular.fntdata"/><Relationship Id="rId12" Type="http://schemas.openxmlformats.org/officeDocument/2006/relationships/slide" Target="slides/slide7.xml"/><Relationship Id="rId34" Type="http://schemas.openxmlformats.org/officeDocument/2006/relationships/font" Target="fonts/Anaheim-bold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bold.fntdata"/><Relationship Id="rId17" Type="http://schemas.openxmlformats.org/officeDocument/2006/relationships/slide" Target="slides/slide12.xml"/><Relationship Id="rId39" Type="http://schemas.openxmlformats.org/officeDocument/2006/relationships/font" Target="fonts/PTSans-bold.fntdata"/><Relationship Id="rId16" Type="http://schemas.openxmlformats.org/officeDocument/2006/relationships/slide" Target="slides/slide11.xml"/><Relationship Id="rId38" Type="http://schemas.openxmlformats.org/officeDocument/2006/relationships/font" Target="fonts/PT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7fd3a913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67fd3a913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7fd3a913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7fd3a913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7fd3a913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7fd3a91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7fd3a91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7fd3a91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67fd3a91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67fd3a91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7fd3a91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7fd3a91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7fd3a913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67fd3a913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7fd3a913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67fd3a913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7f3938c53_0_17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7f3938c53_0_17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02c2953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02c2953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7fd3a913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7fd3a913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7fd3a91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7fd3a91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7fd3a91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67fd3a91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7fd3a913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7fd3a913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hyperlink" Target="http://bit.ly/2TtBDfr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hyperlink" Target="https://bit.ly/3A1uf1Q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37" name="Google Shape;137;p15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38" name="Google Shape;1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15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141" name="Google Shape;141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15"/>
          <p:cNvSpPr txBox="1"/>
          <p:nvPr>
            <p:ph idx="3" type="subTitle"/>
          </p:nvPr>
        </p:nvSpPr>
        <p:spPr>
          <a:xfrm>
            <a:off x="713225" y="2109675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6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9" name="Google Shape;149;p16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50" name="Google Shape;150;p16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6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153" name="Google Shape;15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16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156" name="Google Shape;156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7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5" name="Google Shape;165;p18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66" name="Google Shape;16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18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69" name="Google Shape;16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2145600" y="2101875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72" name="Google Shape;172;p18"/>
          <p:cNvSpPr txBox="1"/>
          <p:nvPr>
            <p:ph idx="2" type="subTitle"/>
          </p:nvPr>
        </p:nvSpPr>
        <p:spPr>
          <a:xfrm>
            <a:off x="2145600" y="2101150"/>
            <a:ext cx="4852800" cy="17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0" name="Google Shape;180;p19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81" name="Google Shape;181;p19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19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84" name="Google Shape;18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20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0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20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4" name="Google Shape;194;p20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5" name="Google Shape;195;p20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96" name="Google Shape;196;p20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97" name="Google Shape;197;p20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198" name="Google Shape;19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" name="Google Shape;200;p20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201" name="Google Shape;20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3" name="Google Shape;213;p21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4" name="Google Shape;214;p21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5" name="Google Shape;215;p21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6" name="Google Shape;216;p21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17" name="Google Shape;217;p21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22414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hasCustomPrompt="1"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4" name="Google Shape;224;p22"/>
          <p:cNvSpPr txBox="1"/>
          <p:nvPr>
            <p:ph hasCustomPrompt="1"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2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hasCustomPrompt="1"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28" name="Google Shape;228;p22"/>
          <p:cNvGrpSpPr/>
          <p:nvPr/>
        </p:nvGrpSpPr>
        <p:grpSpPr>
          <a:xfrm>
            <a:off x="0" y="0"/>
            <a:ext cx="9149044" cy="5153909"/>
            <a:chOff x="0" y="0"/>
            <a:chExt cx="9149044" cy="5153909"/>
          </a:xfrm>
        </p:grpSpPr>
        <p:grpSp>
          <p:nvGrpSpPr>
            <p:cNvPr id="229" name="Google Shape;229;p22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30" name="Google Shape;230;p2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2" name="Google Shape;232;p22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33" name="Google Shape;233;p2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4" name="Google Shape;234;p2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5" name="Google Shape;235;p22"/>
          <p:cNvPicPr preferRelativeResize="0"/>
          <p:nvPr/>
        </p:nvPicPr>
        <p:blipFill rotWithShape="1">
          <a:blip r:embed="rId6">
            <a:alphaModFix/>
          </a:blip>
          <a:srcRect b="129" l="0" r="0" t="129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9" name="Google Shape;239;p23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43" name="Google Shape;2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4262" l="14813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24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5" name="Google Shape;255;p25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56" name="Google Shape;25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8" name="Google Shape;258;p25"/>
          <p:cNvPicPr preferRelativeResize="0"/>
          <p:nvPr/>
        </p:nvPicPr>
        <p:blipFill rotWithShape="1">
          <a:blip r:embed="rId5">
            <a:alphaModFix/>
          </a:blip>
          <a:srcRect b="41941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 b="35496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26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65" name="Google Shape;26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7" name="Google Shape;26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1" name="Google Shape;271;p27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72" name="Google Shape;272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4" name="Google Shape;27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8" name="Google Shape;278;p28"/>
          <p:cNvGrpSpPr/>
          <p:nvPr/>
        </p:nvGrpSpPr>
        <p:grpSpPr>
          <a:xfrm>
            <a:off x="0" y="12"/>
            <a:ext cx="9144000" cy="5143487"/>
            <a:chOff x="0" y="12"/>
            <a:chExt cx="9144000" cy="5143487"/>
          </a:xfrm>
        </p:grpSpPr>
        <p:pic>
          <p:nvPicPr>
            <p:cNvPr id="279" name="Google Shape;27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" name="Google Shape;281;p28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82" name="Google Shape;28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 txBox="1"/>
          <p:nvPr>
            <p:ph type="title"/>
          </p:nvPr>
        </p:nvSpPr>
        <p:spPr>
          <a:xfrm>
            <a:off x="713227" y="540000"/>
            <a:ext cx="41514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idx="1" type="subTitle"/>
          </p:nvPr>
        </p:nvSpPr>
        <p:spPr>
          <a:xfrm>
            <a:off x="713213" y="2369350"/>
            <a:ext cx="3699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8" name="Google Shape;288;p29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grpSp>
        <p:nvGrpSpPr>
          <p:cNvPr id="289" name="Google Shape;289;p29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90" name="Google Shape;290;p29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91" name="Google Shape;291;p2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93" name="Google Shape;293;p29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94" name="Google Shape;294;p29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5" name="Google Shape;295;p2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6" name="Google Shape;296;p29"/>
          <p:cNvGrpSpPr/>
          <p:nvPr/>
        </p:nvGrpSpPr>
        <p:grpSpPr>
          <a:xfrm>
            <a:off x="0" y="-11538"/>
            <a:ext cx="9143999" cy="5155025"/>
            <a:chOff x="0" y="-11538"/>
            <a:chExt cx="9143999" cy="5155025"/>
          </a:xfrm>
        </p:grpSpPr>
        <p:pic>
          <p:nvPicPr>
            <p:cNvPr id="297" name="Google Shape;297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p29"/>
          <p:cNvSpPr txBox="1"/>
          <p:nvPr/>
        </p:nvSpPr>
        <p:spPr>
          <a:xfrm>
            <a:off x="713224" y="3542325"/>
            <a:ext cx="34254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8"/>
              </a:rPr>
              <a:t>Slidesgo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 </a:t>
            </a:r>
            <a:r>
              <a:rPr b="1"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0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5" name="Google Shape;35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" name="Google Shape;3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713225" y="2630525"/>
            <a:ext cx="31719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b="129" l="73637" r="0" t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60" name="Google Shape;60;p7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b="129" l="0" r="0" t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321" name="Google Shape;321;p3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type="ctrTitle"/>
          </p:nvPr>
        </p:nvSpPr>
        <p:spPr>
          <a:xfrm>
            <a:off x="618000" y="873700"/>
            <a:ext cx="7908000" cy="283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AI-Powered Personalized Learning Assistant for School and College Students</a:t>
            </a:r>
            <a:endParaRPr/>
          </a:p>
        </p:txBody>
      </p:sp>
      <p:sp>
        <p:nvSpPr>
          <p:cNvPr id="330" name="Google Shape;330;p35"/>
          <p:cNvSpPr txBox="1"/>
          <p:nvPr>
            <p:ph idx="1" type="subTitle"/>
          </p:nvPr>
        </p:nvSpPr>
        <p:spPr>
          <a:xfrm>
            <a:off x="6364800" y="3703900"/>
            <a:ext cx="2779200" cy="8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Shanchai Kumar 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Solutions</a:t>
            </a:r>
            <a:endParaRPr/>
          </a:p>
        </p:txBody>
      </p:sp>
      <p:sp>
        <p:nvSpPr>
          <p:cNvPr id="414" name="Google Shape;414;p44"/>
          <p:cNvSpPr txBox="1"/>
          <p:nvPr>
            <p:ph idx="1" type="subTitle"/>
          </p:nvPr>
        </p:nvSpPr>
        <p:spPr>
          <a:xfrm>
            <a:off x="526875" y="2884648"/>
            <a:ext cx="22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student performance and grades  </a:t>
            </a:r>
            <a:endParaRPr/>
          </a:p>
        </p:txBody>
      </p:sp>
      <p:sp>
        <p:nvSpPr>
          <p:cNvPr id="415" name="Google Shape;415;p44"/>
          <p:cNvSpPr txBox="1"/>
          <p:nvPr>
            <p:ph idx="2" type="subTitle"/>
          </p:nvPr>
        </p:nvSpPr>
        <p:spPr>
          <a:xfrm>
            <a:off x="3393875" y="3005823"/>
            <a:ext cx="22650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potential dropouts </a:t>
            </a:r>
            <a:endParaRPr/>
          </a:p>
        </p:txBody>
      </p:sp>
      <p:sp>
        <p:nvSpPr>
          <p:cNvPr id="416" name="Google Shape;416;p44"/>
          <p:cNvSpPr txBox="1"/>
          <p:nvPr>
            <p:ph idx="3" type="subTitle"/>
          </p:nvPr>
        </p:nvSpPr>
        <p:spPr>
          <a:xfrm>
            <a:off x="1424650" y="3766354"/>
            <a:ext cx="22650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 handwritten digits </a:t>
            </a:r>
            <a:endParaRPr/>
          </a:p>
        </p:txBody>
      </p:sp>
      <p:sp>
        <p:nvSpPr>
          <p:cNvPr id="417" name="Google Shape;417;p44"/>
          <p:cNvSpPr txBox="1"/>
          <p:nvPr>
            <p:ph idx="4" type="subTitle"/>
          </p:nvPr>
        </p:nvSpPr>
        <p:spPr>
          <a:xfrm>
            <a:off x="4990925" y="3727353"/>
            <a:ext cx="22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educational texts </a:t>
            </a:r>
            <a:endParaRPr/>
          </a:p>
        </p:txBody>
      </p:sp>
      <p:sp>
        <p:nvSpPr>
          <p:cNvPr id="418" name="Google Shape;418;p44"/>
          <p:cNvSpPr txBox="1"/>
          <p:nvPr>
            <p:ph idx="7" type="subTitle"/>
          </p:nvPr>
        </p:nvSpPr>
        <p:spPr>
          <a:xfrm>
            <a:off x="526875" y="2628714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</a:t>
            </a:r>
            <a:endParaRPr/>
          </a:p>
        </p:txBody>
      </p:sp>
      <p:sp>
        <p:nvSpPr>
          <p:cNvPr id="419" name="Google Shape;419;p44"/>
          <p:cNvSpPr txBox="1"/>
          <p:nvPr>
            <p:ph idx="8" type="subTitle"/>
          </p:nvPr>
        </p:nvSpPr>
        <p:spPr>
          <a:xfrm>
            <a:off x="3346330" y="262871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  <p:sp>
        <p:nvSpPr>
          <p:cNvPr id="420" name="Google Shape;420;p44"/>
          <p:cNvSpPr txBox="1"/>
          <p:nvPr>
            <p:ph idx="9" type="subTitle"/>
          </p:nvPr>
        </p:nvSpPr>
        <p:spPr>
          <a:xfrm>
            <a:off x="6162786" y="2628714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</a:t>
            </a:r>
            <a:endParaRPr/>
          </a:p>
        </p:txBody>
      </p:sp>
      <p:sp>
        <p:nvSpPr>
          <p:cNvPr id="421" name="Google Shape;421;p44"/>
          <p:cNvSpPr txBox="1"/>
          <p:nvPr>
            <p:ph idx="5" type="subTitle"/>
          </p:nvPr>
        </p:nvSpPr>
        <p:spPr>
          <a:xfrm>
            <a:off x="6162775" y="2884650"/>
            <a:ext cx="22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learning patterns through clustering</a:t>
            </a:r>
            <a:endParaRPr/>
          </a:p>
        </p:txBody>
      </p:sp>
      <p:sp>
        <p:nvSpPr>
          <p:cNvPr id="422" name="Google Shape;422;p44"/>
          <p:cNvSpPr txBox="1"/>
          <p:nvPr>
            <p:ph idx="13" type="subTitle"/>
          </p:nvPr>
        </p:nvSpPr>
        <p:spPr>
          <a:xfrm>
            <a:off x="1424650" y="3457361"/>
            <a:ext cx="2363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4</a:t>
            </a:r>
            <a:endParaRPr/>
          </a:p>
        </p:txBody>
      </p:sp>
      <p:sp>
        <p:nvSpPr>
          <p:cNvPr id="423" name="Google Shape;423;p44"/>
          <p:cNvSpPr txBox="1"/>
          <p:nvPr>
            <p:ph idx="14" type="subTitle"/>
          </p:nvPr>
        </p:nvSpPr>
        <p:spPr>
          <a:xfrm>
            <a:off x="4990925" y="3457351"/>
            <a:ext cx="2360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5</a:t>
            </a:r>
            <a:endParaRPr/>
          </a:p>
        </p:txBody>
      </p:sp>
      <p:sp>
        <p:nvSpPr>
          <p:cNvPr id="424" name="Google Shape;424;p44"/>
          <p:cNvSpPr txBox="1"/>
          <p:nvPr/>
        </p:nvSpPr>
        <p:spPr>
          <a:xfrm>
            <a:off x="941800" y="1484325"/>
            <a:ext cx="7304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project presents an AI-powered Personalized Learning Assistant that utilizes machine learning and deep learning to: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45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5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431" name="Google Shape;431;p45"/>
          <p:cNvSpPr txBox="1"/>
          <p:nvPr>
            <p:ph idx="2" type="title"/>
          </p:nvPr>
        </p:nvSpPr>
        <p:spPr>
          <a:xfrm>
            <a:off x="5690275" y="1037350"/>
            <a:ext cx="12171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/>
          <p:nvPr>
            <p:ph type="title"/>
          </p:nvPr>
        </p:nvSpPr>
        <p:spPr>
          <a:xfrm>
            <a:off x="720000" y="727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1. Predict Student Pass/Fail – Classification Model </a:t>
            </a:r>
            <a:endParaRPr sz="2800"/>
          </a:p>
        </p:txBody>
      </p:sp>
      <p:sp>
        <p:nvSpPr>
          <p:cNvPr id="437" name="Google Shape;437;p46"/>
          <p:cNvSpPr txBox="1"/>
          <p:nvPr>
            <p:ph idx="2" type="subTitle"/>
          </p:nvPr>
        </p:nvSpPr>
        <p:spPr>
          <a:xfrm>
            <a:off x="720000" y="1878900"/>
            <a:ext cx="7807800" cy="32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 </a:t>
            </a:r>
            <a:r>
              <a:rPr lang="en" sz="1600"/>
              <a:t>Predict whether a student will pass or fail a quiz or exam.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 </a:t>
            </a:r>
            <a:r>
              <a:rPr lang="en" sz="1600"/>
              <a:t>Historical activity, time spent, number of attempts, past scores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 </a:t>
            </a:r>
            <a:r>
              <a:rPr lang="en" sz="1600"/>
              <a:t>Logistic Regression / Classification model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 </a:t>
            </a:r>
            <a:r>
              <a:rPr lang="en" sz="1600"/>
              <a:t>Binary classification (Pass/Fail)</a:t>
            </a:r>
            <a:endParaRPr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Insights: </a:t>
            </a:r>
            <a:r>
              <a:rPr lang="en" sz="1600"/>
              <a:t>Identified key factors influencing performance, such as hint usage and response time 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7"/>
          <p:cNvSpPr txBox="1"/>
          <p:nvPr>
            <p:ph type="title"/>
          </p:nvPr>
        </p:nvSpPr>
        <p:spPr>
          <a:xfrm>
            <a:off x="720000" y="1032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2. Score Range Prediction – Regression Model </a:t>
            </a:r>
            <a:endParaRPr sz="2800"/>
          </a:p>
        </p:txBody>
      </p:sp>
      <p:sp>
        <p:nvSpPr>
          <p:cNvPr id="443" name="Google Shape;443;p47"/>
          <p:cNvSpPr txBox="1"/>
          <p:nvPr>
            <p:ph idx="2" type="subTitle"/>
          </p:nvPr>
        </p:nvSpPr>
        <p:spPr>
          <a:xfrm>
            <a:off x="720000" y="2130200"/>
            <a:ext cx="7341000" cy="31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Predict a student’s exact future score (0–100)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</a:t>
            </a:r>
            <a:r>
              <a:rPr lang="en" sz="1600"/>
              <a:t> Past performance metrics, topic difficulty, time spent per question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Models:</a:t>
            </a:r>
            <a:r>
              <a:rPr lang="en" sz="1600"/>
              <a:t> Random Forest Regressor &amp;  Linear Regression (Baseline)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</a:t>
            </a:r>
            <a:r>
              <a:rPr lang="en" sz="1600"/>
              <a:t> Score prediction with high R²; Random Forest showed better performance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"/>
          <p:cNvSpPr txBox="1"/>
          <p:nvPr>
            <p:ph type="title"/>
          </p:nvPr>
        </p:nvSpPr>
        <p:spPr>
          <a:xfrm>
            <a:off x="720000" y="692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3. Learning Style Clustering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 txBox="1"/>
          <p:nvPr>
            <p:ph idx="2" type="subTitle"/>
          </p:nvPr>
        </p:nvSpPr>
        <p:spPr>
          <a:xfrm>
            <a:off x="1178250" y="1655875"/>
            <a:ext cx="6787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Group students into clusters like:</a:t>
            </a:r>
            <a:endParaRPr sz="16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Visual Learners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Slow Learners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Fast Responders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 </a:t>
            </a:r>
            <a:r>
              <a:rPr lang="en" sz="1600"/>
              <a:t>Reading speed, topic-wise accuracy, interaction behavior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</a:t>
            </a:r>
            <a:r>
              <a:rPr lang="en" sz="1600"/>
              <a:t> K-Means Clustering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Evaluation:</a:t>
            </a:r>
            <a:r>
              <a:rPr lang="en" sz="1600"/>
              <a:t> Silhouette Score for cluster validity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720000" y="891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4. Dropout Risk Detection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49"/>
          <p:cNvSpPr txBox="1"/>
          <p:nvPr>
            <p:ph idx="2" type="subTitle"/>
          </p:nvPr>
        </p:nvSpPr>
        <p:spPr>
          <a:xfrm>
            <a:off x="1178250" y="1801400"/>
            <a:ext cx="6787500" cy="26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Predict which students are likely to drop out or become inactive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</a:t>
            </a:r>
            <a:r>
              <a:rPr lang="en" sz="1600"/>
              <a:t> Inactivity periods, engagement consistency, scores over time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</a:t>
            </a:r>
            <a:r>
              <a:rPr lang="en" sz="1600"/>
              <a:t> XGBoost Classifier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 </a:t>
            </a:r>
            <a:r>
              <a:rPr lang="en" sz="1600"/>
              <a:t>High AUC Score; feature importance analysis highlighted key dropout indicators 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0"/>
          <p:cNvSpPr txBox="1"/>
          <p:nvPr>
            <p:ph type="title"/>
          </p:nvPr>
        </p:nvSpPr>
        <p:spPr>
          <a:xfrm>
            <a:off x="720000" y="903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5. Topic Detection from Student Answers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0"/>
          <p:cNvSpPr txBox="1"/>
          <p:nvPr>
            <p:ph idx="2" type="subTitle"/>
          </p:nvPr>
        </p:nvSpPr>
        <p:spPr>
          <a:xfrm>
            <a:off x="1035750" y="2271125"/>
            <a:ext cx="6941700" cy="23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Detect the subject area or topic of student-written answers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</a:t>
            </a:r>
            <a:r>
              <a:rPr lang="en" sz="1600"/>
              <a:t> Textual responses labeled by topic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</a:t>
            </a:r>
            <a:r>
              <a:rPr lang="en" sz="1600"/>
              <a:t> LSTM / BiLSTM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 </a:t>
            </a:r>
            <a:r>
              <a:rPr lang="en" sz="1600"/>
              <a:t>Accurate classification into subjects like Math, Science, etc. 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1"/>
          <p:cNvSpPr txBox="1"/>
          <p:nvPr>
            <p:ph type="title"/>
          </p:nvPr>
        </p:nvSpPr>
        <p:spPr>
          <a:xfrm>
            <a:off x="720000" y="10796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6. Handwritten Digit Recognition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1"/>
          <p:cNvSpPr txBox="1"/>
          <p:nvPr>
            <p:ph idx="2" type="subTitle"/>
          </p:nvPr>
        </p:nvSpPr>
        <p:spPr>
          <a:xfrm>
            <a:off x="1248725" y="2102125"/>
            <a:ext cx="6787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 </a:t>
            </a:r>
            <a:r>
              <a:rPr lang="en" sz="1600"/>
              <a:t>Recognize handwritten digits (0–9) from student-submitted math work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 </a:t>
            </a:r>
            <a:r>
              <a:rPr lang="en" sz="1600"/>
              <a:t>MNIST dataset / Real scanned digits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</a:t>
            </a:r>
            <a:r>
              <a:rPr lang="en" sz="1600"/>
              <a:t> Convolutional Neural Network (CNN)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 </a:t>
            </a:r>
            <a:r>
              <a:rPr lang="en" sz="1600"/>
              <a:t>98%+ accuracy on MNIST; suitable for grading and digit interpretation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766975" y="1197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7. AI-Based Topic Summarizer 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2"/>
          <p:cNvSpPr txBox="1"/>
          <p:nvPr>
            <p:ph idx="2" type="subTitle"/>
          </p:nvPr>
        </p:nvSpPr>
        <p:spPr>
          <a:xfrm>
            <a:off x="1225225" y="2137350"/>
            <a:ext cx="6787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 </a:t>
            </a:r>
            <a:r>
              <a:rPr lang="en" sz="1600"/>
              <a:t>Generate a 5-line summary of long educational content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Used:</a:t>
            </a:r>
            <a:r>
              <a:rPr lang="en" sz="1600"/>
              <a:t> Articles, lesson transcripts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Model:</a:t>
            </a:r>
            <a:r>
              <a:rPr lang="en" sz="1600"/>
              <a:t> LLMs (GPT, BART, or T5) via Hugging Face Transformers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Outcome:</a:t>
            </a:r>
            <a:r>
              <a:rPr lang="en" sz="1600"/>
              <a:t> Coherent, concise summaries personalized to students' reading levels 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3"/>
          <p:cNvSpPr txBox="1"/>
          <p:nvPr/>
        </p:nvSpPr>
        <p:spPr>
          <a:xfrm>
            <a:off x="3219975" y="2083225"/>
            <a:ext cx="34659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Live Demo</a:t>
            </a:r>
            <a:endParaRPr b="1" sz="4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6" name="Google Shape;336;p36"/>
          <p:cNvSpPr txBox="1"/>
          <p:nvPr>
            <p:ph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7" name="Google Shape;337;p36"/>
          <p:cNvSpPr txBox="1"/>
          <p:nvPr>
            <p:ph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8" name="Google Shape;338;p36"/>
          <p:cNvSpPr txBox="1"/>
          <p:nvPr>
            <p:ph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9" name="Google Shape;339;p36"/>
          <p:cNvSpPr txBox="1"/>
          <p:nvPr>
            <p:ph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40" name="Google Shape;340;p36"/>
          <p:cNvSpPr txBox="1"/>
          <p:nvPr>
            <p:ph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1" name="Google Shape;341;p36"/>
          <p:cNvSpPr txBox="1"/>
          <p:nvPr>
            <p:ph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2" name="Google Shape;342;p36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43" name="Google Shape;343;p36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44" name="Google Shape;344;p36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</a:t>
            </a:r>
            <a:r>
              <a:rPr lang="en"/>
              <a:t>Solutions</a:t>
            </a:r>
            <a:endParaRPr/>
          </a:p>
        </p:txBody>
      </p:sp>
      <p:sp>
        <p:nvSpPr>
          <p:cNvPr id="346" name="Google Shape;346;p36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47" name="Google Shape;347;p36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</a:t>
            </a:r>
            <a:endParaRPr/>
          </a:p>
        </p:txBody>
      </p:sp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7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7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55" name="Google Shape;355;p37"/>
          <p:cNvSpPr txBox="1"/>
          <p:nvPr>
            <p:ph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type="title"/>
          </p:nvPr>
        </p:nvSpPr>
        <p:spPr>
          <a:xfrm>
            <a:off x="720000" y="433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Overview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8"/>
          <p:cNvSpPr txBox="1"/>
          <p:nvPr>
            <p:ph idx="2" type="subTitle"/>
          </p:nvPr>
        </p:nvSpPr>
        <p:spPr>
          <a:xfrm>
            <a:off x="1178250" y="1115700"/>
            <a:ext cx="6787500" cy="29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today’s educational landscape, students exhibit diverse learning speeds, styles, and preferences. However, the prevailing "one-size-fits-all" model in traditional teaching often: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Leaves behind slow learners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Fails to challenge fast learners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Overburdens teachers managing large classrooms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Students also struggle with concept revision and lack personalized support outside regular class hours.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9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9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68" name="Google Shape;368;p39"/>
          <p:cNvSpPr txBox="1"/>
          <p:nvPr>
            <p:ph idx="2" type="title"/>
          </p:nvPr>
        </p:nvSpPr>
        <p:spPr>
          <a:xfrm>
            <a:off x="5690275" y="1037350"/>
            <a:ext cx="12171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720000" y="1114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0"/>
          <p:cNvSpPr txBox="1"/>
          <p:nvPr>
            <p:ph idx="2" type="subTitle"/>
          </p:nvPr>
        </p:nvSpPr>
        <p:spPr>
          <a:xfrm>
            <a:off x="1178250" y="2048000"/>
            <a:ext cx="6787500" cy="18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 the era of personalized education, students require adaptive learning tools that cater to their performance, behavior, and learning style. Traditional methods lack personalization and early intervention for at-risk students. 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1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1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</a:t>
            </a:r>
            <a:endParaRPr/>
          </a:p>
        </p:txBody>
      </p:sp>
      <p:sp>
        <p:nvSpPr>
          <p:cNvPr id="381" name="Google Shape;381;p41"/>
          <p:cNvSpPr txBox="1"/>
          <p:nvPr>
            <p:ph idx="2" type="title"/>
          </p:nvPr>
        </p:nvSpPr>
        <p:spPr>
          <a:xfrm>
            <a:off x="5690275" y="1037350"/>
            <a:ext cx="12171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/>
          <p:nvPr/>
        </p:nvSpPr>
        <p:spPr>
          <a:xfrm>
            <a:off x="803400" y="1649136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803402" y="3054549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42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</a:t>
            </a:r>
            <a:endParaRPr/>
          </a:p>
        </p:txBody>
      </p:sp>
      <p:sp>
        <p:nvSpPr>
          <p:cNvPr id="389" name="Google Shape;389;p42"/>
          <p:cNvSpPr txBox="1"/>
          <p:nvPr>
            <p:ph type="title"/>
          </p:nvPr>
        </p:nvSpPr>
        <p:spPr>
          <a:xfrm>
            <a:off x="720000" y="539500"/>
            <a:ext cx="78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Need for AI-Driven Personalization </a:t>
            </a:r>
            <a:endParaRPr/>
          </a:p>
        </p:txBody>
      </p:sp>
      <p:sp>
        <p:nvSpPr>
          <p:cNvPr id="390" name="Google Shape;390;p42"/>
          <p:cNvSpPr txBox="1"/>
          <p:nvPr>
            <p:ph idx="1" type="subTitle"/>
          </p:nvPr>
        </p:nvSpPr>
        <p:spPr>
          <a:xfrm>
            <a:off x="3401100" y="3054550"/>
            <a:ext cx="517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Machine Learning (ML) for performance prediction and behavior modeling.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Deep Learning (DL) for content classification and digit recognition.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Large Language Models (LLMs) for natural language-based feedback, explanation, and summarization</a:t>
            </a:r>
            <a:endParaRPr/>
          </a:p>
        </p:txBody>
      </p:sp>
      <p:sp>
        <p:nvSpPr>
          <p:cNvPr id="391" name="Google Shape;391;p42"/>
          <p:cNvSpPr txBox="1"/>
          <p:nvPr>
            <p:ph idx="2" type="subTitle"/>
          </p:nvPr>
        </p:nvSpPr>
        <p:spPr>
          <a:xfrm>
            <a:off x="3401100" y="1331675"/>
            <a:ext cx="5244300" cy="12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Continuously assess student performance and behavior.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Adapt learning materials to individual needs dynamically.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Generate practice questions, summaries, and explanations in real time.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Provide educators with actionable insights into student progress and risks </a:t>
            </a:r>
            <a:endParaRPr/>
          </a:p>
        </p:txBody>
      </p:sp>
      <p:sp>
        <p:nvSpPr>
          <p:cNvPr id="392" name="Google Shape;392;p42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grpSp>
        <p:nvGrpSpPr>
          <p:cNvPr id="393" name="Google Shape;393;p42"/>
          <p:cNvGrpSpPr/>
          <p:nvPr/>
        </p:nvGrpSpPr>
        <p:grpSpPr>
          <a:xfrm>
            <a:off x="1044915" y="1890632"/>
            <a:ext cx="420881" cy="420913"/>
            <a:chOff x="4792819" y="2090612"/>
            <a:chExt cx="376762" cy="376791"/>
          </a:xfrm>
        </p:grpSpPr>
        <p:sp>
          <p:nvSpPr>
            <p:cNvPr id="394" name="Google Shape;394;p42"/>
            <p:cNvSpPr/>
            <p:nvPr/>
          </p:nvSpPr>
          <p:spPr>
            <a:xfrm>
              <a:off x="4992193" y="2179659"/>
              <a:ext cx="66298" cy="66270"/>
            </a:xfrm>
            <a:custGeom>
              <a:rect b="b" l="l" r="r" t="t"/>
              <a:pathLst>
                <a:path extrusionOk="0" h="2345" w="2346">
                  <a:moveTo>
                    <a:pt x="1173" y="781"/>
                  </a:moveTo>
                  <a:cubicBezTo>
                    <a:pt x="1389" y="781"/>
                    <a:pt x="1564" y="956"/>
                    <a:pt x="1564" y="1172"/>
                  </a:cubicBezTo>
                  <a:cubicBezTo>
                    <a:pt x="1564" y="1388"/>
                    <a:pt x="1389" y="1563"/>
                    <a:pt x="1173" y="1563"/>
                  </a:cubicBezTo>
                  <a:cubicBezTo>
                    <a:pt x="957" y="1563"/>
                    <a:pt x="782" y="1388"/>
                    <a:pt x="782" y="1172"/>
                  </a:cubicBezTo>
                  <a:cubicBezTo>
                    <a:pt x="782" y="956"/>
                    <a:pt x="957" y="781"/>
                    <a:pt x="1173" y="781"/>
                  </a:cubicBezTo>
                  <a:close/>
                  <a:moveTo>
                    <a:pt x="1173" y="1"/>
                  </a:moveTo>
                  <a:cubicBezTo>
                    <a:pt x="527" y="1"/>
                    <a:pt x="1" y="526"/>
                    <a:pt x="1" y="1172"/>
                  </a:cubicBezTo>
                  <a:cubicBezTo>
                    <a:pt x="1" y="1818"/>
                    <a:pt x="527" y="2344"/>
                    <a:pt x="1173" y="2344"/>
                  </a:cubicBezTo>
                  <a:cubicBezTo>
                    <a:pt x="1819" y="2344"/>
                    <a:pt x="2345" y="1818"/>
                    <a:pt x="2345" y="1172"/>
                  </a:cubicBezTo>
                  <a:cubicBezTo>
                    <a:pt x="2345" y="526"/>
                    <a:pt x="1819" y="1"/>
                    <a:pt x="1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4859767" y="2378327"/>
              <a:ext cx="22099" cy="22099"/>
            </a:xfrm>
            <a:custGeom>
              <a:rect b="b" l="l" r="r" t="t"/>
              <a:pathLst>
                <a:path extrusionOk="0" h="782" w="782">
                  <a:moveTo>
                    <a:pt x="391" y="0"/>
                  </a:moveTo>
                  <a:cubicBezTo>
                    <a:pt x="175" y="0"/>
                    <a:pt x="0" y="175"/>
                    <a:pt x="0" y="391"/>
                  </a:cubicBezTo>
                  <a:cubicBezTo>
                    <a:pt x="0" y="607"/>
                    <a:pt x="175" y="782"/>
                    <a:pt x="391" y="782"/>
                  </a:cubicBezTo>
                  <a:cubicBezTo>
                    <a:pt x="607" y="782"/>
                    <a:pt x="782" y="607"/>
                    <a:pt x="782" y="391"/>
                  </a:cubicBezTo>
                  <a:cubicBezTo>
                    <a:pt x="782" y="175"/>
                    <a:pt x="607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4792819" y="2090612"/>
              <a:ext cx="376762" cy="376791"/>
            </a:xfrm>
            <a:custGeom>
              <a:rect b="b" l="l" r="r" t="t"/>
              <a:pathLst>
                <a:path extrusionOk="0" h="13333" w="13332">
                  <a:moveTo>
                    <a:pt x="8229" y="1589"/>
                  </a:moveTo>
                  <a:cubicBezTo>
                    <a:pt x="8444" y="1589"/>
                    <a:pt x="8619" y="1764"/>
                    <a:pt x="8619" y="1980"/>
                  </a:cubicBezTo>
                  <a:lnTo>
                    <a:pt x="8619" y="2410"/>
                  </a:lnTo>
                  <a:cubicBezTo>
                    <a:pt x="8867" y="2461"/>
                    <a:pt x="9099" y="2560"/>
                    <a:pt x="9303" y="2696"/>
                  </a:cubicBezTo>
                  <a:lnTo>
                    <a:pt x="9602" y="2398"/>
                  </a:lnTo>
                  <a:cubicBezTo>
                    <a:pt x="9680" y="2319"/>
                    <a:pt x="9785" y="2277"/>
                    <a:pt x="9890" y="2277"/>
                  </a:cubicBezTo>
                  <a:cubicBezTo>
                    <a:pt x="9974" y="2277"/>
                    <a:pt x="10058" y="2304"/>
                    <a:pt x="10128" y="2360"/>
                  </a:cubicBezTo>
                  <a:cubicBezTo>
                    <a:pt x="10313" y="2509"/>
                    <a:pt x="10323" y="2780"/>
                    <a:pt x="10162" y="2942"/>
                  </a:cubicBezTo>
                  <a:lnTo>
                    <a:pt x="9855" y="3248"/>
                  </a:lnTo>
                  <a:cubicBezTo>
                    <a:pt x="9991" y="3452"/>
                    <a:pt x="10090" y="3684"/>
                    <a:pt x="10141" y="3932"/>
                  </a:cubicBezTo>
                  <a:lnTo>
                    <a:pt x="10561" y="3932"/>
                  </a:lnTo>
                  <a:cubicBezTo>
                    <a:pt x="10762" y="3932"/>
                    <a:pt x="10939" y="4079"/>
                    <a:pt x="10959" y="4279"/>
                  </a:cubicBezTo>
                  <a:cubicBezTo>
                    <a:pt x="10985" y="4515"/>
                    <a:pt x="10802" y="4714"/>
                    <a:pt x="10571" y="4714"/>
                  </a:cubicBezTo>
                  <a:lnTo>
                    <a:pt x="10141" y="4714"/>
                  </a:lnTo>
                  <a:cubicBezTo>
                    <a:pt x="10090" y="4963"/>
                    <a:pt x="9991" y="5193"/>
                    <a:pt x="9855" y="5399"/>
                  </a:cubicBezTo>
                  <a:lnTo>
                    <a:pt x="10154" y="5696"/>
                  </a:lnTo>
                  <a:cubicBezTo>
                    <a:pt x="10296" y="5839"/>
                    <a:pt x="10316" y="6067"/>
                    <a:pt x="10191" y="6223"/>
                  </a:cubicBezTo>
                  <a:cubicBezTo>
                    <a:pt x="10112" y="6321"/>
                    <a:pt x="9998" y="6371"/>
                    <a:pt x="9885" y="6371"/>
                  </a:cubicBezTo>
                  <a:cubicBezTo>
                    <a:pt x="9785" y="6371"/>
                    <a:pt x="9685" y="6333"/>
                    <a:pt x="9609" y="6256"/>
                  </a:cubicBezTo>
                  <a:lnTo>
                    <a:pt x="9304" y="5951"/>
                  </a:lnTo>
                  <a:cubicBezTo>
                    <a:pt x="9099" y="6087"/>
                    <a:pt x="8868" y="6186"/>
                    <a:pt x="8619" y="6237"/>
                  </a:cubicBezTo>
                  <a:lnTo>
                    <a:pt x="8619" y="6657"/>
                  </a:lnTo>
                  <a:cubicBezTo>
                    <a:pt x="8619" y="6857"/>
                    <a:pt x="8472" y="7033"/>
                    <a:pt x="8272" y="7055"/>
                  </a:cubicBezTo>
                  <a:cubicBezTo>
                    <a:pt x="8258" y="7057"/>
                    <a:pt x="8243" y="7057"/>
                    <a:pt x="8229" y="7057"/>
                  </a:cubicBezTo>
                  <a:cubicBezTo>
                    <a:pt x="8014" y="7057"/>
                    <a:pt x="7837" y="6882"/>
                    <a:pt x="7837" y="6666"/>
                  </a:cubicBezTo>
                  <a:lnTo>
                    <a:pt x="7837" y="6236"/>
                  </a:lnTo>
                  <a:cubicBezTo>
                    <a:pt x="7588" y="6186"/>
                    <a:pt x="7358" y="6087"/>
                    <a:pt x="7153" y="5950"/>
                  </a:cubicBezTo>
                  <a:cubicBezTo>
                    <a:pt x="7093" y="5980"/>
                    <a:pt x="6842" y="6377"/>
                    <a:pt x="6553" y="6377"/>
                  </a:cubicBezTo>
                  <a:cubicBezTo>
                    <a:pt x="6466" y="6377"/>
                    <a:pt x="6376" y="6341"/>
                    <a:pt x="6286" y="6247"/>
                  </a:cubicBezTo>
                  <a:cubicBezTo>
                    <a:pt x="6142" y="6097"/>
                    <a:pt x="6150" y="5848"/>
                    <a:pt x="6298" y="5701"/>
                  </a:cubicBezTo>
                  <a:lnTo>
                    <a:pt x="6601" y="5399"/>
                  </a:lnTo>
                  <a:cubicBezTo>
                    <a:pt x="6465" y="5193"/>
                    <a:pt x="6365" y="4963"/>
                    <a:pt x="6315" y="4714"/>
                  </a:cubicBezTo>
                  <a:lnTo>
                    <a:pt x="5895" y="4714"/>
                  </a:lnTo>
                  <a:cubicBezTo>
                    <a:pt x="5694" y="4714"/>
                    <a:pt x="5517" y="4566"/>
                    <a:pt x="5497" y="4367"/>
                  </a:cubicBezTo>
                  <a:cubicBezTo>
                    <a:pt x="5471" y="4132"/>
                    <a:pt x="5655" y="3933"/>
                    <a:pt x="5885" y="3933"/>
                  </a:cubicBezTo>
                  <a:lnTo>
                    <a:pt x="6315" y="3933"/>
                  </a:lnTo>
                  <a:cubicBezTo>
                    <a:pt x="6366" y="3684"/>
                    <a:pt x="6465" y="3452"/>
                    <a:pt x="6601" y="3248"/>
                  </a:cubicBezTo>
                  <a:lnTo>
                    <a:pt x="6302" y="2949"/>
                  </a:lnTo>
                  <a:cubicBezTo>
                    <a:pt x="6161" y="2808"/>
                    <a:pt x="6140" y="2580"/>
                    <a:pt x="6265" y="2423"/>
                  </a:cubicBezTo>
                  <a:cubicBezTo>
                    <a:pt x="6345" y="2325"/>
                    <a:pt x="6458" y="2276"/>
                    <a:pt x="6571" y="2276"/>
                  </a:cubicBezTo>
                  <a:cubicBezTo>
                    <a:pt x="6671" y="2276"/>
                    <a:pt x="6771" y="2314"/>
                    <a:pt x="6847" y="2391"/>
                  </a:cubicBezTo>
                  <a:lnTo>
                    <a:pt x="7152" y="2696"/>
                  </a:lnTo>
                  <a:cubicBezTo>
                    <a:pt x="7358" y="2560"/>
                    <a:pt x="7588" y="2461"/>
                    <a:pt x="7837" y="2410"/>
                  </a:cubicBezTo>
                  <a:lnTo>
                    <a:pt x="7837" y="1990"/>
                  </a:lnTo>
                  <a:cubicBezTo>
                    <a:pt x="7837" y="1790"/>
                    <a:pt x="7985" y="1614"/>
                    <a:pt x="8184" y="1592"/>
                  </a:cubicBezTo>
                  <a:cubicBezTo>
                    <a:pt x="8199" y="1590"/>
                    <a:pt x="8214" y="1589"/>
                    <a:pt x="8229" y="1589"/>
                  </a:cubicBezTo>
                  <a:close/>
                  <a:moveTo>
                    <a:pt x="2760" y="9401"/>
                  </a:moveTo>
                  <a:cubicBezTo>
                    <a:pt x="3406" y="9401"/>
                    <a:pt x="3933" y="9926"/>
                    <a:pt x="3933" y="10572"/>
                  </a:cubicBezTo>
                  <a:cubicBezTo>
                    <a:pt x="3933" y="11218"/>
                    <a:pt x="3406" y="11744"/>
                    <a:pt x="2760" y="11744"/>
                  </a:cubicBezTo>
                  <a:cubicBezTo>
                    <a:pt x="2114" y="11744"/>
                    <a:pt x="1588" y="11218"/>
                    <a:pt x="1588" y="10572"/>
                  </a:cubicBezTo>
                  <a:cubicBezTo>
                    <a:pt x="1588" y="9926"/>
                    <a:pt x="2114" y="9401"/>
                    <a:pt x="2760" y="9401"/>
                  </a:cubicBezTo>
                  <a:close/>
                  <a:moveTo>
                    <a:pt x="11353" y="10963"/>
                  </a:moveTo>
                  <a:cubicBezTo>
                    <a:pt x="11569" y="10963"/>
                    <a:pt x="11744" y="11138"/>
                    <a:pt x="11744" y="11354"/>
                  </a:cubicBezTo>
                  <a:cubicBezTo>
                    <a:pt x="11744" y="11570"/>
                    <a:pt x="11569" y="11744"/>
                    <a:pt x="11353" y="11744"/>
                  </a:cubicBezTo>
                  <a:cubicBezTo>
                    <a:pt x="11137" y="11744"/>
                    <a:pt x="10962" y="11570"/>
                    <a:pt x="10962" y="11354"/>
                  </a:cubicBezTo>
                  <a:cubicBezTo>
                    <a:pt x="10962" y="11138"/>
                    <a:pt x="11137" y="10963"/>
                    <a:pt x="11353" y="10963"/>
                  </a:cubicBezTo>
                  <a:close/>
                  <a:moveTo>
                    <a:pt x="3950" y="4676"/>
                  </a:moveTo>
                  <a:cubicBezTo>
                    <a:pt x="4129" y="6880"/>
                    <a:pt x="5978" y="8620"/>
                    <a:pt x="8228" y="8620"/>
                  </a:cubicBezTo>
                  <a:cubicBezTo>
                    <a:pt x="9847" y="8620"/>
                    <a:pt x="11258" y="7720"/>
                    <a:pt x="11990" y="6395"/>
                  </a:cubicBezTo>
                  <a:lnTo>
                    <a:pt x="12375" y="9684"/>
                  </a:lnTo>
                  <a:cubicBezTo>
                    <a:pt x="12083" y="9508"/>
                    <a:pt x="11719" y="9401"/>
                    <a:pt x="11353" y="9401"/>
                  </a:cubicBezTo>
                  <a:cubicBezTo>
                    <a:pt x="10277" y="9401"/>
                    <a:pt x="9400" y="10278"/>
                    <a:pt x="9400" y="11354"/>
                  </a:cubicBezTo>
                  <a:cubicBezTo>
                    <a:pt x="9400" y="11796"/>
                    <a:pt x="9552" y="12224"/>
                    <a:pt x="9800" y="12552"/>
                  </a:cubicBezTo>
                  <a:lnTo>
                    <a:pt x="4667" y="12552"/>
                  </a:lnTo>
                  <a:cubicBezTo>
                    <a:pt x="5176" y="12055"/>
                    <a:pt x="5494" y="11338"/>
                    <a:pt x="5494" y="10572"/>
                  </a:cubicBezTo>
                  <a:cubicBezTo>
                    <a:pt x="5494" y="9066"/>
                    <a:pt x="4268" y="7838"/>
                    <a:pt x="2760" y="7838"/>
                  </a:cubicBezTo>
                  <a:cubicBezTo>
                    <a:pt x="2506" y="7838"/>
                    <a:pt x="2266" y="7885"/>
                    <a:pt x="2034" y="7949"/>
                  </a:cubicBezTo>
                  <a:lnTo>
                    <a:pt x="3950" y="4676"/>
                  </a:lnTo>
                  <a:close/>
                  <a:moveTo>
                    <a:pt x="8228" y="1"/>
                  </a:moveTo>
                  <a:cubicBezTo>
                    <a:pt x="6656" y="1"/>
                    <a:pt x="5283" y="877"/>
                    <a:pt x="4533" y="2141"/>
                  </a:cubicBezTo>
                  <a:cubicBezTo>
                    <a:pt x="4490" y="2207"/>
                    <a:pt x="389" y="9153"/>
                    <a:pt x="350" y="9260"/>
                  </a:cubicBezTo>
                  <a:cubicBezTo>
                    <a:pt x="134" y="9652"/>
                    <a:pt x="0" y="10094"/>
                    <a:pt x="0" y="10572"/>
                  </a:cubicBezTo>
                  <a:cubicBezTo>
                    <a:pt x="0" y="12080"/>
                    <a:pt x="1253" y="13332"/>
                    <a:pt x="2760" y="13332"/>
                  </a:cubicBezTo>
                  <a:lnTo>
                    <a:pt x="11353" y="13332"/>
                  </a:lnTo>
                  <a:cubicBezTo>
                    <a:pt x="12430" y="13332"/>
                    <a:pt x="13331" y="12430"/>
                    <a:pt x="13331" y="11354"/>
                  </a:cubicBezTo>
                  <a:cubicBezTo>
                    <a:pt x="13331" y="11194"/>
                    <a:pt x="12508" y="3929"/>
                    <a:pt x="12499" y="3855"/>
                  </a:cubicBezTo>
                  <a:lnTo>
                    <a:pt x="12499" y="3855"/>
                  </a:lnTo>
                  <a:cubicBezTo>
                    <a:pt x="12499" y="3852"/>
                    <a:pt x="12497" y="3850"/>
                    <a:pt x="12496" y="3847"/>
                  </a:cubicBezTo>
                  <a:cubicBezTo>
                    <a:pt x="12258" y="1701"/>
                    <a:pt x="10436" y="1"/>
                    <a:pt x="8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42"/>
          <p:cNvGrpSpPr/>
          <p:nvPr/>
        </p:nvGrpSpPr>
        <p:grpSpPr>
          <a:xfrm>
            <a:off x="1069253" y="3296046"/>
            <a:ext cx="372328" cy="420913"/>
            <a:chOff x="2353331" y="2090612"/>
            <a:chExt cx="333298" cy="376791"/>
          </a:xfrm>
        </p:grpSpPr>
        <p:sp>
          <p:nvSpPr>
            <p:cNvPr id="398" name="Google Shape;398;p42"/>
            <p:cNvSpPr/>
            <p:nvPr/>
          </p:nvSpPr>
          <p:spPr>
            <a:xfrm>
              <a:off x="2353331" y="2098864"/>
              <a:ext cx="123298" cy="184623"/>
            </a:xfrm>
            <a:custGeom>
              <a:rect b="b" l="l" r="r" t="t"/>
              <a:pathLst>
                <a:path extrusionOk="0" h="6533" w="4363">
                  <a:moveTo>
                    <a:pt x="2318" y="1"/>
                  </a:moveTo>
                  <a:lnTo>
                    <a:pt x="153" y="2167"/>
                  </a:lnTo>
                  <a:cubicBezTo>
                    <a:pt x="20" y="2299"/>
                    <a:pt x="0" y="2504"/>
                    <a:pt x="104" y="2660"/>
                  </a:cubicBezTo>
                  <a:lnTo>
                    <a:pt x="2668" y="6533"/>
                  </a:lnTo>
                  <a:cubicBezTo>
                    <a:pt x="2824" y="6339"/>
                    <a:pt x="3037" y="6193"/>
                    <a:pt x="3279" y="6129"/>
                  </a:cubicBezTo>
                  <a:cubicBezTo>
                    <a:pt x="3379" y="6102"/>
                    <a:pt x="3481" y="6089"/>
                    <a:pt x="3582" y="6089"/>
                  </a:cubicBezTo>
                  <a:cubicBezTo>
                    <a:pt x="3712" y="6089"/>
                    <a:pt x="3841" y="6111"/>
                    <a:pt x="3965" y="6154"/>
                  </a:cubicBezTo>
                  <a:cubicBezTo>
                    <a:pt x="4017" y="5884"/>
                    <a:pt x="4161" y="5649"/>
                    <a:pt x="4363" y="5480"/>
                  </a:cubicBezTo>
                  <a:lnTo>
                    <a:pt x="2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2563303" y="2098864"/>
              <a:ext cx="123327" cy="184623"/>
            </a:xfrm>
            <a:custGeom>
              <a:rect b="b" l="l" r="r" t="t"/>
              <a:pathLst>
                <a:path extrusionOk="0" h="6533" w="4364">
                  <a:moveTo>
                    <a:pt x="2045" y="1"/>
                  </a:moveTo>
                  <a:lnTo>
                    <a:pt x="1" y="5480"/>
                  </a:lnTo>
                  <a:cubicBezTo>
                    <a:pt x="202" y="5649"/>
                    <a:pt x="348" y="5884"/>
                    <a:pt x="399" y="6154"/>
                  </a:cubicBezTo>
                  <a:cubicBezTo>
                    <a:pt x="524" y="6110"/>
                    <a:pt x="655" y="6089"/>
                    <a:pt x="783" y="6089"/>
                  </a:cubicBezTo>
                  <a:cubicBezTo>
                    <a:pt x="885" y="6089"/>
                    <a:pt x="986" y="6102"/>
                    <a:pt x="1082" y="6128"/>
                  </a:cubicBezTo>
                  <a:cubicBezTo>
                    <a:pt x="1326" y="6193"/>
                    <a:pt x="1539" y="6339"/>
                    <a:pt x="1695" y="6533"/>
                  </a:cubicBezTo>
                  <a:lnTo>
                    <a:pt x="4260" y="2659"/>
                  </a:lnTo>
                  <a:cubicBezTo>
                    <a:pt x="4363" y="2504"/>
                    <a:pt x="4343" y="2299"/>
                    <a:pt x="4212" y="2167"/>
                  </a:cubicBezTo>
                  <a:lnTo>
                    <a:pt x="2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2439326" y="2090612"/>
              <a:ext cx="161308" cy="66270"/>
            </a:xfrm>
            <a:custGeom>
              <a:rect b="b" l="l" r="r" t="t"/>
              <a:pathLst>
                <a:path extrusionOk="0" h="2345" w="5708">
                  <a:moveTo>
                    <a:pt x="0" y="1"/>
                  </a:moveTo>
                  <a:lnTo>
                    <a:pt x="879" y="2344"/>
                  </a:lnTo>
                  <a:lnTo>
                    <a:pt x="4829" y="2344"/>
                  </a:lnTo>
                  <a:lnTo>
                    <a:pt x="5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2419827" y="2267972"/>
              <a:ext cx="200279" cy="199431"/>
            </a:xfrm>
            <a:custGeom>
              <a:rect b="b" l="l" r="r" t="t"/>
              <a:pathLst>
                <a:path extrusionOk="0" h="7057" w="7087">
                  <a:moveTo>
                    <a:pt x="3544" y="2344"/>
                  </a:moveTo>
                  <a:cubicBezTo>
                    <a:pt x="4190" y="2344"/>
                    <a:pt x="4716" y="2869"/>
                    <a:pt x="4716" y="3516"/>
                  </a:cubicBezTo>
                  <a:cubicBezTo>
                    <a:pt x="4716" y="4162"/>
                    <a:pt x="4190" y="4687"/>
                    <a:pt x="3544" y="4687"/>
                  </a:cubicBezTo>
                  <a:cubicBezTo>
                    <a:pt x="2898" y="4687"/>
                    <a:pt x="2371" y="4162"/>
                    <a:pt x="2371" y="3516"/>
                  </a:cubicBezTo>
                  <a:cubicBezTo>
                    <a:pt x="2371" y="2869"/>
                    <a:pt x="2898" y="2344"/>
                    <a:pt x="3544" y="2344"/>
                  </a:cubicBezTo>
                  <a:close/>
                  <a:moveTo>
                    <a:pt x="2762" y="1"/>
                  </a:moveTo>
                  <a:cubicBezTo>
                    <a:pt x="2546" y="1"/>
                    <a:pt x="2371" y="176"/>
                    <a:pt x="2371" y="391"/>
                  </a:cubicBezTo>
                  <a:lnTo>
                    <a:pt x="2371" y="1056"/>
                  </a:lnTo>
                  <a:cubicBezTo>
                    <a:pt x="2243" y="1118"/>
                    <a:pt x="2119" y="1190"/>
                    <a:pt x="2001" y="1272"/>
                  </a:cubicBezTo>
                  <a:lnTo>
                    <a:pt x="1424" y="938"/>
                  </a:lnTo>
                  <a:cubicBezTo>
                    <a:pt x="1363" y="904"/>
                    <a:pt x="1295" y="886"/>
                    <a:pt x="1226" y="886"/>
                  </a:cubicBezTo>
                  <a:cubicBezTo>
                    <a:pt x="1193" y="886"/>
                    <a:pt x="1160" y="890"/>
                    <a:pt x="1128" y="899"/>
                  </a:cubicBezTo>
                  <a:cubicBezTo>
                    <a:pt x="1027" y="927"/>
                    <a:pt x="942" y="992"/>
                    <a:pt x="890" y="1081"/>
                  </a:cubicBezTo>
                  <a:lnTo>
                    <a:pt x="108" y="2434"/>
                  </a:lnTo>
                  <a:cubicBezTo>
                    <a:pt x="0" y="2621"/>
                    <a:pt x="65" y="2860"/>
                    <a:pt x="253" y="2968"/>
                  </a:cubicBezTo>
                  <a:lnTo>
                    <a:pt x="820" y="3296"/>
                  </a:lnTo>
                  <a:cubicBezTo>
                    <a:pt x="813" y="3369"/>
                    <a:pt x="810" y="3442"/>
                    <a:pt x="810" y="3516"/>
                  </a:cubicBezTo>
                  <a:cubicBezTo>
                    <a:pt x="810" y="3589"/>
                    <a:pt x="813" y="3663"/>
                    <a:pt x="820" y="3735"/>
                  </a:cubicBezTo>
                  <a:lnTo>
                    <a:pt x="253" y="4063"/>
                  </a:lnTo>
                  <a:cubicBezTo>
                    <a:pt x="65" y="4171"/>
                    <a:pt x="0" y="4410"/>
                    <a:pt x="108" y="4597"/>
                  </a:cubicBezTo>
                  <a:lnTo>
                    <a:pt x="890" y="5950"/>
                  </a:lnTo>
                  <a:cubicBezTo>
                    <a:pt x="963" y="6076"/>
                    <a:pt x="1094" y="6144"/>
                    <a:pt x="1228" y="6144"/>
                  </a:cubicBezTo>
                  <a:cubicBezTo>
                    <a:pt x="1295" y="6144"/>
                    <a:pt x="1362" y="6127"/>
                    <a:pt x="1424" y="6093"/>
                  </a:cubicBezTo>
                  <a:lnTo>
                    <a:pt x="2001" y="5760"/>
                  </a:lnTo>
                  <a:cubicBezTo>
                    <a:pt x="2119" y="5842"/>
                    <a:pt x="2243" y="5913"/>
                    <a:pt x="2371" y="5974"/>
                  </a:cubicBezTo>
                  <a:lnTo>
                    <a:pt x="2371" y="6667"/>
                  </a:lnTo>
                  <a:cubicBezTo>
                    <a:pt x="2371" y="6883"/>
                    <a:pt x="2546" y="7056"/>
                    <a:pt x="2762" y="7056"/>
                  </a:cubicBezTo>
                  <a:lnTo>
                    <a:pt x="4325" y="7056"/>
                  </a:lnTo>
                  <a:cubicBezTo>
                    <a:pt x="4541" y="7056"/>
                    <a:pt x="4716" y="6883"/>
                    <a:pt x="4716" y="6667"/>
                  </a:cubicBezTo>
                  <a:lnTo>
                    <a:pt x="4716" y="5974"/>
                  </a:lnTo>
                  <a:cubicBezTo>
                    <a:pt x="4844" y="5913"/>
                    <a:pt x="4968" y="5842"/>
                    <a:pt x="5086" y="5760"/>
                  </a:cubicBezTo>
                  <a:lnTo>
                    <a:pt x="5664" y="6093"/>
                  </a:lnTo>
                  <a:cubicBezTo>
                    <a:pt x="5725" y="6128"/>
                    <a:pt x="5792" y="6145"/>
                    <a:pt x="5859" y="6145"/>
                  </a:cubicBezTo>
                  <a:cubicBezTo>
                    <a:pt x="5992" y="6145"/>
                    <a:pt x="6124" y="6077"/>
                    <a:pt x="6197" y="5950"/>
                  </a:cubicBezTo>
                  <a:lnTo>
                    <a:pt x="6979" y="4597"/>
                  </a:lnTo>
                  <a:cubicBezTo>
                    <a:pt x="7087" y="4410"/>
                    <a:pt x="7023" y="4171"/>
                    <a:pt x="6836" y="4063"/>
                  </a:cubicBezTo>
                  <a:lnTo>
                    <a:pt x="6267" y="3735"/>
                  </a:lnTo>
                  <a:cubicBezTo>
                    <a:pt x="6275" y="3663"/>
                    <a:pt x="6278" y="3589"/>
                    <a:pt x="6278" y="3516"/>
                  </a:cubicBezTo>
                  <a:cubicBezTo>
                    <a:pt x="6278" y="3442"/>
                    <a:pt x="6275" y="3369"/>
                    <a:pt x="6267" y="3296"/>
                  </a:cubicBezTo>
                  <a:lnTo>
                    <a:pt x="6836" y="2968"/>
                  </a:lnTo>
                  <a:cubicBezTo>
                    <a:pt x="7023" y="2860"/>
                    <a:pt x="7087" y="2622"/>
                    <a:pt x="6979" y="2434"/>
                  </a:cubicBezTo>
                  <a:lnTo>
                    <a:pt x="6197" y="1081"/>
                  </a:lnTo>
                  <a:cubicBezTo>
                    <a:pt x="6124" y="955"/>
                    <a:pt x="5993" y="886"/>
                    <a:pt x="5858" y="886"/>
                  </a:cubicBezTo>
                  <a:cubicBezTo>
                    <a:pt x="5792" y="886"/>
                    <a:pt x="5725" y="903"/>
                    <a:pt x="5664" y="938"/>
                  </a:cubicBezTo>
                  <a:lnTo>
                    <a:pt x="5086" y="1272"/>
                  </a:lnTo>
                  <a:cubicBezTo>
                    <a:pt x="4968" y="1190"/>
                    <a:pt x="4844" y="1118"/>
                    <a:pt x="4716" y="1056"/>
                  </a:cubicBezTo>
                  <a:lnTo>
                    <a:pt x="4716" y="391"/>
                  </a:lnTo>
                  <a:cubicBezTo>
                    <a:pt x="4716" y="176"/>
                    <a:pt x="4541" y="1"/>
                    <a:pt x="4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43"/>
          <p:cNvPicPr preferRelativeResize="0"/>
          <p:nvPr/>
        </p:nvPicPr>
        <p:blipFill rotWithShape="1">
          <a:blip r:embed="rId3">
            <a:alphaModFix/>
          </a:blip>
          <a:srcRect b="129" l="0" r="0" t="129"/>
          <a:stretch/>
        </p:blipFill>
        <p:spPr>
          <a:xfrm rot="10800000">
            <a:off x="2677801" y="270878"/>
            <a:ext cx="1716695" cy="130794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3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Solutions</a:t>
            </a:r>
            <a:endParaRPr/>
          </a:p>
        </p:txBody>
      </p:sp>
      <p:sp>
        <p:nvSpPr>
          <p:cNvPr id="408" name="Google Shape;408;p43"/>
          <p:cNvSpPr txBox="1"/>
          <p:nvPr>
            <p:ph idx="2" type="title"/>
          </p:nvPr>
        </p:nvSpPr>
        <p:spPr>
          <a:xfrm>
            <a:off x="5690275" y="1037350"/>
            <a:ext cx="1217100" cy="10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