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rimo"/>
      <p:regular r:id="rId26"/>
      <p:bold r:id="rId27"/>
      <p:italic r:id="rId28"/>
      <p:boldItalic r:id="rId29"/>
    </p:embeddedFont>
    <p:embeddedFont>
      <p:font typeface="Bebas Neu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regular.fntdata"/><Relationship Id="rId25" Type="http://schemas.openxmlformats.org/officeDocument/2006/relationships/slide" Target="slides/slide20.xml"/><Relationship Id="rId28" Type="http://schemas.openxmlformats.org/officeDocument/2006/relationships/font" Target="fonts/Arimo-italic.fntdata"/><Relationship Id="rId27" Type="http://schemas.openxmlformats.org/officeDocument/2006/relationships/font" Target="fonts/Arim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BebasNeu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379f74461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379f74461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379f7446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379f7446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79f74461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379f74461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379f74461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379f74461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379f74461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379f7446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379f74461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379f74461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79f74461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79f74461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379f74461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379f74461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379f74461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379f74461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379f74461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379f74461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8d83292e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8d83292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79f74461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79f74461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7ee146c3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7ee146c3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379f74461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379f74461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379f74461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379f7446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379f74461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379f74461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79f7446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379f7446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379f7446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379f7446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79f74461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379f7446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02350" y="1025375"/>
            <a:ext cx="5139300" cy="25962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6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38300" y="3621525"/>
            <a:ext cx="4528800" cy="411600"/>
          </a:xfrm>
          <a:prstGeom prst="rect">
            <a:avLst/>
          </a:prstGeom>
          <a:gradFill>
            <a:gsLst>
              <a:gs pos="0">
                <a:schemeClr val="accent2"/>
              </a:gs>
              <a:gs pos="100000">
                <a:schemeClr val="dk2"/>
              </a:gs>
            </a:gsLst>
            <a:lin ang="5400012" scaled="0"/>
          </a:grad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a:spcBef>
                <a:spcPts val="0"/>
              </a:spcBef>
              <a:spcAft>
                <a:spcPts val="0"/>
              </a:spcAft>
              <a:buSzPts val="1000"/>
              <a:buFont typeface="Bebas Neue"/>
              <a:buNone/>
              <a:defRPr sz="1000">
                <a:latin typeface="Bebas Neue"/>
                <a:ea typeface="Bebas Neue"/>
                <a:cs typeface="Bebas Neue"/>
                <a:sym typeface="Bebas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 name="Google Shape;14;p2"/>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5" name="Google Shape;15;p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 name="Google Shape;16;p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txBox="1"/>
          <p:nvPr>
            <p:ph hasCustomPrompt="1" type="title"/>
          </p:nvPr>
        </p:nvSpPr>
        <p:spPr>
          <a:xfrm>
            <a:off x="1856350" y="1757825"/>
            <a:ext cx="5431200" cy="12162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71" name="Google Shape;71;p11"/>
          <p:cNvSpPr txBox="1"/>
          <p:nvPr>
            <p:ph idx="1" type="subTitle"/>
          </p:nvPr>
        </p:nvSpPr>
        <p:spPr>
          <a:xfrm>
            <a:off x="1856350" y="2974100"/>
            <a:ext cx="5431200" cy="411600"/>
          </a:xfrm>
          <a:prstGeom prst="rect">
            <a:avLst/>
          </a:prstGeom>
          <a:gradFill>
            <a:gsLst>
              <a:gs pos="0">
                <a:schemeClr val="accent2"/>
              </a:gs>
              <a:gs pos="100000">
                <a:schemeClr val="dk2"/>
              </a:gs>
            </a:gsLst>
            <a:lin ang="5400700" scaled="0"/>
          </a:gra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2" name="Google Shape;72;p11"/>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1"/>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6" name="Google Shape;76;p1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77" name="Google Shape;77;p1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8"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 type="subTitle"/>
          </p:nvPr>
        </p:nvSpPr>
        <p:spPr>
          <a:xfrm>
            <a:off x="2431100" y="3530450"/>
            <a:ext cx="4580400" cy="411600"/>
          </a:xfrm>
          <a:prstGeom prst="rect">
            <a:avLst/>
          </a:prstGeom>
          <a:gradFill>
            <a:gsLst>
              <a:gs pos="0">
                <a:schemeClr val="accent2"/>
              </a:gs>
              <a:gs pos="100000">
                <a:schemeClr val="dk2"/>
              </a:gs>
            </a:gsLst>
            <a:lin ang="5400700" scaled="0"/>
          </a:gra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21" name="Google Shape;21;p3"/>
          <p:cNvSpPr txBox="1"/>
          <p:nvPr>
            <p:ph idx="3"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3"/>
          <p:cNvSpPr txBox="1"/>
          <p:nvPr>
            <p:ph idx="4"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5"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 name="Google Shape;24;p3"/>
          <p:cNvSpPr txBox="1"/>
          <p:nvPr>
            <p:ph idx="6"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5" name="Google Shape;25;p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6" name="Google Shape;26;p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txBox="1"/>
          <p:nvPr>
            <p:ph type="title"/>
          </p:nvPr>
        </p:nvSpPr>
        <p:spPr>
          <a:xfrm>
            <a:off x="720000" y="539500"/>
            <a:ext cx="4401300" cy="1369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4"/>
          <p:cNvSpPr txBox="1"/>
          <p:nvPr>
            <p:ph idx="1" type="body"/>
          </p:nvPr>
        </p:nvSpPr>
        <p:spPr>
          <a:xfrm>
            <a:off x="720000" y="1909375"/>
            <a:ext cx="6233400" cy="26946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lvl1pPr>
            <a:lvl2pPr indent="-317500" lvl="1" marL="914400" rtl="0">
              <a:lnSpc>
                <a:spcPct val="100000"/>
              </a:lnSpc>
              <a:spcBef>
                <a:spcPts val="1000"/>
              </a:spcBef>
              <a:spcAft>
                <a:spcPts val="0"/>
              </a:spcAft>
              <a:buClr>
                <a:schemeClr val="lt2"/>
              </a:buClr>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cxnSp>
        <p:nvCxnSpPr>
          <p:cNvPr id="30" name="Google Shape;30;p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5"/>
          <p:cNvSpPr txBox="1"/>
          <p:nvPr>
            <p:ph idx="1" type="subTitle"/>
          </p:nvPr>
        </p:nvSpPr>
        <p:spPr>
          <a:xfrm>
            <a:off x="5055284"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 name="Google Shape;35;p5"/>
          <p:cNvSpPr txBox="1"/>
          <p:nvPr>
            <p:ph idx="2" type="subTitle"/>
          </p:nvPr>
        </p:nvSpPr>
        <p:spPr>
          <a:xfrm>
            <a:off x="1583300"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3" type="subTitle"/>
          </p:nvPr>
        </p:nvSpPr>
        <p:spPr>
          <a:xfrm>
            <a:off x="50552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rtl="0" algn="ctr">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rtl="0" algn="ctr">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rtl="0" algn="ctr">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rtl="0" algn="ctr">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rtl="0" algn="ctr">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rtl="0" algn="ctr">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rtl="0" algn="ctr">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p:txBody>
      </p:sp>
      <p:sp>
        <p:nvSpPr>
          <p:cNvPr id="37" name="Google Shape;37;p5"/>
          <p:cNvSpPr txBox="1"/>
          <p:nvPr>
            <p:ph idx="4" type="subTitle"/>
          </p:nvPr>
        </p:nvSpPr>
        <p:spPr>
          <a:xfrm>
            <a:off x="1583300"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rtl="0" algn="ctr">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rtl="0" algn="ctr">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rtl="0" algn="ctr">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rtl="0" algn="ctr">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rtl="0" algn="ctr">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rtl="0" algn="ctr">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rtl="0" algn="ctr">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p:txBody>
      </p:sp>
      <p:cxnSp>
        <p:nvCxnSpPr>
          <p:cNvPr id="38" name="Google Shape;38;p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9" name="Google Shape;39;p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42" name="Google Shape;42;p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3" name="Google Shape;43;p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20000" y="5394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Nunito Light"/>
              <a:buChar char="●"/>
              <a:defRPr/>
            </a:lvl1pPr>
            <a:lvl2pPr lvl="1" rtl="0" algn="ctr">
              <a:lnSpc>
                <a:spcPct val="100000"/>
              </a:lnSpc>
              <a:spcBef>
                <a:spcPts val="0"/>
              </a:spcBef>
              <a:spcAft>
                <a:spcPts val="0"/>
              </a:spcAft>
              <a:buClr>
                <a:srgbClr val="E76A28"/>
              </a:buClr>
              <a:buSzPts val="1400"/>
              <a:buFont typeface="Nunito Light"/>
              <a:buChar char="○"/>
              <a:defRPr/>
            </a:lvl2pPr>
            <a:lvl3pPr lvl="2" rtl="0" algn="ctr">
              <a:lnSpc>
                <a:spcPct val="100000"/>
              </a:lnSpc>
              <a:spcBef>
                <a:spcPts val="0"/>
              </a:spcBef>
              <a:spcAft>
                <a:spcPts val="0"/>
              </a:spcAft>
              <a:buClr>
                <a:srgbClr val="E76A28"/>
              </a:buClr>
              <a:buSzPts val="1400"/>
              <a:buFont typeface="Nunito Light"/>
              <a:buChar char="■"/>
              <a:defRPr/>
            </a:lvl3pPr>
            <a:lvl4pPr lvl="3" rtl="0" algn="ctr">
              <a:lnSpc>
                <a:spcPct val="100000"/>
              </a:lnSpc>
              <a:spcBef>
                <a:spcPts val="0"/>
              </a:spcBef>
              <a:spcAft>
                <a:spcPts val="0"/>
              </a:spcAft>
              <a:buClr>
                <a:srgbClr val="E76A28"/>
              </a:buClr>
              <a:buSzPts val="14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400"/>
              <a:buFont typeface="Nunito Light"/>
              <a:buChar char="●"/>
              <a:defRPr/>
            </a:lvl7pPr>
            <a:lvl8pPr lvl="7" rtl="0" algn="ctr">
              <a:lnSpc>
                <a:spcPct val="100000"/>
              </a:lnSpc>
              <a:spcBef>
                <a:spcPts val="0"/>
              </a:spcBef>
              <a:spcAft>
                <a:spcPts val="0"/>
              </a:spcAft>
              <a:buClr>
                <a:srgbClr val="999999"/>
              </a:buClr>
              <a:buSzPts val="14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cxnSp>
        <p:nvCxnSpPr>
          <p:cNvPr id="47" name="Google Shape;47;p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8" name="Google Shape;48;p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1969250" y="2047600"/>
            <a:ext cx="5205300" cy="1048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51" name="Google Shape;51;p8"/>
          <p:cNvSpPr txBox="1"/>
          <p:nvPr>
            <p:ph idx="1"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p8"/>
          <p:cNvSpPr txBox="1"/>
          <p:nvPr>
            <p:ph idx="2"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8"/>
          <p:cNvSpPr txBox="1"/>
          <p:nvPr>
            <p:ph idx="3"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8"/>
          <p:cNvSpPr txBox="1"/>
          <p:nvPr>
            <p:ph idx="4"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55" name="Google Shape;55;p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9"/>
          <p:cNvSpPr txBox="1"/>
          <p:nvPr>
            <p:ph type="title"/>
          </p:nvPr>
        </p:nvSpPr>
        <p:spPr>
          <a:xfrm>
            <a:off x="2135550" y="1673950"/>
            <a:ext cx="4872900" cy="146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9" name="Google Shape;59;p9"/>
          <p:cNvSpPr txBox="1"/>
          <p:nvPr>
            <p:ph idx="1" type="subTitle"/>
          </p:nvPr>
        </p:nvSpPr>
        <p:spPr>
          <a:xfrm>
            <a:off x="2135550" y="3058350"/>
            <a:ext cx="4872900" cy="411600"/>
          </a:xfrm>
          <a:prstGeom prst="rect">
            <a:avLst/>
          </a:prstGeom>
          <a:gradFill>
            <a:gsLst>
              <a:gs pos="0">
                <a:schemeClr val="accent2"/>
              </a:gs>
              <a:gs pos="100000">
                <a:schemeClr val="dk2"/>
              </a:gs>
            </a:gsLst>
            <a:lin ang="5400700" scaled="0"/>
          </a:gra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0" name="Google Shape;60;p9"/>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9"/>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9"/>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9"/>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64" name="Google Shape;64;p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65" name="Google Shape;65;p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p:nvPr>
            <p:ph idx="2" type="pic"/>
          </p:nvPr>
        </p:nvSpPr>
        <p:spPr>
          <a:xfrm>
            <a:off x="0" y="-8100"/>
            <a:ext cx="9144000" cy="5143500"/>
          </a:xfrm>
          <a:prstGeom prst="rect">
            <a:avLst/>
          </a:prstGeom>
          <a:noFill/>
          <a:ln>
            <a:noFill/>
          </a:ln>
        </p:spPr>
      </p:sp>
      <p:sp>
        <p:nvSpPr>
          <p:cNvPr id="68" name="Google Shape;68;p10"/>
          <p:cNvSpPr txBox="1"/>
          <p:nvPr>
            <p:ph type="title"/>
          </p:nvPr>
        </p:nvSpPr>
        <p:spPr>
          <a:xfrm>
            <a:off x="720000" y="4014450"/>
            <a:ext cx="7704000" cy="572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9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Font typeface="Arimo"/>
              <a:buChar char="●"/>
              <a:defRPr>
                <a:solidFill>
                  <a:schemeClr val="dk1"/>
                </a:solidFill>
                <a:latin typeface="Arimo"/>
                <a:ea typeface="Arimo"/>
                <a:cs typeface="Arimo"/>
                <a:sym typeface="Arimo"/>
              </a:defRPr>
            </a:lvl1pPr>
            <a:lvl2pPr indent="-317500" lvl="1" marL="914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ctrTitle"/>
          </p:nvPr>
        </p:nvSpPr>
        <p:spPr>
          <a:xfrm>
            <a:off x="2002350" y="1025375"/>
            <a:ext cx="5139300" cy="2596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a:t>DATA DRIVEN </a:t>
            </a:r>
            <a:r>
              <a:rPr lang="en">
                <a:solidFill>
                  <a:schemeClr val="lt2"/>
                </a:solidFill>
              </a:rPr>
              <a:t>STOCK ANALYSIS</a:t>
            </a:r>
            <a:endParaRPr>
              <a:solidFill>
                <a:schemeClr val="lt2"/>
              </a:solidFill>
            </a:endParaRPr>
          </a:p>
        </p:txBody>
      </p:sp>
      <p:sp>
        <p:nvSpPr>
          <p:cNvPr id="84" name="Google Shape;84;p13"/>
          <p:cNvSpPr txBox="1"/>
          <p:nvPr>
            <p:ph idx="1" type="subTitle"/>
          </p:nvPr>
        </p:nvSpPr>
        <p:spPr>
          <a:xfrm>
            <a:off x="4066550" y="3621525"/>
            <a:ext cx="2800500" cy="65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Presented by</a:t>
            </a:r>
            <a:br>
              <a:rPr lang="en"/>
            </a:br>
            <a:r>
              <a:rPr lang="en"/>
              <a:t>Shanchai Kumar S</a:t>
            </a:r>
            <a:endParaRPr/>
          </a:p>
        </p:txBody>
      </p:sp>
      <p:sp>
        <p:nvSpPr>
          <p:cNvPr id="85" name="Google Shape;85;p13"/>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MENU</a:t>
            </a:r>
            <a:endParaRPr/>
          </a:p>
        </p:txBody>
      </p:sp>
      <p:sp>
        <p:nvSpPr>
          <p:cNvPr id="86" name="Google Shape;86;p13"/>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87" name="Google Shape;87;p13"/>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CONTACT</a:t>
            </a:r>
            <a:endParaRPr/>
          </a:p>
        </p:txBody>
      </p:sp>
      <p:sp>
        <p:nvSpPr>
          <p:cNvPr id="88" name="Google Shape;88;p13"/>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ANALYSIS</a:t>
            </a:r>
            <a:endParaRPr/>
          </a:p>
        </p:txBody>
      </p:sp>
      <p:grpSp>
        <p:nvGrpSpPr>
          <p:cNvPr id="89" name="Google Shape;89;p13"/>
          <p:cNvGrpSpPr/>
          <p:nvPr/>
        </p:nvGrpSpPr>
        <p:grpSpPr>
          <a:xfrm>
            <a:off x="706038" y="267220"/>
            <a:ext cx="140222" cy="140409"/>
            <a:chOff x="2741000" y="199475"/>
            <a:chExt cx="191953" cy="192210"/>
          </a:xfrm>
        </p:grpSpPr>
        <p:sp>
          <p:nvSpPr>
            <p:cNvPr id="90" name="Google Shape;90;p1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3"/>
          <p:cNvGrpSpPr/>
          <p:nvPr/>
        </p:nvGrpSpPr>
        <p:grpSpPr>
          <a:xfrm>
            <a:off x="509200" y="1240968"/>
            <a:ext cx="1885938" cy="2275613"/>
            <a:chOff x="818300" y="1811250"/>
            <a:chExt cx="1885938" cy="2275613"/>
          </a:xfrm>
        </p:grpSpPr>
        <p:grpSp>
          <p:nvGrpSpPr>
            <p:cNvPr id="100" name="Google Shape;100;p13"/>
            <p:cNvGrpSpPr/>
            <p:nvPr/>
          </p:nvGrpSpPr>
          <p:grpSpPr>
            <a:xfrm>
              <a:off x="818300" y="1811250"/>
              <a:ext cx="1616075" cy="2275613"/>
              <a:chOff x="818300" y="2144625"/>
              <a:chExt cx="1616075" cy="2275613"/>
            </a:xfrm>
          </p:grpSpPr>
          <p:grpSp>
            <p:nvGrpSpPr>
              <p:cNvPr id="101" name="Google Shape;101;p13"/>
              <p:cNvGrpSpPr/>
              <p:nvPr/>
            </p:nvGrpSpPr>
            <p:grpSpPr>
              <a:xfrm>
                <a:off x="818300" y="2470076"/>
                <a:ext cx="1616065" cy="1564413"/>
                <a:chOff x="867250" y="2531276"/>
                <a:chExt cx="1616065" cy="1564413"/>
              </a:xfrm>
            </p:grpSpPr>
            <p:sp>
              <p:nvSpPr>
                <p:cNvPr id="102" name="Google Shape;102;p13"/>
                <p:cNvSpPr/>
                <p:nvPr/>
              </p:nvSpPr>
              <p:spPr>
                <a:xfrm>
                  <a:off x="867250" y="3173775"/>
                  <a:ext cx="916982" cy="921914"/>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1490104">
                  <a:off x="1611679" y="2635340"/>
                  <a:ext cx="636418" cy="639841"/>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rot="-1490218">
                  <a:off x="1870916" y="3323079"/>
                  <a:ext cx="525709" cy="528536"/>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3"/>
              <p:cNvSpPr/>
              <p:nvPr/>
            </p:nvSpPr>
            <p:spPr>
              <a:xfrm>
                <a:off x="1075550" y="278486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972475" y="2603225"/>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354275" y="41034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3"/>
            <p:cNvSpPr/>
            <p:nvPr/>
          </p:nvSpPr>
          <p:spPr>
            <a:xfrm flipH="1">
              <a:off x="2323238" y="263425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3"/>
          <p:cNvGrpSpPr/>
          <p:nvPr/>
        </p:nvGrpSpPr>
        <p:grpSpPr>
          <a:xfrm>
            <a:off x="6810100" y="1117250"/>
            <a:ext cx="2059600" cy="2523048"/>
            <a:chOff x="2962600" y="1787438"/>
            <a:chExt cx="2059600" cy="2523048"/>
          </a:xfrm>
        </p:grpSpPr>
        <p:sp>
          <p:nvSpPr>
            <p:cNvPr id="113" name="Google Shape;113;p13"/>
            <p:cNvSpPr/>
            <p:nvPr/>
          </p:nvSpPr>
          <p:spPr>
            <a:xfrm>
              <a:off x="3488800" y="2222313"/>
              <a:ext cx="1161675" cy="555400"/>
            </a:xfrm>
            <a:custGeom>
              <a:rect b="b" l="l" r="r" t="t"/>
              <a:pathLst>
                <a:path extrusionOk="0" h="22216" w="46467">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4188475" y="2631763"/>
              <a:ext cx="74225" cy="467850"/>
            </a:xfrm>
            <a:custGeom>
              <a:rect b="b" l="l" r="r" t="t"/>
              <a:pathLst>
                <a:path extrusionOk="0" h="18714" w="2969">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904100" y="2545038"/>
              <a:ext cx="75075" cy="467850"/>
            </a:xfrm>
            <a:custGeom>
              <a:rect b="b" l="l" r="r" t="t"/>
              <a:pathLst>
                <a:path extrusionOk="0" h="18714" w="3003">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962600" y="2574213"/>
              <a:ext cx="1161675" cy="555425"/>
            </a:xfrm>
            <a:custGeom>
              <a:rect b="b" l="l" r="r" t="t"/>
              <a:pathLst>
                <a:path extrusionOk="0" h="22217" w="46467">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3491300" y="2730163"/>
              <a:ext cx="194325" cy="158475"/>
            </a:xfrm>
            <a:custGeom>
              <a:rect b="b" l="l" r="r" t="t"/>
              <a:pathLst>
                <a:path extrusionOk="0" fill="none" h="6339" w="7773">
                  <a:moveTo>
                    <a:pt x="0" y="2302"/>
                  </a:moveTo>
                  <a:cubicBezTo>
                    <a:pt x="3269" y="1"/>
                    <a:pt x="7773" y="2302"/>
                    <a:pt x="7773" y="6339"/>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452100" y="2751838"/>
              <a:ext cx="80075" cy="82600"/>
            </a:xfrm>
            <a:custGeom>
              <a:rect b="b" l="l" r="r" t="t"/>
              <a:pathLst>
                <a:path extrusionOk="0" h="3304" w="3203">
                  <a:moveTo>
                    <a:pt x="735" y="1"/>
                  </a:moveTo>
                  <a:lnTo>
                    <a:pt x="1" y="3303"/>
                  </a:lnTo>
                  <a:lnTo>
                    <a:pt x="3203" y="2303"/>
                  </a:lnTo>
                  <a:lnTo>
                    <a:pt x="7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3452100" y="2875263"/>
              <a:ext cx="194325" cy="158475"/>
            </a:xfrm>
            <a:custGeom>
              <a:rect b="b" l="l" r="r" t="t"/>
              <a:pathLst>
                <a:path extrusionOk="0" fill="none" h="6339" w="7773">
                  <a:moveTo>
                    <a:pt x="7773" y="4037"/>
                  </a:moveTo>
                  <a:cubicBezTo>
                    <a:pt x="4504" y="6339"/>
                    <a:pt x="1" y="4037"/>
                    <a:pt x="1" y="1"/>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605550" y="2929488"/>
              <a:ext cx="80075" cy="82575"/>
            </a:xfrm>
            <a:custGeom>
              <a:rect b="b" l="l" r="r" t="t"/>
              <a:pathLst>
                <a:path extrusionOk="0" h="3303" w="3203">
                  <a:moveTo>
                    <a:pt x="3203" y="0"/>
                  </a:moveTo>
                  <a:lnTo>
                    <a:pt x="0" y="1001"/>
                  </a:lnTo>
                  <a:lnTo>
                    <a:pt x="2469" y="3302"/>
                  </a:lnTo>
                  <a:lnTo>
                    <a:pt x="3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3481113" y="334370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3"/>
            <p:cNvGrpSpPr/>
            <p:nvPr/>
          </p:nvGrpSpPr>
          <p:grpSpPr>
            <a:xfrm>
              <a:off x="4068550" y="3518650"/>
              <a:ext cx="503452" cy="791836"/>
              <a:chOff x="6398413" y="1345150"/>
              <a:chExt cx="503452" cy="791836"/>
            </a:xfrm>
          </p:grpSpPr>
          <p:sp>
            <p:nvSpPr>
              <p:cNvPr id="123" name="Google Shape;123;p13"/>
              <p:cNvSpPr/>
              <p:nvPr/>
            </p:nvSpPr>
            <p:spPr>
              <a:xfrm>
                <a:off x="6450067" y="1345150"/>
                <a:ext cx="402560" cy="348494"/>
              </a:xfrm>
              <a:custGeom>
                <a:rect b="b" l="l" r="r" t="t"/>
                <a:pathLst>
                  <a:path extrusionOk="0" h="9675" w="11176">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6398413" y="1633534"/>
                <a:ext cx="503452" cy="503452"/>
              </a:xfrm>
              <a:custGeom>
                <a:rect b="b" l="l" r="r" t="t"/>
                <a:pathLst>
                  <a:path extrusionOk="0" h="13977" w="13977">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6559426" y="1757302"/>
                <a:ext cx="159821" cy="136696"/>
              </a:xfrm>
              <a:custGeom>
                <a:rect b="b" l="l" r="r" t="t"/>
                <a:pathLst>
                  <a:path extrusionOk="0" h="3795" w="4437">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6625489" y="1836585"/>
                <a:ext cx="50500" cy="159857"/>
              </a:xfrm>
              <a:custGeom>
                <a:rect b="b" l="l" r="r" t="t"/>
                <a:pathLst>
                  <a:path extrusionOk="0" h="4438" w="1402">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3"/>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3063125" y="222231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3979175" y="3518650"/>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276975" y="40433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type="title"/>
          </p:nvPr>
        </p:nvSpPr>
        <p:spPr>
          <a:xfrm>
            <a:off x="720000" y="539500"/>
            <a:ext cx="52071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Cumulative return over time</a:t>
            </a:r>
            <a:endParaRPr/>
          </a:p>
        </p:txBody>
      </p:sp>
      <p:sp>
        <p:nvSpPr>
          <p:cNvPr id="250" name="Google Shape;250;p22"/>
          <p:cNvSpPr txBox="1"/>
          <p:nvPr>
            <p:ph idx="1" type="body"/>
          </p:nvPr>
        </p:nvSpPr>
        <p:spPr>
          <a:xfrm>
            <a:off x="720000" y="1279650"/>
            <a:ext cx="7628400" cy="3324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b="1" lang="en" sz="1600"/>
              <a:t>Objective:</a:t>
            </a:r>
            <a:r>
              <a:rPr lang="en"/>
              <a:t> Show the cumulative return of each stock from the beginning of the year to the end</a:t>
            </a:r>
            <a:endParaRPr/>
          </a:p>
          <a:p>
            <a:pPr indent="0" lvl="0" marL="0" marR="0" rtl="0" algn="l">
              <a:lnSpc>
                <a:spcPct val="115000"/>
              </a:lnSpc>
              <a:spcBef>
                <a:spcPts val="1000"/>
              </a:spcBef>
              <a:spcAft>
                <a:spcPts val="0"/>
              </a:spcAft>
              <a:buNone/>
            </a:pPr>
            <a:r>
              <a:rPr b="1" lang="en" sz="1600"/>
              <a:t>Reason:</a:t>
            </a:r>
            <a:r>
              <a:rPr lang="en"/>
              <a:t> The cumulative return is an important metric to visualize overall performance and growth over time. This helps users compare how different stocks performed relative to each other.</a:t>
            </a:r>
            <a:endParaRPr/>
          </a:p>
          <a:p>
            <a:pPr indent="0" lvl="0" marL="0" marR="0" rtl="0" algn="l">
              <a:lnSpc>
                <a:spcPct val="115000"/>
              </a:lnSpc>
              <a:spcBef>
                <a:spcPts val="1000"/>
              </a:spcBef>
              <a:spcAft>
                <a:spcPts val="0"/>
              </a:spcAft>
              <a:buNone/>
            </a:pPr>
            <a:r>
              <a:rPr b="1" lang="en" sz="1600"/>
              <a:t>Metrics:</a:t>
            </a:r>
            <a:endParaRPr b="1" sz="1600"/>
          </a:p>
          <a:p>
            <a:pPr indent="-330200" lvl="0" marL="457200" rtl="0" algn="l">
              <a:lnSpc>
                <a:spcPct val="115000"/>
              </a:lnSpc>
              <a:spcBef>
                <a:spcPts val="1200"/>
              </a:spcBef>
              <a:spcAft>
                <a:spcPts val="0"/>
              </a:spcAft>
              <a:buSzPts val="1600"/>
              <a:buChar char="❖"/>
            </a:pPr>
            <a:r>
              <a:rPr lang="en"/>
              <a:t>For each stock, calculate the cumulative return by applying a running total of daily returns.</a:t>
            </a:r>
            <a:endParaRPr/>
          </a:p>
          <a:p>
            <a:pPr indent="-330200" lvl="0" marL="457200" rtl="0" algn="l">
              <a:lnSpc>
                <a:spcPct val="115000"/>
              </a:lnSpc>
              <a:spcBef>
                <a:spcPts val="0"/>
              </a:spcBef>
              <a:spcAft>
                <a:spcPts val="0"/>
              </a:spcAft>
              <a:buSzPts val="1600"/>
              <a:buChar char="❖"/>
            </a:pPr>
            <a:r>
              <a:rPr lang="en"/>
              <a:t>Plot a line chart for the top 5 performing stocks (based on cumulative return) over the course of the year.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113175" y="539500"/>
            <a:ext cx="90309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Visualization for cumulative return over time in streamlit</a:t>
            </a:r>
            <a:endParaRPr sz="3500"/>
          </a:p>
          <a:p>
            <a:pPr indent="0" lvl="0" marL="0" rtl="0" algn="l">
              <a:spcBef>
                <a:spcPts val="0"/>
              </a:spcBef>
              <a:spcAft>
                <a:spcPts val="0"/>
              </a:spcAft>
              <a:buNone/>
            </a:pPr>
            <a:r>
              <a:t/>
            </a:r>
            <a:endParaRPr/>
          </a:p>
        </p:txBody>
      </p:sp>
      <p:sp>
        <p:nvSpPr>
          <p:cNvPr id="256" name="Google Shape;256;p23"/>
          <p:cNvSpPr txBox="1"/>
          <p:nvPr>
            <p:ph idx="1" type="body"/>
          </p:nvPr>
        </p:nvSpPr>
        <p:spPr>
          <a:xfrm>
            <a:off x="720000" y="1909375"/>
            <a:ext cx="6233400" cy="2694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pic>
        <p:nvPicPr>
          <p:cNvPr id="257" name="Google Shape;257;p23"/>
          <p:cNvPicPr preferRelativeResize="0"/>
          <p:nvPr/>
        </p:nvPicPr>
        <p:blipFill>
          <a:blip r:embed="rId3">
            <a:alphaModFix/>
          </a:blip>
          <a:stretch>
            <a:fillRect/>
          </a:stretch>
        </p:blipFill>
        <p:spPr>
          <a:xfrm>
            <a:off x="1390625" y="1205150"/>
            <a:ext cx="6476000" cy="339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167875" y="539500"/>
            <a:ext cx="87549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Visualization for cumulative return over time in Power bi</a:t>
            </a:r>
            <a:endParaRPr sz="3500"/>
          </a:p>
          <a:p>
            <a:pPr indent="0" lvl="0" marL="0" rtl="0" algn="l">
              <a:spcBef>
                <a:spcPts val="0"/>
              </a:spcBef>
              <a:spcAft>
                <a:spcPts val="0"/>
              </a:spcAft>
              <a:buNone/>
            </a:pPr>
            <a:r>
              <a:t/>
            </a:r>
            <a:endParaRPr/>
          </a:p>
        </p:txBody>
      </p:sp>
      <p:sp>
        <p:nvSpPr>
          <p:cNvPr id="263" name="Google Shape;263;p24"/>
          <p:cNvSpPr txBox="1"/>
          <p:nvPr>
            <p:ph idx="1" type="body"/>
          </p:nvPr>
        </p:nvSpPr>
        <p:spPr>
          <a:xfrm>
            <a:off x="720000" y="1909375"/>
            <a:ext cx="6233400" cy="2694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pic>
        <p:nvPicPr>
          <p:cNvPr id="264" name="Google Shape;264;p24"/>
          <p:cNvPicPr preferRelativeResize="0"/>
          <p:nvPr/>
        </p:nvPicPr>
        <p:blipFill>
          <a:blip r:embed="rId3">
            <a:alphaModFix/>
          </a:blip>
          <a:stretch>
            <a:fillRect/>
          </a:stretch>
        </p:blipFill>
        <p:spPr>
          <a:xfrm>
            <a:off x="-26675" y="1608351"/>
            <a:ext cx="9144000" cy="2465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720000" y="539500"/>
            <a:ext cx="52071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Sector wise performance</a:t>
            </a:r>
            <a:endParaRPr/>
          </a:p>
        </p:txBody>
      </p:sp>
      <p:sp>
        <p:nvSpPr>
          <p:cNvPr id="270" name="Google Shape;270;p25"/>
          <p:cNvSpPr txBox="1"/>
          <p:nvPr>
            <p:ph idx="1" type="body"/>
          </p:nvPr>
        </p:nvSpPr>
        <p:spPr>
          <a:xfrm>
            <a:off x="720000" y="1279650"/>
            <a:ext cx="7628400" cy="3324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t>Objective:</a:t>
            </a:r>
            <a:r>
              <a:rPr lang="en"/>
              <a:t> Provide a breakdown of stock performance by sector (sector data shared as csv).</a:t>
            </a:r>
            <a:endParaRPr/>
          </a:p>
          <a:p>
            <a:pPr indent="0" lvl="0" marL="0" rtl="0" algn="l">
              <a:lnSpc>
                <a:spcPct val="115000"/>
              </a:lnSpc>
              <a:spcBef>
                <a:spcPts val="1200"/>
              </a:spcBef>
              <a:spcAft>
                <a:spcPts val="0"/>
              </a:spcAft>
              <a:buNone/>
            </a:pPr>
            <a:r>
              <a:rPr b="1" lang="en" sz="1600"/>
              <a:t>Reason: </a:t>
            </a:r>
            <a:r>
              <a:rPr lang="en"/>
              <a:t>Investors and analysts often look at sector performance to gauge market sentiment in specific industries (e.g., IT, Financials, Energy, etc.).</a:t>
            </a:r>
            <a:endParaRPr/>
          </a:p>
          <a:p>
            <a:pPr indent="0" lvl="0" marL="0" rtl="0" algn="l">
              <a:lnSpc>
                <a:spcPct val="115000"/>
              </a:lnSpc>
              <a:spcBef>
                <a:spcPts val="1200"/>
              </a:spcBef>
              <a:spcAft>
                <a:spcPts val="0"/>
              </a:spcAft>
              <a:buNone/>
            </a:pPr>
            <a:r>
              <a:rPr b="1" lang="en" sz="1600"/>
              <a:t>Metrics:</a:t>
            </a:r>
            <a:endParaRPr b="1" sz="1600"/>
          </a:p>
          <a:p>
            <a:pPr indent="-330200" lvl="0" marL="457200" rtl="0" algn="l">
              <a:lnSpc>
                <a:spcPct val="115000"/>
              </a:lnSpc>
              <a:spcBef>
                <a:spcPts val="1200"/>
              </a:spcBef>
              <a:spcAft>
                <a:spcPts val="0"/>
              </a:spcAft>
              <a:buSzPts val="1600"/>
              <a:buChar char="❖"/>
            </a:pPr>
            <a:r>
              <a:rPr lang="en"/>
              <a:t>Classify each stock by its sector (this can be done by adding a separate dataset or manually mapping sectors to stocks).</a:t>
            </a:r>
            <a:endParaRPr/>
          </a:p>
          <a:p>
            <a:pPr indent="-330200" lvl="0" marL="457200" rtl="0" algn="l">
              <a:lnSpc>
                <a:spcPct val="115000"/>
              </a:lnSpc>
              <a:spcBef>
                <a:spcPts val="0"/>
              </a:spcBef>
              <a:spcAft>
                <a:spcPts val="0"/>
              </a:spcAft>
              <a:buSzPts val="1600"/>
              <a:buChar char="❖"/>
            </a:pPr>
            <a:r>
              <a:rPr lang="en"/>
              <a:t>Calculate the average yearly return for each sector.</a:t>
            </a:r>
            <a:endParaRPr/>
          </a:p>
          <a:p>
            <a:pPr indent="-330200" lvl="0" marL="457200" rtl="0" algn="l">
              <a:lnSpc>
                <a:spcPct val="115000"/>
              </a:lnSpc>
              <a:spcBef>
                <a:spcPts val="0"/>
              </a:spcBef>
              <a:spcAft>
                <a:spcPts val="0"/>
              </a:spcAft>
              <a:buSzPts val="1600"/>
              <a:buChar char="❖"/>
            </a:pPr>
            <a:r>
              <a:rPr lang="en"/>
              <a:t>Plot a bar chart showing the average performance for each sector.</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221850" y="457425"/>
            <a:ext cx="8700300" cy="13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Visualization for sector wise performance in streamlit</a:t>
            </a:r>
            <a:endParaRPr sz="3500"/>
          </a:p>
          <a:p>
            <a:pPr indent="0" lvl="0" marL="0" rtl="0" algn="ctr">
              <a:spcBef>
                <a:spcPts val="0"/>
              </a:spcBef>
              <a:spcAft>
                <a:spcPts val="0"/>
              </a:spcAft>
              <a:buNone/>
            </a:pPr>
            <a:r>
              <a:t/>
            </a:r>
            <a:endParaRPr/>
          </a:p>
        </p:txBody>
      </p:sp>
      <p:sp>
        <p:nvSpPr>
          <p:cNvPr id="276" name="Google Shape;276;p26"/>
          <p:cNvSpPr txBox="1"/>
          <p:nvPr>
            <p:ph idx="1" type="body"/>
          </p:nvPr>
        </p:nvSpPr>
        <p:spPr>
          <a:xfrm>
            <a:off x="720000" y="1909375"/>
            <a:ext cx="6233400" cy="2694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pic>
        <p:nvPicPr>
          <p:cNvPr id="277" name="Google Shape;277;p26"/>
          <p:cNvPicPr preferRelativeResize="0"/>
          <p:nvPr/>
        </p:nvPicPr>
        <p:blipFill>
          <a:blip r:embed="rId3">
            <a:alphaModFix/>
          </a:blip>
          <a:stretch>
            <a:fillRect/>
          </a:stretch>
        </p:blipFill>
        <p:spPr>
          <a:xfrm>
            <a:off x="1005273" y="1114400"/>
            <a:ext cx="7133449" cy="329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167875" y="539500"/>
            <a:ext cx="8754900" cy="13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Visualization for sector wise performance in Power bi</a:t>
            </a:r>
            <a:endParaRPr sz="3500"/>
          </a:p>
          <a:p>
            <a:pPr indent="0" lvl="0" marL="0" rtl="0" algn="l">
              <a:spcBef>
                <a:spcPts val="0"/>
              </a:spcBef>
              <a:spcAft>
                <a:spcPts val="0"/>
              </a:spcAft>
              <a:buNone/>
            </a:pPr>
            <a:r>
              <a:t/>
            </a:r>
            <a:endParaRPr/>
          </a:p>
        </p:txBody>
      </p:sp>
      <p:sp>
        <p:nvSpPr>
          <p:cNvPr id="283" name="Google Shape;283;p27"/>
          <p:cNvSpPr txBox="1"/>
          <p:nvPr>
            <p:ph idx="1" type="body"/>
          </p:nvPr>
        </p:nvSpPr>
        <p:spPr>
          <a:xfrm>
            <a:off x="720000" y="1909375"/>
            <a:ext cx="6233400" cy="2694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pic>
        <p:nvPicPr>
          <p:cNvPr id="284" name="Google Shape;284;p27"/>
          <p:cNvPicPr preferRelativeResize="0"/>
          <p:nvPr/>
        </p:nvPicPr>
        <p:blipFill>
          <a:blip r:embed="rId3">
            <a:alphaModFix/>
          </a:blip>
          <a:stretch>
            <a:fillRect/>
          </a:stretch>
        </p:blipFill>
        <p:spPr>
          <a:xfrm>
            <a:off x="1779225" y="1186000"/>
            <a:ext cx="5585549" cy="328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type="title"/>
          </p:nvPr>
        </p:nvSpPr>
        <p:spPr>
          <a:xfrm>
            <a:off x="720000" y="539500"/>
            <a:ext cx="52071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 price correlation</a:t>
            </a:r>
            <a:endParaRPr/>
          </a:p>
        </p:txBody>
      </p:sp>
      <p:sp>
        <p:nvSpPr>
          <p:cNvPr id="290" name="Google Shape;290;p28"/>
          <p:cNvSpPr txBox="1"/>
          <p:nvPr>
            <p:ph idx="1" type="body"/>
          </p:nvPr>
        </p:nvSpPr>
        <p:spPr>
          <a:xfrm>
            <a:off x="720000" y="1279650"/>
            <a:ext cx="7628400" cy="3324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t>Objective:</a:t>
            </a:r>
            <a:r>
              <a:rPr lang="en"/>
              <a:t> Visualize the correlation between the stock prices of different companies.</a:t>
            </a:r>
            <a:endParaRPr/>
          </a:p>
          <a:p>
            <a:pPr indent="0" lvl="0" marL="0" rtl="0" algn="l">
              <a:lnSpc>
                <a:spcPct val="115000"/>
              </a:lnSpc>
              <a:spcBef>
                <a:spcPts val="1200"/>
              </a:spcBef>
              <a:spcAft>
                <a:spcPts val="0"/>
              </a:spcAft>
              <a:buNone/>
            </a:pPr>
            <a:r>
              <a:rPr b="1" lang="en" sz="1600"/>
              <a:t>Reason: </a:t>
            </a:r>
            <a:r>
              <a:rPr lang="en"/>
              <a:t>This analysis is valuable to understand if certain stocks tend to move in tandem (e.g., correlated with market trends or sector performance).</a:t>
            </a:r>
            <a:endParaRPr/>
          </a:p>
          <a:p>
            <a:pPr indent="0" lvl="0" marL="0" rtl="0" algn="l">
              <a:lnSpc>
                <a:spcPct val="115000"/>
              </a:lnSpc>
              <a:spcBef>
                <a:spcPts val="1200"/>
              </a:spcBef>
              <a:spcAft>
                <a:spcPts val="0"/>
              </a:spcAft>
              <a:buNone/>
            </a:pPr>
            <a:r>
              <a:rPr b="1" lang="en" sz="1600"/>
              <a:t>Metrics:</a:t>
            </a:r>
            <a:endParaRPr b="1" sz="1600"/>
          </a:p>
          <a:p>
            <a:pPr indent="-330200" lvl="0" marL="457200" rtl="0" algn="l">
              <a:lnSpc>
                <a:spcPct val="115000"/>
              </a:lnSpc>
              <a:spcBef>
                <a:spcPts val="1200"/>
              </a:spcBef>
              <a:spcAft>
                <a:spcPts val="0"/>
              </a:spcAft>
              <a:buSzPts val="1600"/>
              <a:buChar char="❖"/>
            </a:pPr>
            <a:r>
              <a:rPr lang="en"/>
              <a:t>Calculate the correlation coefficient between the closing percentage of different stocks. For this, use the pandas.DataFrame.corr() method.</a:t>
            </a:r>
            <a:endParaRPr/>
          </a:p>
          <a:p>
            <a:pPr indent="-330200" lvl="0" marL="457200" rtl="0" algn="l">
              <a:lnSpc>
                <a:spcPct val="115000"/>
              </a:lnSpc>
              <a:spcBef>
                <a:spcPts val="0"/>
              </a:spcBef>
              <a:spcAft>
                <a:spcPts val="0"/>
              </a:spcAft>
              <a:buSzPts val="1600"/>
              <a:buChar char="❖"/>
            </a:pPr>
            <a:r>
              <a:rPr lang="en"/>
              <a:t>Create a correlation matrix to identify how stocks are related to each other.</a:t>
            </a:r>
            <a:endParaRPr/>
          </a:p>
          <a:p>
            <a:pPr indent="-330200" lvl="0" marL="457200" rtl="0" algn="l">
              <a:lnSpc>
                <a:spcPct val="115000"/>
              </a:lnSpc>
              <a:spcBef>
                <a:spcPts val="0"/>
              </a:spcBef>
              <a:spcAft>
                <a:spcPts val="0"/>
              </a:spcAft>
              <a:buSzPts val="1600"/>
              <a:buChar char="❖"/>
            </a:pPr>
            <a:r>
              <a:rPr lang="en"/>
              <a:t>Plot a heatmap of the correlation matrix to visualize these relationships.</a:t>
            </a:r>
            <a:endParaRPr b="1"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208925" y="539500"/>
            <a:ext cx="8700300" cy="13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Visualization for stock price correlation in streamlit</a:t>
            </a:r>
            <a:endParaRPr sz="3500"/>
          </a:p>
          <a:p>
            <a:pPr indent="0" lvl="0" marL="0" rtl="0" algn="l">
              <a:spcBef>
                <a:spcPts val="0"/>
              </a:spcBef>
              <a:spcAft>
                <a:spcPts val="0"/>
              </a:spcAft>
              <a:buNone/>
            </a:pPr>
            <a:r>
              <a:t/>
            </a:r>
            <a:endParaRPr/>
          </a:p>
        </p:txBody>
      </p:sp>
      <p:pic>
        <p:nvPicPr>
          <p:cNvPr id="296" name="Google Shape;296;p29"/>
          <p:cNvPicPr preferRelativeResize="0"/>
          <p:nvPr/>
        </p:nvPicPr>
        <p:blipFill>
          <a:blip r:embed="rId3">
            <a:alphaModFix/>
          </a:blip>
          <a:stretch>
            <a:fillRect/>
          </a:stretch>
        </p:blipFill>
        <p:spPr>
          <a:xfrm>
            <a:off x="1786951" y="1232600"/>
            <a:ext cx="5570099" cy="3371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type="title"/>
          </p:nvPr>
        </p:nvSpPr>
        <p:spPr>
          <a:xfrm>
            <a:off x="720000" y="539500"/>
            <a:ext cx="74367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Gainers and losers (month wise)</a:t>
            </a:r>
            <a:endParaRPr/>
          </a:p>
        </p:txBody>
      </p:sp>
      <p:sp>
        <p:nvSpPr>
          <p:cNvPr id="302" name="Google Shape;302;p30"/>
          <p:cNvSpPr txBox="1"/>
          <p:nvPr>
            <p:ph idx="1" type="body"/>
          </p:nvPr>
        </p:nvSpPr>
        <p:spPr>
          <a:xfrm>
            <a:off x="720000" y="1279650"/>
            <a:ext cx="7628400" cy="3324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t>Objective: </a:t>
            </a:r>
            <a:r>
              <a:rPr lang="en"/>
              <a:t>Provide monthly breakdowns of the top-performing and worst-performing stocks.</a:t>
            </a:r>
            <a:endParaRPr/>
          </a:p>
          <a:p>
            <a:pPr indent="0" lvl="0" marL="0" rtl="0" algn="l">
              <a:lnSpc>
                <a:spcPct val="115000"/>
              </a:lnSpc>
              <a:spcBef>
                <a:spcPts val="1200"/>
              </a:spcBef>
              <a:spcAft>
                <a:spcPts val="0"/>
              </a:spcAft>
              <a:buNone/>
            </a:pPr>
            <a:r>
              <a:rPr b="1" lang="en" sz="1600"/>
              <a:t>Reason: </a:t>
            </a:r>
            <a:r>
              <a:rPr lang="en"/>
              <a:t>This analysis will allow users to observe more granular trends and understand which stocks are gaining or losing momentum on a monthly basis.</a:t>
            </a:r>
            <a:endParaRPr/>
          </a:p>
          <a:p>
            <a:pPr indent="0" lvl="0" marL="0" rtl="0" algn="l">
              <a:lnSpc>
                <a:spcPct val="115000"/>
              </a:lnSpc>
              <a:spcBef>
                <a:spcPts val="1200"/>
              </a:spcBef>
              <a:spcAft>
                <a:spcPts val="0"/>
              </a:spcAft>
              <a:buNone/>
            </a:pPr>
            <a:r>
              <a:rPr b="1" lang="en" sz="1600"/>
              <a:t>Metrics:</a:t>
            </a:r>
            <a:endParaRPr b="1" sz="1600"/>
          </a:p>
          <a:p>
            <a:pPr indent="-330200" lvl="0" marL="457200" rtl="0" algn="l">
              <a:lnSpc>
                <a:spcPct val="115000"/>
              </a:lnSpc>
              <a:spcBef>
                <a:spcPts val="1200"/>
              </a:spcBef>
              <a:spcAft>
                <a:spcPts val="0"/>
              </a:spcAft>
              <a:buSzPts val="1600"/>
              <a:buChar char="❖"/>
            </a:pPr>
            <a:r>
              <a:rPr lang="en"/>
              <a:t>Group the stock data by month and calculate the monthly return for each stock.</a:t>
            </a:r>
            <a:endParaRPr/>
          </a:p>
          <a:p>
            <a:pPr indent="-330200" lvl="0" marL="457200" rtl="0" algn="l">
              <a:lnSpc>
                <a:spcPct val="115000"/>
              </a:lnSpc>
              <a:spcBef>
                <a:spcPts val="0"/>
              </a:spcBef>
              <a:spcAft>
                <a:spcPts val="0"/>
              </a:spcAft>
              <a:buSzPts val="1600"/>
              <a:buChar char="❖"/>
            </a:pPr>
            <a:r>
              <a:rPr lang="en"/>
              <a:t>For each month, identify the top 5 gainers and top 5 losers based on percentage change.</a:t>
            </a:r>
            <a:endParaRPr/>
          </a:p>
          <a:p>
            <a:pPr indent="-330200" lvl="0" marL="457200" rtl="0" algn="l">
              <a:lnSpc>
                <a:spcPct val="115000"/>
              </a:lnSpc>
              <a:spcBef>
                <a:spcPts val="0"/>
              </a:spcBef>
              <a:spcAft>
                <a:spcPts val="0"/>
              </a:spcAft>
              <a:buSzPts val="1600"/>
              <a:buChar char="❖"/>
            </a:pPr>
            <a:r>
              <a:rPr lang="en"/>
              <a:t>Create a dashboard-style visualization with 5 charts showing top gainers and losers for each month (12 months total).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txBox="1"/>
          <p:nvPr>
            <p:ph type="title"/>
          </p:nvPr>
        </p:nvSpPr>
        <p:spPr>
          <a:xfrm>
            <a:off x="208925" y="539500"/>
            <a:ext cx="8700300" cy="13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Visualization for Top 5 gainers &amp; losers in streamlit</a:t>
            </a:r>
            <a:endParaRPr sz="3500"/>
          </a:p>
          <a:p>
            <a:pPr indent="0" lvl="0" marL="0" rtl="0" algn="l">
              <a:spcBef>
                <a:spcPts val="0"/>
              </a:spcBef>
              <a:spcAft>
                <a:spcPts val="0"/>
              </a:spcAft>
              <a:buNone/>
            </a:pPr>
            <a:r>
              <a:t/>
            </a:r>
            <a:endParaRPr/>
          </a:p>
        </p:txBody>
      </p:sp>
      <p:pic>
        <p:nvPicPr>
          <p:cNvPr id="308" name="Google Shape;308;p31"/>
          <p:cNvPicPr preferRelativeResize="0"/>
          <p:nvPr/>
        </p:nvPicPr>
        <p:blipFill>
          <a:blip r:embed="rId3">
            <a:alphaModFix/>
          </a:blip>
          <a:stretch>
            <a:fillRect/>
          </a:stretch>
        </p:blipFill>
        <p:spPr>
          <a:xfrm>
            <a:off x="1075675" y="1350375"/>
            <a:ext cx="3194855" cy="3253601"/>
          </a:xfrm>
          <a:prstGeom prst="rect">
            <a:avLst/>
          </a:prstGeom>
          <a:noFill/>
          <a:ln>
            <a:noFill/>
          </a:ln>
        </p:spPr>
      </p:pic>
      <p:pic>
        <p:nvPicPr>
          <p:cNvPr id="309" name="Google Shape;309;p31"/>
          <p:cNvPicPr preferRelativeResize="0"/>
          <p:nvPr/>
        </p:nvPicPr>
        <p:blipFill>
          <a:blip r:embed="rId4">
            <a:alphaModFix/>
          </a:blip>
          <a:stretch>
            <a:fillRect/>
          </a:stretch>
        </p:blipFill>
        <p:spPr>
          <a:xfrm>
            <a:off x="5108600" y="1350375"/>
            <a:ext cx="3077013" cy="3253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p:nvPr/>
        </p:nvSpPr>
        <p:spPr>
          <a:xfrm>
            <a:off x="756165" y="1795875"/>
            <a:ext cx="2157300" cy="2157300"/>
          </a:xfrm>
          <a:prstGeom prst="ellipse">
            <a:avLst/>
          </a:prstGeom>
          <a:solidFill>
            <a:schemeClr val="lt1"/>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Outline :</a:t>
            </a:r>
            <a:endParaRPr/>
          </a:p>
        </p:txBody>
      </p:sp>
      <p:grpSp>
        <p:nvGrpSpPr>
          <p:cNvPr id="140" name="Google Shape;140;p14"/>
          <p:cNvGrpSpPr/>
          <p:nvPr/>
        </p:nvGrpSpPr>
        <p:grpSpPr>
          <a:xfrm>
            <a:off x="1164993" y="2049047"/>
            <a:ext cx="1368248" cy="1650957"/>
            <a:chOff x="818300" y="1811250"/>
            <a:chExt cx="1885938" cy="2275613"/>
          </a:xfrm>
        </p:grpSpPr>
        <p:grpSp>
          <p:nvGrpSpPr>
            <p:cNvPr id="141" name="Google Shape;141;p14"/>
            <p:cNvGrpSpPr/>
            <p:nvPr/>
          </p:nvGrpSpPr>
          <p:grpSpPr>
            <a:xfrm>
              <a:off x="818300" y="1811250"/>
              <a:ext cx="1616075" cy="2275613"/>
              <a:chOff x="818300" y="2144625"/>
              <a:chExt cx="1616075" cy="2275613"/>
            </a:xfrm>
          </p:grpSpPr>
          <p:grpSp>
            <p:nvGrpSpPr>
              <p:cNvPr id="142" name="Google Shape;142;p14"/>
              <p:cNvGrpSpPr/>
              <p:nvPr/>
            </p:nvGrpSpPr>
            <p:grpSpPr>
              <a:xfrm>
                <a:off x="818300" y="2470076"/>
                <a:ext cx="1616065" cy="1564413"/>
                <a:chOff x="867250" y="2531276"/>
                <a:chExt cx="1616065" cy="1564413"/>
              </a:xfrm>
            </p:grpSpPr>
            <p:sp>
              <p:nvSpPr>
                <p:cNvPr id="143" name="Google Shape;143;p14"/>
                <p:cNvSpPr/>
                <p:nvPr/>
              </p:nvSpPr>
              <p:spPr>
                <a:xfrm>
                  <a:off x="867250" y="3173775"/>
                  <a:ext cx="916982" cy="921914"/>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rot="-1490104">
                  <a:off x="1611679" y="2635340"/>
                  <a:ext cx="636418" cy="639841"/>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rot="-1490218">
                  <a:off x="1870916" y="3323079"/>
                  <a:ext cx="525709" cy="528536"/>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4"/>
              <p:cNvSpPr/>
              <p:nvPr/>
            </p:nvSpPr>
            <p:spPr>
              <a:xfrm>
                <a:off x="1075550" y="278486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972475" y="2603225"/>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2354275" y="41034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4"/>
            <p:cNvSpPr/>
            <p:nvPr/>
          </p:nvSpPr>
          <p:spPr>
            <a:xfrm flipH="1">
              <a:off x="2323238" y="263425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3" name="Google Shape;153;p14"/>
          <p:cNvCxnSpPr>
            <a:stCxn id="138" idx="6"/>
            <a:endCxn id="154" idx="6"/>
          </p:cNvCxnSpPr>
          <p:nvPr/>
        </p:nvCxnSpPr>
        <p:spPr>
          <a:xfrm flipH="1" rot="10800000">
            <a:off x="2913465" y="1561725"/>
            <a:ext cx="1170900" cy="1312800"/>
          </a:xfrm>
          <a:prstGeom prst="straightConnector1">
            <a:avLst/>
          </a:prstGeom>
          <a:noFill/>
          <a:ln cap="flat" cmpd="sng" w="9525">
            <a:solidFill>
              <a:schemeClr val="dk1"/>
            </a:solidFill>
            <a:prstDash val="solid"/>
            <a:round/>
            <a:headEnd len="med" w="med" type="none"/>
            <a:tailEnd len="med" w="med" type="oval"/>
          </a:ln>
        </p:spPr>
      </p:cxnSp>
      <p:cxnSp>
        <p:nvCxnSpPr>
          <p:cNvPr id="155" name="Google Shape;155;p14"/>
          <p:cNvCxnSpPr>
            <a:stCxn id="138" idx="6"/>
            <a:endCxn id="156" idx="6"/>
          </p:cNvCxnSpPr>
          <p:nvPr/>
        </p:nvCxnSpPr>
        <p:spPr>
          <a:xfrm>
            <a:off x="2913465" y="2874525"/>
            <a:ext cx="1170900" cy="1350900"/>
          </a:xfrm>
          <a:prstGeom prst="straightConnector1">
            <a:avLst/>
          </a:prstGeom>
          <a:noFill/>
          <a:ln cap="flat" cmpd="sng" w="9525">
            <a:solidFill>
              <a:schemeClr val="dk1"/>
            </a:solidFill>
            <a:prstDash val="solid"/>
            <a:round/>
            <a:headEnd len="med" w="med" type="none"/>
            <a:tailEnd len="med" w="med" type="oval"/>
          </a:ln>
        </p:spPr>
      </p:cxnSp>
      <p:cxnSp>
        <p:nvCxnSpPr>
          <p:cNvPr id="157" name="Google Shape;157;p14"/>
          <p:cNvCxnSpPr>
            <a:stCxn id="138" idx="6"/>
            <a:endCxn id="158" idx="6"/>
          </p:cNvCxnSpPr>
          <p:nvPr/>
        </p:nvCxnSpPr>
        <p:spPr>
          <a:xfrm flipH="1" rot="10800000">
            <a:off x="2913465" y="2227725"/>
            <a:ext cx="1170900" cy="646800"/>
          </a:xfrm>
          <a:prstGeom prst="straightConnector1">
            <a:avLst/>
          </a:prstGeom>
          <a:noFill/>
          <a:ln cap="flat" cmpd="sng" w="9525">
            <a:solidFill>
              <a:schemeClr val="dk1"/>
            </a:solidFill>
            <a:prstDash val="solid"/>
            <a:round/>
            <a:headEnd len="med" w="med" type="none"/>
            <a:tailEnd len="med" w="med" type="oval"/>
          </a:ln>
        </p:spPr>
      </p:cxnSp>
      <p:cxnSp>
        <p:nvCxnSpPr>
          <p:cNvPr id="159" name="Google Shape;159;p14"/>
          <p:cNvCxnSpPr>
            <a:stCxn id="138" idx="6"/>
            <a:endCxn id="160" idx="6"/>
          </p:cNvCxnSpPr>
          <p:nvPr/>
        </p:nvCxnSpPr>
        <p:spPr>
          <a:xfrm>
            <a:off x="2913465" y="2874525"/>
            <a:ext cx="1170900" cy="18900"/>
          </a:xfrm>
          <a:prstGeom prst="straightConnector1">
            <a:avLst/>
          </a:prstGeom>
          <a:noFill/>
          <a:ln cap="flat" cmpd="sng" w="9525">
            <a:solidFill>
              <a:schemeClr val="dk1"/>
            </a:solidFill>
            <a:prstDash val="solid"/>
            <a:round/>
            <a:headEnd len="med" w="med" type="none"/>
            <a:tailEnd len="med" w="med" type="oval"/>
          </a:ln>
        </p:spPr>
      </p:cxnSp>
      <p:cxnSp>
        <p:nvCxnSpPr>
          <p:cNvPr id="161" name="Google Shape;161;p14"/>
          <p:cNvCxnSpPr>
            <a:stCxn id="138" idx="6"/>
            <a:endCxn id="162" idx="6"/>
          </p:cNvCxnSpPr>
          <p:nvPr/>
        </p:nvCxnSpPr>
        <p:spPr>
          <a:xfrm>
            <a:off x="2913465" y="2874525"/>
            <a:ext cx="1170900" cy="684900"/>
          </a:xfrm>
          <a:prstGeom prst="straightConnector1">
            <a:avLst/>
          </a:prstGeom>
          <a:noFill/>
          <a:ln cap="flat" cmpd="sng" w="9525">
            <a:solidFill>
              <a:schemeClr val="dk1"/>
            </a:solidFill>
            <a:prstDash val="solid"/>
            <a:round/>
            <a:headEnd len="med" w="med" type="none"/>
            <a:tailEnd len="med" w="med" type="oval"/>
          </a:ln>
        </p:spPr>
      </p:cxnSp>
      <p:grpSp>
        <p:nvGrpSpPr>
          <p:cNvPr id="163" name="Google Shape;163;p14"/>
          <p:cNvGrpSpPr/>
          <p:nvPr/>
        </p:nvGrpSpPr>
        <p:grpSpPr>
          <a:xfrm>
            <a:off x="4084476" y="1242845"/>
            <a:ext cx="4346300" cy="637800"/>
            <a:chOff x="4084476" y="1242845"/>
            <a:chExt cx="4346300" cy="637800"/>
          </a:xfrm>
        </p:grpSpPr>
        <p:sp>
          <p:nvSpPr>
            <p:cNvPr id="154" name="Google Shape;154;p14"/>
            <p:cNvSpPr/>
            <p:nvPr/>
          </p:nvSpPr>
          <p:spPr>
            <a:xfrm flipH="1">
              <a:off x="4084476" y="1242845"/>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sp>
          <p:nvSpPr>
            <p:cNvPr id="164" name="Google Shape;164;p14"/>
            <p:cNvSpPr txBox="1"/>
            <p:nvPr/>
          </p:nvSpPr>
          <p:spPr>
            <a:xfrm flipH="1">
              <a:off x="5379776" y="1287400"/>
              <a:ext cx="3051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Problem statement</a:t>
              </a:r>
              <a:endParaRPr sz="2700">
                <a:solidFill>
                  <a:schemeClr val="dk1"/>
                </a:solidFill>
                <a:latin typeface="Bebas Neue"/>
                <a:ea typeface="Bebas Neue"/>
                <a:cs typeface="Bebas Neue"/>
                <a:sym typeface="Bebas Neue"/>
              </a:endParaRPr>
            </a:p>
          </p:txBody>
        </p:sp>
      </p:grpSp>
      <p:grpSp>
        <p:nvGrpSpPr>
          <p:cNvPr id="165" name="Google Shape;165;p14"/>
          <p:cNvGrpSpPr/>
          <p:nvPr/>
        </p:nvGrpSpPr>
        <p:grpSpPr>
          <a:xfrm>
            <a:off x="4084476" y="1908731"/>
            <a:ext cx="4346300" cy="637800"/>
            <a:chOff x="4084476" y="1908731"/>
            <a:chExt cx="4346300" cy="637800"/>
          </a:xfrm>
        </p:grpSpPr>
        <p:sp>
          <p:nvSpPr>
            <p:cNvPr id="158" name="Google Shape;158;p14"/>
            <p:cNvSpPr/>
            <p:nvPr/>
          </p:nvSpPr>
          <p:spPr>
            <a:xfrm flipH="1">
              <a:off x="4084476" y="1908731"/>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sp>
          <p:nvSpPr>
            <p:cNvPr id="166" name="Google Shape;166;p14"/>
            <p:cNvSpPr txBox="1"/>
            <p:nvPr/>
          </p:nvSpPr>
          <p:spPr>
            <a:xfrm flipH="1">
              <a:off x="5379776" y="1953275"/>
              <a:ext cx="3051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Data Preparation</a:t>
              </a:r>
              <a:endParaRPr sz="2700">
                <a:solidFill>
                  <a:schemeClr val="dk1"/>
                </a:solidFill>
                <a:latin typeface="Bebas Neue"/>
                <a:ea typeface="Bebas Neue"/>
                <a:cs typeface="Bebas Neue"/>
                <a:sym typeface="Bebas Neue"/>
              </a:endParaRPr>
            </a:p>
          </p:txBody>
        </p:sp>
      </p:grpSp>
      <p:grpSp>
        <p:nvGrpSpPr>
          <p:cNvPr id="167" name="Google Shape;167;p14"/>
          <p:cNvGrpSpPr/>
          <p:nvPr/>
        </p:nvGrpSpPr>
        <p:grpSpPr>
          <a:xfrm>
            <a:off x="4084476" y="3240503"/>
            <a:ext cx="4346300" cy="637800"/>
            <a:chOff x="4084476" y="3240503"/>
            <a:chExt cx="4346300" cy="637800"/>
          </a:xfrm>
        </p:grpSpPr>
        <p:sp>
          <p:nvSpPr>
            <p:cNvPr id="162" name="Google Shape;162;p14"/>
            <p:cNvSpPr/>
            <p:nvPr/>
          </p:nvSpPr>
          <p:spPr>
            <a:xfrm flipH="1">
              <a:off x="4084476" y="3240503"/>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sp>
          <p:nvSpPr>
            <p:cNvPr id="168" name="Google Shape;168;p14"/>
            <p:cNvSpPr txBox="1"/>
            <p:nvPr/>
          </p:nvSpPr>
          <p:spPr>
            <a:xfrm flipH="1">
              <a:off x="5379776" y="3285050"/>
              <a:ext cx="3051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Data visualization</a:t>
              </a:r>
              <a:endParaRPr sz="2700">
                <a:solidFill>
                  <a:schemeClr val="dk1"/>
                </a:solidFill>
                <a:latin typeface="Bebas Neue"/>
                <a:ea typeface="Bebas Neue"/>
                <a:cs typeface="Bebas Neue"/>
                <a:sym typeface="Bebas Neue"/>
              </a:endParaRPr>
            </a:p>
          </p:txBody>
        </p:sp>
      </p:grpSp>
      <p:grpSp>
        <p:nvGrpSpPr>
          <p:cNvPr id="169" name="Google Shape;169;p14"/>
          <p:cNvGrpSpPr/>
          <p:nvPr/>
        </p:nvGrpSpPr>
        <p:grpSpPr>
          <a:xfrm>
            <a:off x="4084476" y="2574617"/>
            <a:ext cx="4346300" cy="637800"/>
            <a:chOff x="4084476" y="2574617"/>
            <a:chExt cx="4346300" cy="637800"/>
          </a:xfrm>
        </p:grpSpPr>
        <p:sp>
          <p:nvSpPr>
            <p:cNvPr id="160" name="Google Shape;160;p14"/>
            <p:cNvSpPr/>
            <p:nvPr/>
          </p:nvSpPr>
          <p:spPr>
            <a:xfrm flipH="1">
              <a:off x="4084476" y="2574617"/>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sp>
          <p:nvSpPr>
            <p:cNvPr id="170" name="Google Shape;170;p14"/>
            <p:cNvSpPr txBox="1"/>
            <p:nvPr/>
          </p:nvSpPr>
          <p:spPr>
            <a:xfrm flipH="1">
              <a:off x="5379776" y="2619175"/>
              <a:ext cx="3051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Data analysis</a:t>
              </a:r>
              <a:endParaRPr sz="2700">
                <a:solidFill>
                  <a:schemeClr val="dk1"/>
                </a:solidFill>
                <a:latin typeface="Bebas Neue"/>
                <a:ea typeface="Bebas Neue"/>
                <a:cs typeface="Bebas Neue"/>
                <a:sym typeface="Bebas Neue"/>
              </a:endParaRPr>
            </a:p>
          </p:txBody>
        </p:sp>
      </p:grpSp>
      <p:grpSp>
        <p:nvGrpSpPr>
          <p:cNvPr id="171" name="Google Shape;171;p14"/>
          <p:cNvGrpSpPr/>
          <p:nvPr/>
        </p:nvGrpSpPr>
        <p:grpSpPr>
          <a:xfrm>
            <a:off x="4084476" y="3906389"/>
            <a:ext cx="4346300" cy="637800"/>
            <a:chOff x="4084476" y="3906389"/>
            <a:chExt cx="4346300" cy="637800"/>
          </a:xfrm>
        </p:grpSpPr>
        <p:sp>
          <p:nvSpPr>
            <p:cNvPr id="156" name="Google Shape;156;p14"/>
            <p:cNvSpPr/>
            <p:nvPr/>
          </p:nvSpPr>
          <p:spPr>
            <a:xfrm flipH="1">
              <a:off x="4084476" y="3906389"/>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05</a:t>
              </a:r>
              <a:endParaRPr sz="2600">
                <a:solidFill>
                  <a:schemeClr val="lt1"/>
                </a:solidFill>
                <a:latin typeface="Bebas Neue"/>
                <a:ea typeface="Bebas Neue"/>
                <a:cs typeface="Bebas Neue"/>
                <a:sym typeface="Bebas Neue"/>
              </a:endParaRPr>
            </a:p>
          </p:txBody>
        </p:sp>
        <p:sp>
          <p:nvSpPr>
            <p:cNvPr id="172" name="Google Shape;172;p14"/>
            <p:cNvSpPr txBox="1"/>
            <p:nvPr/>
          </p:nvSpPr>
          <p:spPr>
            <a:xfrm flipH="1">
              <a:off x="5379776" y="3950950"/>
              <a:ext cx="3051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Live demo</a:t>
              </a:r>
              <a:endParaRPr sz="2700">
                <a:solidFill>
                  <a:schemeClr val="dk1"/>
                </a:solidFill>
                <a:latin typeface="Bebas Neue"/>
                <a:ea typeface="Bebas Neue"/>
                <a:cs typeface="Bebas Neue"/>
                <a:sym typeface="Bebas Neue"/>
              </a:endParaRPr>
            </a:p>
          </p:txBody>
        </p:sp>
      </p:grpSp>
      <p:cxnSp>
        <p:nvCxnSpPr>
          <p:cNvPr id="173" name="Google Shape;173;p14"/>
          <p:cNvCxnSpPr>
            <a:stCxn id="164" idx="3"/>
            <a:endCxn id="174" idx="1"/>
          </p:cNvCxnSpPr>
          <p:nvPr/>
        </p:nvCxnSpPr>
        <p:spPr>
          <a:xfrm rot="10800000">
            <a:off x="4812776" y="1561750"/>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75" name="Google Shape;175;p14"/>
          <p:cNvCxnSpPr>
            <a:stCxn id="166" idx="3"/>
            <a:endCxn id="176" idx="1"/>
          </p:cNvCxnSpPr>
          <p:nvPr/>
        </p:nvCxnSpPr>
        <p:spPr>
          <a:xfrm rot="10800000">
            <a:off x="4812776" y="2227625"/>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77" name="Google Shape;177;p14"/>
          <p:cNvCxnSpPr>
            <a:stCxn id="170" idx="3"/>
            <a:endCxn id="178" idx="1"/>
          </p:cNvCxnSpPr>
          <p:nvPr/>
        </p:nvCxnSpPr>
        <p:spPr>
          <a:xfrm rot="10800000">
            <a:off x="4812776" y="2893525"/>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79" name="Google Shape;179;p14"/>
          <p:cNvCxnSpPr>
            <a:stCxn id="168" idx="3"/>
            <a:endCxn id="180" idx="1"/>
          </p:cNvCxnSpPr>
          <p:nvPr/>
        </p:nvCxnSpPr>
        <p:spPr>
          <a:xfrm rot="10800000">
            <a:off x="4812776" y="3559400"/>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14"/>
          <p:cNvCxnSpPr>
            <a:stCxn id="172" idx="3"/>
            <a:endCxn id="182" idx="1"/>
          </p:cNvCxnSpPr>
          <p:nvPr/>
        </p:nvCxnSpPr>
        <p:spPr>
          <a:xfrm rot="10800000">
            <a:off x="4812776" y="4225300"/>
            <a:ext cx="567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2"/>
          <p:cNvSpPr txBox="1"/>
          <p:nvPr>
            <p:ph type="ctrTitle"/>
          </p:nvPr>
        </p:nvSpPr>
        <p:spPr>
          <a:xfrm>
            <a:off x="2002350" y="1025375"/>
            <a:ext cx="5139300" cy="2596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2"/>
                </a:solidFill>
              </a:rPr>
              <a:t>Live Demo</a:t>
            </a:r>
            <a:endParaRPr>
              <a:solidFill>
                <a:schemeClr val="lt2"/>
              </a:solidFill>
            </a:endParaRPr>
          </a:p>
        </p:txBody>
      </p:sp>
      <p:sp>
        <p:nvSpPr>
          <p:cNvPr id="315" name="Google Shape;315;p32"/>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MENU</a:t>
            </a:r>
            <a:endParaRPr/>
          </a:p>
        </p:txBody>
      </p:sp>
      <p:sp>
        <p:nvSpPr>
          <p:cNvPr id="316" name="Google Shape;316;p32"/>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17" name="Google Shape;317;p32"/>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CONTACT</a:t>
            </a:r>
            <a:endParaRPr/>
          </a:p>
        </p:txBody>
      </p:sp>
      <p:sp>
        <p:nvSpPr>
          <p:cNvPr id="318" name="Google Shape;318;p32"/>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ANALYSIS</a:t>
            </a:r>
            <a:endParaRPr/>
          </a:p>
        </p:txBody>
      </p:sp>
      <p:grpSp>
        <p:nvGrpSpPr>
          <p:cNvPr id="319" name="Google Shape;319;p32"/>
          <p:cNvGrpSpPr/>
          <p:nvPr/>
        </p:nvGrpSpPr>
        <p:grpSpPr>
          <a:xfrm>
            <a:off x="706038" y="267220"/>
            <a:ext cx="140222" cy="140409"/>
            <a:chOff x="2741000" y="199475"/>
            <a:chExt cx="191953" cy="192210"/>
          </a:xfrm>
        </p:grpSpPr>
        <p:sp>
          <p:nvSpPr>
            <p:cNvPr id="320" name="Google Shape;320;p3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32"/>
          <p:cNvGrpSpPr/>
          <p:nvPr/>
        </p:nvGrpSpPr>
        <p:grpSpPr>
          <a:xfrm>
            <a:off x="509200" y="1240968"/>
            <a:ext cx="1885938" cy="2275613"/>
            <a:chOff x="818300" y="1811250"/>
            <a:chExt cx="1885938" cy="2275613"/>
          </a:xfrm>
        </p:grpSpPr>
        <p:grpSp>
          <p:nvGrpSpPr>
            <p:cNvPr id="330" name="Google Shape;330;p32"/>
            <p:cNvGrpSpPr/>
            <p:nvPr/>
          </p:nvGrpSpPr>
          <p:grpSpPr>
            <a:xfrm>
              <a:off x="818300" y="1811250"/>
              <a:ext cx="1616075" cy="2275613"/>
              <a:chOff x="818300" y="2144625"/>
              <a:chExt cx="1616075" cy="2275613"/>
            </a:xfrm>
          </p:grpSpPr>
          <p:grpSp>
            <p:nvGrpSpPr>
              <p:cNvPr id="331" name="Google Shape;331;p32"/>
              <p:cNvGrpSpPr/>
              <p:nvPr/>
            </p:nvGrpSpPr>
            <p:grpSpPr>
              <a:xfrm>
                <a:off x="818300" y="2470076"/>
                <a:ext cx="1616065" cy="1564413"/>
                <a:chOff x="867250" y="2531276"/>
                <a:chExt cx="1616065" cy="1564413"/>
              </a:xfrm>
            </p:grpSpPr>
            <p:sp>
              <p:nvSpPr>
                <p:cNvPr id="332" name="Google Shape;332;p32"/>
                <p:cNvSpPr/>
                <p:nvPr/>
              </p:nvSpPr>
              <p:spPr>
                <a:xfrm>
                  <a:off x="867250" y="3173775"/>
                  <a:ext cx="916982" cy="921914"/>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rot="-1490104">
                  <a:off x="1611679" y="2635340"/>
                  <a:ext cx="636418" cy="639841"/>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rot="-1490218">
                  <a:off x="1870916" y="3323079"/>
                  <a:ext cx="525709" cy="528536"/>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32"/>
              <p:cNvSpPr/>
              <p:nvPr/>
            </p:nvSpPr>
            <p:spPr>
              <a:xfrm>
                <a:off x="1075550" y="278486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972475" y="2603225"/>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2354275" y="41034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32"/>
            <p:cNvSpPr/>
            <p:nvPr/>
          </p:nvSpPr>
          <p:spPr>
            <a:xfrm flipH="1">
              <a:off x="2323238" y="263425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32"/>
          <p:cNvGrpSpPr/>
          <p:nvPr/>
        </p:nvGrpSpPr>
        <p:grpSpPr>
          <a:xfrm>
            <a:off x="6810100" y="1117250"/>
            <a:ext cx="2059600" cy="2523048"/>
            <a:chOff x="2962600" y="1787438"/>
            <a:chExt cx="2059600" cy="2523048"/>
          </a:xfrm>
        </p:grpSpPr>
        <p:sp>
          <p:nvSpPr>
            <p:cNvPr id="343" name="Google Shape;343;p32"/>
            <p:cNvSpPr/>
            <p:nvPr/>
          </p:nvSpPr>
          <p:spPr>
            <a:xfrm>
              <a:off x="3488800" y="2222313"/>
              <a:ext cx="1161675" cy="555400"/>
            </a:xfrm>
            <a:custGeom>
              <a:rect b="b" l="l" r="r" t="t"/>
              <a:pathLst>
                <a:path extrusionOk="0" h="22216" w="46467">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4188475" y="2631763"/>
              <a:ext cx="74225" cy="467850"/>
            </a:xfrm>
            <a:custGeom>
              <a:rect b="b" l="l" r="r" t="t"/>
              <a:pathLst>
                <a:path extrusionOk="0" h="18714" w="2969">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3904100" y="2545038"/>
              <a:ext cx="75075" cy="467850"/>
            </a:xfrm>
            <a:custGeom>
              <a:rect b="b" l="l" r="r" t="t"/>
              <a:pathLst>
                <a:path extrusionOk="0" h="18714" w="3003">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2962600" y="2574213"/>
              <a:ext cx="1161675" cy="555425"/>
            </a:xfrm>
            <a:custGeom>
              <a:rect b="b" l="l" r="r" t="t"/>
              <a:pathLst>
                <a:path extrusionOk="0" h="22217" w="46467">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3491300" y="2730163"/>
              <a:ext cx="194325" cy="158475"/>
            </a:xfrm>
            <a:custGeom>
              <a:rect b="b" l="l" r="r" t="t"/>
              <a:pathLst>
                <a:path extrusionOk="0" fill="none" h="6339" w="7773">
                  <a:moveTo>
                    <a:pt x="0" y="2302"/>
                  </a:moveTo>
                  <a:cubicBezTo>
                    <a:pt x="3269" y="1"/>
                    <a:pt x="7773" y="2302"/>
                    <a:pt x="7773" y="6339"/>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3452100" y="2751838"/>
              <a:ext cx="80075" cy="82600"/>
            </a:xfrm>
            <a:custGeom>
              <a:rect b="b" l="l" r="r" t="t"/>
              <a:pathLst>
                <a:path extrusionOk="0" h="3304" w="3203">
                  <a:moveTo>
                    <a:pt x="735" y="1"/>
                  </a:moveTo>
                  <a:lnTo>
                    <a:pt x="1" y="3303"/>
                  </a:lnTo>
                  <a:lnTo>
                    <a:pt x="3203" y="2303"/>
                  </a:lnTo>
                  <a:lnTo>
                    <a:pt x="7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3452100" y="2875263"/>
              <a:ext cx="194325" cy="158475"/>
            </a:xfrm>
            <a:custGeom>
              <a:rect b="b" l="l" r="r" t="t"/>
              <a:pathLst>
                <a:path extrusionOk="0" fill="none" h="6339" w="7773">
                  <a:moveTo>
                    <a:pt x="7773" y="4037"/>
                  </a:moveTo>
                  <a:cubicBezTo>
                    <a:pt x="4504" y="6339"/>
                    <a:pt x="1" y="4037"/>
                    <a:pt x="1" y="1"/>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3605550" y="2929488"/>
              <a:ext cx="80075" cy="82575"/>
            </a:xfrm>
            <a:custGeom>
              <a:rect b="b" l="l" r="r" t="t"/>
              <a:pathLst>
                <a:path extrusionOk="0" h="3303" w="3203">
                  <a:moveTo>
                    <a:pt x="3203" y="0"/>
                  </a:moveTo>
                  <a:lnTo>
                    <a:pt x="0" y="1001"/>
                  </a:lnTo>
                  <a:lnTo>
                    <a:pt x="2469" y="3302"/>
                  </a:lnTo>
                  <a:lnTo>
                    <a:pt x="3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3481113" y="334370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32"/>
            <p:cNvGrpSpPr/>
            <p:nvPr/>
          </p:nvGrpSpPr>
          <p:grpSpPr>
            <a:xfrm>
              <a:off x="4068550" y="3518650"/>
              <a:ext cx="503452" cy="791836"/>
              <a:chOff x="6398413" y="1345150"/>
              <a:chExt cx="503452" cy="791836"/>
            </a:xfrm>
          </p:grpSpPr>
          <p:sp>
            <p:nvSpPr>
              <p:cNvPr id="353" name="Google Shape;353;p32"/>
              <p:cNvSpPr/>
              <p:nvPr/>
            </p:nvSpPr>
            <p:spPr>
              <a:xfrm>
                <a:off x="6450067" y="1345150"/>
                <a:ext cx="402560" cy="348494"/>
              </a:xfrm>
              <a:custGeom>
                <a:rect b="b" l="l" r="r" t="t"/>
                <a:pathLst>
                  <a:path extrusionOk="0" h="9675" w="11176">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6398413" y="1633534"/>
                <a:ext cx="503452" cy="503452"/>
              </a:xfrm>
              <a:custGeom>
                <a:rect b="b" l="l" r="r" t="t"/>
                <a:pathLst>
                  <a:path extrusionOk="0" h="13977" w="13977">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6559426" y="1757302"/>
                <a:ext cx="159821" cy="136696"/>
              </a:xfrm>
              <a:custGeom>
                <a:rect b="b" l="l" r="r" t="t"/>
                <a:pathLst>
                  <a:path extrusionOk="0" h="3795" w="4437">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6625489" y="1836585"/>
                <a:ext cx="50500" cy="159857"/>
              </a:xfrm>
              <a:custGeom>
                <a:rect b="b" l="l" r="r" t="t"/>
                <a:pathLst>
                  <a:path extrusionOk="0" h="4438" w="1402">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32"/>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3063125" y="222231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3979175" y="3518650"/>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3276975" y="40433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720000" y="539500"/>
            <a:ext cx="4401300" cy="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88" name="Google Shape;188;p15"/>
          <p:cNvSpPr txBox="1"/>
          <p:nvPr>
            <p:ph idx="1" type="body"/>
          </p:nvPr>
        </p:nvSpPr>
        <p:spPr>
          <a:xfrm>
            <a:off x="720000" y="1323575"/>
            <a:ext cx="6826800" cy="3417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SzPts val="1600"/>
              <a:buChar char="●"/>
            </a:pPr>
            <a:r>
              <a:rPr lang="en"/>
              <a:t>The Stock Performance Dashboard aims to provide a comprehensive visualization and analysis of the Nifty 50 stocks' performance over the past year. </a:t>
            </a:r>
            <a:endParaRPr/>
          </a:p>
          <a:p>
            <a:pPr indent="-330200" lvl="0" marL="457200" rtl="0" algn="l">
              <a:lnSpc>
                <a:spcPct val="115000"/>
              </a:lnSpc>
              <a:spcBef>
                <a:spcPts val="1000"/>
              </a:spcBef>
              <a:spcAft>
                <a:spcPts val="0"/>
              </a:spcAft>
              <a:buSzPts val="1600"/>
              <a:buChar char="●"/>
            </a:pPr>
            <a:r>
              <a:rPr lang="en"/>
              <a:t>The project will analyze daily stock data, including open, close, high, low, and volume values. Clean and process the data, generate key performance insights, and visualize the top-performing stocks in terms of price changes, as well as average stock metrics. </a:t>
            </a:r>
            <a:endParaRPr/>
          </a:p>
          <a:p>
            <a:pPr indent="-330200" lvl="0" marL="457200" rtl="0" algn="l">
              <a:lnSpc>
                <a:spcPct val="115000"/>
              </a:lnSpc>
              <a:spcBef>
                <a:spcPts val="1200"/>
              </a:spcBef>
              <a:spcAft>
                <a:spcPts val="1000"/>
              </a:spcAft>
              <a:buSzPts val="1600"/>
              <a:buChar char="●"/>
            </a:pPr>
            <a:r>
              <a:rPr lang="en"/>
              <a:t>The solution will offer interactive dashboards using Streamlit and Power BI to help Investors, analysts, and enthusiasts make informed decisions based on the stock performance trends.</a:t>
            </a:r>
            <a:endParaRPr sz="1600"/>
          </a:p>
        </p:txBody>
      </p:sp>
      <p:sp>
        <p:nvSpPr>
          <p:cNvPr id="189" name="Google Shape;189;p15"/>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15"/>
          <p:cNvGrpSpPr/>
          <p:nvPr/>
        </p:nvGrpSpPr>
        <p:grpSpPr>
          <a:xfrm>
            <a:off x="7862872" y="3134764"/>
            <a:ext cx="695830" cy="243805"/>
            <a:chOff x="2271950" y="2722775"/>
            <a:chExt cx="575875" cy="201775"/>
          </a:xfrm>
        </p:grpSpPr>
        <p:sp>
          <p:nvSpPr>
            <p:cNvPr id="194" name="Google Shape;194;p1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5"/>
          <p:cNvSpPr/>
          <p:nvPr/>
        </p:nvSpPr>
        <p:spPr>
          <a:xfrm rot="7201932">
            <a:off x="8171962"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rot="7198898">
            <a:off x="7394787" y="21615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rot="-1685758">
            <a:off x="7153853" y="16955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7513458" y="1607050"/>
            <a:ext cx="301803" cy="301803"/>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8317494" y="2456017"/>
            <a:ext cx="107827" cy="10781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720000" y="539500"/>
            <a:ext cx="44013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209" name="Google Shape;209;p16"/>
          <p:cNvSpPr txBox="1"/>
          <p:nvPr>
            <p:ph idx="1" type="body"/>
          </p:nvPr>
        </p:nvSpPr>
        <p:spPr>
          <a:xfrm>
            <a:off x="720000" y="1909375"/>
            <a:ext cx="6233400" cy="2694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pic>
        <p:nvPicPr>
          <p:cNvPr id="210" name="Google Shape;210;p16"/>
          <p:cNvPicPr preferRelativeResize="0"/>
          <p:nvPr/>
        </p:nvPicPr>
        <p:blipFill>
          <a:blip r:embed="rId3">
            <a:alphaModFix/>
          </a:blip>
          <a:stretch>
            <a:fillRect/>
          </a:stretch>
        </p:blipFill>
        <p:spPr>
          <a:xfrm>
            <a:off x="720000" y="1318550"/>
            <a:ext cx="7710326" cy="3285426"/>
          </a:xfrm>
          <a:prstGeom prst="rect">
            <a:avLst/>
          </a:prstGeom>
          <a:noFill/>
          <a:ln>
            <a:noFill/>
          </a:ln>
        </p:spPr>
      </p:pic>
      <p:pic>
        <p:nvPicPr>
          <p:cNvPr id="211" name="Google Shape;211;p16"/>
          <p:cNvPicPr preferRelativeResize="0"/>
          <p:nvPr/>
        </p:nvPicPr>
        <p:blipFill rotWithShape="1">
          <a:blip r:embed="rId4">
            <a:alphaModFix/>
          </a:blip>
          <a:srcRect b="24580" l="0" r="0" t="28910"/>
          <a:stretch/>
        </p:blipFill>
        <p:spPr>
          <a:xfrm>
            <a:off x="2575850" y="1318550"/>
            <a:ext cx="3590051" cy="125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720000" y="539500"/>
            <a:ext cx="44013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prepartion</a:t>
            </a:r>
            <a:endParaRPr/>
          </a:p>
        </p:txBody>
      </p:sp>
      <p:sp>
        <p:nvSpPr>
          <p:cNvPr id="217" name="Google Shape;217;p17"/>
          <p:cNvSpPr txBox="1"/>
          <p:nvPr>
            <p:ph idx="1" type="body"/>
          </p:nvPr>
        </p:nvSpPr>
        <p:spPr>
          <a:xfrm>
            <a:off x="720000" y="1402775"/>
            <a:ext cx="5672100" cy="3201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SzPts val="1600"/>
              <a:buChar char="➢"/>
            </a:pPr>
            <a:r>
              <a:rPr lang="en"/>
              <a:t>The project involves extracting stock data formatted in YAML from different monthly folders. Each entry contains crucial stock information, which will later be converted into CSV for analysis.</a:t>
            </a:r>
            <a:endParaRPr/>
          </a:p>
          <a:p>
            <a:pPr indent="-330200" lvl="0" marL="457200" rtl="0" algn="l">
              <a:lnSpc>
                <a:spcPct val="115000"/>
              </a:lnSpc>
              <a:spcBef>
                <a:spcPts val="0"/>
              </a:spcBef>
              <a:spcAft>
                <a:spcPts val="0"/>
              </a:spcAft>
              <a:buSzPts val="1600"/>
              <a:buChar char="➢"/>
            </a:pPr>
            <a:r>
              <a:rPr lang="en"/>
              <a:t>After extraction, data will be transformed into CSV format. This step ensures that the stock data is organized and accessible for analysis, enabling better manipulation and processing in Python and Power BI.</a:t>
            </a:r>
            <a:endParaRPr/>
          </a:p>
          <a:p>
            <a:pPr indent="-330200" lvl="0" marL="457200" rtl="0" algn="l">
              <a:lnSpc>
                <a:spcPct val="115000"/>
              </a:lnSpc>
              <a:spcBef>
                <a:spcPts val="0"/>
              </a:spcBef>
              <a:spcAft>
                <a:spcPts val="0"/>
              </a:spcAft>
              <a:buSzPts val="1600"/>
              <a:buChar char="➢"/>
            </a:pPr>
            <a:r>
              <a:rPr lang="en"/>
              <a:t>Once data is in CSV format, it is organized by stock symbols. This results in creating multiple CSV files, one for each stock symbol, which simplifies analysis and visualization.</a:t>
            </a:r>
            <a:endParaRPr sz="1200">
              <a:solidFill>
                <a:srgbClr val="384655"/>
              </a:solidFill>
              <a:latin typeface="Arial"/>
              <a:ea typeface="Arial"/>
              <a:cs typeface="Arial"/>
              <a:sym typeface="Arial"/>
            </a:endParaRPr>
          </a:p>
          <a:p>
            <a:pPr indent="0" lvl="0" marL="228600" rtl="0" algn="l">
              <a:lnSpc>
                <a:spcPct val="115000"/>
              </a:lnSpc>
              <a:spcBef>
                <a:spcPts val="1000"/>
              </a:spcBef>
              <a:spcAft>
                <a:spcPts val="0"/>
              </a:spcAft>
              <a:buNone/>
            </a:pPr>
            <a:r>
              <a:t/>
            </a:r>
            <a:endParaRPr/>
          </a:p>
          <a:p>
            <a:pPr indent="0" lvl="0" marL="0" rtl="0" algn="l">
              <a:spcBef>
                <a:spcPts val="0"/>
              </a:spcBef>
              <a:spcAft>
                <a:spcPts val="1000"/>
              </a:spcAft>
              <a:buNone/>
            </a:pPr>
            <a:r>
              <a:t/>
            </a:r>
            <a:endParaRPr/>
          </a:p>
        </p:txBody>
      </p:sp>
      <p:pic>
        <p:nvPicPr>
          <p:cNvPr id="218" name="Google Shape;218;p17"/>
          <p:cNvPicPr preferRelativeResize="0"/>
          <p:nvPr/>
        </p:nvPicPr>
        <p:blipFill rotWithShape="1">
          <a:blip r:embed="rId3">
            <a:alphaModFix/>
          </a:blip>
          <a:srcRect b="0" l="0" r="71654" t="0"/>
          <a:stretch/>
        </p:blipFill>
        <p:spPr>
          <a:xfrm>
            <a:off x="6638366" y="1644600"/>
            <a:ext cx="1736050" cy="242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720000" y="539500"/>
            <a:ext cx="44013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24" name="Google Shape;224;p18"/>
          <p:cNvSpPr txBox="1"/>
          <p:nvPr>
            <p:ph idx="1" type="body"/>
          </p:nvPr>
        </p:nvSpPr>
        <p:spPr>
          <a:xfrm>
            <a:off x="720000" y="1909375"/>
            <a:ext cx="6233400" cy="2694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1800"/>
              <a:t>Volatility analysis</a:t>
            </a:r>
            <a:endParaRPr sz="1800"/>
          </a:p>
          <a:p>
            <a:pPr indent="-355600" lvl="0" marL="457200" rtl="0" algn="l">
              <a:lnSpc>
                <a:spcPct val="150000"/>
              </a:lnSpc>
              <a:spcBef>
                <a:spcPts val="0"/>
              </a:spcBef>
              <a:spcAft>
                <a:spcPts val="0"/>
              </a:spcAft>
              <a:buSzPts val="2000"/>
              <a:buChar char="★"/>
            </a:pPr>
            <a:r>
              <a:rPr lang="en" sz="1800"/>
              <a:t>Cumulative returns over time</a:t>
            </a:r>
            <a:endParaRPr sz="1800"/>
          </a:p>
          <a:p>
            <a:pPr indent="-355600" lvl="0" marL="457200" rtl="0" algn="l">
              <a:lnSpc>
                <a:spcPct val="150000"/>
              </a:lnSpc>
              <a:spcBef>
                <a:spcPts val="0"/>
              </a:spcBef>
              <a:spcAft>
                <a:spcPts val="0"/>
              </a:spcAft>
              <a:buSzPts val="2000"/>
              <a:buChar char="★"/>
            </a:pPr>
            <a:r>
              <a:rPr lang="en" sz="1800"/>
              <a:t>Sector wise performance</a:t>
            </a:r>
            <a:endParaRPr sz="1800"/>
          </a:p>
          <a:p>
            <a:pPr indent="-355600" lvl="0" marL="457200" rtl="0" algn="l">
              <a:lnSpc>
                <a:spcPct val="150000"/>
              </a:lnSpc>
              <a:spcBef>
                <a:spcPts val="0"/>
              </a:spcBef>
              <a:spcAft>
                <a:spcPts val="0"/>
              </a:spcAft>
              <a:buSzPts val="2000"/>
              <a:buChar char="★"/>
            </a:pPr>
            <a:r>
              <a:rPr lang="en" sz="1800"/>
              <a:t>Stock price correlation</a:t>
            </a:r>
            <a:endParaRPr sz="1800"/>
          </a:p>
          <a:p>
            <a:pPr indent="-355600" lvl="0" marL="457200" rtl="0" algn="l">
              <a:lnSpc>
                <a:spcPct val="150000"/>
              </a:lnSpc>
              <a:spcBef>
                <a:spcPts val="0"/>
              </a:spcBef>
              <a:spcAft>
                <a:spcPts val="0"/>
              </a:spcAft>
              <a:buSzPts val="2000"/>
              <a:buChar char="★"/>
            </a:pPr>
            <a:r>
              <a:rPr lang="en" sz="1800"/>
              <a:t>Top 5 Gainers and Losers (Month wise)</a:t>
            </a:r>
            <a:endParaRPr sz="1800"/>
          </a:p>
        </p:txBody>
      </p:sp>
      <p:sp>
        <p:nvSpPr>
          <p:cNvPr id="225" name="Google Shape;225;p18"/>
          <p:cNvSpPr txBox="1"/>
          <p:nvPr>
            <p:ph idx="1" type="body"/>
          </p:nvPr>
        </p:nvSpPr>
        <p:spPr>
          <a:xfrm>
            <a:off x="858725" y="1075075"/>
            <a:ext cx="7968300" cy="834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lang="en"/>
              <a:t>This section presents the analysis that ranks stocks based on performance metrics such as yearly returns and correlation between stocks etc., </a:t>
            </a:r>
            <a:endParaRPr/>
          </a:p>
          <a:p>
            <a:pPr indent="0" lvl="0" marL="0" rtl="0" algn="l">
              <a:spcBef>
                <a:spcPts val="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720000" y="539500"/>
            <a:ext cx="44013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Volatility analysis</a:t>
            </a:r>
            <a:endParaRPr/>
          </a:p>
        </p:txBody>
      </p:sp>
      <p:sp>
        <p:nvSpPr>
          <p:cNvPr id="231" name="Google Shape;231;p19"/>
          <p:cNvSpPr txBox="1"/>
          <p:nvPr>
            <p:ph idx="1" type="body"/>
          </p:nvPr>
        </p:nvSpPr>
        <p:spPr>
          <a:xfrm>
            <a:off x="720000" y="1279650"/>
            <a:ext cx="7628400" cy="3324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b="1" lang="en" sz="1600"/>
              <a:t>Objective:</a:t>
            </a:r>
            <a:r>
              <a:rPr lang="en"/>
              <a:t> Visualize the volatility of each stock over the past year by calculating the standard deviation of daily returns.</a:t>
            </a:r>
            <a:endParaRPr/>
          </a:p>
          <a:p>
            <a:pPr indent="0" lvl="0" marL="0" marR="0" rtl="0" algn="l">
              <a:lnSpc>
                <a:spcPct val="115000"/>
              </a:lnSpc>
              <a:spcBef>
                <a:spcPts val="1000"/>
              </a:spcBef>
              <a:spcAft>
                <a:spcPts val="0"/>
              </a:spcAft>
              <a:buNone/>
            </a:pPr>
            <a:r>
              <a:rPr b="1" lang="en" sz="1600"/>
              <a:t>Reason: </a:t>
            </a:r>
            <a:r>
              <a:rPr lang="en"/>
              <a:t>Volatility gives insight into how much the price fluctuates, which is valuable for risk assessment. Higher volatility often indicates more risk, while lower volatility indicates a more stable stock.</a:t>
            </a:r>
            <a:endParaRPr/>
          </a:p>
          <a:p>
            <a:pPr indent="0" lvl="0" marL="0" marR="0" rtl="0" algn="l">
              <a:lnSpc>
                <a:spcPct val="115000"/>
              </a:lnSpc>
              <a:spcBef>
                <a:spcPts val="1000"/>
              </a:spcBef>
              <a:spcAft>
                <a:spcPts val="0"/>
              </a:spcAft>
              <a:buNone/>
            </a:pPr>
            <a:r>
              <a:rPr b="1" lang="en" sz="1600"/>
              <a:t>Metrics:</a:t>
            </a:r>
            <a:endParaRPr b="1" sz="1600"/>
          </a:p>
          <a:p>
            <a:pPr indent="-330200" lvl="0" marL="457200" marR="0" rtl="0" algn="l">
              <a:lnSpc>
                <a:spcPct val="115000"/>
              </a:lnSpc>
              <a:spcBef>
                <a:spcPts val="1000"/>
              </a:spcBef>
              <a:spcAft>
                <a:spcPts val="0"/>
              </a:spcAft>
              <a:buSzPts val="1600"/>
              <a:buChar char="❖"/>
            </a:pPr>
            <a:r>
              <a:rPr lang="en"/>
              <a:t>Calculate daily returns for each stock: (Close Price - Previous Close Price) / Previous Close Price.</a:t>
            </a:r>
            <a:endParaRPr/>
          </a:p>
          <a:p>
            <a:pPr indent="-330200" lvl="0" marL="457200" marR="0" rtl="0" algn="l">
              <a:lnSpc>
                <a:spcPct val="115000"/>
              </a:lnSpc>
              <a:spcBef>
                <a:spcPts val="0"/>
              </a:spcBef>
              <a:spcAft>
                <a:spcPts val="0"/>
              </a:spcAft>
              <a:buSzPts val="1600"/>
              <a:buChar char="❖"/>
            </a:pPr>
            <a:r>
              <a:rPr lang="en"/>
              <a:t>Compute the standard deviation of daily returns for each stock to measure volatility.</a:t>
            </a:r>
            <a:endParaRPr/>
          </a:p>
          <a:p>
            <a:pPr indent="-330200" lvl="0" marL="457200" marR="0" rtl="0" algn="l">
              <a:lnSpc>
                <a:spcPct val="115000"/>
              </a:lnSpc>
              <a:spcBef>
                <a:spcPts val="0"/>
              </a:spcBef>
              <a:spcAft>
                <a:spcPts val="0"/>
              </a:spcAft>
              <a:buSzPts val="1600"/>
              <a:buChar char="❖"/>
            </a:pPr>
            <a:r>
              <a:rPr lang="en"/>
              <a:t>Plot a bar chart showing the volatility of the top 10 most volatile stocks over the year.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304700" y="416400"/>
            <a:ext cx="86727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for Volatility analysis in streamlit</a:t>
            </a:r>
            <a:endParaRPr/>
          </a:p>
        </p:txBody>
      </p:sp>
      <p:pic>
        <p:nvPicPr>
          <p:cNvPr id="237" name="Google Shape;237;p20"/>
          <p:cNvPicPr preferRelativeResize="0"/>
          <p:nvPr/>
        </p:nvPicPr>
        <p:blipFill>
          <a:blip r:embed="rId3">
            <a:alphaModFix/>
          </a:blip>
          <a:stretch>
            <a:fillRect/>
          </a:stretch>
        </p:blipFill>
        <p:spPr>
          <a:xfrm>
            <a:off x="2662913" y="1224900"/>
            <a:ext cx="3818174" cy="335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type="title"/>
          </p:nvPr>
        </p:nvSpPr>
        <p:spPr>
          <a:xfrm>
            <a:off x="454500" y="539575"/>
            <a:ext cx="82350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for Volatility analysis in Power Bi</a:t>
            </a:r>
            <a:endParaRPr/>
          </a:p>
          <a:p>
            <a:pPr indent="0" lvl="0" marL="0" rtl="0" algn="l">
              <a:spcBef>
                <a:spcPts val="0"/>
              </a:spcBef>
              <a:spcAft>
                <a:spcPts val="0"/>
              </a:spcAft>
              <a:buNone/>
            </a:pPr>
            <a:r>
              <a:t/>
            </a:r>
            <a:endParaRPr/>
          </a:p>
        </p:txBody>
      </p:sp>
      <p:sp>
        <p:nvSpPr>
          <p:cNvPr id="243" name="Google Shape;243;p21"/>
          <p:cNvSpPr txBox="1"/>
          <p:nvPr>
            <p:ph idx="1" type="body"/>
          </p:nvPr>
        </p:nvSpPr>
        <p:spPr>
          <a:xfrm>
            <a:off x="720000" y="1909375"/>
            <a:ext cx="6233400" cy="2694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pic>
        <p:nvPicPr>
          <p:cNvPr id="244" name="Google Shape;244;p21"/>
          <p:cNvPicPr preferRelativeResize="0"/>
          <p:nvPr/>
        </p:nvPicPr>
        <p:blipFill>
          <a:blip r:embed="rId3">
            <a:alphaModFix/>
          </a:blip>
          <a:stretch>
            <a:fillRect/>
          </a:stretch>
        </p:blipFill>
        <p:spPr>
          <a:xfrm>
            <a:off x="1682213" y="1240300"/>
            <a:ext cx="5779574" cy="336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 Data Analysis for Business Infographic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