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7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4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96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77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2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6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1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5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0CD9F-9ECC-45EE-A163-B97A58650BA9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1B1DD7-42A1-48BB-BBDD-6C85F25D1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4AE-8F83-C50A-A9A7-6D948BA21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ODOO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7D5D1-6123-A7C6-542D-7A461FF25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dirty="0" err="1"/>
              <a:t>Shandhini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4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1CA-8B3D-AD80-997B-BADF58DC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C09B1-C6F0-0249-89D5-6445FC8D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171" y="1905000"/>
            <a:ext cx="6261903" cy="3778250"/>
          </a:xfrm>
        </p:spPr>
      </p:pic>
    </p:spTree>
    <p:extLst>
      <p:ext uri="{BB962C8B-B14F-4D97-AF65-F5344CB8AC3E}">
        <p14:creationId xmlns:p14="http://schemas.microsoft.com/office/powerpoint/2010/main" val="98203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2BE5-A9A1-8111-B26A-A7391F8A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948"/>
          </a:xfrm>
        </p:spPr>
        <p:txBody>
          <a:bodyPr>
            <a:normAutofit fontScale="90000"/>
          </a:bodyPr>
          <a:lstStyle/>
          <a:p>
            <a:r>
              <a:rPr lang="en-IN" dirty="0"/>
              <a:t>3 C’s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9574-E09A-C23D-B742-C8668163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1" y="1630837"/>
            <a:ext cx="10741041" cy="42803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FA1494-CA26-0197-A94D-DDB73461542B}"/>
              </a:ext>
            </a:extLst>
          </p:cNvPr>
          <p:cNvSpPr/>
          <p:nvPr/>
        </p:nvSpPr>
        <p:spPr>
          <a:xfrm>
            <a:off x="1310326" y="1762812"/>
            <a:ext cx="2620651" cy="39969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Company</a:t>
            </a: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Modular Design-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Odoo offers over 30 core modules and thousands of community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Cost-Effective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Strong Community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9CB4E0-B0E3-59F3-31F4-397F8ACA0473}"/>
              </a:ext>
            </a:extLst>
          </p:cNvPr>
          <p:cNvSpPr/>
          <p:nvPr/>
        </p:nvSpPr>
        <p:spPr>
          <a:xfrm>
            <a:off x="4317476" y="1762812"/>
            <a:ext cx="2856322" cy="399696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</a:t>
            </a: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Small and Medium-Sized Enterprises (SMEs)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Industry-Specific Companies: Odoo caters to various sectors, including retail.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9DB01C-91E7-4BB9-0FB2-5A7ECDF46F34}"/>
              </a:ext>
            </a:extLst>
          </p:cNvPr>
          <p:cNvSpPr/>
          <p:nvPr/>
        </p:nvSpPr>
        <p:spPr>
          <a:xfrm>
            <a:off x="7475456" y="1847654"/>
            <a:ext cx="2856322" cy="391212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Competitors</a:t>
            </a: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SAP: Known for its robust offerings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Microsoft Dynamics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Odoo's combination of affordability, flexibility, and a vast array of modules positions it well against larger, more expensive competitors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1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DF7B-092F-BCD4-3626-EF7CE539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203"/>
          </a:xfrm>
        </p:spPr>
        <p:txBody>
          <a:bodyPr/>
          <a:lstStyle/>
          <a:p>
            <a:r>
              <a:rPr lang="en-IN" dirty="0"/>
              <a:t>MARKETING MIX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358A-C73D-8A53-BBB3-336C9400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29" y="1527142"/>
            <a:ext cx="10439383" cy="438408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Product</a:t>
            </a:r>
          </a:p>
          <a:p>
            <a:pPr marL="0" indent="0">
              <a:buNone/>
            </a:pPr>
            <a:r>
              <a:rPr lang="en-US" dirty="0"/>
              <a:t>Odoo benefits from a strong developer community that contributes additional features, modules, and customizations, enhancing the product's functionality and adaptability.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Price</a:t>
            </a:r>
          </a:p>
          <a:p>
            <a:pPr marL="0" indent="0">
              <a:buNone/>
            </a:pPr>
            <a:r>
              <a:rPr lang="en-US" dirty="0"/>
              <a:t>Flexible Payment Plans: Customers can choose between different pricing tiers based on the number of users and modules, enabling them to scale as their business grows.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Place</a:t>
            </a:r>
          </a:p>
          <a:p>
            <a:pPr marL="0" indent="0">
              <a:buNone/>
            </a:pPr>
            <a:r>
              <a:rPr lang="en-US" dirty="0"/>
              <a:t>Odoo has established a network of official partners and resellers who assist in implementation, customization, and ongoing support, expanding its market reach.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Promotion</a:t>
            </a:r>
          </a:p>
          <a:p>
            <a:pPr marL="0" indent="0">
              <a:buNone/>
            </a:pPr>
            <a:r>
              <a:rPr lang="en-US" dirty="0"/>
              <a:t>Odoo invests in search engine optimization (SEO) and online advertising to increase visibility and attract potential customers searching for ERP solutions.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25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D7E8-659A-B6EB-1BD5-7C7226D6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789"/>
          </a:xfrm>
        </p:spPr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C33B-6E20-88A1-50C1-ED9AA0C3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comprehensive onboarding programs and training</a:t>
            </a:r>
          </a:p>
          <a:p>
            <a:r>
              <a:rPr lang="en-US" dirty="0"/>
              <a:t>Showcase success stories and case studies from satisfied customers</a:t>
            </a:r>
          </a:p>
          <a:p>
            <a:r>
              <a:rPr lang="en-US" dirty="0"/>
              <a:t>Integrate AI and automation tools to streamline business</a:t>
            </a:r>
          </a:p>
          <a:p>
            <a:r>
              <a:rPr lang="en-US" dirty="0"/>
              <a:t>Ensure that Odoo complies with local and international regulations</a:t>
            </a:r>
          </a:p>
          <a:p>
            <a:r>
              <a:rPr lang="en-US" dirty="0"/>
              <a:t>Increase language support within the software to cater to non-English speaking markets, broadening the customer base.</a:t>
            </a:r>
          </a:p>
          <a:p>
            <a:r>
              <a:rPr lang="en-US" dirty="0"/>
              <a:t>Promote sustainability by integrating features that help businesses manage their environmental impact and by adopting eco-friendly practices in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64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CC3F-6EBB-543A-A1F2-1A05DE7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D08C-FDE7-B2EC-CDB5-E2E547DF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users praise Odoo for its intuitive user interface and ease of navigation.</a:t>
            </a:r>
          </a:p>
          <a:p>
            <a:r>
              <a:rPr lang="en-US" dirty="0"/>
              <a:t>Some users report a steep learning curve for new features, particularly for non-technical users</a:t>
            </a:r>
          </a:p>
          <a:p>
            <a:r>
              <a:rPr lang="en-US" dirty="0"/>
              <a:t>Users generally report good performance and reliability, especially with the cloud-based version.</a:t>
            </a:r>
          </a:p>
          <a:p>
            <a:r>
              <a:rPr lang="en-US" dirty="0"/>
              <a:t>Some customers have encountered performance issues during peak usage times, leading to slower response rates.</a:t>
            </a:r>
          </a:p>
          <a:p>
            <a:r>
              <a:rPr lang="en-US" dirty="0"/>
              <a:t>Many users appreciate the extensive documentation and community resources available for learning and troubleshooting.</a:t>
            </a:r>
          </a:p>
          <a:p>
            <a:r>
              <a:rPr lang="en-US" dirty="0"/>
              <a:t>Some feedback suggests that training resources could be more structured, especially for new users who may benefit from more guided tutorials.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27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DBE9-7F64-7B73-CEAC-E0D9373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F77-280F-43C7-EBDE-E636161F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Odoo has established itself as a leading player in the ERP (Enterprise Resource Planning) market, particularly for small and medium-sized enterprises (SMEs). Its open-source nature, combined with a comprehensive suite of modules covering various business functions, offers users a flexible and cost-effective solution that can be tailored to meet their specific needs. Customer feedback has highlighted several strengths of Odoo, including its user-friendly interface, extensive functionality, and modular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63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77A1-30FF-946D-8587-3896520E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9C9-8995-6B38-3CB6-FA0F716C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Introduction</a:t>
            </a:r>
          </a:p>
          <a:p>
            <a:r>
              <a:rPr lang="en-IN" b="1" dirty="0"/>
              <a:t>Poster’s 5 forces</a:t>
            </a:r>
          </a:p>
          <a:p>
            <a:r>
              <a:rPr lang="en-IN" b="1" dirty="0"/>
              <a:t>SWOT</a:t>
            </a:r>
          </a:p>
          <a:p>
            <a:r>
              <a:rPr lang="en-IN" b="1" dirty="0"/>
              <a:t>GAP</a:t>
            </a:r>
          </a:p>
          <a:p>
            <a:r>
              <a:rPr lang="en-IN" b="1" dirty="0"/>
              <a:t>3 P’s</a:t>
            </a:r>
          </a:p>
          <a:p>
            <a:r>
              <a:rPr lang="en-IN" b="1" dirty="0"/>
              <a:t>STP</a:t>
            </a:r>
          </a:p>
          <a:p>
            <a:r>
              <a:rPr lang="en-IN" b="1" dirty="0"/>
              <a:t>Profitability framework</a:t>
            </a:r>
          </a:p>
          <a:p>
            <a:r>
              <a:rPr lang="en-IN" b="1" dirty="0"/>
              <a:t>Marketing mix model</a:t>
            </a:r>
          </a:p>
          <a:p>
            <a:r>
              <a:rPr lang="en-IN" b="1" dirty="0"/>
              <a:t>3 C’s framework</a:t>
            </a:r>
          </a:p>
          <a:p>
            <a:r>
              <a:rPr lang="en-IN" b="1" dirty="0"/>
              <a:t>Product life cycle</a:t>
            </a:r>
          </a:p>
          <a:p>
            <a:r>
              <a:rPr lang="en-IN" b="1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63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9AC-BEAF-5AB1-8772-C6953E7E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9866-FFD9-0AF0-B8AC-408F7287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Odoo</a:t>
            </a:r>
            <a:r>
              <a:rPr lang="en-US" dirty="0"/>
              <a:t> is an open-source business software suite that provides a comprehensive set of applications to manage various business functions, including accounting, human resources, customer relationship management (CRM), inventory management, and more. Founded by </a:t>
            </a:r>
            <a:r>
              <a:rPr lang="en-US" b="1" dirty="0"/>
              <a:t>Fabien </a:t>
            </a:r>
            <a:r>
              <a:rPr lang="en-US" b="1" dirty="0" err="1"/>
              <a:t>Pinckaers</a:t>
            </a:r>
            <a:r>
              <a:rPr lang="en-US" dirty="0"/>
              <a:t> in 2005, Odoo was initially named </a:t>
            </a:r>
            <a:r>
              <a:rPr lang="en-US" b="1" dirty="0"/>
              <a:t>TinyERP</a:t>
            </a:r>
            <a:r>
              <a:rPr lang="en-US" dirty="0"/>
              <a:t> and later rebranded as </a:t>
            </a:r>
            <a:r>
              <a:rPr lang="en-US" b="1" dirty="0" err="1"/>
              <a:t>OpenERP</a:t>
            </a:r>
            <a:r>
              <a:rPr lang="en-US" dirty="0"/>
              <a:t> before adopting the name Odoo in 2014. The company operates primarily as an </a:t>
            </a:r>
            <a:r>
              <a:rPr lang="en-US" b="1" dirty="0"/>
              <a:t>ERP (Enterprise Resource Planning) software provider</a:t>
            </a:r>
            <a:r>
              <a:rPr lang="en-US" dirty="0"/>
              <a:t>, offering a range of modules that can be tailored to the needs of small and medium-sized businesses (SMBs) as well as large enterprises. Odoo has a </a:t>
            </a:r>
            <a:r>
              <a:rPr lang="en-US" b="1" dirty="0"/>
              <a:t>modular approach</a:t>
            </a:r>
            <a:r>
              <a:rPr lang="en-US" dirty="0"/>
              <a:t>, allowing businesses to adopt and integrate different functionalities as needed, making it flexible and scalable.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3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B5CE-5D53-6BE8-911F-6F1FB311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POSTER’S 5 FORCES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19EE4E-814E-2BB4-0F1F-0C19DD59E1D6}"/>
              </a:ext>
            </a:extLst>
          </p:cNvPr>
          <p:cNvSpPr/>
          <p:nvPr/>
        </p:nvSpPr>
        <p:spPr>
          <a:xfrm>
            <a:off x="1329179" y="1640264"/>
            <a:ext cx="2639506" cy="19136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Threat of New Entrants</a:t>
            </a:r>
            <a:r>
              <a:rPr lang="en-US" dirty="0"/>
              <a:t>: </a:t>
            </a:r>
            <a:r>
              <a:rPr lang="en-US" b="1" dirty="0"/>
              <a:t>Moderate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Barriers to Entry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Loyalty and Trust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C59199-6A9B-607F-EA85-3F752178D14D}"/>
              </a:ext>
            </a:extLst>
          </p:cNvPr>
          <p:cNvSpPr/>
          <p:nvPr/>
        </p:nvSpPr>
        <p:spPr>
          <a:xfrm>
            <a:off x="4364610" y="1640264"/>
            <a:ext cx="3186260" cy="19136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Bargaining Power of Suppliers</a:t>
            </a:r>
            <a:r>
              <a:rPr lang="en-US" dirty="0"/>
              <a:t>: </a:t>
            </a:r>
            <a:r>
              <a:rPr lang="en-US" b="1" dirty="0"/>
              <a:t>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Open-Source Nature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Third-Party Modules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Hosting and Infrastructure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1D938-4CF6-C2FA-4C82-E70A377293C9}"/>
              </a:ext>
            </a:extLst>
          </p:cNvPr>
          <p:cNvSpPr/>
          <p:nvPr/>
        </p:nvSpPr>
        <p:spPr>
          <a:xfrm>
            <a:off x="7767687" y="1772632"/>
            <a:ext cx="3271101" cy="1913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Bargaining Power of Buyers</a:t>
            </a:r>
            <a:r>
              <a:rPr lang="en-US" dirty="0"/>
              <a:t>: </a:t>
            </a:r>
            <a:r>
              <a:rPr lang="en-US" b="1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Choices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 Sensitivity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Customization 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CE3C2-FD53-53E4-41B8-BC194001E41A}"/>
              </a:ext>
            </a:extLst>
          </p:cNvPr>
          <p:cNvSpPr/>
          <p:nvPr/>
        </p:nvSpPr>
        <p:spPr>
          <a:xfrm>
            <a:off x="2912882" y="3893270"/>
            <a:ext cx="3007151" cy="20550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Threat of Substitutes</a:t>
            </a:r>
            <a:r>
              <a:rPr lang="en-US" dirty="0"/>
              <a:t>: </a:t>
            </a:r>
            <a:r>
              <a:rPr lang="en-US" b="1" dirty="0"/>
              <a:t>Moderate to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Alternative ERP Solutions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Industry-Specific Software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In-House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A39F2D-B3BC-76CD-B26F-AE296F534DDF}"/>
              </a:ext>
            </a:extLst>
          </p:cNvPr>
          <p:cNvSpPr/>
          <p:nvPr/>
        </p:nvSpPr>
        <p:spPr>
          <a:xfrm>
            <a:off x="6579909" y="4006392"/>
            <a:ext cx="3374796" cy="20550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Competitive Rivalry</a:t>
            </a:r>
            <a:r>
              <a:rPr lang="en-IN" dirty="0"/>
              <a:t>: </a:t>
            </a:r>
            <a:r>
              <a:rPr lang="en-IN" b="1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Competitors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Innovation and Development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Market Presence</a:t>
            </a:r>
          </a:p>
        </p:txBody>
      </p:sp>
    </p:spTree>
    <p:extLst>
      <p:ext uri="{BB962C8B-B14F-4D97-AF65-F5344CB8AC3E}">
        <p14:creationId xmlns:p14="http://schemas.microsoft.com/office/powerpoint/2010/main" val="372531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0-ACB5-2B45-A836-F18E98CB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AE7D-4F91-683D-CDED-86FE3C14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CB1F4-5B47-76D5-1634-0CAF3E0EB01F}"/>
              </a:ext>
            </a:extLst>
          </p:cNvPr>
          <p:cNvSpPr/>
          <p:nvPr/>
        </p:nvSpPr>
        <p:spPr>
          <a:xfrm>
            <a:off x="2589212" y="1799342"/>
            <a:ext cx="2856322" cy="1791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Affordability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Global Community and Ecosystem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45D82-ADEB-FA23-10BE-15224D1B753C}"/>
              </a:ext>
            </a:extLst>
          </p:cNvPr>
          <p:cNvSpPr/>
          <p:nvPr/>
        </p:nvSpPr>
        <p:spPr>
          <a:xfrm>
            <a:off x="6344239" y="1746513"/>
            <a:ext cx="2790334" cy="1791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Limited Advanced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Customization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Cloud Service Limitations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D72C0-309C-FAB6-796B-EADE2F4591BD}"/>
              </a:ext>
            </a:extLst>
          </p:cNvPr>
          <p:cNvSpPr/>
          <p:nvPr/>
        </p:nvSpPr>
        <p:spPr>
          <a:xfrm>
            <a:off x="2589212" y="4022411"/>
            <a:ext cx="2960017" cy="1791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Expanding Global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Focus on AI and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Partnerships and Strategic Alliances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74E7D-4A46-F3FA-09BF-C651BA026AE5}"/>
              </a:ext>
            </a:extLst>
          </p:cNvPr>
          <p:cNvSpPr/>
          <p:nvPr/>
        </p:nvSpPr>
        <p:spPr>
          <a:xfrm>
            <a:off x="6242107" y="4022411"/>
            <a:ext cx="2994598" cy="1791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Intense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Economic Downturns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Changing Technology Landscape</a:t>
            </a:r>
          </a:p>
        </p:txBody>
      </p:sp>
    </p:spTree>
    <p:extLst>
      <p:ext uri="{BB962C8B-B14F-4D97-AF65-F5344CB8AC3E}">
        <p14:creationId xmlns:p14="http://schemas.microsoft.com/office/powerpoint/2010/main" val="287735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3FAE-25F5-9F93-3BC4-609B749D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37" y="238796"/>
            <a:ext cx="8911687" cy="707982"/>
          </a:xfrm>
        </p:spPr>
        <p:txBody>
          <a:bodyPr/>
          <a:lstStyle/>
          <a:p>
            <a:r>
              <a:rPr lang="en-IN" dirty="0"/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34AC-F67A-EC24-056F-32798B82D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388" y="1470581"/>
            <a:ext cx="10524224" cy="44406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32BCB-E141-2B2D-E372-38C28CC82268}"/>
              </a:ext>
            </a:extLst>
          </p:cNvPr>
          <p:cNvSpPr/>
          <p:nvPr/>
        </p:nvSpPr>
        <p:spPr>
          <a:xfrm>
            <a:off x="1395167" y="1755327"/>
            <a:ext cx="1555423" cy="846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BD201-ACBC-C915-30CF-2A6CB8B3A0AD}"/>
              </a:ext>
            </a:extLst>
          </p:cNvPr>
          <p:cNvSpPr/>
          <p:nvPr/>
        </p:nvSpPr>
        <p:spPr>
          <a:xfrm>
            <a:off x="8738647" y="1809946"/>
            <a:ext cx="1555423" cy="8464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DESIRED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DDB779-70CE-7CED-A535-65A02F78706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50590" y="2178563"/>
            <a:ext cx="5788057" cy="5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3C87CD-FA32-E5BE-C1BC-67E64C9EDCCB}"/>
              </a:ext>
            </a:extLst>
          </p:cNvPr>
          <p:cNvCxnSpPr/>
          <p:nvPr/>
        </p:nvCxnSpPr>
        <p:spPr>
          <a:xfrm>
            <a:off x="5043340" y="1905000"/>
            <a:ext cx="0" cy="630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99B30E-C43F-6332-1AA1-E3E816112B32}"/>
              </a:ext>
            </a:extLst>
          </p:cNvPr>
          <p:cNvCxnSpPr/>
          <p:nvPr/>
        </p:nvCxnSpPr>
        <p:spPr>
          <a:xfrm>
            <a:off x="5486400" y="1905000"/>
            <a:ext cx="0" cy="630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F578B-BF28-5983-B49E-EBD1DD2D4CDB}"/>
              </a:ext>
            </a:extLst>
          </p:cNvPr>
          <p:cNvCxnSpPr/>
          <p:nvPr/>
        </p:nvCxnSpPr>
        <p:spPr>
          <a:xfrm>
            <a:off x="5836763" y="1917777"/>
            <a:ext cx="0" cy="630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C2AC6D-58C7-3108-5E67-F3417D77C573}"/>
              </a:ext>
            </a:extLst>
          </p:cNvPr>
          <p:cNvSpPr/>
          <p:nvPr/>
        </p:nvSpPr>
        <p:spPr>
          <a:xfrm>
            <a:off x="4939645" y="1216058"/>
            <a:ext cx="1156342" cy="4387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A15C99-9644-BA30-0945-766B58FA75AD}"/>
              </a:ext>
            </a:extLst>
          </p:cNvPr>
          <p:cNvSpPr/>
          <p:nvPr/>
        </p:nvSpPr>
        <p:spPr>
          <a:xfrm>
            <a:off x="1395167" y="3195686"/>
            <a:ext cx="1989056" cy="2696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Comprehensive modular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Open-source flexibility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D5AE0F-81CA-B0DE-7944-D3EC5D956CBE}"/>
              </a:ext>
            </a:extLst>
          </p:cNvPr>
          <p:cNvSpPr/>
          <p:nvPr/>
        </p:nvSpPr>
        <p:spPr>
          <a:xfrm>
            <a:off x="8587819" y="3125601"/>
            <a:ext cx="2067612" cy="2785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Enhanced AI capabilities for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Enhanced AI capabilities for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Greater integration with third-party applications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963486-A9C8-D1CE-AC24-634D38548660}"/>
              </a:ext>
            </a:extLst>
          </p:cNvPr>
          <p:cNvSpPr/>
          <p:nvPr/>
        </p:nvSpPr>
        <p:spPr>
          <a:xfrm>
            <a:off x="4411744" y="3337089"/>
            <a:ext cx="2564088" cy="225023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Missing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Lower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Inefficient processes leading</a:t>
            </a:r>
          </a:p>
        </p:txBody>
      </p:sp>
    </p:spTree>
    <p:extLst>
      <p:ext uri="{BB962C8B-B14F-4D97-AF65-F5344CB8AC3E}">
        <p14:creationId xmlns:p14="http://schemas.microsoft.com/office/powerpoint/2010/main" val="5424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0B5A-7208-996A-6726-7440F9B2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P’s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7015-B630-2932-80ED-150B668F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3" y="1461155"/>
            <a:ext cx="10184859" cy="44500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1429D3-E1D3-C7F6-CA14-835F45E2563B}"/>
              </a:ext>
            </a:extLst>
          </p:cNvPr>
          <p:cNvSpPr/>
          <p:nvPr/>
        </p:nvSpPr>
        <p:spPr>
          <a:xfrm>
            <a:off x="1781666" y="1640264"/>
            <a:ext cx="2479249" cy="4119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Customization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Unique Selling Proposition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E678E0-DFDB-A741-CF27-B5C7DADC5CF7}"/>
              </a:ext>
            </a:extLst>
          </p:cNvPr>
          <p:cNvSpPr/>
          <p:nvPr/>
        </p:nvSpPr>
        <p:spPr>
          <a:xfrm>
            <a:off x="4609707" y="1640264"/>
            <a:ext cx="2714920" cy="41195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Price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Subscription-Based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Free Community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Cost-Effectiveness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D121E3-AD38-B73C-422B-D2D16F7939AB}"/>
              </a:ext>
            </a:extLst>
          </p:cNvPr>
          <p:cNvSpPr/>
          <p:nvPr/>
        </p:nvSpPr>
        <p:spPr>
          <a:xfrm>
            <a:off x="7701699" y="1725106"/>
            <a:ext cx="2639505" cy="4034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Place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Distribution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Community Engagement</a:t>
            </a:r>
          </a:p>
        </p:txBody>
      </p:sp>
    </p:spTree>
    <p:extLst>
      <p:ext uri="{BB962C8B-B14F-4D97-AF65-F5344CB8AC3E}">
        <p14:creationId xmlns:p14="http://schemas.microsoft.com/office/powerpoint/2010/main" val="411100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98C5-52BE-8191-9E0D-A933564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B284-D5A4-AD83-D9B5-3F628729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24" y="1593130"/>
            <a:ext cx="10335688" cy="4318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. </a:t>
            </a:r>
            <a:r>
              <a:rPr lang="en-IN" b="1" dirty="0"/>
              <a:t>Segmentation</a:t>
            </a:r>
          </a:p>
          <a:p>
            <a:pPr marL="0" indent="0">
              <a:buNone/>
            </a:pPr>
            <a:r>
              <a:rPr lang="en-US" dirty="0"/>
              <a:t>Small and Medium-Sized Enterprises (SMEs): Odoo primarily targets SMEs looking for affordable and scalable ERP solutions.</a:t>
            </a:r>
          </a:p>
          <a:p>
            <a:pPr marL="0" indent="0">
              <a:buNone/>
            </a:pPr>
            <a:r>
              <a:rPr lang="en-US" dirty="0"/>
              <a:t>The platform offers solutions tailored for production planning and quality control.</a:t>
            </a:r>
          </a:p>
          <a:p>
            <a:pPr marL="0" indent="0">
              <a:buNone/>
            </a:pPr>
            <a:r>
              <a:rPr lang="en-IN" b="1" dirty="0"/>
              <a:t>Targeting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Odoo’s pricing model and modular approach are particularly appealing to SMEs looking for cost-effective ERP solutions without sacrificing functionality.</a:t>
            </a:r>
          </a:p>
          <a:p>
            <a:pPr marL="0" indent="0">
              <a:buNone/>
            </a:pPr>
            <a:r>
              <a:rPr lang="en-US" dirty="0"/>
              <a:t>Odoo has the potential to target emerging markets where businesses are increasingly looking for affordable ERP solutions.</a:t>
            </a:r>
          </a:p>
          <a:p>
            <a:pPr marL="0" indent="0">
              <a:buNone/>
            </a:pPr>
            <a:r>
              <a:rPr lang="en-IN" b="1" dirty="0"/>
              <a:t>Positioning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open-source nature of Odoo allows businesses to customize the software according to their specific needs, positioning it as a flexible solution in the ERP market.</a:t>
            </a:r>
          </a:p>
          <a:p>
            <a:pPr marL="0" indent="0">
              <a:buNone/>
            </a:pPr>
            <a:r>
              <a:rPr lang="en-US" dirty="0"/>
              <a:t>By focusing on a simple, intuitive interface, Odoo positions itself as accessible for non-technical users, making ERP adoption easier for businesses with limited IT resources.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93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8A13-794D-84E5-705C-BFFD824B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PROFITABILITY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1402-9025-7DBA-9089-CE8BBD9C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0" y="1404594"/>
            <a:ext cx="10561932" cy="450662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. Revenue Generation</a:t>
            </a:r>
          </a:p>
          <a:p>
            <a:pPr marL="0" indent="0">
              <a:buNone/>
            </a:pPr>
            <a:r>
              <a:rPr lang="en-US" dirty="0"/>
              <a:t>Modular Pricing: Odoo’s subscription model allows customers to pay for only the modules they use, enhancing revenue opportunities from upselling additional modules.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Cost Management</a:t>
            </a:r>
          </a:p>
          <a:p>
            <a:pPr marL="0" indent="0">
              <a:buNone/>
            </a:pPr>
            <a:r>
              <a:rPr lang="en-US" dirty="0"/>
              <a:t>Utilizing cloud computing can lower infrastructure costs, as Odoo can scale its resources according to demand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Customer Retention and Satisfaction</a:t>
            </a:r>
          </a:p>
          <a:p>
            <a:pPr marL="0" indent="0">
              <a:buNone/>
            </a:pPr>
            <a:r>
              <a:rPr lang="en-US" dirty="0"/>
              <a:t>Regular updates and enhancements based on customer feedback ensure that the product remains competitive and meets the evolving needs of users.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Competitive Landscape</a:t>
            </a:r>
          </a:p>
          <a:p>
            <a:pPr marL="0" indent="0">
              <a:buNone/>
            </a:pPr>
            <a:r>
              <a:rPr lang="en-US" dirty="0"/>
              <a:t>Emphasizing unique features, such as customization capabilities and a user-friendly interface, can help Odoo stand out in a crowded market.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554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1011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ODOO</vt:lpstr>
      <vt:lpstr>TABLE OF CONTENT</vt:lpstr>
      <vt:lpstr>INTRODUCTION </vt:lpstr>
      <vt:lpstr>POSTER’S 5 FORCES</vt:lpstr>
      <vt:lpstr>SWOT ANALYSIS</vt:lpstr>
      <vt:lpstr>GAP ANALYSIS</vt:lpstr>
      <vt:lpstr>3 P’s </vt:lpstr>
      <vt:lpstr>STP</vt:lpstr>
      <vt:lpstr>PROFITABILITY FRAMEWORK</vt:lpstr>
      <vt:lpstr>PRODUCT LIFECYCLE</vt:lpstr>
      <vt:lpstr>3 C’s FRAMEWORK</vt:lpstr>
      <vt:lpstr>MARKETING MIX MODEL</vt:lpstr>
      <vt:lpstr>RECOMMENDATION</vt:lpstr>
      <vt:lpstr>CUSTOMER FEEDBACK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Sathyanandam Manoj</dc:creator>
  <cp:lastModifiedBy>ajith tamilvanan</cp:lastModifiedBy>
  <cp:revision>2</cp:revision>
  <dcterms:created xsi:type="dcterms:W3CDTF">2024-10-13T06:26:24Z</dcterms:created>
  <dcterms:modified xsi:type="dcterms:W3CDTF">2024-10-13T07:37:42Z</dcterms:modified>
</cp:coreProperties>
</file>