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EF10-3BB5-4C91-9C88-C833B1218D5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0C14-40FA-4E66-9B1A-46413D943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62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EF10-3BB5-4C91-9C88-C833B1218D5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0C14-40FA-4E66-9B1A-46413D943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23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EF10-3BB5-4C91-9C88-C833B1218D5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0C14-40FA-4E66-9B1A-46413D94375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4609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EF10-3BB5-4C91-9C88-C833B1218D5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0C14-40FA-4E66-9B1A-46413D943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16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EF10-3BB5-4C91-9C88-C833B1218D5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0C14-40FA-4E66-9B1A-46413D94375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8623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EF10-3BB5-4C91-9C88-C833B1218D5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0C14-40FA-4E66-9B1A-46413D943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02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EF10-3BB5-4C91-9C88-C833B1218D5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0C14-40FA-4E66-9B1A-46413D943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79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EF10-3BB5-4C91-9C88-C833B1218D5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0C14-40FA-4E66-9B1A-46413D943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15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EF10-3BB5-4C91-9C88-C833B1218D5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0C14-40FA-4E66-9B1A-46413D943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48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EF10-3BB5-4C91-9C88-C833B1218D5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0C14-40FA-4E66-9B1A-46413D943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46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EF10-3BB5-4C91-9C88-C833B1218D5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0C14-40FA-4E66-9B1A-46413D943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1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EF10-3BB5-4C91-9C88-C833B1218D5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0C14-40FA-4E66-9B1A-46413D943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69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EF10-3BB5-4C91-9C88-C833B1218D5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0C14-40FA-4E66-9B1A-46413D943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2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EF10-3BB5-4C91-9C88-C833B1218D5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0C14-40FA-4E66-9B1A-46413D943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6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EF10-3BB5-4C91-9C88-C833B1218D5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0C14-40FA-4E66-9B1A-46413D943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70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EF10-3BB5-4C91-9C88-C833B1218D5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0C14-40FA-4E66-9B1A-46413D943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EEF10-3BB5-4C91-9C88-C833B1218D5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A70C14-40FA-4E66-9B1A-46413D943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74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226F-D1E6-5F9E-1327-AD194654B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D’MART	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6B456-6C0E-FBCC-B906-0BCD220D2F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Nmae:Shandhini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73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DA5C-E004-C705-7874-FD44B112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1793-217E-7788-B3F0-804E0141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89"/>
            <a:ext cx="8596668" cy="45330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E59BEA-7A5E-F0D7-8AED-7D5B33DEEA1C}"/>
              </a:ext>
            </a:extLst>
          </p:cNvPr>
          <p:cNvSpPr/>
          <p:nvPr/>
        </p:nvSpPr>
        <p:spPr>
          <a:xfrm>
            <a:off x="886120" y="1930400"/>
            <a:ext cx="2667785" cy="39142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Segmentation</a:t>
            </a:r>
          </a:p>
          <a:p>
            <a:pPr algn="ctr"/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Income</a:t>
            </a:r>
            <a:r>
              <a:rPr lang="en-US" sz="1600" dirty="0"/>
              <a:t>: Primarily targets </a:t>
            </a:r>
            <a:r>
              <a:rPr lang="en-US" sz="1600" b="1" dirty="0"/>
              <a:t>middle-income</a:t>
            </a:r>
            <a:r>
              <a:rPr lang="en-US" sz="1600" dirty="0"/>
              <a:t> and </a:t>
            </a:r>
            <a:r>
              <a:rPr lang="en-US" sz="1600" b="1" dirty="0"/>
              <a:t>lower-income</a:t>
            </a:r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D-Mart operates primarily in </a:t>
            </a:r>
            <a:r>
              <a:rPr lang="en-US" sz="1600" b="1" dirty="0"/>
              <a:t>urban</a:t>
            </a:r>
            <a:r>
              <a:rPr lang="en-US" sz="1600" dirty="0"/>
              <a:t> and </a:t>
            </a:r>
            <a:r>
              <a:rPr lang="en-US" sz="1600" b="1" dirty="0"/>
              <a:t>semi-urban</a:t>
            </a:r>
            <a:r>
              <a:rPr lang="en-US" sz="1600" dirty="0"/>
              <a:t> areas</a:t>
            </a:r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affordable prices</a:t>
            </a:r>
            <a:r>
              <a:rPr lang="en-US" sz="1600" dirty="0"/>
              <a:t> and </a:t>
            </a:r>
            <a:r>
              <a:rPr lang="en-US" sz="1600" b="1" dirty="0"/>
              <a:t>convenience</a:t>
            </a:r>
            <a:r>
              <a:rPr lang="en-US" sz="1600" dirty="0"/>
              <a:t> over luxury or premium products.</a:t>
            </a:r>
            <a:endParaRPr lang="en-IN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E12E2B-C09E-5C82-831D-9E0702F33E49}"/>
              </a:ext>
            </a:extLst>
          </p:cNvPr>
          <p:cNvSpPr/>
          <p:nvPr/>
        </p:nvSpPr>
        <p:spPr>
          <a:xfrm>
            <a:off x="3723588" y="1930400"/>
            <a:ext cx="2828041" cy="39142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b="1" dirty="0"/>
              <a:t>Targeting</a:t>
            </a:r>
          </a:p>
          <a:p>
            <a:pPr algn="ctr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Mass Market Targeting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Value Shoppers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Urban and Semi-Urban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affordability</a:t>
            </a:r>
            <a:r>
              <a:rPr lang="en-US" dirty="0"/>
              <a:t>, </a:t>
            </a:r>
            <a:r>
              <a:rPr lang="en-US" b="1" dirty="0"/>
              <a:t>low prices</a:t>
            </a:r>
            <a:r>
              <a:rPr lang="en-US" dirty="0"/>
              <a:t>, and </a:t>
            </a:r>
            <a:r>
              <a:rPr lang="en-US" b="1" dirty="0"/>
              <a:t>convenience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bulk buying</a:t>
            </a:r>
            <a:r>
              <a:rPr lang="en-US" dirty="0"/>
              <a:t> to save costs in the long run.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114B4B-0676-498C-92F6-30D0AB3BAB42}"/>
              </a:ext>
            </a:extLst>
          </p:cNvPr>
          <p:cNvSpPr/>
          <p:nvPr/>
        </p:nvSpPr>
        <p:spPr>
          <a:xfrm>
            <a:off x="6693031" y="2007909"/>
            <a:ext cx="2789757" cy="38367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Positioning</a:t>
            </a:r>
          </a:p>
          <a:p>
            <a:pPr algn="ctr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Value for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low-cost retail leader</a:t>
            </a:r>
            <a:r>
              <a:rPr lang="en-US" sz="1600" dirty="0"/>
              <a:t>, offering products at </a:t>
            </a:r>
            <a:r>
              <a:rPr lang="en-US" sz="1600" b="1" dirty="0"/>
              <a:t>affordable prices</a:t>
            </a:r>
            <a:r>
              <a:rPr lang="en-US" sz="1600" dirty="0"/>
              <a:t> with its </a:t>
            </a:r>
            <a:r>
              <a:rPr lang="en-US" sz="1600" b="1" dirty="0"/>
              <a:t>Everyday Low Pricing (EDLP)</a:t>
            </a:r>
            <a:r>
              <a:rPr lang="en-US" sz="1600" dirty="0"/>
              <a:t> strategy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consistent pricing</a:t>
            </a:r>
            <a:r>
              <a:rPr lang="en-US" sz="1600" dirty="0"/>
              <a:t> and </a:t>
            </a:r>
            <a:r>
              <a:rPr lang="en-US" sz="1600" b="1" dirty="0"/>
              <a:t>no-frills shopping experience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8679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CE43-FC7D-B8AE-801F-A84BAC38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43" y="136034"/>
            <a:ext cx="8596668" cy="765055"/>
          </a:xfrm>
        </p:spPr>
        <p:txBody>
          <a:bodyPr/>
          <a:lstStyle/>
          <a:p>
            <a:r>
              <a:rPr lang="en-IN" dirty="0"/>
              <a:t>MARKETING MIX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12B8-C143-6827-450D-0C1CA4AC3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89"/>
            <a:ext cx="8596668" cy="45330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E5DDBF-2E47-2E3B-9AA5-4FB0A049378A}"/>
              </a:ext>
            </a:extLst>
          </p:cNvPr>
          <p:cNvSpPr/>
          <p:nvPr/>
        </p:nvSpPr>
        <p:spPr>
          <a:xfrm>
            <a:off x="1423849" y="960704"/>
            <a:ext cx="2988297" cy="26112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Product</a:t>
            </a:r>
          </a:p>
          <a:p>
            <a:pPr algn="ctr"/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fast-moving consumer goods (FMCG)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private label products</a:t>
            </a:r>
            <a:r>
              <a:rPr lang="en-IN" sz="1400" dirty="0"/>
              <a:t> </a:t>
            </a:r>
            <a:endParaRPr lang="en-I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avoiding luxury or premium products</a:t>
            </a:r>
            <a:endParaRPr lang="en-IN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FD8A7A-DF23-9128-4D73-EB0651C06D9F}"/>
              </a:ext>
            </a:extLst>
          </p:cNvPr>
          <p:cNvSpPr/>
          <p:nvPr/>
        </p:nvSpPr>
        <p:spPr>
          <a:xfrm>
            <a:off x="4767992" y="1033064"/>
            <a:ext cx="3073138" cy="26112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Price</a:t>
            </a:r>
          </a:p>
          <a:p>
            <a:pPr algn="ctr"/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Everyday Low Pricing (EDLP)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Bulk Purchasing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lean cost structure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1E56E5-A771-421F-7283-CED23A1412EF}"/>
              </a:ext>
            </a:extLst>
          </p:cNvPr>
          <p:cNvSpPr/>
          <p:nvPr/>
        </p:nvSpPr>
        <p:spPr>
          <a:xfrm>
            <a:off x="1423849" y="3779538"/>
            <a:ext cx="3280528" cy="26602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Place</a:t>
            </a:r>
            <a:r>
              <a:rPr lang="en-IN" dirty="0"/>
              <a:t> (Distribution)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foot traffic, ensuring convenience for customers.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D-Mart has a physical presence in several key regions</a:t>
            </a:r>
            <a:endParaRPr lang="en-IN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50CC05-02E0-4530-081A-370D16FD94AD}"/>
              </a:ext>
            </a:extLst>
          </p:cNvPr>
          <p:cNvSpPr/>
          <p:nvPr/>
        </p:nvSpPr>
        <p:spPr>
          <a:xfrm>
            <a:off x="4845377" y="3774825"/>
            <a:ext cx="3157980" cy="26065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Promotion</a:t>
            </a:r>
          </a:p>
          <a:p>
            <a:pPr algn="ctr"/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Minimal Advertising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bulk discounts</a:t>
            </a:r>
            <a:r>
              <a:rPr lang="en-US" sz="1400" dirty="0"/>
              <a:t> or </a:t>
            </a:r>
            <a:r>
              <a:rPr lang="en-US" sz="1400" b="1" dirty="0"/>
              <a:t>combo offers</a:t>
            </a:r>
            <a:r>
              <a:rPr lang="en-US" sz="1400" dirty="0"/>
              <a:t> 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affordable pricing</a:t>
            </a:r>
            <a:r>
              <a:rPr lang="en-US" sz="1400" dirty="0"/>
              <a:t> and </a:t>
            </a:r>
            <a:r>
              <a:rPr lang="en-US" sz="1400" b="1" dirty="0"/>
              <a:t>value for money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2867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6897-96D4-0F57-DC45-7DAA9E9D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3019"/>
          </a:xfrm>
        </p:spPr>
        <p:txBody>
          <a:bodyPr/>
          <a:lstStyle/>
          <a:p>
            <a:r>
              <a:rPr lang="en-IN" dirty="0"/>
              <a:t>PROFITABILITY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4D52-4439-95AC-5169-3AD44925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7715"/>
            <a:ext cx="8596668" cy="45236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u="sng" dirty="0"/>
              <a:t>Revenue Drivers</a:t>
            </a:r>
          </a:p>
          <a:p>
            <a:pPr marL="0" indent="0">
              <a:buNone/>
            </a:pPr>
            <a:r>
              <a:rPr lang="en-US" sz="1400" b="1" dirty="0"/>
              <a:t>Number of Customers (Foot Traffic)-</a:t>
            </a:r>
            <a:r>
              <a:rPr lang="en-US" sz="1400" dirty="0"/>
              <a:t>D-Mart relies heavily on high foot traffic in its stores</a:t>
            </a: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Average Basket Size-</a:t>
            </a:r>
            <a:r>
              <a:rPr lang="en-US" sz="1400" b="1" dirty="0"/>
              <a:t>D-Mart </a:t>
            </a:r>
            <a:r>
              <a:rPr lang="en-US" sz="1400" dirty="0"/>
              <a:t>encourages bulk buying by offering discounts on large quantities, which increases the </a:t>
            </a:r>
            <a:r>
              <a:rPr lang="en-US" sz="1400" b="1" dirty="0"/>
              <a:t>average ticket size</a:t>
            </a:r>
            <a:r>
              <a:rPr lang="en-US" sz="1400" dirty="0"/>
              <a:t> per transaction.</a:t>
            </a: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Price per Unit-</a:t>
            </a:r>
            <a:r>
              <a:rPr lang="en-US" sz="1400" b="1" dirty="0"/>
              <a:t>While D-Mart </a:t>
            </a:r>
            <a:r>
              <a:rPr lang="en-US" sz="1400" dirty="0"/>
              <a:t>maintains lower prices compared to competitors</a:t>
            </a: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Store Expansion-</a:t>
            </a:r>
            <a:r>
              <a:rPr lang="en-US" sz="1400" dirty="0"/>
              <a:t>D-Mart’s focus on increasing the number of stores</a:t>
            </a:r>
          </a:p>
          <a:p>
            <a:pPr marL="0" indent="0">
              <a:buNone/>
            </a:pPr>
            <a:r>
              <a:rPr lang="en-IN" sz="1400" b="1" u="sng" dirty="0"/>
              <a:t>Cost Drivers</a:t>
            </a:r>
            <a:endParaRPr lang="en-US" sz="1400" b="1" u="sng" dirty="0"/>
          </a:p>
          <a:p>
            <a:pPr marL="0" indent="0">
              <a:buNone/>
            </a:pPr>
            <a:r>
              <a:rPr lang="en-US" sz="1400" dirty="0"/>
              <a:t>Cost of Goods Sold (COGS)-D-Mart has more control over sourcing, production, and margins.</a:t>
            </a:r>
          </a:p>
          <a:p>
            <a:pPr marL="0" indent="0">
              <a:buNone/>
            </a:pPr>
            <a:r>
              <a:rPr lang="en-IN" sz="1400" dirty="0"/>
              <a:t>Operating Expenses-reducing long-term </a:t>
            </a:r>
            <a:r>
              <a:rPr lang="en-IN" sz="1400" b="1" dirty="0"/>
              <a:t>rental costs</a:t>
            </a:r>
            <a:r>
              <a:rPr lang="en-IN" sz="1400" dirty="0"/>
              <a:t>.</a:t>
            </a:r>
            <a:endParaRPr lang="en-US" sz="1400" dirty="0"/>
          </a:p>
          <a:p>
            <a:pPr marL="0" indent="0">
              <a:buNone/>
            </a:pPr>
            <a:r>
              <a:rPr lang="en-IN" sz="1400" dirty="0"/>
              <a:t>Supply Chain Efficiency-</a:t>
            </a:r>
            <a:r>
              <a:rPr lang="en-US" sz="1400" b="1" dirty="0"/>
              <a:t>distribution centers</a:t>
            </a:r>
            <a:r>
              <a:rPr lang="en-US" sz="1400" dirty="0"/>
              <a:t> to manage inventory and streamline the supply process, reducing </a:t>
            </a:r>
            <a:r>
              <a:rPr lang="en-US" sz="1400" b="1" dirty="0"/>
              <a:t>logistics costs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IN" sz="1400" b="1" u="sng" dirty="0"/>
              <a:t>Profitability Levers</a:t>
            </a:r>
          </a:p>
          <a:p>
            <a:pPr marL="0" indent="0">
              <a:buNone/>
            </a:pPr>
            <a:r>
              <a:rPr lang="en-IN" sz="1400" dirty="0"/>
              <a:t>Gross Margin</a:t>
            </a:r>
            <a:r>
              <a:rPr lang="en-IN" sz="1400" b="1" u="sng" dirty="0"/>
              <a:t>-</a:t>
            </a:r>
            <a:r>
              <a:rPr lang="en-US" sz="1400" dirty="0"/>
              <a:t>D-Mart’s ability to keep COGS low by purchasing in bulk</a:t>
            </a:r>
            <a:endParaRPr lang="en-IN" sz="1400" b="1" u="sng" dirty="0"/>
          </a:p>
          <a:p>
            <a:pPr marL="0" indent="0">
              <a:buNone/>
            </a:pPr>
            <a:r>
              <a:rPr lang="en-IN" sz="1400" dirty="0"/>
              <a:t>Operating Margin-</a:t>
            </a:r>
            <a:r>
              <a:rPr lang="en-US" sz="1400" dirty="0"/>
              <a:t>D-Mart’s ownership of its store locations lowers long-term fixed costs like rent, allowing for better control over operating margins.</a:t>
            </a:r>
          </a:p>
          <a:p>
            <a:pPr marL="0" indent="0">
              <a:buNone/>
            </a:pPr>
            <a:r>
              <a:rPr lang="en-IN" sz="1400" dirty="0"/>
              <a:t>Net Profit Margin-minimizing fixed costs</a:t>
            </a:r>
            <a:endParaRPr lang="en-US" sz="1400" b="1" u="sng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9790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B1E7-7F49-B0D8-D9D8-07EEF65D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LIFE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62AD63-5F36-B04C-F67B-0934D0DEB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409" y="1649692"/>
            <a:ext cx="5722070" cy="4351071"/>
          </a:xfrm>
        </p:spPr>
      </p:pic>
    </p:spTree>
    <p:extLst>
      <p:ext uri="{BB962C8B-B14F-4D97-AF65-F5344CB8AC3E}">
        <p14:creationId xmlns:p14="http://schemas.microsoft.com/office/powerpoint/2010/main" val="802254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243F-74BF-B477-96AD-36201682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872"/>
          </a:xfrm>
        </p:spPr>
        <p:txBody>
          <a:bodyPr/>
          <a:lstStyle/>
          <a:p>
            <a:r>
              <a:rPr lang="en-IN" dirty="0"/>
              <a:t>3 C’s FRAMEWORK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C29424-ED89-3BCF-F567-B3ECAA70E86C}"/>
              </a:ext>
            </a:extLst>
          </p:cNvPr>
          <p:cNvSpPr/>
          <p:nvPr/>
        </p:nvSpPr>
        <p:spPr>
          <a:xfrm>
            <a:off x="1904214" y="1941922"/>
            <a:ext cx="2950590" cy="2573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</a:t>
            </a:r>
          </a:p>
          <a:p>
            <a:pPr algn="ctr"/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Target Segment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Customer Needs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Customer </a:t>
            </a:r>
            <a:r>
              <a:rPr lang="en-IN" sz="1600" dirty="0" err="1"/>
              <a:t>Behavior</a:t>
            </a:r>
            <a:endParaRPr lang="en-IN" sz="1600" dirty="0"/>
          </a:p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D9A0DB-51A1-B0BA-C281-3110F482715D}"/>
              </a:ext>
            </a:extLst>
          </p:cNvPr>
          <p:cNvSpPr/>
          <p:nvPr/>
        </p:nvSpPr>
        <p:spPr>
          <a:xfrm>
            <a:off x="4758789" y="1941921"/>
            <a:ext cx="2950590" cy="2573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Company</a:t>
            </a:r>
          </a:p>
          <a:p>
            <a:pPr algn="ctr"/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Core Competencies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Value Proposition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Challenges</a:t>
            </a:r>
          </a:p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4425E7-CE85-D727-932F-153B24A022F6}"/>
              </a:ext>
            </a:extLst>
          </p:cNvPr>
          <p:cNvSpPr/>
          <p:nvPr/>
        </p:nvSpPr>
        <p:spPr>
          <a:xfrm>
            <a:off x="3194166" y="3875988"/>
            <a:ext cx="2950590" cy="2573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Competitors</a:t>
            </a:r>
          </a:p>
          <a:p>
            <a:pPr algn="ctr"/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Direct Competitors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E-Commerce Competitors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Local Retailers</a:t>
            </a:r>
          </a:p>
        </p:txBody>
      </p:sp>
    </p:spTree>
    <p:extLst>
      <p:ext uri="{BB962C8B-B14F-4D97-AF65-F5344CB8AC3E}">
        <p14:creationId xmlns:p14="http://schemas.microsoft.com/office/powerpoint/2010/main" val="291300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B288-EE4C-5300-738B-EBA0D03F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37BB6E-71AC-F9CC-DB66-F1181D76E66D}"/>
              </a:ext>
            </a:extLst>
          </p:cNvPr>
          <p:cNvSpPr/>
          <p:nvPr/>
        </p:nvSpPr>
        <p:spPr>
          <a:xfrm>
            <a:off x="405353" y="1874363"/>
            <a:ext cx="1442301" cy="121605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Geographic</a:t>
            </a:r>
            <a:r>
              <a:rPr lang="en-IN" sz="1200" dirty="0"/>
              <a:t> </a:t>
            </a:r>
            <a:r>
              <a:rPr lang="en-IN" sz="1200" b="1" dirty="0"/>
              <a:t>Expansion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92C0B6-7A91-11BE-7749-F149F67BE069}"/>
              </a:ext>
            </a:extLst>
          </p:cNvPr>
          <p:cNvSpPr/>
          <p:nvPr/>
        </p:nvSpPr>
        <p:spPr>
          <a:xfrm>
            <a:off x="1566419" y="1920318"/>
            <a:ext cx="1442301" cy="121605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Online Grocery Sales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EF559B-AF9D-28FA-C72E-610E549E68DB}"/>
              </a:ext>
            </a:extLst>
          </p:cNvPr>
          <p:cNvSpPr/>
          <p:nvPr/>
        </p:nvSpPr>
        <p:spPr>
          <a:xfrm>
            <a:off x="405353" y="4177645"/>
            <a:ext cx="1442301" cy="121605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Geographic</a:t>
            </a:r>
            <a:r>
              <a:rPr lang="en-IN" sz="1200" dirty="0"/>
              <a:t> </a:t>
            </a:r>
            <a:r>
              <a:rPr lang="en-IN" sz="1200" b="1" dirty="0"/>
              <a:t>Expansion</a:t>
            </a:r>
          </a:p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548891-DCA3-8FCF-B59E-E7C0ABE97C71}"/>
              </a:ext>
            </a:extLst>
          </p:cNvPr>
          <p:cNvSpPr/>
          <p:nvPr/>
        </p:nvSpPr>
        <p:spPr>
          <a:xfrm>
            <a:off x="2425630" y="4177645"/>
            <a:ext cx="1442301" cy="121605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Online Grocery Sales</a:t>
            </a:r>
          </a:p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2F102-3D02-E39A-1854-D193337C2AF4}"/>
              </a:ext>
            </a:extLst>
          </p:cNvPr>
          <p:cNvSpPr/>
          <p:nvPr/>
        </p:nvSpPr>
        <p:spPr>
          <a:xfrm>
            <a:off x="5486400" y="1800520"/>
            <a:ext cx="1159497" cy="1628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In-store Promotions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12B1D95-921C-E710-7956-173F5628E0CA}"/>
              </a:ext>
            </a:extLst>
          </p:cNvPr>
          <p:cNvSpPr txBox="1">
            <a:spLocks/>
          </p:cNvSpPr>
          <p:nvPr/>
        </p:nvSpPr>
        <p:spPr>
          <a:xfrm>
            <a:off x="254524" y="1464297"/>
            <a:ext cx="9019478" cy="4577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/>
              <a:t>.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D3B253-AFCC-3400-D6B0-7A8A6EEA0D4B}"/>
              </a:ext>
            </a:extLst>
          </p:cNvPr>
          <p:cNvSpPr/>
          <p:nvPr/>
        </p:nvSpPr>
        <p:spPr>
          <a:xfrm>
            <a:off x="6917878" y="1800520"/>
            <a:ext cx="1159497" cy="1628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Bulk Buying and Wholesale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9E927F-D089-77C2-0167-739623010E0C}"/>
              </a:ext>
            </a:extLst>
          </p:cNvPr>
          <p:cNvSpPr/>
          <p:nvPr/>
        </p:nvSpPr>
        <p:spPr>
          <a:xfrm>
            <a:off x="5516251" y="4113361"/>
            <a:ext cx="1159497" cy="1628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In-store Promotions</a:t>
            </a:r>
          </a:p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75F035-3098-AFBF-F402-31BADAFEACE8}"/>
              </a:ext>
            </a:extLst>
          </p:cNvPr>
          <p:cNvSpPr/>
          <p:nvPr/>
        </p:nvSpPr>
        <p:spPr>
          <a:xfrm>
            <a:off x="7044962" y="4091432"/>
            <a:ext cx="1159497" cy="1628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Bulk Buying and Wholesale</a:t>
            </a:r>
            <a:endParaRPr lang="en-IN" sz="1400" dirty="0"/>
          </a:p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AEAB15-6C5D-8EFC-05BB-F8DD8CBEFF5D}"/>
              </a:ext>
            </a:extLst>
          </p:cNvPr>
          <p:cNvSpPr/>
          <p:nvPr/>
        </p:nvSpPr>
        <p:spPr>
          <a:xfrm>
            <a:off x="8694253" y="4091432"/>
            <a:ext cx="1159497" cy="1628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Product Line Expansion</a:t>
            </a:r>
            <a:endParaRPr lang="en-IN" sz="1400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C407BDE-EA46-E37A-D6FC-799C4901B3E8}"/>
              </a:ext>
            </a:extLst>
          </p:cNvPr>
          <p:cNvCxnSpPr>
            <a:stCxn id="6" idx="2"/>
          </p:cNvCxnSpPr>
          <p:nvPr/>
        </p:nvCxnSpPr>
        <p:spPr>
          <a:xfrm rot="10800000" flipH="1" flipV="1">
            <a:off x="1566418" y="2528347"/>
            <a:ext cx="215247" cy="915426"/>
          </a:xfrm>
          <a:prstGeom prst="curvedConnector4">
            <a:avLst>
              <a:gd name="adj1" fmla="val -106204"/>
              <a:gd name="adj2" fmla="val 832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61A8C3-72DA-D185-5C01-90F8C649BB69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847654" y="4785674"/>
            <a:ext cx="577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E74B08-40A3-62B3-7B53-2B16BDB16074}"/>
              </a:ext>
            </a:extLst>
          </p:cNvPr>
          <p:cNvSpPr/>
          <p:nvPr/>
        </p:nvSpPr>
        <p:spPr>
          <a:xfrm>
            <a:off x="1126503" y="3553905"/>
            <a:ext cx="1965489" cy="31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Not exclusive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05EB7F-9A1B-0182-273A-EAED13F16D59}"/>
              </a:ext>
            </a:extLst>
          </p:cNvPr>
          <p:cNvSpPr/>
          <p:nvPr/>
        </p:nvSpPr>
        <p:spPr>
          <a:xfrm>
            <a:off x="1043231" y="5724053"/>
            <a:ext cx="2227870" cy="427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Mutually Exclusive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CBFE8AA-75E7-3A91-7F40-38BEB8338BB8}"/>
              </a:ext>
            </a:extLst>
          </p:cNvPr>
          <p:cNvCxnSpPr/>
          <p:nvPr/>
        </p:nvCxnSpPr>
        <p:spPr>
          <a:xfrm rot="5400000">
            <a:off x="8149472" y="2861035"/>
            <a:ext cx="914400" cy="6033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D5A5B86-C1B6-BA4E-9D2F-85C9A2FB2EDD}"/>
              </a:ext>
            </a:extLst>
          </p:cNvPr>
          <p:cNvSpPr/>
          <p:nvPr/>
        </p:nvSpPr>
        <p:spPr>
          <a:xfrm>
            <a:off x="6504495" y="3607915"/>
            <a:ext cx="1699964" cy="31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Not exhaustive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0A9EA-F47A-3175-AFE0-69A267430C18}"/>
              </a:ext>
            </a:extLst>
          </p:cNvPr>
          <p:cNvSpPr/>
          <p:nvPr/>
        </p:nvSpPr>
        <p:spPr>
          <a:xfrm>
            <a:off x="6645897" y="6041362"/>
            <a:ext cx="1913641" cy="3848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Collectively Exhaustive</a:t>
            </a:r>
          </a:p>
        </p:txBody>
      </p:sp>
    </p:spTree>
    <p:extLst>
      <p:ext uri="{BB962C8B-B14F-4D97-AF65-F5344CB8AC3E}">
        <p14:creationId xmlns:p14="http://schemas.microsoft.com/office/powerpoint/2010/main" val="28907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AF2B-42E7-0C88-99CF-2151D961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5EE82-BF5D-7EF4-C7C7-59D6AC04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5741"/>
            <a:ext cx="8596668" cy="465562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Expand E-Commerce Capabilities</a:t>
            </a:r>
          </a:p>
          <a:p>
            <a:r>
              <a:rPr lang="en-US" dirty="0"/>
              <a:t>Leverage Technology and Data Analytics</a:t>
            </a:r>
            <a:endParaRPr lang="en-IN" dirty="0"/>
          </a:p>
          <a:p>
            <a:r>
              <a:rPr lang="en-IN" dirty="0"/>
              <a:t>Explore New Geographies</a:t>
            </a:r>
          </a:p>
          <a:p>
            <a:r>
              <a:rPr lang="en-IN" dirty="0"/>
              <a:t>Focus on Product Diversification</a:t>
            </a:r>
          </a:p>
          <a:p>
            <a:r>
              <a:rPr lang="en-IN" dirty="0"/>
              <a:t>Enhance In-Store Experience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CUSTOMER FEEDBACK:</a:t>
            </a:r>
          </a:p>
          <a:p>
            <a:pPr>
              <a:buFont typeface="+mj-lt"/>
              <a:buAutoNum type="arabicPeriod"/>
            </a:pPr>
            <a:r>
              <a:rPr lang="en-US" dirty="0"/>
              <a:t>Customers appreciate the </a:t>
            </a:r>
            <a:r>
              <a:rPr lang="en-US" b="1" dirty="0"/>
              <a:t>Everyday Low Pricing (EDLP)</a:t>
            </a:r>
            <a:r>
              <a:rPr lang="en-US" dirty="0"/>
              <a:t> strategy, where products are consistently sold at lower prices compared to competitors.</a:t>
            </a:r>
            <a:endParaRPr lang="en-IN" b="1" dirty="0"/>
          </a:p>
          <a:p>
            <a:pPr>
              <a:buFont typeface="+mj-lt"/>
              <a:buAutoNum type="arabicPeriod"/>
            </a:pPr>
            <a:r>
              <a:rPr lang="en-US" dirty="0"/>
              <a:t>D-Mart stores are </a:t>
            </a:r>
            <a:r>
              <a:rPr lang="en-US" b="1" dirty="0"/>
              <a:t>clean and organized</a:t>
            </a:r>
            <a:endParaRPr lang="en-IN" b="1" dirty="0"/>
          </a:p>
          <a:p>
            <a:pPr>
              <a:buFont typeface="+mj-lt"/>
              <a:buAutoNum type="arabicPeriod"/>
            </a:pPr>
            <a:r>
              <a:rPr lang="en-US" dirty="0"/>
              <a:t>Sometimes, popular products run out of stock quickly due to high demand.</a:t>
            </a:r>
            <a:endParaRPr lang="en-IN" b="1" dirty="0"/>
          </a:p>
          <a:p>
            <a:pPr>
              <a:buFont typeface="+mj-lt"/>
              <a:buAutoNum type="arabicPeriod"/>
            </a:pPr>
            <a:r>
              <a:rPr lang="en-US" dirty="0"/>
              <a:t>The absence of home delivery services in many areas adds to the dissatisfaction of tech-savvy consumers.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7579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848F-BF5B-6A62-ED62-1ECC4CED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EB17-B560-6558-5DC3-D9AEC257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D-Mart has established itself as a leading player in India's organized retail sector, thanks to its focus on </a:t>
            </a:r>
            <a:r>
              <a:rPr lang="en-US" b="1" dirty="0"/>
              <a:t>Everyday Low Pricing (EDLP)</a:t>
            </a:r>
            <a:r>
              <a:rPr lang="en-US" dirty="0"/>
              <a:t>, operational efficiency, and understanding of its target market—price-sensitive consumers. Its core strengths include </a:t>
            </a:r>
            <a:r>
              <a:rPr lang="en-US" b="1" dirty="0"/>
              <a:t>cost control</a:t>
            </a:r>
            <a:r>
              <a:rPr lang="en-US" dirty="0"/>
              <a:t>, </a:t>
            </a:r>
            <a:r>
              <a:rPr lang="en-US" b="1" dirty="0"/>
              <a:t>bulk purchasing</a:t>
            </a:r>
            <a:r>
              <a:rPr lang="en-US" dirty="0"/>
              <a:t>, and owning a significant number of its store locations, allowing for competitive pricing and long-term sustainability. D-Mart’s consistency in delivering essential products at low prices has earned it </a:t>
            </a:r>
            <a:r>
              <a:rPr lang="en-US" b="1" dirty="0"/>
              <a:t>customer loyalty</a:t>
            </a:r>
            <a:r>
              <a:rPr lang="en-US" dirty="0"/>
              <a:t> and strong market positioning.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EC78-EEFF-AA64-6F6B-B7ACB1BD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F76B2-DBE6-65DD-4489-034E68A1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Porter’s 5 forces</a:t>
            </a:r>
          </a:p>
          <a:p>
            <a:r>
              <a:rPr lang="en-IN" dirty="0"/>
              <a:t>SWOT</a:t>
            </a:r>
          </a:p>
          <a:p>
            <a:r>
              <a:rPr lang="en-IN" dirty="0"/>
              <a:t>Six forces model</a:t>
            </a:r>
          </a:p>
          <a:p>
            <a:r>
              <a:rPr lang="en-IN" dirty="0"/>
              <a:t>GAP</a:t>
            </a:r>
          </a:p>
          <a:p>
            <a:r>
              <a:rPr lang="en-IN" dirty="0"/>
              <a:t>3 P’s</a:t>
            </a:r>
          </a:p>
          <a:p>
            <a:r>
              <a:rPr lang="en-IN" dirty="0"/>
              <a:t>STP</a:t>
            </a:r>
          </a:p>
          <a:p>
            <a:r>
              <a:rPr lang="en-IN" dirty="0"/>
              <a:t>Marketing mix model</a:t>
            </a:r>
          </a:p>
          <a:p>
            <a:r>
              <a:rPr lang="en-IN" dirty="0"/>
              <a:t>Profitability Framework</a:t>
            </a:r>
          </a:p>
          <a:p>
            <a:r>
              <a:rPr lang="en-IN" dirty="0"/>
              <a:t>3 C’s Framework</a:t>
            </a:r>
          </a:p>
          <a:p>
            <a:r>
              <a:rPr lang="en-IN" dirty="0"/>
              <a:t>Product life cycle</a:t>
            </a:r>
          </a:p>
          <a:p>
            <a:r>
              <a:rPr lang="en-IN" dirty="0"/>
              <a:t>MECE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6739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7123-F469-7074-4B1B-FC5ACC22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7EDE-9EE7-71BA-DBE2-83A71D63C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D-Mart</a:t>
            </a:r>
            <a:r>
              <a:rPr lang="en-US" dirty="0"/>
              <a:t> is one of India’s largest and most successful retail chains, known for offering a wide range of consumer goods at competitive prices. It operates primarily in the </a:t>
            </a:r>
            <a:r>
              <a:rPr lang="en-US" b="1" dirty="0"/>
              <a:t>hypermarket</a:t>
            </a:r>
            <a:r>
              <a:rPr lang="en-US" dirty="0"/>
              <a:t> and </a:t>
            </a:r>
            <a:r>
              <a:rPr lang="en-US" b="1" dirty="0"/>
              <a:t>supermarket</a:t>
            </a:r>
            <a:r>
              <a:rPr lang="en-US" dirty="0"/>
              <a:t> formats, providing a one-stop shopping destination for customers seeking groceries, home essentials, personal care products, apparel, and more. D-Mart was founded in </a:t>
            </a:r>
            <a:r>
              <a:rPr lang="en-US" b="1" dirty="0"/>
              <a:t>2002</a:t>
            </a:r>
            <a:r>
              <a:rPr lang="en-US" dirty="0"/>
              <a:t> by </a:t>
            </a:r>
            <a:r>
              <a:rPr lang="en-US" b="1" dirty="0" err="1"/>
              <a:t>Radhakishan</a:t>
            </a:r>
            <a:r>
              <a:rPr lang="en-US" b="1" dirty="0"/>
              <a:t> Damani</a:t>
            </a:r>
            <a:r>
              <a:rPr lang="en-US" dirty="0"/>
              <a:t>, a prominent Indian investor, under the company </a:t>
            </a:r>
            <a:r>
              <a:rPr lang="en-US" b="1" dirty="0"/>
              <a:t>Avenue </a:t>
            </a:r>
            <a:r>
              <a:rPr lang="en-US" b="1" dirty="0" err="1"/>
              <a:t>Supermarts</a:t>
            </a:r>
            <a:r>
              <a:rPr lang="en-US" b="1" dirty="0"/>
              <a:t> Limited (ASL)</a:t>
            </a:r>
            <a:r>
              <a:rPr lang="en-US" dirty="0"/>
              <a:t>. The first store was launched in </a:t>
            </a:r>
            <a:r>
              <a:rPr lang="en-US" b="1" dirty="0"/>
              <a:t>Powai, Mumbai</a:t>
            </a:r>
            <a:r>
              <a:rPr lang="en-US" dirty="0"/>
              <a:t>, and since then, it has rapidly expanded across India, especially in urban and semi-urban areas.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83CF36-125B-C886-87CE-249AD9C0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691" y="201295"/>
            <a:ext cx="1996613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1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A4C2-E8DC-FDCB-3817-96B7EAF8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PORTER’S 5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1A0BE-DBE6-F199-2F69-7CA2C460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729"/>
            <a:ext cx="8596668" cy="45896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48F2DF-FC86-A904-37A9-9DE64ADE6278}"/>
              </a:ext>
            </a:extLst>
          </p:cNvPr>
          <p:cNvSpPr/>
          <p:nvPr/>
        </p:nvSpPr>
        <p:spPr>
          <a:xfrm>
            <a:off x="772998" y="1630837"/>
            <a:ext cx="2479249" cy="43269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Competitive Rivalry (High)</a:t>
            </a:r>
          </a:p>
          <a:p>
            <a:pPr algn="ctr"/>
            <a:endParaRPr lang="en-I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price-sensitive and convenience-oriented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Big Bazaar, Reliance Retail, Spencer’s, </a:t>
            </a:r>
            <a:r>
              <a:rPr lang="en-US" sz="1400" b="1" dirty="0" err="1"/>
              <a:t>HyperCity</a:t>
            </a:r>
            <a:r>
              <a:rPr lang="en-US" sz="1400" dirty="0"/>
              <a:t>, and </a:t>
            </a:r>
            <a:r>
              <a:rPr lang="en-US" sz="1400" b="1" dirty="0"/>
              <a:t>online retailers</a:t>
            </a:r>
            <a:r>
              <a:rPr lang="en-US" sz="1400" dirty="0"/>
              <a:t> such as </a:t>
            </a:r>
            <a:r>
              <a:rPr lang="en-US" sz="1400" b="1" dirty="0"/>
              <a:t>Amazon</a:t>
            </a:r>
            <a:r>
              <a:rPr lang="en-US" sz="1400" dirty="0"/>
              <a:t> and </a:t>
            </a:r>
            <a:r>
              <a:rPr lang="en-US" sz="1400" b="1" dirty="0"/>
              <a:t>Flipkart</a:t>
            </a:r>
            <a:r>
              <a:rPr lang="en-US" sz="1400" dirty="0"/>
              <a:t>.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competition extends to both </a:t>
            </a:r>
            <a:r>
              <a:rPr lang="en-US" sz="1400" b="1" dirty="0"/>
              <a:t>organized</a:t>
            </a:r>
            <a:r>
              <a:rPr lang="en-US" sz="1400" dirty="0"/>
              <a:t> (large retail chains) and </a:t>
            </a:r>
            <a:r>
              <a:rPr lang="en-US" sz="1400" b="1" dirty="0"/>
              <a:t>unorganized</a:t>
            </a:r>
            <a:r>
              <a:rPr lang="en-US" sz="1400" dirty="0"/>
              <a:t> (local </a:t>
            </a:r>
            <a:r>
              <a:rPr lang="en-US" sz="1400" dirty="0" err="1"/>
              <a:t>kirana</a:t>
            </a:r>
            <a:r>
              <a:rPr lang="en-US" sz="1400" dirty="0"/>
              <a:t> stores, small retailers) sectors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1B3C8E-6F3B-C7F3-B36C-1FBF9C45674C}"/>
              </a:ext>
            </a:extLst>
          </p:cNvPr>
          <p:cNvSpPr/>
          <p:nvPr/>
        </p:nvSpPr>
        <p:spPr>
          <a:xfrm>
            <a:off x="3531910" y="1668544"/>
            <a:ext cx="2564090" cy="43269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Threat of New Entrants (Moderate)</a:t>
            </a:r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 capital investment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prime real estate</a:t>
            </a:r>
            <a:r>
              <a:rPr lang="en-US" dirty="0"/>
              <a:t> in densely populated urban areas, where D-Mart’s presence is already well-established.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Economies of scale</a:t>
            </a:r>
            <a:r>
              <a:rPr lang="en-IN" dirty="0"/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C97274-B210-1BA0-3334-23093412A1CA}"/>
              </a:ext>
            </a:extLst>
          </p:cNvPr>
          <p:cNvSpPr/>
          <p:nvPr/>
        </p:nvSpPr>
        <p:spPr>
          <a:xfrm>
            <a:off x="6249971" y="1706252"/>
            <a:ext cx="2780907" cy="42514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Bargaining Power of Suppliers (Low to Moderate)</a:t>
            </a:r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D-Mart's </a:t>
            </a:r>
            <a:r>
              <a:rPr lang="en-US" b="1" dirty="0"/>
              <a:t>large scale</a:t>
            </a:r>
            <a:r>
              <a:rPr lang="en-US" dirty="0"/>
              <a:t> and </a:t>
            </a:r>
            <a:r>
              <a:rPr lang="en-US" b="1" dirty="0"/>
              <a:t>high inventory turnover</a:t>
            </a:r>
            <a:r>
              <a:rPr lang="en-US" dirty="0"/>
              <a:t> give it considerable </a:t>
            </a:r>
            <a:r>
              <a:rPr lang="en-US" b="1" dirty="0"/>
              <a:t>negotiating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FMCG</a:t>
            </a:r>
            <a:r>
              <a:rPr lang="en-US" dirty="0"/>
              <a:t> sector, may have more bargaining power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89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B9C828-3C44-DC6B-C9B4-4162645CD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50449"/>
            <a:ext cx="8596668" cy="539091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4BDBEA-1A07-B450-1201-1E3DDDDA03D6}"/>
              </a:ext>
            </a:extLst>
          </p:cNvPr>
          <p:cNvSpPr/>
          <p:nvPr/>
        </p:nvSpPr>
        <p:spPr>
          <a:xfrm>
            <a:off x="1206631" y="1065229"/>
            <a:ext cx="2809188" cy="46097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Bargaining Power of Customers (Moderate to High)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D-Mart operates in, are </a:t>
            </a:r>
            <a:r>
              <a:rPr lang="en-US" sz="1400" b="1" dirty="0"/>
              <a:t>price-sensitive</a:t>
            </a:r>
            <a:r>
              <a:rPr lang="en-US" sz="1400" dirty="0"/>
              <a:t> and can easily switch to other retailers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rise of </a:t>
            </a:r>
            <a:r>
              <a:rPr lang="en-US" sz="1400" b="1" dirty="0"/>
              <a:t>e-commerce platforms</a:t>
            </a:r>
            <a:r>
              <a:rPr lang="en-US" sz="1400" dirty="0"/>
              <a:t> like Amazon and Flipkart gives customers more alternatives, increasing their power to choose based on price and convenience.</a:t>
            </a:r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058B6E-344A-E407-A7AD-6BBA22A3C2F3}"/>
              </a:ext>
            </a:extLst>
          </p:cNvPr>
          <p:cNvSpPr/>
          <p:nvPr/>
        </p:nvSpPr>
        <p:spPr>
          <a:xfrm>
            <a:off x="4637988" y="1065228"/>
            <a:ext cx="2582944" cy="46097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Threat of Substitutes (High)</a:t>
            </a:r>
          </a:p>
          <a:p>
            <a:pPr algn="ctr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e-commerce platforms</a:t>
            </a:r>
            <a:r>
              <a:rPr lang="en-US" sz="1600" dirty="0"/>
              <a:t> and </a:t>
            </a:r>
            <a:r>
              <a:rPr lang="en-US" sz="1600" b="1" dirty="0"/>
              <a:t>local </a:t>
            </a:r>
            <a:r>
              <a:rPr lang="en-US" sz="1600" b="1" dirty="0" err="1"/>
              <a:t>kirana</a:t>
            </a:r>
            <a:r>
              <a:rPr lang="en-US" sz="1600" b="1" dirty="0"/>
              <a:t> stores</a:t>
            </a:r>
            <a:r>
              <a:rPr lang="en-US" sz="1600" dirty="0"/>
              <a:t>,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Online grocery delivery</a:t>
            </a:r>
            <a:r>
              <a:rPr lang="en-US" sz="1600" dirty="0"/>
              <a:t> (</a:t>
            </a:r>
            <a:r>
              <a:rPr lang="en-US" sz="1600" dirty="0" err="1"/>
              <a:t>BigBasket</a:t>
            </a:r>
            <a:r>
              <a:rPr lang="en-US" sz="1600" dirty="0"/>
              <a:t>, </a:t>
            </a:r>
            <a:r>
              <a:rPr lang="en-US" sz="1600" dirty="0" err="1"/>
              <a:t>JioMart</a:t>
            </a:r>
            <a:r>
              <a:rPr lang="en-US" sz="1600" dirty="0"/>
              <a:t>) is gaining traction, offering customers 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Unorganized retail (local stores) remains a major substitute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8411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C427-1FBC-7E76-909C-014C6305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SWOT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5243-90AA-1F3E-6D72-63D5ED1E5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0265"/>
            <a:ext cx="8596668" cy="440109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F11480-1C71-00ED-FC5F-7B6FC5A7D21A}"/>
              </a:ext>
            </a:extLst>
          </p:cNvPr>
          <p:cNvSpPr/>
          <p:nvPr/>
        </p:nvSpPr>
        <p:spPr>
          <a:xfrm>
            <a:off x="1687398" y="1640265"/>
            <a:ext cx="2912882" cy="21021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Low-Cost Leadership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Efficient Supply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Wide Product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Strong Real Estate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Brand Trust and Customer Loyalty</a:t>
            </a: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5EEA1-9567-4502-86BA-02ADACD4B67E}"/>
              </a:ext>
            </a:extLst>
          </p:cNvPr>
          <p:cNvSpPr/>
          <p:nvPr/>
        </p:nvSpPr>
        <p:spPr>
          <a:xfrm>
            <a:off x="4829666" y="1640266"/>
            <a:ext cx="2837468" cy="21021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WEAKNESS</a:t>
            </a:r>
          </a:p>
          <a:p>
            <a:pPr algn="ctr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Limited Geographic Presence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Minimal E-Commerce 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Dependence on Physical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Low Product Differentiation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8F4B7F-A8F9-FC73-D967-758AED1E913C}"/>
              </a:ext>
            </a:extLst>
          </p:cNvPr>
          <p:cNvSpPr/>
          <p:nvPr/>
        </p:nvSpPr>
        <p:spPr>
          <a:xfrm>
            <a:off x="4829666" y="3920941"/>
            <a:ext cx="2837468" cy="2120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Intense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E-Commerce Disruption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Changing Consumer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Economic Slowdowns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B939EA-BDFB-EAD2-1299-5F62EDC8233D}"/>
              </a:ext>
            </a:extLst>
          </p:cNvPr>
          <p:cNvSpPr/>
          <p:nvPr/>
        </p:nvSpPr>
        <p:spPr>
          <a:xfrm>
            <a:off x="1687398" y="3920941"/>
            <a:ext cx="2837468" cy="21021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OPPORTUNITY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E-Commerce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Expansion into Untapped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Rising Demand for Grocery Retail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Private Label Development</a:t>
            </a:r>
          </a:p>
        </p:txBody>
      </p:sp>
    </p:spTree>
    <p:extLst>
      <p:ext uri="{BB962C8B-B14F-4D97-AF65-F5344CB8AC3E}">
        <p14:creationId xmlns:p14="http://schemas.microsoft.com/office/powerpoint/2010/main" val="355603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1EE3-070C-9173-7E4F-C3500CB4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SIX FORCES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4373EC-D388-3139-01E0-E98BC5BE2F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027277"/>
            <a:ext cx="872119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Competitive Rivalry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 – Intense competition from both organized retail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chains and e-commerce players.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Threat of New Entrants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Moderate to Low – High capital investment and economies of scale deter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entrants, though online platforms pose a disruptive threat.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Bargaining Power of Suppliers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Low – D-Mart’s scale and purchasing power give it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upper hand in negotiations with suppliers.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Bargaining Power of Customers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 – Customers have numerous options, and price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sensitivity in the Indian market makes retention a challenge.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Threat of Substitutes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 – E-commerce platforms and local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kirana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provide strong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alternatives in terms of convenience and pricing.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Influence of Government and Complementors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Moderate to High – Government regulations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affect growth, while partnerships with telecom and digital payment companies can enhance customer experience </a:t>
            </a:r>
          </a:p>
        </p:txBody>
      </p:sp>
    </p:spTree>
    <p:extLst>
      <p:ext uri="{BB962C8B-B14F-4D97-AF65-F5344CB8AC3E}">
        <p14:creationId xmlns:p14="http://schemas.microsoft.com/office/powerpoint/2010/main" val="327937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8A10-3F1C-8A2E-FB6F-4F17E112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C478-BC6B-1249-607E-12B34EB7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.</a:t>
            </a:r>
            <a:r>
              <a:rPr lang="en-US" b="1" dirty="0"/>
              <a:t> Current State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D-Mart has a limited </a:t>
            </a:r>
            <a:r>
              <a:rPr lang="en-US" b="1" dirty="0"/>
              <a:t>online presence</a:t>
            </a:r>
            <a:r>
              <a:rPr lang="en-US" dirty="0"/>
              <a:t> compared to major competitors like </a:t>
            </a:r>
            <a:r>
              <a:rPr lang="en-US" b="1" dirty="0"/>
              <a:t>Amazon</a:t>
            </a:r>
            <a:r>
              <a:rPr lang="en-US" dirty="0"/>
              <a:t>, </a:t>
            </a:r>
            <a:r>
              <a:rPr lang="en-US" b="1" dirty="0"/>
              <a:t>Flipkart</a:t>
            </a:r>
            <a:r>
              <a:rPr lang="en-US" dirty="0"/>
              <a:t>, and </a:t>
            </a:r>
            <a:r>
              <a:rPr lang="en-US" b="1" dirty="0" err="1"/>
              <a:t>JioMart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While D-Mart has physical stores, its </a:t>
            </a:r>
            <a:r>
              <a:rPr lang="en-US" b="1" dirty="0"/>
              <a:t>e-commerce platform</a:t>
            </a:r>
            <a:r>
              <a:rPr lang="en-US" dirty="0"/>
              <a:t> is not fully developed, and its reach in </a:t>
            </a:r>
            <a:r>
              <a:rPr lang="en-US" b="1" dirty="0"/>
              <a:t>online grocery</a:t>
            </a:r>
            <a:r>
              <a:rPr lang="en-US" dirty="0"/>
              <a:t> is limited.</a:t>
            </a:r>
          </a:p>
          <a:p>
            <a:r>
              <a:rPr lang="en-US" b="1" dirty="0"/>
              <a:t>Desired State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D-Mart needs to expand its </a:t>
            </a:r>
            <a:r>
              <a:rPr lang="en-US" b="1" dirty="0"/>
              <a:t>e-commerce operations</a:t>
            </a:r>
            <a:r>
              <a:rPr lang="en-US" dirty="0"/>
              <a:t> and offer a fully integrated </a:t>
            </a:r>
            <a:r>
              <a:rPr lang="en-US" b="1" dirty="0"/>
              <a:t>omnichannel experience</a:t>
            </a:r>
            <a:r>
              <a:rPr lang="en-US" dirty="0"/>
              <a:t>, which allows customers to shop online, pick up in-store, or have products delivered to their homes.</a:t>
            </a:r>
          </a:p>
          <a:p>
            <a:r>
              <a:rPr lang="en-US" b="1" dirty="0"/>
              <a:t>GAP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absence of a robust e-commerce strategy and limited focus on digital transformation is a major gap as </a:t>
            </a:r>
            <a:r>
              <a:rPr lang="en-US" b="1" dirty="0"/>
              <a:t>consumer preferences</a:t>
            </a:r>
            <a:r>
              <a:rPr lang="en-US" dirty="0"/>
              <a:t> shift toward online shopping, especially after the COVID-19 pandemic.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6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F6ED-D49A-960F-07FF-73C05355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P’s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A1FF-2508-1CC3-326E-4AB408D16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9179"/>
            <a:ext cx="8596668" cy="471218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DB8A43-9E9F-EA0F-792A-B3A6B54010A5}"/>
              </a:ext>
            </a:extLst>
          </p:cNvPr>
          <p:cNvSpPr/>
          <p:nvPr/>
        </p:nvSpPr>
        <p:spPr>
          <a:xfrm>
            <a:off x="867266" y="1329179"/>
            <a:ext cx="3667027" cy="2422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Wide Range of Essential Goods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Branded and Non-Branded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Category Focus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46705D-1182-8F93-7C9E-A257DEF64320}"/>
              </a:ext>
            </a:extLst>
          </p:cNvPr>
          <p:cNvSpPr/>
          <p:nvPr/>
        </p:nvSpPr>
        <p:spPr>
          <a:xfrm>
            <a:off x="4967926" y="1225485"/>
            <a:ext cx="3667027" cy="25263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Everyday Low Pricing (EDLP)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Cost-Efficient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Bulk Purchasing Power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F73ADF-AA2E-9451-54FD-FE6602AE5859}"/>
              </a:ext>
            </a:extLst>
          </p:cNvPr>
          <p:cNvSpPr/>
          <p:nvPr/>
        </p:nvSpPr>
        <p:spPr>
          <a:xfrm>
            <a:off x="3223967" y="4100660"/>
            <a:ext cx="3412503" cy="252638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Strategically Located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Owned Store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Limited Online Presence</a:t>
            </a:r>
          </a:p>
        </p:txBody>
      </p:sp>
    </p:spTree>
    <p:extLst>
      <p:ext uri="{BB962C8B-B14F-4D97-AF65-F5344CB8AC3E}">
        <p14:creationId xmlns:p14="http://schemas.microsoft.com/office/powerpoint/2010/main" val="1546475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1474</TotalTime>
  <Words>1232</Words>
  <Application>Microsoft Office PowerPoint</Application>
  <PresentationFormat>Widescreen</PresentationFormat>
  <Paragraphs>204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D’MART    </vt:lpstr>
      <vt:lpstr>TABLE OF CONTENT</vt:lpstr>
      <vt:lpstr>INTRODUCTION</vt:lpstr>
      <vt:lpstr>PORTER’S 5 FORCES</vt:lpstr>
      <vt:lpstr>PowerPoint Presentation</vt:lpstr>
      <vt:lpstr>SWOT ANALYSIS</vt:lpstr>
      <vt:lpstr>SIX FORCES MODEL</vt:lpstr>
      <vt:lpstr>GAP</vt:lpstr>
      <vt:lpstr>3 P’s</vt:lpstr>
      <vt:lpstr>STP</vt:lpstr>
      <vt:lpstr>MARKETING MIX MODEL</vt:lpstr>
      <vt:lpstr>PROFITABILITY FRAMEWORK</vt:lpstr>
      <vt:lpstr>PRODUCT LIFE CYCLE</vt:lpstr>
      <vt:lpstr>3 C’s FRAMEWORK</vt:lpstr>
      <vt:lpstr>MECE</vt:lpstr>
      <vt:lpstr>RECOMMENDATION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ajith tamilvanan</dc:creator>
  <cp:lastModifiedBy>ajith tamilvanan</cp:lastModifiedBy>
  <cp:revision>2</cp:revision>
  <dcterms:created xsi:type="dcterms:W3CDTF">2024-10-12T04:50:45Z</dcterms:created>
  <dcterms:modified xsi:type="dcterms:W3CDTF">2024-10-13T07:37:10Z</dcterms:modified>
</cp:coreProperties>
</file>