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63" r:id="rId3"/>
    <p:sldId id="258" r:id="rId4"/>
    <p:sldId id="267" r:id="rId5"/>
    <p:sldId id="257" r:id="rId6"/>
    <p:sldId id="266" r:id="rId7"/>
    <p:sldId id="260" r:id="rId8"/>
    <p:sldId id="259" r:id="rId9"/>
    <p:sldId id="265" r:id="rId10"/>
    <p:sldId id="261" r:id="rId11"/>
    <p:sldId id="262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E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E3AB-5981-487C-99B2-3FBBAF9FA03C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8A99-89F4-4E7F-9E10-6AB794FC8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7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E3AB-5981-487C-99B2-3FBBAF9FA03C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8A99-89F4-4E7F-9E10-6AB794FC8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52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E3AB-5981-487C-99B2-3FBBAF9FA03C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8A99-89F4-4E7F-9E10-6AB794FC86B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1500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E3AB-5981-487C-99B2-3FBBAF9FA03C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8A99-89F4-4E7F-9E10-6AB794FC8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71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E3AB-5981-487C-99B2-3FBBAF9FA03C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8A99-89F4-4E7F-9E10-6AB794FC86B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2666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E3AB-5981-487C-99B2-3FBBAF9FA03C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8A99-89F4-4E7F-9E10-6AB794FC8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56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E3AB-5981-487C-99B2-3FBBAF9FA03C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8A99-89F4-4E7F-9E10-6AB794FC8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31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E3AB-5981-487C-99B2-3FBBAF9FA03C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8A99-89F4-4E7F-9E10-6AB794FC8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26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E3AB-5981-487C-99B2-3FBBAF9FA03C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8A99-89F4-4E7F-9E10-6AB794FC8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56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E3AB-5981-487C-99B2-3FBBAF9FA03C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8A99-89F4-4E7F-9E10-6AB794FC8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26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E3AB-5981-487C-99B2-3FBBAF9FA03C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8A99-89F4-4E7F-9E10-6AB794FC8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36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E3AB-5981-487C-99B2-3FBBAF9FA03C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8A99-89F4-4E7F-9E10-6AB794FC8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36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E3AB-5981-487C-99B2-3FBBAF9FA03C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8A99-89F4-4E7F-9E10-6AB794FC8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9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E3AB-5981-487C-99B2-3FBBAF9FA03C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8A99-89F4-4E7F-9E10-6AB794FC8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5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E3AB-5981-487C-99B2-3FBBAF9FA03C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8A99-89F4-4E7F-9E10-6AB794FC8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90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8A99-89F4-4E7F-9E10-6AB794FC86B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E3AB-5981-487C-99B2-3FBBAF9FA03C}" type="datetimeFigureOut">
              <a:rPr lang="en-US" smtClean="0"/>
              <a:t>12/1/2018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CE3AB-5981-487C-99B2-3FBBAF9FA03C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6E8A99-89F4-4E7F-9E10-6AB794FC8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8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AE560-638F-4F1A-B8CE-D086F1178A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Titanic: Machine Learning from Disaster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A5A47-C323-4C39-95D7-E0944424EE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-Deepti Shandilya</a:t>
            </a:r>
          </a:p>
        </p:txBody>
      </p:sp>
    </p:spTree>
    <p:extLst>
      <p:ext uri="{BB962C8B-B14F-4D97-AF65-F5344CB8AC3E}">
        <p14:creationId xmlns:p14="http://schemas.microsoft.com/office/powerpoint/2010/main" val="1429372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FA7D2-6823-4919-8120-BB17913D4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188" y="83414"/>
            <a:ext cx="10515600" cy="59928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KNN-</a:t>
            </a:r>
            <a:r>
              <a:rPr lang="en-US" b="1" dirty="0">
                <a:solidFill>
                  <a:schemeClr val="tx1"/>
                </a:solidFill>
              </a:rPr>
              <a:t>K Nearest Neighbor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FAE780-4111-4CB0-A192-A6DB3835CE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7344" y="682695"/>
            <a:ext cx="6235085" cy="61753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6CAB59-8BBA-4BBE-A182-81B3D8DE0A9D}"/>
              </a:ext>
            </a:extLst>
          </p:cNvPr>
          <p:cNvSpPr txBox="1"/>
          <p:nvPr/>
        </p:nvSpPr>
        <p:spPr>
          <a:xfrm>
            <a:off x="7493794" y="1285875"/>
            <a:ext cx="3090862" cy="1085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283C8F09-7D28-44F5-90FD-4C339A2A3650}"/>
              </a:ext>
            </a:extLst>
          </p:cNvPr>
          <p:cNvSpPr/>
          <p:nvPr/>
        </p:nvSpPr>
        <p:spPr>
          <a:xfrm>
            <a:off x="6429371" y="1028700"/>
            <a:ext cx="2914650" cy="178593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58D181-E57B-461F-B74E-DC619ED97AB8}"/>
              </a:ext>
            </a:extLst>
          </p:cNvPr>
          <p:cNvSpPr txBox="1"/>
          <p:nvPr/>
        </p:nvSpPr>
        <p:spPr>
          <a:xfrm>
            <a:off x="6828505" y="1506170"/>
            <a:ext cx="2508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k=13 Test </a:t>
            </a:r>
          </a:p>
          <a:p>
            <a:r>
              <a:rPr lang="en-US" sz="2400" dirty="0"/>
              <a:t>Accuracy: 65 %</a:t>
            </a:r>
          </a:p>
        </p:txBody>
      </p:sp>
    </p:spTree>
    <p:extLst>
      <p:ext uri="{BB962C8B-B14F-4D97-AF65-F5344CB8AC3E}">
        <p14:creationId xmlns:p14="http://schemas.microsoft.com/office/powerpoint/2010/main" val="3618888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9BB1E-E663-4FA1-A11D-E711BC7AC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913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SVM-</a:t>
            </a:r>
            <a:r>
              <a:rPr lang="en-US" u="sng" dirty="0">
                <a:solidFill>
                  <a:schemeClr val="tx1"/>
                </a:solidFill>
              </a:rPr>
              <a:t>Support Vector Machine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9BC6E8-ED16-4BB5-814E-509ABDE1D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356" y="1322783"/>
            <a:ext cx="6952893" cy="3769519"/>
          </a:xfrm>
          <a:prstGeom prst="rect">
            <a:avLst/>
          </a:prstGeom>
        </p:spPr>
      </p:pic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141C9B1F-1F52-4769-A43D-E62DBC3C30BC}"/>
              </a:ext>
            </a:extLst>
          </p:cNvPr>
          <p:cNvSpPr/>
          <p:nvPr/>
        </p:nvSpPr>
        <p:spPr>
          <a:xfrm>
            <a:off x="164306" y="1350168"/>
            <a:ext cx="2543175" cy="126444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9EC569F-F13B-4442-A04D-B82561FA92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4306" y="1607394"/>
            <a:ext cx="2850355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Model Accuracy </a:t>
            </a: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8 %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381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75FDA1-75C3-430F-9AD2-AB7F4C03D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2705" y="794545"/>
            <a:ext cx="6091233" cy="455612"/>
          </a:xfrm>
        </p:spPr>
        <p:txBody>
          <a:bodyPr>
            <a:noAutofit/>
          </a:bodyPr>
          <a:lstStyle/>
          <a:p>
            <a:pPr algn="ctr"/>
            <a:r>
              <a:rPr lang="en-US" sz="2500" b="1" dirty="0">
                <a:solidFill>
                  <a:schemeClr val="tx1"/>
                </a:solidFill>
              </a:rPr>
              <a:t>Decision Making: Which one is better 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2F816EA-4E55-4438-A716-D2888C259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935527"/>
              </p:ext>
            </p:extLst>
          </p:nvPr>
        </p:nvGraphicFramePr>
        <p:xfrm>
          <a:off x="2574925" y="1605491"/>
          <a:ext cx="5418666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4479291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80929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3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97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908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080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872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58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775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DC20D-98DE-4BF8-9E8C-DD4B41250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704" y="-16326"/>
            <a:ext cx="5289509" cy="820222"/>
          </a:xfrm>
        </p:spPr>
        <p:txBody>
          <a:bodyPr>
            <a:normAutofit/>
          </a:bodyPr>
          <a:lstStyle/>
          <a:p>
            <a:r>
              <a:rPr lang="en-US" dirty="0"/>
              <a:t>Look into your DATA !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BCFE450-3F0A-4E0E-9E9D-BF1E2E9DECD1}"/>
              </a:ext>
            </a:extLst>
          </p:cNvPr>
          <p:cNvGrpSpPr/>
          <p:nvPr/>
        </p:nvGrpSpPr>
        <p:grpSpPr>
          <a:xfrm>
            <a:off x="922431" y="1185763"/>
            <a:ext cx="3543300" cy="1119374"/>
            <a:chOff x="1528763" y="1479947"/>
            <a:chExt cx="3957637" cy="1023937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DC6C140-CDCA-47A0-B84F-4C597B828F39}"/>
                </a:ext>
              </a:extLst>
            </p:cNvPr>
            <p:cNvSpPr/>
            <p:nvPr/>
          </p:nvSpPr>
          <p:spPr>
            <a:xfrm>
              <a:off x="1528763" y="1800224"/>
              <a:ext cx="1521619" cy="42148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Passenger</a:t>
              </a:r>
            </a:p>
          </p:txBody>
        </p:sp>
        <p:cxnSp>
          <p:nvCxnSpPr>
            <p:cNvPr id="6" name="Connector: Elbow 5">
              <a:extLst>
                <a:ext uri="{FF2B5EF4-FFF2-40B4-BE49-F238E27FC236}">
                  <a16:creationId xmlns:a16="http://schemas.microsoft.com/office/drawing/2014/main" id="{75A36636-DF5A-4146-BA97-45BC209411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4670" y="1690688"/>
              <a:ext cx="864392" cy="32027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2B07844D-EDC9-485C-B3FD-99D3EA794D26}"/>
                </a:ext>
              </a:extLst>
            </p:cNvPr>
            <p:cNvCxnSpPr>
              <a:cxnSpLocks/>
              <a:stCxn id="4" idx="3"/>
              <a:endCxn id="9" idx="1"/>
            </p:cNvCxnSpPr>
            <p:nvPr/>
          </p:nvCxnSpPr>
          <p:spPr>
            <a:xfrm>
              <a:off x="3050382" y="2010965"/>
              <a:ext cx="903684" cy="2821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1BDE26F-2286-44AB-8E68-B3ED5E70DF5B}"/>
                </a:ext>
              </a:extLst>
            </p:cNvPr>
            <p:cNvSpPr/>
            <p:nvPr/>
          </p:nvSpPr>
          <p:spPr>
            <a:xfrm>
              <a:off x="3954066" y="2082403"/>
              <a:ext cx="1532334" cy="42148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Not Survived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3791283-DF96-4D11-B5C3-3A54C8FBCDD1}"/>
                </a:ext>
              </a:extLst>
            </p:cNvPr>
            <p:cNvSpPr/>
            <p:nvPr/>
          </p:nvSpPr>
          <p:spPr>
            <a:xfrm>
              <a:off x="3914774" y="1479947"/>
              <a:ext cx="1571625" cy="42148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Survived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7E0F308-2CFC-4750-9420-34CB35AFC9B5}"/>
              </a:ext>
            </a:extLst>
          </p:cNvPr>
          <p:cNvGrpSpPr/>
          <p:nvPr/>
        </p:nvGrpSpPr>
        <p:grpSpPr>
          <a:xfrm>
            <a:off x="4862257" y="1159394"/>
            <a:ext cx="3274474" cy="1217093"/>
            <a:chOff x="1528763" y="2684859"/>
            <a:chExt cx="3974301" cy="160496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86ECF7B-796D-4B72-8CF8-FEDA18AE6D64}"/>
                </a:ext>
              </a:extLst>
            </p:cNvPr>
            <p:cNvSpPr/>
            <p:nvPr/>
          </p:nvSpPr>
          <p:spPr>
            <a:xfrm>
              <a:off x="1528763" y="3005136"/>
              <a:ext cx="1521619" cy="421481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Passenger</a:t>
              </a:r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4ACE8452-AAB6-4AEB-966B-A53F427A02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4670" y="2895600"/>
              <a:ext cx="864392" cy="320277"/>
            </a:xfrm>
            <a:prstGeom prst="bentConnector3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6DDE5A9D-017B-4C47-9685-9E775B28F9F8}"/>
                </a:ext>
              </a:extLst>
            </p:cNvPr>
            <p:cNvCxnSpPr>
              <a:cxnSpLocks/>
              <a:stCxn id="17" idx="3"/>
              <a:endCxn id="20" idx="1"/>
            </p:cNvCxnSpPr>
            <p:nvPr/>
          </p:nvCxnSpPr>
          <p:spPr>
            <a:xfrm>
              <a:off x="3050382" y="3215877"/>
              <a:ext cx="903684" cy="282179"/>
            </a:xfrm>
            <a:prstGeom prst="bentConnector3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6232F51C-F815-4D1D-B8EE-877FC0F83D12}"/>
                </a:ext>
              </a:extLst>
            </p:cNvPr>
            <p:cNvSpPr/>
            <p:nvPr/>
          </p:nvSpPr>
          <p:spPr>
            <a:xfrm>
              <a:off x="3954066" y="3287315"/>
              <a:ext cx="1532334" cy="421481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Class 2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9281D93-A005-44B3-AA41-AB1A8F1C4C26}"/>
                </a:ext>
              </a:extLst>
            </p:cNvPr>
            <p:cNvSpPr/>
            <p:nvPr/>
          </p:nvSpPr>
          <p:spPr>
            <a:xfrm>
              <a:off x="3914774" y="2684859"/>
              <a:ext cx="1571625" cy="421481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Class 1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1728C8FA-903C-4596-9336-C17E3E962D0D}"/>
                </a:ext>
              </a:extLst>
            </p:cNvPr>
            <p:cNvSpPr/>
            <p:nvPr/>
          </p:nvSpPr>
          <p:spPr>
            <a:xfrm>
              <a:off x="3970730" y="3868338"/>
              <a:ext cx="1532334" cy="421481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Class 3</a:t>
              </a:r>
            </a:p>
          </p:txBody>
        </p: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65055EE4-6A69-4E41-BFCA-8956CD25919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247429" y="3377210"/>
              <a:ext cx="972739" cy="473864"/>
            </a:xfrm>
            <a:prstGeom prst="bentConnector3">
              <a:avLst>
                <a:gd name="adj1" fmla="val 99939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FD14832-9CCA-464F-8C61-F1294551498F}"/>
              </a:ext>
            </a:extLst>
          </p:cNvPr>
          <p:cNvGrpSpPr/>
          <p:nvPr/>
        </p:nvGrpSpPr>
        <p:grpSpPr>
          <a:xfrm>
            <a:off x="893556" y="2626656"/>
            <a:ext cx="5469729" cy="1174483"/>
            <a:chOff x="1528764" y="4203570"/>
            <a:chExt cx="5469729" cy="1174483"/>
          </a:xfrm>
          <a:solidFill>
            <a:schemeClr val="accent5">
              <a:lumMod val="60000"/>
              <a:lumOff val="40000"/>
            </a:schemeClr>
          </a:solidFill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108FD15-17C4-4BC9-8B46-890C8D8335DD}"/>
                </a:ext>
              </a:extLst>
            </p:cNvPr>
            <p:cNvGrpSpPr/>
            <p:nvPr/>
          </p:nvGrpSpPr>
          <p:grpSpPr>
            <a:xfrm>
              <a:off x="1528764" y="4230680"/>
              <a:ext cx="3048000" cy="1147373"/>
              <a:chOff x="1528763" y="2684859"/>
              <a:chExt cx="3974301" cy="1604960"/>
            </a:xfrm>
            <a:grpFill/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CBF039FD-AEDC-4DB7-96B1-8E63CBC1F07C}"/>
                  </a:ext>
                </a:extLst>
              </p:cNvPr>
              <p:cNvSpPr/>
              <p:nvPr/>
            </p:nvSpPr>
            <p:spPr>
              <a:xfrm>
                <a:off x="1528763" y="3005135"/>
                <a:ext cx="1699363" cy="421480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Passenger</a:t>
                </a:r>
              </a:p>
            </p:txBody>
          </p:sp>
          <p:cxnSp>
            <p:nvCxnSpPr>
              <p:cNvPr id="29" name="Connector: Elbow 28">
                <a:extLst>
                  <a:ext uri="{FF2B5EF4-FFF2-40B4-BE49-F238E27FC236}">
                    <a16:creationId xmlns:a16="http://schemas.microsoft.com/office/drawing/2014/main" id="{F0D0CAA4-AC76-4B93-BEEE-DE60DCB065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64670" y="2895600"/>
                <a:ext cx="864392" cy="320277"/>
              </a:xfrm>
              <a:prstGeom prst="bentConnector3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or: Elbow 29">
                <a:extLst>
                  <a:ext uri="{FF2B5EF4-FFF2-40B4-BE49-F238E27FC236}">
                    <a16:creationId xmlns:a16="http://schemas.microsoft.com/office/drawing/2014/main" id="{EA5CFF6E-C483-4EB4-B126-B81190B693C3}"/>
                  </a:ext>
                </a:extLst>
              </p:cNvPr>
              <p:cNvCxnSpPr>
                <a:cxnSpLocks/>
                <a:stCxn id="28" idx="3"/>
                <a:endCxn id="31" idx="1"/>
              </p:cNvCxnSpPr>
              <p:nvPr/>
            </p:nvCxnSpPr>
            <p:spPr>
              <a:xfrm>
                <a:off x="3228126" y="3215876"/>
                <a:ext cx="725940" cy="282180"/>
              </a:xfrm>
              <a:prstGeom prst="bentConnector3">
                <a:avLst>
                  <a:gd name="adj1" fmla="val 35886"/>
                </a:avLst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408C3889-1FAB-4C25-BC22-761FE00BAF68}"/>
                  </a:ext>
                </a:extLst>
              </p:cNvPr>
              <p:cNvSpPr/>
              <p:nvPr/>
            </p:nvSpPr>
            <p:spPr>
              <a:xfrm>
                <a:off x="3954066" y="3287315"/>
                <a:ext cx="1532334" cy="421481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Class 2</a:t>
                </a:r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E307EE5B-2BCF-42F0-8818-E79EE45ABEA8}"/>
                  </a:ext>
                </a:extLst>
              </p:cNvPr>
              <p:cNvSpPr/>
              <p:nvPr/>
            </p:nvSpPr>
            <p:spPr>
              <a:xfrm>
                <a:off x="3914774" y="2684859"/>
                <a:ext cx="1571625" cy="421481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Class 1</a:t>
                </a:r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BF138D86-459F-41C1-A676-8A07FC28FB2D}"/>
                  </a:ext>
                </a:extLst>
              </p:cNvPr>
              <p:cNvSpPr/>
              <p:nvPr/>
            </p:nvSpPr>
            <p:spPr>
              <a:xfrm>
                <a:off x="3970730" y="3868338"/>
                <a:ext cx="1532334" cy="421481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Class 3</a:t>
                </a:r>
              </a:p>
            </p:txBody>
          </p:sp>
          <p:cxnSp>
            <p:nvCxnSpPr>
              <p:cNvPr id="34" name="Connector: Elbow 33">
                <a:extLst>
                  <a:ext uri="{FF2B5EF4-FFF2-40B4-BE49-F238E27FC236}">
                    <a16:creationId xmlns:a16="http://schemas.microsoft.com/office/drawing/2014/main" id="{1FBB9A16-86DE-4E21-A8A6-E1159F75FF4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247429" y="3377210"/>
                <a:ext cx="972739" cy="473864"/>
              </a:xfrm>
              <a:prstGeom prst="bentConnector3">
                <a:avLst>
                  <a:gd name="adj1" fmla="val 99939"/>
                </a:avLst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2F19AED-7435-4B87-BC5E-1F97FB73B151}"/>
                </a:ext>
              </a:extLst>
            </p:cNvPr>
            <p:cNvGrpSpPr/>
            <p:nvPr/>
          </p:nvGrpSpPr>
          <p:grpSpPr>
            <a:xfrm>
              <a:off x="4817509" y="4203570"/>
              <a:ext cx="2180984" cy="1111380"/>
              <a:chOff x="3050382" y="1479947"/>
              <a:chExt cx="2436018" cy="1023937"/>
            </a:xfrm>
            <a:grpFill/>
          </p:grpSpPr>
          <p:cxnSp>
            <p:nvCxnSpPr>
              <p:cNvPr id="37" name="Connector: Elbow 36">
                <a:extLst>
                  <a:ext uri="{FF2B5EF4-FFF2-40B4-BE49-F238E27FC236}">
                    <a16:creationId xmlns:a16="http://schemas.microsoft.com/office/drawing/2014/main" id="{1EAF2F29-A8D1-4439-8272-C0D7C4AFF7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64670" y="1690688"/>
                <a:ext cx="864392" cy="320277"/>
              </a:xfrm>
              <a:prstGeom prst="bentConnector3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D8AA2DDA-DB2D-43D8-9D2D-EA3EABB5C012}"/>
                  </a:ext>
                </a:extLst>
              </p:cNvPr>
              <p:cNvCxnSpPr>
                <a:cxnSpLocks/>
                <a:endCxn id="39" idx="1"/>
              </p:cNvCxnSpPr>
              <p:nvPr/>
            </p:nvCxnSpPr>
            <p:spPr>
              <a:xfrm>
                <a:off x="3050382" y="2010965"/>
                <a:ext cx="903684" cy="282179"/>
              </a:xfrm>
              <a:prstGeom prst="bentConnector3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58773D2B-5532-41A0-8AB1-185710F50ACD}"/>
                  </a:ext>
                </a:extLst>
              </p:cNvPr>
              <p:cNvSpPr/>
              <p:nvPr/>
            </p:nvSpPr>
            <p:spPr>
              <a:xfrm>
                <a:off x="3954066" y="2082403"/>
                <a:ext cx="1532334" cy="421481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Not Survived</a:t>
                </a:r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EEAF5621-3F56-40B5-B144-ED1FF22EBFBA}"/>
                  </a:ext>
                </a:extLst>
              </p:cNvPr>
              <p:cNvSpPr/>
              <p:nvPr/>
            </p:nvSpPr>
            <p:spPr>
              <a:xfrm>
                <a:off x="3914774" y="1479947"/>
                <a:ext cx="1571625" cy="421481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Survived</a:t>
                </a:r>
              </a:p>
            </p:txBody>
          </p:sp>
        </p:grpSp>
        <p:sp>
          <p:nvSpPr>
            <p:cNvPr id="42" name="Right Brace 41">
              <a:extLst>
                <a:ext uri="{FF2B5EF4-FFF2-40B4-BE49-F238E27FC236}">
                  <a16:creationId xmlns:a16="http://schemas.microsoft.com/office/drawing/2014/main" id="{38B0B871-35FF-4B54-B32A-836A6772A61A}"/>
                </a:ext>
              </a:extLst>
            </p:cNvPr>
            <p:cNvSpPr/>
            <p:nvPr/>
          </p:nvSpPr>
          <p:spPr>
            <a:xfrm>
              <a:off x="4670161" y="4225002"/>
              <a:ext cx="192096" cy="1111380"/>
            </a:xfrm>
            <a:prstGeom prst="rightBrac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3C9F35B-267E-4582-82CA-9421B5C2C9E5}"/>
              </a:ext>
            </a:extLst>
          </p:cNvPr>
          <p:cNvGrpSpPr/>
          <p:nvPr/>
        </p:nvGrpSpPr>
        <p:grpSpPr>
          <a:xfrm>
            <a:off x="757239" y="4108947"/>
            <a:ext cx="5532767" cy="1111380"/>
            <a:chOff x="1528764" y="4203570"/>
            <a:chExt cx="5469730" cy="1111380"/>
          </a:xfrm>
          <a:solidFill>
            <a:schemeClr val="tx2">
              <a:lumMod val="20000"/>
              <a:lumOff val="80000"/>
            </a:schemeClr>
          </a:solidFill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4874F55-A696-451B-B0B5-2A39E8D1A40F}"/>
                </a:ext>
              </a:extLst>
            </p:cNvPr>
            <p:cNvGrpSpPr/>
            <p:nvPr/>
          </p:nvGrpSpPr>
          <p:grpSpPr>
            <a:xfrm>
              <a:off x="1528764" y="4230680"/>
              <a:ext cx="3035220" cy="732004"/>
              <a:chOff x="1528763" y="2684859"/>
              <a:chExt cx="3957637" cy="1023937"/>
            </a:xfrm>
            <a:grpFill/>
          </p:grpSpPr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2939ABB3-97D2-455D-8EBF-C0ACC5891E7F}"/>
                  </a:ext>
                </a:extLst>
              </p:cNvPr>
              <p:cNvSpPr/>
              <p:nvPr/>
            </p:nvSpPr>
            <p:spPr>
              <a:xfrm>
                <a:off x="1528763" y="3005136"/>
                <a:ext cx="1680002" cy="421481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Passenger</a:t>
                </a:r>
              </a:p>
            </p:txBody>
          </p:sp>
          <p:cxnSp>
            <p:nvCxnSpPr>
              <p:cNvPr id="53" name="Connector: Elbow 52">
                <a:extLst>
                  <a:ext uri="{FF2B5EF4-FFF2-40B4-BE49-F238E27FC236}">
                    <a16:creationId xmlns:a16="http://schemas.microsoft.com/office/drawing/2014/main" id="{5ABC9089-67E7-4EFC-9E39-44C3AF0EA0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64670" y="2895600"/>
                <a:ext cx="864392" cy="320277"/>
              </a:xfrm>
              <a:prstGeom prst="bentConnector3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ctor: Elbow 53">
                <a:extLst>
                  <a:ext uri="{FF2B5EF4-FFF2-40B4-BE49-F238E27FC236}">
                    <a16:creationId xmlns:a16="http://schemas.microsoft.com/office/drawing/2014/main" id="{653D9090-8ED1-429A-AD6C-264BAEC6317B}"/>
                  </a:ext>
                </a:extLst>
              </p:cNvPr>
              <p:cNvCxnSpPr>
                <a:cxnSpLocks/>
                <a:stCxn id="52" idx="3"/>
                <a:endCxn id="55" idx="1"/>
              </p:cNvCxnSpPr>
              <p:nvPr/>
            </p:nvCxnSpPr>
            <p:spPr>
              <a:xfrm>
                <a:off x="3208765" y="3215877"/>
                <a:ext cx="745301" cy="282180"/>
              </a:xfrm>
              <a:prstGeom prst="bentConnector3">
                <a:avLst>
                  <a:gd name="adj1" fmla="val 40116"/>
                </a:avLst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D9B0E6C5-D68F-4E7D-BEC6-1E9CBBD5B0B3}"/>
                  </a:ext>
                </a:extLst>
              </p:cNvPr>
              <p:cNvSpPr/>
              <p:nvPr/>
            </p:nvSpPr>
            <p:spPr>
              <a:xfrm>
                <a:off x="3954066" y="3287315"/>
                <a:ext cx="1532334" cy="421481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Female</a:t>
                </a:r>
              </a:p>
            </p:txBody>
          </p: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DD6ED31E-36C8-4EA6-8D58-7A908F88B6C6}"/>
                  </a:ext>
                </a:extLst>
              </p:cNvPr>
              <p:cNvSpPr/>
              <p:nvPr/>
            </p:nvSpPr>
            <p:spPr>
              <a:xfrm>
                <a:off x="3914774" y="2684859"/>
                <a:ext cx="1571625" cy="421481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Male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9D3F6A8-76DE-4483-8CE0-DF4C9026160D}"/>
                </a:ext>
              </a:extLst>
            </p:cNvPr>
            <p:cNvGrpSpPr/>
            <p:nvPr/>
          </p:nvGrpSpPr>
          <p:grpSpPr>
            <a:xfrm>
              <a:off x="4830300" y="4203570"/>
              <a:ext cx="2168194" cy="1111380"/>
              <a:chOff x="3064668" y="1479947"/>
              <a:chExt cx="2421732" cy="1023937"/>
            </a:xfrm>
            <a:grpFill/>
          </p:grpSpPr>
          <p:cxnSp>
            <p:nvCxnSpPr>
              <p:cNvPr id="48" name="Connector: Elbow 47">
                <a:extLst>
                  <a:ext uri="{FF2B5EF4-FFF2-40B4-BE49-F238E27FC236}">
                    <a16:creationId xmlns:a16="http://schemas.microsoft.com/office/drawing/2014/main" id="{303853D5-34A4-4CF0-8C28-DAB512539A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64669" y="1532694"/>
                <a:ext cx="864392" cy="320277"/>
              </a:xfrm>
              <a:prstGeom prst="bentConnector3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or: Elbow 48">
                <a:extLst>
                  <a:ext uri="{FF2B5EF4-FFF2-40B4-BE49-F238E27FC236}">
                    <a16:creationId xmlns:a16="http://schemas.microsoft.com/office/drawing/2014/main" id="{2C6C1D6E-F0E1-44A8-B933-26DAA1932F4F}"/>
                  </a:ext>
                </a:extLst>
              </p:cNvPr>
              <p:cNvCxnSpPr>
                <a:cxnSpLocks/>
                <a:endCxn id="50" idx="1"/>
              </p:cNvCxnSpPr>
              <p:nvPr/>
            </p:nvCxnSpPr>
            <p:spPr>
              <a:xfrm>
                <a:off x="3125844" y="1852971"/>
                <a:ext cx="828221" cy="440173"/>
              </a:xfrm>
              <a:prstGeom prst="bentConnector3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E8C522B0-5FC7-4122-A955-584B4301EAFE}"/>
                  </a:ext>
                </a:extLst>
              </p:cNvPr>
              <p:cNvSpPr/>
              <p:nvPr/>
            </p:nvSpPr>
            <p:spPr>
              <a:xfrm>
                <a:off x="3954066" y="2082403"/>
                <a:ext cx="1532334" cy="421481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Not Survived</a:t>
                </a:r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D3FE4741-DB5C-4C5E-A7AD-4AE24733975F}"/>
                  </a:ext>
                </a:extLst>
              </p:cNvPr>
              <p:cNvSpPr/>
              <p:nvPr/>
            </p:nvSpPr>
            <p:spPr>
              <a:xfrm>
                <a:off x="3914774" y="1479947"/>
                <a:ext cx="1571625" cy="421481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Survived</a:t>
                </a:r>
              </a:p>
            </p:txBody>
          </p:sp>
        </p:grpSp>
        <p:sp>
          <p:nvSpPr>
            <p:cNvPr id="47" name="Right Brace 46">
              <a:extLst>
                <a:ext uri="{FF2B5EF4-FFF2-40B4-BE49-F238E27FC236}">
                  <a16:creationId xmlns:a16="http://schemas.microsoft.com/office/drawing/2014/main" id="{20785B4B-547C-4DED-860D-AB821A48548E}"/>
                </a:ext>
              </a:extLst>
            </p:cNvPr>
            <p:cNvSpPr/>
            <p:nvPr/>
          </p:nvSpPr>
          <p:spPr>
            <a:xfrm>
              <a:off x="4684287" y="4232146"/>
              <a:ext cx="137750" cy="737682"/>
            </a:xfrm>
            <a:prstGeom prst="rightBrac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40F67DE-187F-4A63-BACD-6882F00AC674}"/>
              </a:ext>
            </a:extLst>
          </p:cNvPr>
          <p:cNvGrpSpPr/>
          <p:nvPr/>
        </p:nvGrpSpPr>
        <p:grpSpPr>
          <a:xfrm>
            <a:off x="6686549" y="2692792"/>
            <a:ext cx="5086350" cy="1120646"/>
            <a:chOff x="1528764" y="4194307"/>
            <a:chExt cx="5593360" cy="1120646"/>
          </a:xfrm>
          <a:solidFill>
            <a:srgbClr val="F5EB8B"/>
          </a:solidFill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226A6C87-4C2F-49AA-97C0-6D0C1209A6ED}"/>
                </a:ext>
              </a:extLst>
            </p:cNvPr>
            <p:cNvGrpSpPr/>
            <p:nvPr/>
          </p:nvGrpSpPr>
          <p:grpSpPr>
            <a:xfrm>
              <a:off x="1528764" y="4459645"/>
              <a:ext cx="3026172" cy="551171"/>
              <a:chOff x="1528763" y="3005136"/>
              <a:chExt cx="3945839" cy="770985"/>
            </a:xfrm>
            <a:grpFill/>
          </p:grpSpPr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DD199849-81B8-47FB-BFD1-0BB3C69198B6}"/>
                  </a:ext>
                </a:extLst>
              </p:cNvPr>
              <p:cNvSpPr/>
              <p:nvPr/>
            </p:nvSpPr>
            <p:spPr>
              <a:xfrm>
                <a:off x="1528763" y="3005136"/>
                <a:ext cx="1922997" cy="77098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Passenger Age</a:t>
                </a:r>
              </a:p>
            </p:txBody>
          </p:sp>
          <p:cxnSp>
            <p:nvCxnSpPr>
              <p:cNvPr id="68" name="Connector: Elbow 67">
                <a:extLst>
                  <a:ext uri="{FF2B5EF4-FFF2-40B4-BE49-F238E27FC236}">
                    <a16:creationId xmlns:a16="http://schemas.microsoft.com/office/drawing/2014/main" id="{51134F60-2416-40C2-9CB0-53629762BA40}"/>
                  </a:ext>
                </a:extLst>
              </p:cNvPr>
              <p:cNvCxnSpPr>
                <a:cxnSpLocks/>
                <a:stCxn id="67" idx="3"/>
              </p:cNvCxnSpPr>
              <p:nvPr/>
            </p:nvCxnSpPr>
            <p:spPr>
              <a:xfrm flipV="1">
                <a:off x="3451760" y="3194348"/>
                <a:ext cx="493040" cy="196281"/>
              </a:xfrm>
              <a:prstGeom prst="bentConnector3">
                <a:avLst>
                  <a:gd name="adj1" fmla="val 50000"/>
                </a:avLst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706281D8-7B63-48A4-91A9-3977C79E6181}"/>
                  </a:ext>
                </a:extLst>
              </p:cNvPr>
              <p:cNvSpPr/>
              <p:nvPr/>
            </p:nvSpPr>
            <p:spPr>
              <a:xfrm>
                <a:off x="3902978" y="3031685"/>
                <a:ext cx="1571624" cy="421481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Bins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8585ABD7-414E-493C-B21F-9339E81E557A}"/>
                </a:ext>
              </a:extLst>
            </p:cNvPr>
            <p:cNvGrpSpPr/>
            <p:nvPr/>
          </p:nvGrpSpPr>
          <p:grpSpPr>
            <a:xfrm>
              <a:off x="4554936" y="4194307"/>
              <a:ext cx="2567188" cy="1120646"/>
              <a:chOff x="2757105" y="1471411"/>
              <a:chExt cx="2867383" cy="1032473"/>
            </a:xfrm>
            <a:grpFill/>
          </p:grpSpPr>
          <p:cxnSp>
            <p:nvCxnSpPr>
              <p:cNvPr id="63" name="Connector: Elbow 62">
                <a:extLst>
                  <a:ext uri="{FF2B5EF4-FFF2-40B4-BE49-F238E27FC236}">
                    <a16:creationId xmlns:a16="http://schemas.microsoft.com/office/drawing/2014/main" id="{CC62B9DE-980E-44C1-8815-871128BB5C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57105" y="1603735"/>
                <a:ext cx="864393" cy="320277"/>
              </a:xfrm>
              <a:prstGeom prst="bentConnector3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ctor: Elbow 63">
                <a:extLst>
                  <a:ext uri="{FF2B5EF4-FFF2-40B4-BE49-F238E27FC236}">
                    <a16:creationId xmlns:a16="http://schemas.microsoft.com/office/drawing/2014/main" id="{C85743A5-55DB-497E-8CD7-E5FC84EA4B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3805" y="1927241"/>
                <a:ext cx="903684" cy="282179"/>
              </a:xfrm>
              <a:prstGeom prst="bentConnector3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50C24B3B-2E8D-4205-BD98-18B3FB1521E1}"/>
                  </a:ext>
                </a:extLst>
              </p:cNvPr>
              <p:cNvSpPr/>
              <p:nvPr/>
            </p:nvSpPr>
            <p:spPr>
              <a:xfrm>
                <a:off x="3801324" y="2082403"/>
                <a:ext cx="1823164" cy="421481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Not Survived</a:t>
                </a:r>
              </a:p>
            </p:txBody>
          </p:sp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16729295-2740-4AFC-A706-3063278C07FB}"/>
                  </a:ext>
                </a:extLst>
              </p:cNvPr>
              <p:cNvSpPr/>
              <p:nvPr/>
            </p:nvSpPr>
            <p:spPr>
              <a:xfrm>
                <a:off x="3648199" y="1471411"/>
                <a:ext cx="1642861" cy="360550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Survived</a:t>
                </a:r>
              </a:p>
            </p:txBody>
          </p: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8A5E4DB-DAD6-4F3D-931F-25465A4CA616}"/>
              </a:ext>
            </a:extLst>
          </p:cNvPr>
          <p:cNvGrpSpPr/>
          <p:nvPr/>
        </p:nvGrpSpPr>
        <p:grpSpPr>
          <a:xfrm>
            <a:off x="1029587" y="5385312"/>
            <a:ext cx="8278720" cy="1158531"/>
            <a:chOff x="1528764" y="4190196"/>
            <a:chExt cx="5574121" cy="1158531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E471B222-62FF-43C2-9A54-E1CD4B144AFB}"/>
                </a:ext>
              </a:extLst>
            </p:cNvPr>
            <p:cNvGrpSpPr/>
            <p:nvPr/>
          </p:nvGrpSpPr>
          <p:grpSpPr>
            <a:xfrm>
              <a:off x="1528764" y="4459645"/>
              <a:ext cx="3026172" cy="551171"/>
              <a:chOff x="1528763" y="3005136"/>
              <a:chExt cx="3945839" cy="770985"/>
            </a:xfrm>
            <a:grpFill/>
          </p:grpSpPr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E0225102-F19B-432F-A506-0BAC55AEA23D}"/>
                  </a:ext>
                </a:extLst>
              </p:cNvPr>
              <p:cNvSpPr/>
              <p:nvPr/>
            </p:nvSpPr>
            <p:spPr>
              <a:xfrm>
                <a:off x="1528763" y="3005136"/>
                <a:ext cx="1922997" cy="77098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Passenger Survived</a:t>
                </a:r>
              </a:p>
            </p:txBody>
          </p:sp>
          <p:cxnSp>
            <p:nvCxnSpPr>
              <p:cNvPr id="91" name="Connector: Elbow 90">
                <a:extLst>
                  <a:ext uri="{FF2B5EF4-FFF2-40B4-BE49-F238E27FC236}">
                    <a16:creationId xmlns:a16="http://schemas.microsoft.com/office/drawing/2014/main" id="{DAD34561-3515-49F4-9152-19DD620680D4}"/>
                  </a:ext>
                </a:extLst>
              </p:cNvPr>
              <p:cNvCxnSpPr>
                <a:cxnSpLocks/>
                <a:stCxn id="90" idx="3"/>
              </p:cNvCxnSpPr>
              <p:nvPr/>
            </p:nvCxnSpPr>
            <p:spPr>
              <a:xfrm flipV="1">
                <a:off x="3451760" y="3194348"/>
                <a:ext cx="493040" cy="196281"/>
              </a:xfrm>
              <a:prstGeom prst="bentConnector3">
                <a:avLst>
                  <a:gd name="adj1" fmla="val 50000"/>
                </a:avLst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B0E97F14-E67C-4F56-84FD-7FCEF23EE2A3}"/>
                  </a:ext>
                </a:extLst>
              </p:cNvPr>
              <p:cNvSpPr/>
              <p:nvPr/>
            </p:nvSpPr>
            <p:spPr>
              <a:xfrm>
                <a:off x="3902978" y="3031685"/>
                <a:ext cx="1571624" cy="421481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SibSp</a:t>
                </a:r>
                <a:r>
                  <a:rPr lang="en-US" dirty="0">
                    <a:solidFill>
                      <a:schemeClr val="tx1"/>
                    </a:solidFill>
                  </a:rPr>
                  <a:t>/ Parch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F09ED1C-6DE7-4B55-810F-828D42F8CB47}"/>
                </a:ext>
              </a:extLst>
            </p:cNvPr>
            <p:cNvGrpSpPr/>
            <p:nvPr/>
          </p:nvGrpSpPr>
          <p:grpSpPr>
            <a:xfrm>
              <a:off x="4554936" y="4190196"/>
              <a:ext cx="2547949" cy="1158531"/>
              <a:chOff x="2757105" y="1467625"/>
              <a:chExt cx="2845894" cy="1067378"/>
            </a:xfrm>
            <a:grpFill/>
          </p:grpSpPr>
          <p:cxnSp>
            <p:nvCxnSpPr>
              <p:cNvPr id="86" name="Connector: Elbow 85">
                <a:extLst>
                  <a:ext uri="{FF2B5EF4-FFF2-40B4-BE49-F238E27FC236}">
                    <a16:creationId xmlns:a16="http://schemas.microsoft.com/office/drawing/2014/main" id="{E9B7C1F6-3C1C-45D1-BA88-01C6F6A8C7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57105" y="1603735"/>
                <a:ext cx="864393" cy="320277"/>
              </a:xfrm>
              <a:prstGeom prst="bentConnector3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nector: Elbow 86">
                <a:extLst>
                  <a:ext uri="{FF2B5EF4-FFF2-40B4-BE49-F238E27FC236}">
                    <a16:creationId xmlns:a16="http://schemas.microsoft.com/office/drawing/2014/main" id="{6FF23806-D9C1-4086-B093-CAD0A074B0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3805" y="1927241"/>
                <a:ext cx="903684" cy="282179"/>
              </a:xfrm>
              <a:prstGeom prst="bentConnector3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BCB64117-7F11-494F-9942-4609CC922E36}"/>
                  </a:ext>
                </a:extLst>
              </p:cNvPr>
              <p:cNvSpPr/>
              <p:nvPr/>
            </p:nvSpPr>
            <p:spPr>
              <a:xfrm>
                <a:off x="3801324" y="2082403"/>
                <a:ext cx="1801675" cy="452600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Yes/No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Not Survived</a:t>
                </a:r>
              </a:p>
            </p:txBody>
          </p:sp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11E70969-7233-4A17-80F5-3872B0D344C8}"/>
                  </a:ext>
                </a:extLst>
              </p:cNvPr>
              <p:cNvSpPr/>
              <p:nvPr/>
            </p:nvSpPr>
            <p:spPr>
              <a:xfrm>
                <a:off x="3835396" y="1467625"/>
                <a:ext cx="1308985" cy="452600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Yes/ No Survived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6901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D0E2A-8435-4A19-9AD4-31431265A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Data Clean UP…. for Machine Learning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F2097-E276-436E-9034-6EEE842D7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17664"/>
            <a:ext cx="9309629" cy="15702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- Calculated Median Age . Filled Blank age column with calculated median 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Gender Column conversion  from Female / Male to 0 / 1.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Dropped columns  - "Name", "Ticket", "Cabin", "Embarked", "Survived“  to make all the columns numerical.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lvl="1">
              <a:buFontTx/>
              <a:buChar char="-"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CDFA9F-6FE7-497B-9B4B-033811392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94" y="3261266"/>
            <a:ext cx="5398294" cy="15702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88157C-9932-4009-95DF-D846852B5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4904867"/>
            <a:ext cx="11484769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168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330CA-35DC-4284-B5C3-EB872AB95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771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Age Binning - Survived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8D6609-1B17-476E-9A97-FE02E7121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6" y="2429408"/>
            <a:ext cx="6267450" cy="441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833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EB53B-F518-4533-9D53-D9AA21348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343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Tools used…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D426A-8DBF-4917-9C1B-02E3D556D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4475"/>
            <a:ext cx="8596668" cy="4526887"/>
          </a:xfrm>
        </p:spPr>
        <p:txBody>
          <a:bodyPr/>
          <a:lstStyle/>
          <a:p>
            <a:r>
              <a:rPr lang="en-US" dirty="0"/>
              <a:t>SVM</a:t>
            </a:r>
          </a:p>
          <a:p>
            <a:r>
              <a:rPr lang="en-US" dirty="0"/>
              <a:t>KNN -K Nearest Neighbor</a:t>
            </a:r>
          </a:p>
          <a:p>
            <a:r>
              <a:rPr lang="en-US" dirty="0"/>
              <a:t>Decision Tree</a:t>
            </a:r>
          </a:p>
          <a:p>
            <a:r>
              <a:rPr lang="en-US" dirty="0"/>
              <a:t>Random Forest</a:t>
            </a:r>
          </a:p>
          <a:p>
            <a:r>
              <a:rPr lang="en-US" dirty="0"/>
              <a:t>Logistic Regression 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685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6A84F-244C-4C87-9638-9B2BD166B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Splitting Data -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8443F-39DB-435A-872E-0226A23A8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 = </a:t>
            </a:r>
            <a:r>
              <a:rPr lang="en-US" dirty="0" err="1"/>
              <a:t>titanic_file_df</a:t>
            </a:r>
            <a:r>
              <a:rPr lang="en-US" dirty="0"/>
              <a:t>["Survived"]</a:t>
            </a:r>
          </a:p>
          <a:p>
            <a:r>
              <a:rPr lang="en-US" dirty="0"/>
              <a:t>data=</a:t>
            </a:r>
            <a:r>
              <a:rPr lang="en-US" dirty="0" err="1"/>
              <a:t>titanic_file_df.drop</a:t>
            </a:r>
            <a:r>
              <a:rPr lang="en-US" dirty="0"/>
              <a:t>("Survived", axis=1)</a:t>
            </a:r>
          </a:p>
          <a:p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train_test_split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 = </a:t>
            </a:r>
            <a:r>
              <a:rPr lang="en-US" dirty="0" err="1"/>
              <a:t>train_test_split</a:t>
            </a:r>
            <a:r>
              <a:rPr lang="en-US" dirty="0"/>
              <a:t>(data, target, 	</a:t>
            </a:r>
            <a:r>
              <a:rPr lang="en-US" dirty="0" err="1"/>
              <a:t>random_state</a:t>
            </a:r>
            <a:r>
              <a:rPr lang="en-US" dirty="0"/>
              <a:t>=42)</a:t>
            </a:r>
          </a:p>
        </p:txBody>
      </p:sp>
    </p:spTree>
    <p:extLst>
      <p:ext uri="{BB962C8B-B14F-4D97-AF65-F5344CB8AC3E}">
        <p14:creationId xmlns:p14="http://schemas.microsoft.com/office/powerpoint/2010/main" val="635250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15CAD-413D-4711-8100-123A37963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199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Decision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Tree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32D461F-0F11-44CD-92AC-FE991DE8EE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012" y="1637785"/>
            <a:ext cx="82955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Decision Tree predicted 77 % - survival rate.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343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83628-3D92-448F-9563-4934E7871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820"/>
            <a:ext cx="10515600" cy="7493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Random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Forest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2D55EFC-79FB-4930-A006-F9C1ADC6F4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1030" y="1201239"/>
            <a:ext cx="11469989" cy="458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urier New" panose="02070309020205020404" pitchFamily="49" charset="0"/>
              </a:rPr>
              <a:t>Accuracy = 82.06 %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+mn-lt"/>
                <a:cs typeface="Courier New" panose="02070309020205020404" pitchFamily="49" charset="0"/>
              </a:rPr>
              <a:t>Random Forests in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effectLst/>
                <a:latin typeface="+mn-lt"/>
                <a:cs typeface="Courier New" panose="02070309020205020404" pitchFamily="49" charset="0"/>
              </a:rPr>
              <a:t>sklearn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+mn-lt"/>
                <a:cs typeface="Courier New" panose="02070309020205020404" pitchFamily="49" charset="0"/>
              </a:rPr>
              <a:t> calculated feature importance:</a:t>
            </a:r>
          </a:p>
          <a:p>
            <a:pPr marL="0" lvl="0" indent="0">
              <a:lnSpc>
                <a:spcPct val="100000"/>
              </a:lnSpc>
              <a:buNone/>
            </a:pP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A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urier New" panose="02070309020205020404" pitchFamily="49" charset="0"/>
              </a:rPr>
              <a:t>rray</a:t>
            </a:r>
            <a:r>
              <a:rPr lang="fr-FR" dirty="0"/>
              <a:t> [0.2026064 0.0746949 0.25243783 0.17136965 0.04584669 0.03195638 0.22108815] </a:t>
            </a:r>
          </a:p>
          <a:p>
            <a:pPr marL="0" lvl="0" indent="0">
              <a:lnSpc>
                <a:spcPct val="100000"/>
              </a:lnSpc>
              <a:buNone/>
            </a:pPr>
            <a:endParaRPr lang="fr-FR" dirty="0"/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sz="2200" b="1" dirty="0">
                <a:latin typeface="+mn-lt"/>
              </a:rPr>
              <a:t>S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orting  features by their importance:</a:t>
            </a:r>
          </a:p>
          <a:p>
            <a:pPr marL="0" lvl="0" indent="0">
              <a:lnSpc>
                <a:spcPct val="100000"/>
              </a:lnSpc>
              <a:buNone/>
            </a:pP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dirty="0"/>
              <a:t>[(0.2524378279263806, 'Name’), 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dirty="0"/>
              <a:t>(0.22108815145444752, 'Parch’), 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dirty="0"/>
              <a:t>(0.20260639994235496, '</a:t>
            </a:r>
            <a:r>
              <a:rPr lang="en-US" dirty="0" err="1"/>
              <a:t>PassengerId</a:t>
            </a:r>
            <a:r>
              <a:rPr lang="en-US" dirty="0"/>
              <a:t>’),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dirty="0"/>
              <a:t>(0.17136965406360136, 'Sex’),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dirty="0"/>
              <a:t>(0.07469489995022431, '</a:t>
            </a:r>
            <a:r>
              <a:rPr lang="en-US" dirty="0" err="1"/>
              <a:t>Pclass</a:t>
            </a:r>
            <a:r>
              <a:rPr lang="en-US" dirty="0"/>
              <a:t>’), 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dirty="0"/>
              <a:t>(0.04584668540345136, 'Age’), 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dirty="0"/>
              <a:t>(0.03195638125954031, '</a:t>
            </a:r>
            <a:r>
              <a:rPr lang="en-US" dirty="0" err="1"/>
              <a:t>SibSp</a:t>
            </a:r>
            <a:r>
              <a:rPr lang="en-US" dirty="0"/>
              <a:t>')]</a:t>
            </a: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3108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5D045-C323-4FBC-AE7F-CFD5338F1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7559410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Logistic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5FD3F-560B-4375-9FA4-A342883B2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787760" cy="1389855"/>
          </a:xfrm>
        </p:spPr>
        <p:txBody>
          <a:bodyPr>
            <a:normAutofit/>
          </a:bodyPr>
          <a:lstStyle/>
          <a:p>
            <a:r>
              <a:rPr lang="en-US" sz="2000" dirty="0"/>
              <a:t>Training Data Score: 0.8023952095808383 </a:t>
            </a:r>
          </a:p>
          <a:p>
            <a:r>
              <a:rPr lang="en-US" sz="2000" dirty="0"/>
              <a:t>Testing Data Score: 0.7982062780269058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84666D-EA38-4CED-9D73-324F5D8EA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030" y="147917"/>
            <a:ext cx="2119709" cy="6562165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CB533B7F-A6B1-46C5-A9EB-5C28D416BBEA}"/>
              </a:ext>
            </a:extLst>
          </p:cNvPr>
          <p:cNvSpPr/>
          <p:nvPr/>
        </p:nvSpPr>
        <p:spPr>
          <a:xfrm>
            <a:off x="2993232" y="3929062"/>
            <a:ext cx="3250406" cy="1678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Make predictions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7178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3306</TotalTime>
  <Words>321</Words>
  <Application>Microsoft Office PowerPoint</Application>
  <PresentationFormat>Widescreen</PresentationFormat>
  <Paragraphs>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Courier New</vt:lpstr>
      <vt:lpstr>Trebuchet MS</vt:lpstr>
      <vt:lpstr>Wingdings</vt:lpstr>
      <vt:lpstr>Wingdings 3</vt:lpstr>
      <vt:lpstr>Facet</vt:lpstr>
      <vt:lpstr>Titanic: Machine Learning from Disaster</vt:lpstr>
      <vt:lpstr>Look into your DATA !</vt:lpstr>
      <vt:lpstr>Data Clean UP…. for Machine Learning …</vt:lpstr>
      <vt:lpstr>Age Binning - Survived</vt:lpstr>
      <vt:lpstr>Tools used…</vt:lpstr>
      <vt:lpstr>Splitting Data - ML</vt:lpstr>
      <vt:lpstr>Decision Tree</vt:lpstr>
      <vt:lpstr>Random Forest</vt:lpstr>
      <vt:lpstr>Logistic Regression Model</vt:lpstr>
      <vt:lpstr>KNN-K Nearest Neighbor</vt:lpstr>
      <vt:lpstr>SVM-Support Vector Machine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Deepti Shandilya</dc:creator>
  <cp:lastModifiedBy>Deepti Shandilya</cp:lastModifiedBy>
  <cp:revision>20</cp:revision>
  <dcterms:created xsi:type="dcterms:W3CDTF">2018-11-28T00:13:35Z</dcterms:created>
  <dcterms:modified xsi:type="dcterms:W3CDTF">2018-12-01T16:38:17Z</dcterms:modified>
</cp:coreProperties>
</file>