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7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256" r:id="rId3"/>
    <p:sldId id="257" r:id="rId5"/>
    <p:sldId id="279" r:id="rId6"/>
    <p:sldId id="287" r:id="rId7"/>
    <p:sldId id="275" r:id="rId8"/>
    <p:sldId id="277" r:id="rId9"/>
    <p:sldId id="276" r:id="rId10"/>
    <p:sldId id="278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customXml" Target="../customXml/item3.xml"/><Relationship Id="rId18" Type="http://schemas.openxmlformats.org/officeDocument/2006/relationships/customXml" Target="../customXml/item2.xml"/><Relationship Id="rId17" Type="http://schemas.openxmlformats.org/officeDocument/2006/relationships/customXml" Target="../customXml/item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7E2813-601B-4697-B14D-165027600992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5EF03-110B-4710-A708-FEF1927612B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F8F91-4F38-4A01-947F-C76C21BA8A7A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CCA95-4F40-4CDD-BF1E-B8C9EB86EE7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svg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8301" y="3428927"/>
            <a:ext cx="4108462" cy="937684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latin typeface="Times New Roman" panose="02020603050405020304"/>
                <a:ea typeface="Calibri Light" panose="020F0302020204030204"/>
                <a:cs typeface="Times New Roman" panose="02020603050405020304"/>
              </a:rPr>
              <a:t>GHAR SEWA</a:t>
            </a:r>
            <a:endParaRPr lang="en-US" sz="4400" b="1" dirty="0">
              <a:latin typeface="Times New Roman" panose="02020603050405020304"/>
              <a:ea typeface="Calibri Light" panose="020F0302020204030204"/>
              <a:cs typeface="Times New Roman" panose="020206030504050203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79995" y="3665220"/>
            <a:ext cx="4364990" cy="119634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b="1" dirty="0">
                <a:latin typeface="Times New Roman" panose="02020603050405020304"/>
                <a:ea typeface="Calibri" panose="020F0502020204030204"/>
                <a:cs typeface="Times New Roman" panose="02020603050405020304"/>
              </a:rPr>
              <a:t>Team Members:</a:t>
            </a:r>
            <a:endParaRPr lang="en-US" b="1" dirty="0">
              <a:latin typeface="Times New Roman" panose="02020603050405020304"/>
              <a:ea typeface="Calibri" panose="020F0502020204030204"/>
              <a:cs typeface="Times New Roman" panose="02020603050405020304"/>
            </a:endParaRPr>
          </a:p>
          <a:p>
            <a:pPr algn="l"/>
            <a:r>
              <a:rPr lang="en-US" dirty="0">
                <a:latin typeface="Times New Roman" panose="02020603050405020304"/>
                <a:ea typeface="Calibri" panose="020F0502020204030204"/>
                <a:cs typeface="Times New Roman" panose="02020603050405020304"/>
              </a:rPr>
              <a:t>Kismat Bahadur Chhetri</a:t>
            </a:r>
            <a:endParaRPr lang="en-US" dirty="0">
              <a:latin typeface="Times New Roman" panose="02020603050405020304"/>
              <a:ea typeface="Calibri" panose="020F0502020204030204"/>
              <a:cs typeface="Times New Roman" panose="02020603050405020304"/>
            </a:endParaRPr>
          </a:p>
          <a:p>
            <a:pPr algn="l"/>
            <a:r>
              <a:rPr lang="en-US" dirty="0">
                <a:latin typeface="Times New Roman" panose="02020603050405020304"/>
                <a:ea typeface="+mn-lt"/>
                <a:cs typeface="Times New Roman" panose="02020603050405020304"/>
              </a:rPr>
              <a:t>Prashant Bastola</a:t>
            </a:r>
            <a:endParaRPr lang="en-US" dirty="0">
              <a:latin typeface="Times New Roman" panose="02020603050405020304"/>
              <a:ea typeface="+mn-lt"/>
              <a:cs typeface="Times New Roman" panose="02020603050405020304"/>
            </a:endParaRPr>
          </a:p>
          <a:p>
            <a:pPr algn="l"/>
            <a:r>
              <a:rPr lang="en-US" dirty="0" err="1">
                <a:latin typeface="Times New Roman" panose="02020603050405020304"/>
                <a:ea typeface="+mn-lt"/>
                <a:cs typeface="Times New Roman" panose="02020603050405020304"/>
              </a:rPr>
              <a:t>Shandip</a:t>
            </a:r>
            <a:r>
              <a:rPr lang="en-US" dirty="0">
                <a:latin typeface="Times New Roman" panose="02020603050405020304"/>
                <a:ea typeface="+mn-lt"/>
                <a:cs typeface="Times New Roman" panose="02020603050405020304"/>
              </a:rPr>
              <a:t> Thapa</a:t>
            </a:r>
            <a:endParaRPr lang="en-US" dirty="0">
              <a:latin typeface="Times New Roman" panose="02020603050405020304"/>
              <a:ea typeface="+mn-lt"/>
              <a:cs typeface="Times New Roman" panose="02020603050405020304"/>
            </a:endParaRPr>
          </a:p>
          <a:p>
            <a:pPr algn="l"/>
            <a:endParaRPr lang="en-US" sz="1400">
              <a:latin typeface="Times New Roman" panose="02020603050405020304"/>
              <a:ea typeface="+mn-lt"/>
              <a:cs typeface="Times New Roman" panose="02020603050405020304"/>
            </a:endParaRPr>
          </a:p>
          <a:p>
            <a:pPr algn="l"/>
            <a:r>
              <a:rPr lang="en-US" altLang="en-GB" b="1">
                <a:latin typeface="Times New Roman" panose="02020603050405020304"/>
                <a:cs typeface="Times New Roman" panose="02020603050405020304"/>
                <a:sym typeface="+mn-ea"/>
              </a:rPr>
              <a:t>Supervisor</a:t>
            </a:r>
            <a:r>
              <a:rPr lang="en-GB" b="1">
                <a:latin typeface="Times New Roman" panose="02020603050405020304"/>
                <a:cs typeface="Times New Roman" panose="02020603050405020304"/>
                <a:sym typeface="+mn-ea"/>
              </a:rPr>
              <a:t>:</a:t>
            </a:r>
            <a:r>
              <a:rPr lang="en-US" altLang="en-GB" b="1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lang="en-US" altLang="en-GB">
                <a:latin typeface="Times New Roman" panose="02020603050405020304"/>
                <a:cs typeface="Times New Roman" panose="02020603050405020304"/>
                <a:sym typeface="+mn-ea"/>
              </a:rPr>
              <a:t>Er.Krishna Khadka</a:t>
            </a:r>
            <a:endParaRPr lang="en-US">
              <a:latin typeface="Times New Roman" panose="02020603050405020304"/>
              <a:cs typeface="Times New Roman" panose="02020603050405020304"/>
            </a:endParaRPr>
          </a:p>
          <a:p>
            <a:pPr algn="l"/>
            <a:br>
              <a:rPr lang="en-US" sz="1400" dirty="0">
                <a:latin typeface="Times New Roman" panose="02020603050405020304"/>
                <a:cs typeface="Times New Roman" panose="02020603050405020304"/>
              </a:rPr>
            </a:br>
            <a:endParaRPr lang="en-US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00" y="1047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GB">
                <a:latin typeface="Times New Roman" panose="02020603050405020304"/>
                <a:cs typeface="Times New Roman" panose="02020603050405020304"/>
              </a:rPr>
              <a:t>1</a:t>
            </a:r>
            <a:endParaRPr lang="en-GB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593090" y="841375"/>
            <a:ext cx="6096000" cy="1447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Gill Sans" panose="020B0502020104020203"/>
              <a:buNone/>
            </a:pPr>
            <a:r>
              <a:rPr lang="en-US" sz="4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Major Project Mid - Term Defense</a:t>
            </a:r>
            <a:r>
              <a:rPr lang="en-US" sz="5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endParaRPr lang="en-US" sz="54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9" name="Picture 9" descr="A hand holding a key and a house&#10;&#10;Description automatically generate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759700" y="474345"/>
            <a:ext cx="2856230" cy="24326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770" y="1540510"/>
            <a:ext cx="5393361" cy="61636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>
                <a:latin typeface="Century Gothic"/>
                <a:cs typeface="Times New Roman" panose="02020603050405020304"/>
              </a:rPr>
              <a:t>INTRODUCTION:</a:t>
            </a:r>
            <a:endParaRPr lang="en-US" b="1" kern="1200">
              <a:latin typeface="Century Gothic"/>
              <a:cs typeface="Times New Roman" panose="020206030504050203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00" y="920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GB"/>
              <a:t>2</a:t>
            </a:r>
            <a:endParaRPr lang="en-GB"/>
          </a:p>
        </p:txBody>
      </p:sp>
      <p:sp>
        <p:nvSpPr>
          <p:cNvPr id="374" name="TextBox 373"/>
          <p:cNvSpPr txBox="1"/>
          <p:nvPr/>
        </p:nvSpPr>
        <p:spPr>
          <a:xfrm>
            <a:off x="868680" y="2292985"/>
            <a:ext cx="10542270" cy="26765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endParaRPr lang="en-GB" sz="2400" dirty="0">
              <a:solidFill>
                <a:srgbClr val="000000"/>
              </a:solidFill>
              <a:latin typeface="Times New Roman" panose="02020603050405020304"/>
              <a:ea typeface="Calibri" panose="020F0502020204030204"/>
              <a:cs typeface="Times New Roman" panose="020206030504050203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 altLang="en-GB" sz="2400" dirty="0">
                <a:solidFill>
                  <a:srgbClr val="444444"/>
                </a:solidFill>
                <a:latin typeface="Times New Roman" panose="02020603050405020304"/>
                <a:ea typeface="Calibri" panose="020F0502020204030204"/>
                <a:cs typeface="Calibri" panose="020F0502020204030204"/>
              </a:rPr>
              <a:t>“Gharsewa”</a:t>
            </a:r>
            <a:r>
              <a:rPr lang="en-GB" sz="2400" dirty="0">
                <a:solidFill>
                  <a:srgbClr val="444444"/>
                </a:solidFill>
                <a:latin typeface="Times New Roman" panose="02020603050405020304"/>
                <a:ea typeface="Calibri" panose="020F0502020204030204"/>
                <a:cs typeface="Calibri" panose="020F0502020204030204"/>
              </a:rPr>
              <a:t> </a:t>
            </a:r>
            <a:r>
              <a:rPr lang="en-US" altLang="en-GB" sz="2400" dirty="0">
                <a:solidFill>
                  <a:srgbClr val="444444"/>
                </a:solidFill>
                <a:latin typeface="Times New Roman" panose="02020603050405020304"/>
                <a:ea typeface="Calibri" panose="020F0502020204030204"/>
                <a:cs typeface="Calibri" panose="020F0502020204030204"/>
              </a:rPr>
              <a:t>is an mobile </a:t>
            </a:r>
            <a:r>
              <a:rPr lang="en-GB" sz="2400" dirty="0">
                <a:solidFill>
                  <a:srgbClr val="444444"/>
                </a:solidFill>
                <a:latin typeface="Times New Roman" panose="02020603050405020304"/>
                <a:ea typeface="Calibri" panose="020F0502020204030204"/>
                <a:cs typeface="Calibri" panose="020F0502020204030204"/>
              </a:rPr>
              <a:t>app </a:t>
            </a:r>
            <a:r>
              <a:rPr lang="en-US" altLang="en-GB" sz="2400" dirty="0">
                <a:solidFill>
                  <a:srgbClr val="444444"/>
                </a:solidFill>
                <a:latin typeface="Times New Roman" panose="02020603050405020304"/>
                <a:ea typeface="Calibri" panose="020F0502020204030204"/>
                <a:cs typeface="Calibri" panose="020F0502020204030204"/>
              </a:rPr>
              <a:t>that </a:t>
            </a:r>
            <a:r>
              <a:rPr lang="en-GB" sz="2400" dirty="0">
                <a:solidFill>
                  <a:srgbClr val="444444"/>
                </a:solidFill>
                <a:latin typeface="Times New Roman" panose="02020603050405020304"/>
                <a:ea typeface="Calibri" panose="020F0502020204030204"/>
                <a:cs typeface="Calibri" panose="020F0502020204030204"/>
              </a:rPr>
              <a:t>can provide the facilities from any place to find a suitable living area according to their choice.</a:t>
            </a:r>
            <a:endParaRPr lang="en-GB" sz="2400" dirty="0">
              <a:solidFill>
                <a:srgbClr val="444444"/>
              </a:solidFill>
              <a:latin typeface="Times New Roman" panose="02020603050405020304"/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endParaRPr lang="en-GB" sz="2400" dirty="0">
              <a:solidFill>
                <a:srgbClr val="444444"/>
              </a:solidFill>
              <a:latin typeface="Times New Roman" panose="02020603050405020304"/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 sz="2400" dirty="0">
                <a:solidFill>
                  <a:srgbClr val="444444"/>
                </a:solidFill>
                <a:latin typeface="Times New Roman" panose="02020603050405020304"/>
                <a:ea typeface="Calibri" panose="020F0502020204030204"/>
                <a:cs typeface="Calibri" panose="020F0502020204030204"/>
              </a:rPr>
              <a:t>Everyone can search for their desired option from anywhere through location, type and city.</a:t>
            </a:r>
            <a:endParaRPr lang="en-US" sz="2400" dirty="0">
              <a:solidFill>
                <a:srgbClr val="444444"/>
              </a:solidFill>
              <a:latin typeface="Times New Roman" panose="02020603050405020304"/>
              <a:ea typeface="Calibri" panose="020F0502020204030204"/>
              <a:cs typeface="Calibri" panose="020F0502020204030204"/>
            </a:endParaRPr>
          </a:p>
          <a:p>
            <a:pPr algn="l"/>
            <a:endParaRPr lang="en-US" sz="2400">
              <a:latin typeface="Times New Roman" panose="02020603050405020304"/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680" y="692785"/>
            <a:ext cx="5393361" cy="61636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>
                <a:latin typeface="Century Gothic"/>
                <a:cs typeface="Times New Roman" panose="02020603050405020304"/>
              </a:rPr>
              <a:t>OBJECTIVES:</a:t>
            </a:r>
            <a:endParaRPr lang="en-US" b="1" kern="1200">
              <a:latin typeface="Century Gothic"/>
              <a:cs typeface="Times New Roman" panose="020206030504050203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00" y="920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GB"/>
              <a:t>2</a:t>
            </a:r>
            <a:endParaRPr lang="en-GB"/>
          </a:p>
        </p:txBody>
      </p:sp>
      <p:sp>
        <p:nvSpPr>
          <p:cNvPr id="374" name="TextBox 373"/>
          <p:cNvSpPr txBox="1"/>
          <p:nvPr/>
        </p:nvSpPr>
        <p:spPr>
          <a:xfrm>
            <a:off x="868045" y="1309370"/>
            <a:ext cx="11323955" cy="48926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endParaRPr lang="en-GB" sz="2400" dirty="0">
              <a:solidFill>
                <a:srgbClr val="000000"/>
              </a:solidFill>
              <a:latin typeface="Times New Roman" panose="02020603050405020304"/>
              <a:ea typeface="Calibri" panose="020F0502020204030204"/>
              <a:cs typeface="Times New Roman" panose="02020603050405020304"/>
            </a:endParaRPr>
          </a:p>
          <a:p>
            <a:pPr indent="0">
              <a:buFont typeface="Arial" panose="020B0604020202020204"/>
              <a:buNone/>
            </a:pPr>
            <a:r>
              <a:rPr lang="en-US" altLang="en-GB" sz="2400" dirty="0">
                <a:solidFill>
                  <a:srgbClr val="444444"/>
                </a:solidFill>
                <a:latin typeface="Times New Roman" panose="02020603050405020304"/>
                <a:ea typeface="Calibri" panose="020F0502020204030204"/>
                <a:cs typeface="Calibri" panose="020F0502020204030204"/>
                <a:sym typeface="+mn-ea"/>
              </a:rPr>
              <a:t>    </a:t>
            </a:r>
            <a:r>
              <a:rPr lang="en-GB" sz="2400" b="1" dirty="0">
                <a:solidFill>
                  <a:srgbClr val="444444"/>
                </a:solidFill>
                <a:latin typeface="Times New Roman" panose="02020603050405020304"/>
                <a:ea typeface="Calibri" panose="020F0502020204030204"/>
                <a:cs typeface="Calibri" panose="020F0502020204030204"/>
                <a:sym typeface="+mn-ea"/>
              </a:rPr>
              <a:t>General Objective: </a:t>
            </a:r>
            <a:endParaRPr lang="en-GB" sz="2400" b="1" dirty="0">
              <a:solidFill>
                <a:srgbClr val="444444"/>
              </a:solidFill>
              <a:latin typeface="Times New Roman" panose="02020603050405020304"/>
              <a:ea typeface="Calibri" panose="020F0502020204030204"/>
              <a:cs typeface="Calibri" panose="020F0502020204030204"/>
              <a:sym typeface="+mn-ea"/>
            </a:endParaRPr>
          </a:p>
          <a:p>
            <a:pPr indent="0">
              <a:buFont typeface="Arial" panose="020B0604020202020204"/>
              <a:buNone/>
            </a:pPr>
            <a:endParaRPr lang="en-GB" sz="2400" dirty="0">
              <a:solidFill>
                <a:srgbClr val="444444"/>
              </a:solidFill>
              <a:latin typeface="Times New Roman" panose="02020603050405020304"/>
              <a:ea typeface="Calibri" panose="020F0502020204030204"/>
              <a:cs typeface="Calibri" panose="020F0502020204030204"/>
              <a:sym typeface="+mn-ea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GB" sz="2400" dirty="0">
                <a:solidFill>
                  <a:srgbClr val="444444"/>
                </a:solidFill>
                <a:latin typeface="Times New Roman" panose="02020603050405020304"/>
                <a:ea typeface="Calibri" panose="020F0502020204030204"/>
                <a:cs typeface="Calibri" panose="020F0502020204030204"/>
                <a:sym typeface="+mn-ea"/>
              </a:rPr>
              <a:t>To develop a centralized platform that connects house owner with potential</a:t>
            </a:r>
            <a:r>
              <a:rPr lang="en-US" altLang="en-GB" sz="2400" dirty="0">
                <a:solidFill>
                  <a:srgbClr val="444444"/>
                </a:solidFill>
                <a:latin typeface="Times New Roman" panose="02020603050405020304"/>
                <a:ea typeface="Calibri" panose="020F0502020204030204"/>
                <a:cs typeface="Calibri" panose="020F0502020204030204"/>
                <a:sym typeface="+mn-ea"/>
              </a:rPr>
              <a:t> </a:t>
            </a:r>
            <a:r>
              <a:rPr lang="en-US" sz="2400" dirty="0">
                <a:solidFill>
                  <a:srgbClr val="444444"/>
                </a:solidFill>
                <a:latin typeface="Times New Roman" panose="02020603050405020304"/>
                <a:ea typeface="Calibri" panose="020F0502020204030204"/>
                <a:cs typeface="Calibri" panose="020F0502020204030204"/>
              </a:rPr>
              <a:t>tenants.</a:t>
            </a:r>
            <a:endParaRPr lang="en-US" sz="2400" dirty="0">
              <a:solidFill>
                <a:srgbClr val="444444"/>
              </a:solidFill>
              <a:latin typeface="Times New Roman" panose="02020603050405020304"/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endParaRPr lang="en-US" sz="2400" dirty="0">
              <a:solidFill>
                <a:srgbClr val="444444"/>
              </a:solidFill>
              <a:latin typeface="Times New Roman" panose="02020603050405020304"/>
              <a:ea typeface="Calibri" panose="020F0502020204030204"/>
              <a:cs typeface="Calibri" panose="020F0502020204030204"/>
            </a:endParaRPr>
          </a:p>
          <a:p>
            <a:pPr indent="0">
              <a:buFont typeface="Arial" panose="020B0604020202020204"/>
              <a:buNone/>
            </a:pPr>
            <a:r>
              <a:rPr lang="en-US" sz="2400" dirty="0">
                <a:solidFill>
                  <a:srgbClr val="444444"/>
                </a:solidFill>
                <a:latin typeface="Times New Roman" panose="02020603050405020304"/>
                <a:ea typeface="Calibri" panose="020F0502020204030204"/>
                <a:cs typeface="Calibri" panose="020F0502020204030204"/>
              </a:rPr>
              <a:t>     </a:t>
            </a:r>
            <a:r>
              <a:rPr lang="en-US" sz="2400" b="1" dirty="0">
                <a:solidFill>
                  <a:srgbClr val="444444"/>
                </a:solidFill>
                <a:latin typeface="Times New Roman" panose="02020603050405020304"/>
                <a:ea typeface="Calibri" panose="020F0502020204030204"/>
                <a:cs typeface="Calibri" panose="020F0502020204030204"/>
              </a:rPr>
              <a:t>Specific Objective: </a:t>
            </a:r>
            <a:r>
              <a:rPr lang="en-US" sz="2400" dirty="0">
                <a:solidFill>
                  <a:srgbClr val="444444"/>
                </a:solidFill>
                <a:latin typeface="Times New Roman" panose="02020603050405020304"/>
                <a:ea typeface="Calibri" panose="020F0502020204030204"/>
                <a:cs typeface="Calibri" panose="020F0502020204030204"/>
              </a:rPr>
              <a:t> </a:t>
            </a:r>
            <a:endParaRPr lang="en-US" sz="2400" dirty="0">
              <a:solidFill>
                <a:srgbClr val="444444"/>
              </a:solidFill>
              <a:latin typeface="Times New Roman" panose="02020603050405020304"/>
              <a:ea typeface="Calibri" panose="020F0502020204030204"/>
              <a:cs typeface="Calibri" panose="020F0502020204030204"/>
            </a:endParaRPr>
          </a:p>
          <a:p>
            <a:pPr indent="0">
              <a:buFont typeface="Arial" panose="020B0604020202020204"/>
              <a:buNone/>
            </a:pPr>
            <a:endParaRPr lang="en-US" sz="2400" dirty="0">
              <a:solidFill>
                <a:srgbClr val="444444"/>
              </a:solidFill>
              <a:latin typeface="Times New Roman" panose="02020603050405020304"/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 sz="2400" dirty="0">
                <a:solidFill>
                  <a:srgbClr val="444444"/>
                </a:solidFill>
                <a:latin typeface="Times New Roman" panose="02020603050405020304"/>
                <a:ea typeface="Calibri" panose="020F0502020204030204"/>
                <a:cs typeface="Calibri" panose="020F0502020204030204"/>
              </a:rPr>
              <a:t>To improve a rental experience of both house owners and tenants by providinga facility such as property listings,searching,booking,and communication.</a:t>
            </a:r>
            <a:endParaRPr lang="en-US" sz="2400" dirty="0">
              <a:solidFill>
                <a:srgbClr val="444444"/>
              </a:solidFill>
              <a:latin typeface="Times New Roman" panose="02020603050405020304"/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endParaRPr lang="en-US" sz="2400" dirty="0">
              <a:solidFill>
                <a:srgbClr val="444444"/>
              </a:solidFill>
              <a:latin typeface="Times New Roman" panose="02020603050405020304"/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 sz="2400" dirty="0">
                <a:solidFill>
                  <a:srgbClr val="444444"/>
                </a:solidFill>
                <a:latin typeface="Times New Roman" panose="02020603050405020304"/>
                <a:ea typeface="Calibri" panose="020F0502020204030204"/>
                <a:cs typeface="Calibri" panose="020F0502020204030204"/>
              </a:rPr>
              <a:t>To integrate an AI-based room recommendation system into the application that utilizes user location data, preferences, and historical choices to provide personalized and relevant suggestions for available rental rooms </a:t>
            </a:r>
            <a:endParaRPr lang="en-US" sz="2400">
              <a:latin typeface="Times New Roman" panose="02020603050405020304"/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680" y="692785"/>
            <a:ext cx="5393361" cy="61636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kern="1200">
                <a:latin typeface="Century Gothic"/>
                <a:cs typeface="Times New Roman" panose="02020603050405020304"/>
              </a:rPr>
              <a:t>LITERATURE REVIEW</a:t>
            </a:r>
            <a:endParaRPr lang="en-US" b="1" kern="1200">
              <a:latin typeface="Century Gothic"/>
              <a:cs typeface="Times New Roman" panose="020206030504050203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00" y="920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GB"/>
              <a:t>2</a:t>
            </a:r>
            <a:endParaRPr lang="en-GB"/>
          </a:p>
        </p:txBody>
      </p:sp>
      <p:graphicFrame>
        <p:nvGraphicFramePr>
          <p:cNvPr id="3" name="Table 2"/>
          <p:cNvGraphicFramePr/>
          <p:nvPr>
            <p:custDataLst>
              <p:tags r:id="rId1"/>
            </p:custDataLst>
          </p:nvPr>
        </p:nvGraphicFramePr>
        <p:xfrm>
          <a:off x="1021080" y="1709420"/>
          <a:ext cx="10149840" cy="4500245"/>
        </p:xfrm>
        <a:graphic>
          <a:graphicData uri="http://schemas.openxmlformats.org/drawingml/2006/table">
            <a:tbl>
              <a:tblPr/>
              <a:tblGrid>
                <a:gridCol w="2537460"/>
                <a:gridCol w="2537460"/>
                <a:gridCol w="2537460"/>
                <a:gridCol w="2537460"/>
              </a:tblGrid>
              <a:tr h="599440">
                <a:tc>
                  <a:txBody>
                    <a:bodyPr/>
                    <a:p>
                      <a:pPr marL="6858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sz="1100" b="1">
                        <a:latin typeface="Calibri" panose="020F0502020204030204"/>
                        <a:ea typeface="等线"/>
                      </a:endParaRPr>
                    </a:p>
                    <a:p>
                      <a:pPr marL="6858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1">
                          <a:latin typeface="Calibri" panose="020F0502020204030204"/>
                          <a:ea typeface="等线"/>
                        </a:rPr>
                        <a:t>Applications</a:t>
                      </a:r>
                      <a:endParaRPr sz="1100" b="1">
                        <a:latin typeface="Calibri" panose="020F0502020204030204"/>
                        <a:ea typeface="等线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marL="6858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1">
                          <a:latin typeface="Calibri" panose="020F0502020204030204"/>
                          <a:ea typeface="等线"/>
                        </a:rPr>
                        <a:t> </a:t>
                      </a:r>
                      <a:endParaRPr sz="1100" b="1">
                        <a:latin typeface="Calibri" panose="020F0502020204030204"/>
                        <a:ea typeface="等线"/>
                      </a:endParaRPr>
                    </a:p>
                    <a:p>
                      <a:pPr marL="6858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1">
                          <a:latin typeface="Calibri" panose="020F0502020204030204"/>
                          <a:ea typeface="等线"/>
                        </a:rPr>
                        <a:t>Map Integration</a:t>
                      </a:r>
                      <a:endParaRPr sz="1100" b="1">
                        <a:latin typeface="Calibri" panose="020F0502020204030204"/>
                        <a:ea typeface="等线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marL="6858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1">
                          <a:latin typeface="Calibri" panose="020F0502020204030204"/>
                          <a:ea typeface="等线"/>
                        </a:rPr>
                        <a:t> </a:t>
                      </a:r>
                      <a:endParaRPr sz="1100" b="1">
                        <a:latin typeface="Calibri" panose="020F0502020204030204"/>
                        <a:ea typeface="等线"/>
                      </a:endParaRPr>
                    </a:p>
                    <a:p>
                      <a:pPr marL="6858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1">
                          <a:latin typeface="Calibri" panose="020F0502020204030204"/>
                          <a:ea typeface="等线"/>
                        </a:rPr>
                        <a:t>ICT Deployment</a:t>
                      </a:r>
                      <a:endParaRPr sz="1100" b="1">
                        <a:latin typeface="Calibri" panose="020F0502020204030204"/>
                        <a:ea typeface="等线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marL="6858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1">
                          <a:latin typeface="Calibri" panose="020F0502020204030204"/>
                          <a:ea typeface="等线"/>
                        </a:rPr>
                        <a:t> </a:t>
                      </a:r>
                      <a:endParaRPr sz="1100" b="1">
                        <a:latin typeface="Calibri" panose="020F0502020204030204"/>
                        <a:ea typeface="等线"/>
                      </a:endParaRPr>
                    </a:p>
                    <a:p>
                      <a:pPr marL="6858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1">
                          <a:latin typeface="Calibri" panose="020F0502020204030204"/>
                          <a:ea typeface="等线"/>
                        </a:rPr>
                        <a:t>AI Recommendation</a:t>
                      </a:r>
                      <a:endParaRPr sz="1100" b="1">
                        <a:latin typeface="Calibri" panose="020F0502020204030204"/>
                        <a:ea typeface="等线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694690">
                <a:tc>
                  <a:txBody>
                    <a:bodyPr/>
                    <a:p>
                      <a:pPr marL="6858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000" b="1">
                          <a:latin typeface="Calibri" panose="020F0502020204030204"/>
                          <a:ea typeface="等线"/>
                        </a:rPr>
                        <a:t> </a:t>
                      </a:r>
                      <a:endParaRPr sz="1000" b="1">
                        <a:latin typeface="Calibri" panose="020F0502020204030204"/>
                        <a:ea typeface="等线"/>
                      </a:endParaRPr>
                    </a:p>
                    <a:p>
                      <a:pPr marL="6858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900" b="1" i="0">
                          <a:solidFill>
                            <a:srgbClr val="111111"/>
                          </a:solidFill>
                          <a:latin typeface="Arial" panose="020B0604020202020204"/>
                          <a:ea typeface="Arial" panose="020B0604020202020204"/>
                        </a:rPr>
                        <a:t> </a:t>
                      </a:r>
                      <a:endParaRPr sz="900" b="1" i="0">
                        <a:solidFill>
                          <a:srgbClr val="111111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  <a:p>
                      <a:pPr marL="6858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900" b="1" i="0">
                          <a:solidFill>
                            <a:srgbClr val="111111"/>
                          </a:solidFill>
                          <a:latin typeface="Arial" panose="020B0604020202020204"/>
                          <a:ea typeface="Arial" panose="020B0604020202020204"/>
                        </a:rPr>
                        <a:t>Smart House Renting</a:t>
                      </a:r>
                      <a:endParaRPr sz="900" b="1" i="0">
                        <a:solidFill>
                          <a:srgbClr val="111111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  <a:p>
                      <a:pPr marL="6858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000" b="1">
                          <a:latin typeface="Calibri" panose="020F0502020204030204"/>
                          <a:ea typeface="等线"/>
                        </a:rPr>
                        <a:t> </a:t>
                      </a:r>
                      <a:endParaRPr sz="1000" b="1" i="0">
                        <a:solidFill>
                          <a:srgbClr val="111111"/>
                        </a:solidFill>
                        <a:latin typeface="Calibri" panose="020F0502020204030204"/>
                        <a:ea typeface="等线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marL="6858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000">
                          <a:latin typeface="Calibri" panose="020F0502020204030204"/>
                          <a:ea typeface="等线"/>
                        </a:rPr>
                        <a:t> </a:t>
                      </a:r>
                      <a:endParaRPr sz="1000">
                        <a:latin typeface="Calibri" panose="020F0502020204030204"/>
                        <a:ea typeface="等线"/>
                      </a:endParaRPr>
                    </a:p>
                    <a:p>
                      <a:pPr marL="6858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000">
                          <a:latin typeface="Calibri" panose="020F0502020204030204"/>
                          <a:ea typeface="等线"/>
                        </a:rPr>
                        <a:t> </a:t>
                      </a:r>
                      <a:endParaRPr sz="1000">
                        <a:latin typeface="Calibri" panose="020F0502020204030204"/>
                        <a:ea typeface="等线"/>
                      </a:endParaRPr>
                    </a:p>
                    <a:p>
                      <a:pPr marL="6858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000">
                          <a:latin typeface="Calibri" panose="020F0502020204030204"/>
                          <a:ea typeface="等线"/>
                        </a:rPr>
                        <a:t>YES</a:t>
                      </a:r>
                      <a:endParaRPr sz="1000">
                        <a:latin typeface="Calibri" panose="020F0502020204030204"/>
                        <a:ea typeface="等线"/>
                      </a:endParaRPr>
                    </a:p>
                    <a:p>
                      <a:pPr marL="6858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000">
                          <a:latin typeface="Calibri" panose="020F0502020204030204"/>
                          <a:ea typeface="等线"/>
                        </a:rPr>
                        <a:t> </a:t>
                      </a:r>
                      <a:endParaRPr sz="1000">
                        <a:latin typeface="Calibri" panose="020F0502020204030204"/>
                        <a:ea typeface="等线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6858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000">
                          <a:latin typeface="Calibri" panose="020F0502020204030204"/>
                          <a:ea typeface="等线"/>
                        </a:rPr>
                        <a:t> </a:t>
                      </a:r>
                      <a:endParaRPr sz="1000">
                        <a:latin typeface="Calibri" panose="020F0502020204030204"/>
                        <a:ea typeface="等线"/>
                      </a:endParaRPr>
                    </a:p>
                    <a:p>
                      <a:pPr marL="6858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000">
                          <a:latin typeface="Calibri" panose="020F0502020204030204"/>
                          <a:ea typeface="等线"/>
                        </a:rPr>
                        <a:t> </a:t>
                      </a:r>
                      <a:endParaRPr sz="1000">
                        <a:latin typeface="Calibri" panose="020F0502020204030204"/>
                        <a:ea typeface="等线"/>
                      </a:endParaRPr>
                    </a:p>
                    <a:p>
                      <a:pPr marL="6858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000">
                          <a:latin typeface="Calibri" panose="020F0502020204030204"/>
                          <a:ea typeface="等线"/>
                        </a:rPr>
                        <a:t>YES</a:t>
                      </a:r>
                      <a:endParaRPr sz="1000">
                        <a:latin typeface="Calibri" panose="020F0502020204030204"/>
                        <a:ea typeface="等线"/>
                      </a:endParaRPr>
                    </a:p>
                  </a:txBody>
                  <a:tcPr marL="68580" marR="68580" marT="0" marB="0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6858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000">
                          <a:latin typeface="Calibri" panose="020F0502020204030204"/>
                          <a:ea typeface="等线"/>
                        </a:rPr>
                        <a:t> </a:t>
                      </a:r>
                      <a:endParaRPr sz="1000">
                        <a:latin typeface="Calibri" panose="020F0502020204030204"/>
                        <a:ea typeface="等线"/>
                      </a:endParaRPr>
                    </a:p>
                    <a:p>
                      <a:pPr marL="6858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000">
                          <a:latin typeface="Calibri" panose="020F0502020204030204"/>
                          <a:ea typeface="等线"/>
                        </a:rPr>
                        <a:t> </a:t>
                      </a:r>
                      <a:endParaRPr sz="1000">
                        <a:latin typeface="Calibri" panose="020F0502020204030204"/>
                        <a:ea typeface="等线"/>
                      </a:endParaRPr>
                    </a:p>
                    <a:p>
                      <a:pPr marL="6858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000">
                          <a:latin typeface="Calibri" panose="020F0502020204030204"/>
                          <a:ea typeface="等线"/>
                        </a:rPr>
                        <a:t>NO</a:t>
                      </a:r>
                      <a:endParaRPr sz="1000">
                        <a:latin typeface="Calibri" panose="020F0502020204030204"/>
                        <a:ea typeface="等线"/>
                      </a:endParaRPr>
                    </a:p>
                    <a:p>
                      <a:pPr marL="6858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000">
                          <a:latin typeface="Calibri" panose="020F0502020204030204"/>
                          <a:ea typeface="等线"/>
                        </a:rPr>
                        <a:t> </a:t>
                      </a:r>
                      <a:endParaRPr sz="1000">
                        <a:latin typeface="Calibri" panose="020F0502020204030204"/>
                        <a:ea typeface="等线"/>
                      </a:endParaRPr>
                    </a:p>
                    <a:p>
                      <a:pPr marL="6858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000">
                          <a:latin typeface="Calibri" panose="020F0502020204030204"/>
                          <a:ea typeface="等线"/>
                        </a:rPr>
                        <a:t> </a:t>
                      </a:r>
                      <a:endParaRPr sz="1000">
                        <a:latin typeface="Calibri" panose="020F0502020204030204"/>
                        <a:ea typeface="等线"/>
                      </a:endParaRPr>
                    </a:p>
                  </a:txBody>
                  <a:tcPr marL="68580" marR="68580" marT="0" marB="0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762000">
                <a:tc>
                  <a:txBody>
                    <a:bodyPr/>
                    <a:p>
                      <a:pPr marL="6858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000" b="1">
                          <a:latin typeface="Calibri" panose="020F0502020204030204"/>
                          <a:ea typeface="等线"/>
                        </a:rPr>
                        <a:t> </a:t>
                      </a:r>
                      <a:endParaRPr sz="1000" b="1">
                        <a:latin typeface="Calibri" panose="020F0502020204030204"/>
                        <a:ea typeface="等线"/>
                      </a:endParaRPr>
                    </a:p>
                    <a:p>
                      <a:pPr marL="6858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sz="1000" b="1">
                        <a:latin typeface="Calibri" panose="020F0502020204030204"/>
                        <a:ea typeface="等线"/>
                        <a:sym typeface="+mn-ea"/>
                      </a:endParaRPr>
                    </a:p>
                    <a:p>
                      <a:pPr marL="6858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000" b="1">
                          <a:latin typeface="Calibri" panose="020F0502020204030204"/>
                          <a:ea typeface="等线"/>
                          <a:sym typeface="+mn-ea"/>
                        </a:rPr>
                        <a:t>Boarding House Finder</a:t>
                      </a:r>
                      <a:endParaRPr sz="1000" b="1">
                        <a:latin typeface="Calibri" panose="020F0502020204030204"/>
                        <a:ea typeface="等线"/>
                      </a:endParaRPr>
                    </a:p>
                    <a:p>
                      <a:pPr marL="6858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sz="1000" b="1">
                        <a:latin typeface="Calibri" panose="020F0502020204030204"/>
                        <a:ea typeface="等线"/>
                      </a:endParaRPr>
                    </a:p>
                    <a:p>
                      <a:pPr marL="6858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sz="1000" b="1">
                        <a:latin typeface="Calibri" panose="020F0502020204030204"/>
                        <a:ea typeface="等线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marL="6858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000">
                          <a:latin typeface="Calibri" panose="020F0502020204030204"/>
                          <a:ea typeface="等线"/>
                        </a:rPr>
                        <a:t> </a:t>
                      </a:r>
                      <a:endParaRPr sz="1000">
                        <a:latin typeface="Calibri" panose="020F0502020204030204"/>
                        <a:ea typeface="等线"/>
                      </a:endParaRPr>
                    </a:p>
                    <a:p>
                      <a:pPr marL="6858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000">
                          <a:latin typeface="Calibri" panose="020F0502020204030204"/>
                          <a:ea typeface="等线"/>
                        </a:rPr>
                        <a:t> </a:t>
                      </a:r>
                      <a:endParaRPr sz="1000">
                        <a:latin typeface="Calibri" panose="020F0502020204030204"/>
                        <a:ea typeface="等线"/>
                      </a:endParaRPr>
                    </a:p>
                    <a:p>
                      <a:pPr marL="6858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000">
                          <a:latin typeface="Calibri" panose="020F0502020204030204"/>
                          <a:ea typeface="等线"/>
                          <a:sym typeface="+mn-ea"/>
                        </a:rPr>
                        <a:t>NO</a:t>
                      </a:r>
                      <a:endParaRPr sz="1000">
                        <a:latin typeface="Calibri" panose="020F0502020204030204"/>
                        <a:ea typeface="等线"/>
                      </a:endParaRPr>
                    </a:p>
                    <a:p>
                      <a:pPr marL="6858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sz="1000">
                        <a:latin typeface="Calibri" panose="020F0502020204030204"/>
                        <a:ea typeface="等线"/>
                      </a:endParaRPr>
                    </a:p>
                    <a:p>
                      <a:pPr marL="6858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sz="1000">
                        <a:latin typeface="Calibri" panose="020F0502020204030204"/>
                        <a:ea typeface="等线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6858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000">
                          <a:latin typeface="Calibri" panose="020F0502020204030204"/>
                          <a:ea typeface="等线"/>
                        </a:rPr>
                        <a:t> </a:t>
                      </a:r>
                      <a:endParaRPr sz="1000">
                        <a:latin typeface="Calibri" panose="020F0502020204030204"/>
                        <a:ea typeface="等线"/>
                      </a:endParaRPr>
                    </a:p>
                    <a:p>
                      <a:pPr marL="6858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000">
                          <a:latin typeface="Calibri" panose="020F0502020204030204"/>
                          <a:ea typeface="等线"/>
                          <a:sym typeface="+mn-ea"/>
                        </a:rPr>
                        <a:t> NO</a:t>
                      </a:r>
                      <a:endParaRPr sz="1000">
                        <a:latin typeface="Calibri" panose="020F0502020204030204"/>
                        <a:ea typeface="等线"/>
                      </a:endParaRPr>
                    </a:p>
                    <a:p>
                      <a:pPr marL="6858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000">
                          <a:latin typeface="Calibri" panose="020F0502020204030204"/>
                          <a:ea typeface="等线"/>
                        </a:rPr>
                        <a:t> </a:t>
                      </a:r>
                      <a:endParaRPr sz="1000">
                        <a:latin typeface="Calibri" panose="020F0502020204030204"/>
                        <a:ea typeface="等线"/>
                      </a:endParaRPr>
                    </a:p>
                    <a:p>
                      <a:pPr marL="6858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sz="1000">
                        <a:latin typeface="Calibri" panose="020F0502020204030204"/>
                        <a:ea typeface="等线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6858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000">
                          <a:latin typeface="Calibri" panose="020F0502020204030204"/>
                          <a:ea typeface="等线"/>
                        </a:rPr>
                        <a:t> </a:t>
                      </a:r>
                      <a:endParaRPr sz="1000">
                        <a:latin typeface="Calibri" panose="020F0502020204030204"/>
                        <a:ea typeface="等线"/>
                      </a:endParaRPr>
                    </a:p>
                    <a:p>
                      <a:pPr marL="6858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000">
                          <a:latin typeface="Calibri" panose="020F0502020204030204"/>
                          <a:ea typeface="等线"/>
                          <a:sym typeface="+mn-ea"/>
                        </a:rPr>
                        <a:t>NO</a:t>
                      </a:r>
                      <a:endParaRPr sz="1000">
                        <a:latin typeface="Calibri" panose="020F0502020204030204"/>
                        <a:ea typeface="等线"/>
                      </a:endParaRPr>
                    </a:p>
                    <a:p>
                      <a:pPr marL="6858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000">
                          <a:latin typeface="Calibri" panose="020F0502020204030204"/>
                          <a:ea typeface="等线"/>
                        </a:rPr>
                        <a:t> </a:t>
                      </a:r>
                      <a:endParaRPr sz="1000">
                        <a:latin typeface="Calibri" panose="020F0502020204030204"/>
                        <a:ea typeface="等线"/>
                      </a:endParaRPr>
                    </a:p>
                    <a:p>
                      <a:pPr marL="6858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sz="1000">
                        <a:latin typeface="Calibri" panose="020F0502020204030204"/>
                        <a:ea typeface="等线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808355">
                <a:tc>
                  <a:txBody>
                    <a:bodyPr/>
                    <a:p>
                      <a:pPr marL="6858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000" b="1">
                          <a:latin typeface="Calibri" panose="020F0502020204030204"/>
                          <a:ea typeface="等线"/>
                        </a:rPr>
                        <a:t> </a:t>
                      </a:r>
                      <a:endParaRPr sz="1000" b="1">
                        <a:latin typeface="Calibri" panose="020F0502020204030204"/>
                        <a:ea typeface="等线"/>
                      </a:endParaRPr>
                    </a:p>
                    <a:p>
                      <a:pPr marL="6858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900" b="1" i="0">
                          <a:solidFill>
                            <a:srgbClr val="111111"/>
                          </a:solidFill>
                          <a:latin typeface="Arial" panose="020B0604020202020204"/>
                          <a:ea typeface="Arial" panose="020B0604020202020204"/>
                        </a:rPr>
                        <a:t> </a:t>
                      </a:r>
                      <a:endParaRPr sz="900" b="1" i="0">
                        <a:solidFill>
                          <a:srgbClr val="111111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  <a:p>
                      <a:pPr marL="6858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000" b="1">
                          <a:latin typeface="Calibri" panose="020F0502020204030204"/>
                          <a:ea typeface="等线"/>
                        </a:rPr>
                        <a:t>Rental House Management System</a:t>
                      </a:r>
                      <a:endParaRPr sz="1000" b="1" i="0">
                        <a:solidFill>
                          <a:srgbClr val="111111"/>
                        </a:solidFill>
                        <a:latin typeface="Calibri" panose="020F0502020204030204"/>
                        <a:ea typeface="等线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marL="6858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000">
                          <a:latin typeface="Calibri" panose="020F0502020204030204"/>
                          <a:ea typeface="等线"/>
                        </a:rPr>
                        <a:t> </a:t>
                      </a:r>
                      <a:endParaRPr sz="1000">
                        <a:latin typeface="Calibri" panose="020F0502020204030204"/>
                        <a:ea typeface="等线"/>
                      </a:endParaRPr>
                    </a:p>
                    <a:p>
                      <a:pPr marL="6858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000">
                          <a:latin typeface="Calibri" panose="020F0502020204030204"/>
                          <a:ea typeface="等线"/>
                        </a:rPr>
                        <a:t> </a:t>
                      </a:r>
                      <a:endParaRPr sz="1000">
                        <a:latin typeface="Calibri" panose="020F0502020204030204"/>
                        <a:ea typeface="等线"/>
                      </a:endParaRPr>
                    </a:p>
                    <a:p>
                      <a:pPr marL="6858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000">
                          <a:latin typeface="Calibri" panose="020F0502020204030204"/>
                          <a:ea typeface="等线"/>
                        </a:rPr>
                        <a:t>NO</a:t>
                      </a:r>
                      <a:endParaRPr sz="1000">
                        <a:latin typeface="Calibri" panose="020F0502020204030204"/>
                        <a:ea typeface="等线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6858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000">
                          <a:latin typeface="Calibri" panose="020F0502020204030204"/>
                          <a:ea typeface="等线"/>
                        </a:rPr>
                        <a:t> </a:t>
                      </a:r>
                      <a:endParaRPr sz="1000">
                        <a:latin typeface="Calibri" panose="020F0502020204030204"/>
                        <a:ea typeface="等线"/>
                      </a:endParaRPr>
                    </a:p>
                    <a:p>
                      <a:pPr marL="6858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000">
                          <a:latin typeface="Calibri" panose="020F0502020204030204"/>
                          <a:ea typeface="等线"/>
                        </a:rPr>
                        <a:t> </a:t>
                      </a:r>
                      <a:endParaRPr sz="1000">
                        <a:latin typeface="Calibri" panose="020F0502020204030204"/>
                        <a:ea typeface="等线"/>
                      </a:endParaRPr>
                    </a:p>
                    <a:p>
                      <a:pPr marL="6858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000">
                          <a:latin typeface="Calibri" panose="020F0502020204030204"/>
                          <a:ea typeface="等线"/>
                        </a:rPr>
                        <a:t>NO</a:t>
                      </a:r>
                      <a:endParaRPr sz="1000">
                        <a:latin typeface="Calibri" panose="020F0502020204030204"/>
                        <a:ea typeface="等线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6858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000">
                          <a:latin typeface="Calibri" panose="020F0502020204030204"/>
                          <a:ea typeface="等线"/>
                        </a:rPr>
                        <a:t> </a:t>
                      </a:r>
                      <a:endParaRPr sz="1000">
                        <a:latin typeface="Calibri" panose="020F0502020204030204"/>
                        <a:ea typeface="等线"/>
                      </a:endParaRPr>
                    </a:p>
                    <a:p>
                      <a:pPr marL="6858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000">
                          <a:latin typeface="Calibri" panose="020F0502020204030204"/>
                          <a:ea typeface="等线"/>
                        </a:rPr>
                        <a:t> </a:t>
                      </a:r>
                      <a:endParaRPr sz="1000">
                        <a:latin typeface="Calibri" panose="020F0502020204030204"/>
                        <a:ea typeface="等线"/>
                      </a:endParaRPr>
                    </a:p>
                    <a:p>
                      <a:pPr marL="68580" indent="57150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>
                          <a:latin typeface="Calibri" panose="020F0502020204030204"/>
                          <a:ea typeface="等线"/>
                        </a:rPr>
                        <a:t>                  </a:t>
                      </a:r>
                      <a:r>
                        <a:rPr sz="1000">
                          <a:latin typeface="Calibri" panose="020F0502020204030204"/>
                          <a:ea typeface="等线"/>
                        </a:rPr>
                        <a:t>NO</a:t>
                      </a:r>
                      <a:endParaRPr sz="1000">
                        <a:latin typeface="Calibri" panose="020F0502020204030204"/>
                        <a:ea typeface="等线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784225">
                <a:tc>
                  <a:txBody>
                    <a:bodyPr/>
                    <a:p>
                      <a:pPr marL="6858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000" b="1">
                          <a:latin typeface="Calibri" panose="020F0502020204030204"/>
                          <a:ea typeface="等线"/>
                        </a:rPr>
                        <a:t> </a:t>
                      </a:r>
                      <a:endParaRPr sz="1000" b="1">
                        <a:latin typeface="Calibri" panose="020F0502020204030204"/>
                        <a:ea typeface="等线"/>
                      </a:endParaRPr>
                    </a:p>
                    <a:p>
                      <a:pPr marL="6858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000" b="1">
                          <a:latin typeface="Calibri" panose="020F0502020204030204"/>
                          <a:ea typeface="等线"/>
                          <a:sym typeface="+mn-ea"/>
                        </a:rPr>
                        <a:t>Bachelor House Rental Management System</a:t>
                      </a:r>
                      <a:endParaRPr sz="1000" b="1">
                        <a:latin typeface="Calibri" panose="020F0502020204030204"/>
                        <a:ea typeface="等线"/>
                      </a:endParaRPr>
                    </a:p>
                    <a:p>
                      <a:pPr marL="6858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sz="1000" b="1">
                        <a:latin typeface="Calibri" panose="020F0502020204030204"/>
                        <a:ea typeface="等线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marL="6858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000">
                          <a:latin typeface="Calibri" panose="020F0502020204030204"/>
                          <a:ea typeface="等线"/>
                        </a:rPr>
                        <a:t> </a:t>
                      </a:r>
                      <a:endParaRPr sz="1000">
                        <a:latin typeface="Calibri" panose="020F0502020204030204"/>
                        <a:ea typeface="等线"/>
                      </a:endParaRPr>
                    </a:p>
                    <a:p>
                      <a:pPr marL="6858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000">
                          <a:latin typeface="Calibri" panose="020F0502020204030204"/>
                          <a:ea typeface="等线"/>
                        </a:rPr>
                        <a:t> </a:t>
                      </a:r>
                      <a:endParaRPr sz="1000">
                        <a:latin typeface="Calibri" panose="020F0502020204030204"/>
                        <a:ea typeface="等线"/>
                      </a:endParaRPr>
                    </a:p>
                    <a:p>
                      <a:pPr marL="6858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000">
                          <a:latin typeface="Calibri" panose="020F0502020204030204"/>
                          <a:ea typeface="等线"/>
                          <a:sym typeface="+mn-ea"/>
                        </a:rPr>
                        <a:t>NO</a:t>
                      </a:r>
                      <a:endParaRPr sz="1000">
                        <a:latin typeface="Calibri" panose="020F0502020204030204"/>
                        <a:ea typeface="等线"/>
                      </a:endParaRPr>
                    </a:p>
                    <a:p>
                      <a:pPr marL="6858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sz="1000">
                        <a:latin typeface="Calibri" panose="020F0502020204030204"/>
                        <a:ea typeface="等线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6858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000">
                          <a:latin typeface="Calibri" panose="020F0502020204030204"/>
                          <a:ea typeface="等线"/>
                        </a:rPr>
                        <a:t> </a:t>
                      </a:r>
                      <a:endParaRPr sz="1000">
                        <a:latin typeface="Calibri" panose="020F0502020204030204"/>
                        <a:ea typeface="等线"/>
                      </a:endParaRPr>
                    </a:p>
                    <a:p>
                      <a:pPr marL="6858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000">
                          <a:latin typeface="Calibri" panose="020F0502020204030204"/>
                          <a:ea typeface="等线"/>
                        </a:rPr>
                        <a:t> </a:t>
                      </a:r>
                      <a:endParaRPr sz="1000">
                        <a:latin typeface="Calibri" panose="020F0502020204030204"/>
                        <a:ea typeface="等线"/>
                      </a:endParaRPr>
                    </a:p>
                    <a:p>
                      <a:pPr marL="6858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000">
                          <a:latin typeface="Calibri" panose="020F0502020204030204"/>
                          <a:ea typeface="等线"/>
                          <a:sym typeface="+mn-ea"/>
                        </a:rPr>
                        <a:t>NO</a:t>
                      </a:r>
                      <a:endParaRPr sz="1000">
                        <a:latin typeface="Calibri" panose="020F0502020204030204"/>
                        <a:ea typeface="等线"/>
                      </a:endParaRPr>
                    </a:p>
                    <a:p>
                      <a:pPr marL="6858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sz="1000">
                        <a:latin typeface="Calibri" panose="020F0502020204030204"/>
                        <a:ea typeface="等线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6858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000">
                          <a:latin typeface="Calibri" panose="020F0502020204030204"/>
                          <a:ea typeface="等线"/>
                        </a:rPr>
                        <a:t> </a:t>
                      </a:r>
                      <a:endParaRPr sz="1000">
                        <a:latin typeface="Calibri" panose="020F0502020204030204"/>
                        <a:ea typeface="等线"/>
                      </a:endParaRPr>
                    </a:p>
                    <a:p>
                      <a:pPr marL="6858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000">
                          <a:latin typeface="Calibri" panose="020F0502020204030204"/>
                          <a:ea typeface="等线"/>
                          <a:sym typeface="+mn-ea"/>
                        </a:rPr>
                        <a:t>NO</a:t>
                      </a:r>
                      <a:endParaRPr sz="1000">
                        <a:latin typeface="Calibri" panose="020F0502020204030204"/>
                        <a:ea typeface="等线"/>
                      </a:endParaRPr>
                    </a:p>
                    <a:p>
                      <a:pPr marL="6858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sz="1000">
                        <a:latin typeface="Calibri" panose="020F0502020204030204"/>
                        <a:ea typeface="等线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784225">
                <a:tc>
                  <a:txBody>
                    <a:bodyPr/>
                    <a:p>
                      <a:pPr marL="6858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000" b="1">
                          <a:latin typeface="Calibri" panose="020F0502020204030204"/>
                          <a:ea typeface="等线"/>
                        </a:rPr>
                        <a:t> </a:t>
                      </a:r>
                      <a:endParaRPr sz="1000" b="1">
                        <a:latin typeface="Calibri" panose="020F0502020204030204"/>
                        <a:ea typeface="等线"/>
                      </a:endParaRPr>
                    </a:p>
                    <a:p>
                      <a:pPr marL="6858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000" b="1">
                          <a:latin typeface="Calibri" panose="020F0502020204030204"/>
                          <a:ea typeface="等线"/>
                        </a:rPr>
                        <a:t>Ghar Sewa</a:t>
                      </a:r>
                      <a:endParaRPr sz="1000" b="1">
                        <a:latin typeface="Calibri" panose="020F0502020204030204"/>
                        <a:ea typeface="等线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marL="6858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000">
                          <a:latin typeface="Calibri" panose="020F0502020204030204"/>
                          <a:ea typeface="等线"/>
                        </a:rPr>
                        <a:t> </a:t>
                      </a:r>
                      <a:endParaRPr sz="1000">
                        <a:latin typeface="Calibri" panose="020F0502020204030204"/>
                        <a:ea typeface="等线"/>
                      </a:endParaRPr>
                    </a:p>
                    <a:p>
                      <a:pPr marL="6858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000">
                          <a:latin typeface="Calibri" panose="020F0502020204030204"/>
                          <a:ea typeface="等线"/>
                        </a:rPr>
                        <a:t> </a:t>
                      </a:r>
                      <a:endParaRPr sz="1000">
                        <a:latin typeface="Calibri" panose="020F0502020204030204"/>
                        <a:ea typeface="等线"/>
                      </a:endParaRPr>
                    </a:p>
                    <a:p>
                      <a:pPr marL="6858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000">
                          <a:latin typeface="Calibri" panose="020F0502020204030204"/>
                          <a:ea typeface="等线"/>
                        </a:rPr>
                        <a:t>YES</a:t>
                      </a:r>
                      <a:endParaRPr sz="1000">
                        <a:latin typeface="Calibri" panose="020F0502020204030204"/>
                        <a:ea typeface="等线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6858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000">
                          <a:latin typeface="Calibri" panose="020F0502020204030204"/>
                          <a:ea typeface="等线"/>
                        </a:rPr>
                        <a:t> </a:t>
                      </a:r>
                      <a:endParaRPr sz="1000">
                        <a:latin typeface="Calibri" panose="020F0502020204030204"/>
                        <a:ea typeface="等线"/>
                      </a:endParaRPr>
                    </a:p>
                    <a:p>
                      <a:pPr marL="6858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000">
                          <a:latin typeface="Calibri" panose="020F0502020204030204"/>
                          <a:ea typeface="等线"/>
                        </a:rPr>
                        <a:t>YES </a:t>
                      </a:r>
                      <a:endParaRPr sz="1000">
                        <a:latin typeface="Calibri" panose="020F0502020204030204"/>
                        <a:ea typeface="等线"/>
                      </a:endParaRPr>
                    </a:p>
                    <a:p>
                      <a:pPr marL="6858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000">
                          <a:latin typeface="Calibri" panose="020F0502020204030204"/>
                          <a:ea typeface="等线"/>
                        </a:rPr>
                        <a:t> </a:t>
                      </a:r>
                      <a:endParaRPr sz="1000">
                        <a:latin typeface="Calibri" panose="020F0502020204030204"/>
                        <a:ea typeface="等线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6858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000">
                          <a:latin typeface="Calibri" panose="020F0502020204030204"/>
                          <a:ea typeface="等线"/>
                        </a:rPr>
                        <a:t> </a:t>
                      </a:r>
                      <a:endParaRPr sz="1000">
                        <a:latin typeface="Calibri" panose="020F0502020204030204"/>
                        <a:ea typeface="等线"/>
                      </a:endParaRPr>
                    </a:p>
                    <a:p>
                      <a:pPr marL="6858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000">
                          <a:latin typeface="Calibri" panose="020F0502020204030204"/>
                          <a:ea typeface="等线"/>
                        </a:rPr>
                        <a:t> </a:t>
                      </a:r>
                      <a:endParaRPr sz="1000">
                        <a:latin typeface="Calibri" panose="020F0502020204030204"/>
                        <a:ea typeface="等线"/>
                      </a:endParaRPr>
                    </a:p>
                    <a:p>
                      <a:pPr marL="6858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000">
                          <a:latin typeface="Calibri" panose="020F0502020204030204"/>
                          <a:ea typeface="等线"/>
                        </a:rPr>
                        <a:t>YES</a:t>
                      </a:r>
                      <a:endParaRPr sz="1000">
                        <a:latin typeface="Calibri" panose="020F0502020204030204"/>
                        <a:ea typeface="等线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85" y="1307465"/>
            <a:ext cx="4530090" cy="82486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b="1" kern="1200">
                <a:latin typeface="+mj-lt"/>
                <a:ea typeface="+mj-ea"/>
                <a:cs typeface="+mj-cs"/>
              </a:rPr>
              <a:t>USE CASE DIAGRAM</a:t>
            </a:r>
            <a:endParaRPr lang="en-US" b="1" kern="1200">
              <a:latin typeface="+mj-lt"/>
              <a:ea typeface="+mj-ea"/>
              <a:cs typeface="+mj-cs"/>
            </a:endParaRPr>
          </a:p>
        </p:txBody>
      </p:sp>
      <p:sp>
        <p:nvSpPr>
          <p:cNvPr id="11" name="sketch line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205763" y="230197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70661" y="3447288"/>
            <a:ext cx="3429000" cy="34107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>
              <a:cs typeface="Calibri" panose="020F05020202040302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549" y="5589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GB">
                <a:ea typeface="Calibri" panose="020F0502020204030204"/>
                <a:cs typeface="Calibri" panose="020F0502020204030204"/>
              </a:rPr>
              <a:t>9</a:t>
            </a:r>
            <a:endParaRPr lang="en-GB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6" name="Picture 4" descr="A diagram of a person&amp;#39;s work flow&#10;&#10;Description automatically generate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115560" y="297815"/>
            <a:ext cx="5022850" cy="6560185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85" y="1307465"/>
            <a:ext cx="4530090" cy="82486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b="1" kern="1200">
                <a:latin typeface="+mj-lt"/>
                <a:ea typeface="+mj-ea"/>
                <a:cs typeface="+mj-cs"/>
              </a:rPr>
              <a:t>SYSTEM SEQUENCE</a:t>
            </a:r>
            <a:br>
              <a:rPr lang="en-US" b="1" kern="1200">
                <a:latin typeface="+mj-lt"/>
                <a:ea typeface="+mj-ea"/>
                <a:cs typeface="+mj-cs"/>
              </a:rPr>
            </a:br>
            <a:r>
              <a:rPr lang="en-US" b="1" kern="1200">
                <a:latin typeface="+mj-lt"/>
                <a:ea typeface="+mj-ea"/>
                <a:cs typeface="+mj-cs"/>
              </a:rPr>
              <a:t>DIAGRAM</a:t>
            </a:r>
            <a:endParaRPr lang="en-US" b="1" kern="1200">
              <a:latin typeface="+mj-lt"/>
              <a:ea typeface="+mj-ea"/>
              <a:cs typeface="+mj-cs"/>
            </a:endParaRPr>
          </a:p>
        </p:txBody>
      </p:sp>
      <p:sp>
        <p:nvSpPr>
          <p:cNvPr id="11" name="sketch line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205763" y="230197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70661" y="3447288"/>
            <a:ext cx="3429000" cy="34107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>
              <a:cs typeface="Calibri" panose="020F05020202040302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549" y="5589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GB">
                <a:ea typeface="Calibri" panose="020F0502020204030204"/>
                <a:cs typeface="Calibri" panose="020F0502020204030204"/>
              </a:rPr>
              <a:t>9</a:t>
            </a:r>
            <a:endParaRPr lang="en-GB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3" name="Picture 4" descr="A diagram of a user&#10;&#10;Description automatically generate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638756" y="425156"/>
            <a:ext cx="6252140" cy="6091173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85" y="1307465"/>
            <a:ext cx="3087370" cy="82486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b="1" kern="1200">
                <a:latin typeface="+mj-lt"/>
                <a:ea typeface="+mj-ea"/>
                <a:cs typeface="+mj-cs"/>
              </a:rPr>
              <a:t>ER DIAGRAM</a:t>
            </a:r>
            <a:endParaRPr lang="en-US" b="1" kern="1200">
              <a:latin typeface="+mj-lt"/>
              <a:ea typeface="+mj-ea"/>
              <a:cs typeface="+mj-cs"/>
            </a:endParaRPr>
          </a:p>
        </p:txBody>
      </p:sp>
      <p:sp>
        <p:nvSpPr>
          <p:cNvPr id="11" name="sketch line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205763" y="230197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>
              <a:cs typeface="Calibri" panose="020F05020202040302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549" y="5589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GB">
                <a:ea typeface="Calibri" panose="020F0502020204030204"/>
                <a:cs typeface="Calibri" panose="020F0502020204030204"/>
              </a:rPr>
              <a:t>9</a:t>
            </a:r>
            <a:endParaRPr lang="en-GB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5" name="Picture 3" descr="A diagram of a computer program&#10;&#10;Description automatically generate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943350" y="672465"/>
            <a:ext cx="7734935" cy="5956935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85" y="1307465"/>
            <a:ext cx="3950970" cy="82486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>
                <a:latin typeface="+mj-lt"/>
                <a:ea typeface="+mj-ea"/>
                <a:cs typeface="+mj-cs"/>
              </a:rPr>
              <a:t>GANTT CHART</a:t>
            </a:r>
            <a:endParaRPr lang="en-US" b="1" kern="1200">
              <a:latin typeface="+mj-lt"/>
              <a:ea typeface="+mj-ea"/>
              <a:cs typeface="+mj-cs"/>
            </a:endParaRPr>
          </a:p>
        </p:txBody>
      </p:sp>
      <p:sp>
        <p:nvSpPr>
          <p:cNvPr id="11" name="sketch line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205763" y="230197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>
              <a:cs typeface="Calibri" panose="020F05020202040302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549" y="5589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GB">
                <a:ea typeface="Calibri" panose="020F0502020204030204"/>
                <a:cs typeface="Calibri" panose="020F0502020204030204"/>
              </a:rPr>
              <a:t>9</a:t>
            </a:r>
            <a:endParaRPr lang="en-GB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6" name="Content Placeholder 5" descr="A graph with different colored bars&#10;&#10;Description automatically generated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807210" y="2513330"/>
            <a:ext cx="8576945" cy="4010660"/>
          </a:xfrm>
        </p:spPr>
      </p:pic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1113" y="3243445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YOU!</a:t>
            </a:r>
            <a:br>
              <a:rPr lang="en-US"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Any Queries??</a:t>
            </a:r>
            <a:endParaRPr lang="en-US" sz="40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0" name="Graphic 5" descr="Questions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</p:cSld>
  <p:clrMapOvr>
    <a:masterClrMapping/>
  </p:clrMapOvr>
  <p:transition spd="slow"/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TABLE_ENDDRAG_ORIGIN_RECT" val="799*368"/>
  <p:tag name="TABLE_ENDDRAG_RECT" val="108*143*799*368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��< ? x m l   v e r s i o n = " 1 . 0 " ? > < p : p r o p e r t i e s   x m l n s : p = " h t t p : / / s c h e m a s . m i c r o s o f t . c o m / o f f i c e / 2 0 0 6 / m e t a d a t a / p r o p e r t i e s "   x m l n s : x s i = " h t t p : / / w w w . w 3 . o r g / 2 0 0 1 / X M L S c h e m a - i n s t a n c e "   x m l n s : p c = " h t t p : / / s c h e m a s . m i c r o s o f t . c o m / o f f i c e / i n f o p a t h / 2 0 0 7 / P a r t n e r C o n t r o l s " > < d o c u m e n t M a n a g e m e n t > < _ i p _ U n i f i e d C o m p l i a n c e P o l i c y U I A c t i o n   x m l n s = " h t t p : / / s c h e m a s . m i c r o s o f t . c o m / s h a r e p o i n t / v 3 "   x s i : n i l = " t r u e " / > < I m a g e   x m l n s = " 7 1 a f 3 2 4 3 - 3 d d 4 - 4 a 8 d - 8 c 0 d - d d 7 6 d a 1 f 0 2 a 5 " > < U r l   x s i : n i l = " t r u e " > < / U r l > < D e s c r i p t i o n   x s i : n i l = " t r u e " > < / D e s c r i p t i o n > < / I m a g e > < S t a t u s   x m l n s = " 7 1 a f 3 2 4 3 - 3 d d 4 - 4 a 8 d - 8 c 0 d - d d 7 6 d a 1 f 0 2 a 5 " > N o t   s t a r t e d < / S t a t u s > < _ i p _ U n i f i e d C o m p l i a n c e P o l i c y P r o p e r t i e s   x m l n s = " h t t p : / / s c h e m a s . m i c r o s o f t . c o m / s h a r e p o i n t / v 3 "   x s i : n i l = " t r u e " / > < I m a g e T a g s T a x H T F i e l d   x m l n s = " 7 1 a f 3 2 4 3 - 3 d d 4 - 4 a 8 d - 8 c 0 d - d d 7 6 d a 1 f 0 2 a 5 " > < T e r m s   x m l n s = " h t t p : / / s c h e m a s . m i c r o s o f t . c o m / o f f i c e / i n f o p a t h / 2 0 0 7 / P a r t n e r C o n t r o l s " > < / T e r m s > < / I m a g e T a g s T a x H T F i e l d > < T a x C a t c h A l l   x m l n s = " 2 3 0 e 9 d f 3 - b e 6 5 - 4 c 7 3 - a 9 3 b - d 1 2 3 6 e b d 6 7 7 e " / > < M e d i a S e r v i c e K e y P o i n t s   x m l n s = " 7 1 a f 3 2 4 3 - 3 d d 4 - 4 a 8 d - 8 c 0 d - d d 7 6 d a 1 f 0 2 a 5 "   x s i : n i l = " t r u e " / > < / d o c u m e n t M a n a g e m e n t > < / p : p r o p e r t i e s > 
</file>

<file path=customXml/item2.xml>��< ? x m l   v e r s i o n = " 1 . 0 " ? > < c t : c o n t e n t T y p e S c h e m a   c t : _ = " "   m a : _ = " "   m a : c o n t e n t T y p e N a m e = " D o c u m e n t "   m a : c o n t e n t T y p e I D = " 0 x 0 1 0 1 0 0 7 9 F 1 1 1 E D 3 5 F 8 C C 4 7 9 4 4 9 6 0 9 E 8 A 0 9 2 3 A 6 "   m a : c o n t e n t T y p e V e r s i o n = " 2 0 "   m a : c o n t e n t T y p e D e s c r i p t i o n = " C r e a t e   a   n e w   d o c u m e n t . "   m a : c o n t e n t T y p e S c o p e = " "   m a : v e r s i o n I D = " 1 2 6 7 0 9 7 e e 5 f 5 8 7 4 a d f c c 4 0 8 0 4 1 a e 2 5 2 e "   x m l n s : c t = " h t t p : / / s c h e m a s . m i c r o s o f t . c o m / o f f i c e / 2 0 0 6 / m e t a d a t a / c o n t e n t T y p e "   x m l n s : m a = " h t t p : / / s c h e m a s . m i c r o s o f t . c o m / o f f i c e / 2 0 0 6 / m e t a d a t a / p r o p e r t i e s / m e t a A t t r i b u t e s " >  
 < x s d : s c h e m a   t a r g e t N a m e s p a c e = " h t t p : / / s c h e m a s . m i c r o s o f t . c o m / o f f i c e / 2 0 0 6 / m e t a d a t a / p r o p e r t i e s "   m a : r o o t = " t r u e "   m a : f i e l d s I D = " 3 9 5 8 9 1 a 9 3 d f 6 5 b 1 4 7 2 7 7 5 0 f 2 c 0 6 c 3 0 6 c "   n s 1 : _ = " "   n s 2 : _ = " "   n s 3 : _ = " "   n s 4 : _ = " "   x m l n s : x s d = " h t t p : / / w w w . w 3 . o r g / 2 0 0 1 / X M L S c h e m a "   x m l n s : x s = " h t t p : / / w w w . w 3 . o r g / 2 0 0 1 / X M L S c h e m a "   x m l n s : p = " h t t p : / / s c h e m a s . m i c r o s o f t . c o m / o f f i c e / 2 0 0 6 / m e t a d a t a / p r o p e r t i e s "   x m l n s : n s 1 = " h t t p : / / s c h e m a s . m i c r o s o f t . c o m / s h a r e p o i n t / v 3 "   x m l n s : n s 2 = " 7 1 a f 3 2 4 3 - 3 d d 4 - 4 a 8 d - 8 c 0 d - d d 7 6 d a 1 f 0 2 a 5 "   x m l n s : n s 3 = " 1 6 c 0 5 7 2 7 - a a 7 5 - 4 e 4 a - 9 b 5 f - 8 a 8 0 a 1 1 6 5 8 9 1 "   x m l n s : n s 4 = " 2 3 0 e 9 d f 3 - b e 6 5 - 4 c 7 3 - a 9 3 b - d 1 2 3 6 e b d 6 7 7 e " >  
 < x s d : i m p o r t   n a m e s p a c e = " h t t p : / / s c h e m a s . m i c r o s o f t . c o m / s h a r e p o i n t / v 3 " / >  
 < x s d : i m p o r t   n a m e s p a c e = " 7 1 a f 3 2 4 3 - 3 d d 4 - 4 a 8 d - 8 c 0 d - d d 7 6 d a 1 f 0 2 a 5 " / >  
 < x s d : i m p o r t   n a m e s p a c e = " 1 6 c 0 5 7 2 7 - a a 7 5 - 4 e 4 a - 9 b 5 f - 8 a 8 0 a 1 1 6 5 8 9 1 " / >  
 < x s d : i m p o r t   n a m e s p a c e = " 2 3 0 e 9 d f 3 - b e 6 5 - 4 c 7 3 - a 9 3 b - d 1 2 3 6 e b d 6 7 7 e " / >  
 < x s d : e l e m e n t   n a m e = " p r o p e r t i e s " >  
 < x s d : c o m p l e x T y p e >  
 < x s d : s e q u e n c e >  
 < x s d : e l e m e n t   n a m e = " d o c u m e n t M a n a g e m e n t " >  
 < x s d : c o m p l e x T y p e >  
 < x s d : a l l >  
 < x s d : e l e m e n t   r e f = " n s 2 : M e d i a S e r v i c e M e t a d a t a "   m i n O c c u r s = " 0 " / >  
 < x s d : e l e m e n t   r e f = " n s 2 : M e d i a S e r v i c e F a s t M e t a d a t a "   m i n O c c u r s = " 0 " / >  
 < x s d : e l e m e n t   r e f = " n s 2 : M e d i a S e r v i c e O C R "   m i n O c c u r s = " 0 " / >  
 < x s d : e l e m e n t   r e f = " n s 2 : M e d i a S e r v i c e A u t o T a g s "   m i n O c c u r s = " 0 " / >  
 < x s d : e l e m e n t   r e f = " n s 2 : M e d i a S e r v i c e E v e n t H a s h C o d e "   m i n O c c u r s = " 0 " / >  
 < x s d : e l e m e n t   r e f = " n s 2 : M e d i a S e r v i c e G e n e r a t i o n T i m e "   m i n O c c u r s = " 0 " / >  
 < x s d : e l e m e n t   r e f = " n s 3 : S h a r e d W i t h U s e r s "   m i n O c c u r s = " 0 " / >  
 < x s d : e l e m e n t   r e f = " n s 3 : S h a r e d W i t h D e t a i l s "   m i n O c c u r s = " 0 " / >  
 < x s d : e l e m e n t   r e f = " n s 2 : M e d i a S e r v i c e A u t o K e y P o i n t s "   m i n O c c u r s = " 0 " / >  
 < x s d : e l e m e n t   r e f = " n s 2 : M e d i a S e r v i c e K e y P o i n t s "   m i n O c c u r s = " 0 " / >  
 < x s d : e l e m e n t   r e f = " n s 2 : M e d i a S e r v i c e D a t e T a k e n "   m i n O c c u r s = " 0 " / >  
 < x s d : e l e m e n t   r e f = " n s 2 : S t a t u s "   m i n O c c u r s = " 0 " / >  
 < x s d : e l e m e n t   r e f = " n s 1 : _ i p _ U n i f i e d C o m p l i a n c e P o l i c y P r o p e r t i e s "   m i n O c c u r s = " 0 " / >  
 < x s d : e l e m e n t   r e f = " n s 1 : _ i p _ U n i f i e d C o m p l i a n c e P o l i c y U I A c t i o n "   m i n O c c u r s = " 0 " / >  
 < x s d : e l e m e n t   r e f = " n s 2 : I m a g e "   m i n O c c u r s = " 0 " / >  
 < x s d : e l e m e n t   r e f = " n s 4 : T a x C a t c h A l l "   m i n O c c u r s = " 0 " / >  
 < x s d : e l e m e n t   r e f = " n s 2 : I m a g e T a g s T a x H T F i e l d "   m i n O c c u r s = " 0 " / >  
 < / x s d : a l l >  
 < / x s d : c o m p l e x T y p e >  
 < / x s d : e l e m e n t >  
 < / x s d : s e q u e n c e >  
 < / x s d : c o m p l e x T y p e >  
 < / x s d : e l e m e n t >  
 < / x s d : s c h e m a >  
 < x s d : s c h e m a   t a r g e t N a m e s p a c e = " h t t p : / / s c h e m a s . m i c r o s o f t . c o m / s h a r e p o i n t / v 3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_ i p _ U n i f i e d C o m p l i a n c e P o l i c y P r o p e r t i e s "   m a : i n d e x = " 2 0 "   n i l l a b l e = " t r u e "   m a : d i s p l a y N a m e = " U n i f i e d   C o m p l i a n c e   P o l i c y   P r o p e r t i e s "   m a : h i d d e n = " t r u e "   m a : i n t e r n a l N a m e = " _ i p _ U n i f i e d C o m p l i a n c e P o l i c y P r o p e r t i e s " >  
 < x s d : s i m p l e T y p e >  
 < x s d : r e s t r i c t i o n   b a s e = " d m s : N o t e " / >  
 < / x s d : s i m p l e T y p e >  
 < / x s d : e l e m e n t >  
 < x s d : e l e m e n t   n a m e = " _ i p _ U n i f i e d C o m p l i a n c e P o l i c y U I A c t i o n "   m a : i n d e x = " 2 1 "   n i l l a b l e = " t r u e "   m a : d i s p l a y N a m e = " U n i f i e d   C o m p l i a n c e   P o l i c y   U I   A c t i o n "   m a : h i d d e n = " t r u e "   m a : i n t e r n a l N a m e = " _ i p _ U n i f i e d C o m p l i a n c e P o l i c y U I A c t i o n " >  
 < x s d : s i m p l e T y p e >  
 < x s d : r e s t r i c t i o n   b a s e = " d m s : T e x t " / >  
 < / x s d : s i m p l e T y p e >  
 < / x s d : e l e m e n t >  
 < / x s d : s c h e m a >  
 < x s d : s c h e m a   t a r g e t N a m e s p a c e = " 7 1 a f 3 2 4 3 - 3 d d 4 - 4 a 8 d - 8 c 0 d - d d 7 6 d a 1 f 0 2 a 5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M e d i a S e r v i c e M e t a d a t a "   m a : i n d e x = " 8 "   n i l l a b l e = " t r u e "   m a : d i s p l a y N a m e = " M e d i a S e r v i c e M e t a d a t a "   m a : h i d d e n = " t r u e "   m a : i n t e r n a l N a m e = " M e d i a S e r v i c e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F a s t M e t a d a t a "   m a : i n d e x = " 9 "   n i l l a b l e = " t r u e "   m a : d i s p l a y N a m e = " M e d i a S e r v i c e F a s t M e t a d a t a "   m a : h i d d e n = " t r u e "   m a : i n t e r n a l N a m e = " M e d i a S e r v i c e F a s t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O C R "   m a : i n d e x = " 1 0 "   n i l l a b l e = " t r u e "   m a : d i s p l a y N a m e = " M e d i a S e r v i c e O C R "   m a : i n t e r n a l N a m e = " M e d i a S e r v i c e O C R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M e d i a S e r v i c e A u t o T a g s "   m a : i n d e x = " 1 1 "   n i l l a b l e = " t r u e "   m a : d i s p l a y N a m e = " M e d i a S e r v i c e A u t o T a g s "   m a : i n t e r n a l N a m e = " M e d i a S e r v i c e A u t o T a g s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E v e n t H a s h C o d e "   m a : i n d e x = " 1 2 "   n i l l a b l e = " t r u e "   m a : d i s p l a y N a m e = " M e d i a S e r v i c e E v e n t H a s h C o d e "   m a : h i d d e n = " t r u e "   m a : i n t e r n a l N a m e = " M e d i a S e r v i c e E v e n t H a s h C o d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G e n e r a t i o n T i m e "   m a : i n d e x = " 1 3 "   n i l l a b l e = " t r u e "   m a : d i s p l a y N a m e = " M e d i a S e r v i c e G e n e r a t i o n T i m e "   m a : h i d d e n = " t r u e "   m a : i n t e r n a l N a m e = " M e d i a S e r v i c e G e n e r a t i o n T i m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A u t o K e y P o i n t s "   m a : i n d e x = " 1 6 "   n i l l a b l e = " t r u e "   m a : d i s p l a y N a m e = " M e d i a S e r v i c e A u t o K e y P o i n t s "   m a : h i d d e n = " t r u e "   m a : i n t e r n a l N a m e = " M e d i a S e r v i c e A u t o K e y P o i n t s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K e y P o i n t s "   m a : i n d e x = " 1 7 "   n i l l a b l e = " t r u e "   m a : d i s p l a y N a m e = " K e y P o i n t s "   m a : i n t e r n a l N a m e = " M e d i a S e r v i c e K e y P o i n t s "   m a : r e a d O n l y = " f a l s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M e d i a S e r v i c e D a t e T a k e n "   m a : i n d e x = " 1 8 "   n i l l a b l e = " t r u e "   m a : d i s p l a y N a m e = " M e d i a S e r v i c e D a t e T a k e n "   m a : h i d d e n = " t r u e "   m a : i n t e r n a l N a m e = " M e d i a S e r v i c e D a t e T a k e n "   m a : r e a d O n l y = " t r u e " >  
 < x s d : s i m p l e T y p e >  
 < x s d : r e s t r i c t i o n   b a s e = " d m s : T e x t " / >  
 < / x s d : s i m p l e T y p e >  
 < / x s d : e l e m e n t >  
 < x s d : e l e m e n t   n a m e = " S t a t u s "   m a : i n d e x = " 1 9 "   n i l l a b l e = " t r u e "   m a : d i s p l a y N a m e = " S t a t u s "   m a : d e f a u l t = " N o t   s t a r t e d "   m a : f o r m a t = " D r o p d o w n "   m a : i n t e r n a l N a m e = " S t a t u s " >  
 < x s d : s i m p l e T y p e >  
 < x s d : r e s t r i c t i o n   b a s e = " d m s : C h o i c e " >  
 < x s d : e n u m e r a t i o n   v a l u e = " N o t   s t a r t e d " / >  
 < x s d : e n u m e r a t i o n   v a l u e = " I n   P r o g r e s s " / >  
 < x s d : e n u m e r a t i o n   v a l u e = " C o m p l e t e d " / >  
 < / x s d : r e s t r i c t i o n >  
 < / x s d : s i m p l e T y p e >  
 < / x s d : e l e m e n t >  
 < x s d : e l e m e n t   n a m e = " I m a g e "   m a : i n d e x = " 2 2 "   n i l l a b l e = " t r u e "   m a : d i s p l a y N a m e = " I m a g e "   m a : f o r m a t = " I m a g e "   m a : i n t e r n a l N a m e = " I m a g e " >  
 < x s d : c o m p l e x T y p e >  
 < x s d : c o m p l e x C o n t e n t >  
 < x s d : e x t e n s i o n   b a s e = " d m s : U R L " >  
 < x s d : s e q u e n c e >  
 < x s d : e l e m e n t   n a m e = " U r l "   t y p e = " d m s : V a l i d U r l "   m i n O c c u r s = " 0 "   n i l l a b l e = " t r u e " / >  
 < x s d : e l e m e n t   n a m e = " D e s c r i p t i o n "   t y p e = " x s d : s t r i n g "   n i l l a b l e = " t r u e " / >  
 < / x s d : s e q u e n c e >  
 < / x s d : e x t e n s i o n >  
 < / x s d : c o m p l e x C o n t e n t >  
 < / x s d : c o m p l e x T y p e >  
 < / x s d : e l e m e n t >  
 < x s d : e l e m e n t   n a m e = " I m a g e T a g s T a x H T F i e l d "   m a : i n d e x = " 2 5 "   n i l l a b l e = " t r u e "   m a : t a x o n o m y = " t r u e "   m a : i n t e r n a l N a m e = " I m a g e T a g s T a x H T F i e l d "   m a : t a x o n o m y F i e l d N a m e = " M e d i a S e r v i c e I m a g e T a g s "   m a : d i s p l a y N a m e = " I m a g e   T a g s "   m a : r e a d O n l y = " f a l s e "   m a : f i e l d I d = " { 5 c f 7 6 f 1 5 - 5 c e d - 4 d d c - b 4 0 9 - 7 1 3 4 f f 3 c 3 3 2 f } "   m a : t a x o n o m y M u l t i = " t r u e "   m a : s s p I d = " e 3 8 5 f b 4 0 - 5 2 d 4 - 4 f a e - 9 c 5 b - 3 e 8 f f 8 a 5 8 7 8 e "   m a : t e r m S e t I d = " 0 9 8 1 4 c d 3 - 5 6 8 e - f e 9 0 - 9 8 1 4 - 8 d 6 2 1 f f 8 f b 8 4 "   m a : a n c h o r I d = " f b a 5 4 f b 3 - c 3 e 1 - f e 8 1 - a 7 7 6 - c a 4 b 6 9 1 4 8 c 4 d "   m a : o p e n = " t r u e "   m a : i s K e y w o r d = " f a l s e " >  
 < x s d : c o m p l e x T y p e >  
 < x s d : s e q u e n c e >  
 < x s d : e l e m e n t   r e f = " p c : T e r m s "   m i n O c c u r s = " 0 "   m a x O c c u r s = " 1 " > < / x s d : e l e m e n t >  
 < / x s d : s e q u e n c e >  
 < / x s d : c o m p l e x T y p e >  
 < / x s d : e l e m e n t >  
 < / x s d : s c h e m a >  
 < x s d : s c h e m a   t a r g e t N a m e s p a c e = " 1 6 c 0 5 7 2 7 - a a 7 5 - 4 e 4 a - 9 b 5 f - 8 a 8 0 a 1 1 6 5 8 9 1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S h a r e d W i t h U s e r s "   m a : i n d e x = " 1 4 "   n i l l a b l e = " t r u e "   m a : d i s p l a y N a m e = " S h a r e d   W i t h "   m a : i n t e r n a l N a m e = " S h a r e d W i t h U s e r s "   m a : r e a d O n l y = " t r u e " >  
 < x s d : c o m p l e x T y p e >  
 < x s d : c o m p l e x C o n t e n t >  
 < x s d : e x t e n s i o n   b a s e = " d m s : U s e r M u l t i " >  
 < x s d : s e q u e n c e >  
 < x s d : e l e m e n t   n a m e = " U s e r I n f o "   m i n O c c u r s = " 0 "   m a x O c c u r s = " u n b o u n d e d " >  
 < x s d : c o m p l e x T y p e >  
 < x s d : s e q u e n c e >  
 < x s d : e l e m e n t   n a m e = " D i s p l a y N a m e "   t y p e = " x s d : s t r i n g "   m i n O c c u r s = " 0 " / >  
 < x s d : e l e m e n t   n a m e = " A c c o u n t I d "   t y p e = " d m s : U s e r I d "   m i n O c c u r s = " 0 "   n i l l a b l e = " t r u e " / >  
 < x s d : e l e m e n t   n a m e = " A c c o u n t T y p e "   t y p e = " x s d : s t r i n g "   m i n O c c u r s = " 0 " / >  
 < / x s d : s e q u e n c e >  
 < / x s d : c o m p l e x T y p e >  
 < / x s d : e l e m e n t >  
 < / x s d : s e q u e n c e >  
 < / x s d : e x t e n s i o n >  
 < / x s d : c o m p l e x C o n t e n t >  
 < / x s d : c o m p l e x T y p e >  
 < / x s d : e l e m e n t >  
 < x s d : e l e m e n t   n a m e = " S h a r e d W i t h D e t a i l s "   m a : i n d e x = " 1 5 "   n i l l a b l e = " t r u e "   m a : d i s p l a y N a m e = " S h a r e d   W i t h   D e t a i l s "   m a : i n t e r n a l N a m e = " S h a r e d W i t h D e t a i l s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/ x s d : s c h e m a >  
 < x s d : s c h e m a   t a r g e t N a m e s p a c e = " 2 3 0 e 9 d f 3 - b e 6 5 - 4 c 7 3 - a 9 3 b - d 1 2 3 6 e b d 6 7 7 e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T a x C a t c h A l l "   m a : i n d e x = " 2 3 "   n i l l a b l e = " t r u e "   m a : d i s p l a y N a m e = " T a x o n o m y   C a t c h   A l l   C o l u m n "   m a : h i d d e n = " t r u e "   m a : l i s t = " { 3 f 6 b f c b c - 3 d b 3 - 4 a e 6 - b d 7 6 - 3 2 6 f 0 7 9 8 a d 2 8 } "   m a : i n t e r n a l N a m e = " T a x C a t c h A l l "   m a : s h o w F i e l d = " C a t c h A l l D a t a "   m a : w e b = " 1 6 c 0 5 7 2 7 - a a 7 5 - 4 e 4 a - 9 b 5 f - 8 a 8 0 a 1 1 6 5 8 9 1 " >  
 < x s d : c o m p l e x T y p e >  
 < x s d : c o m p l e x C o n t e n t >  
 < x s d : e x t e n s i o n   b a s e = " d m s : M u l t i C h o i c e L o o k u p " >  
 < x s d : s e q u e n c e >  
 < x s d : e l e m e n t   n a m e = " V a l u e "   t y p e = " d m s : L o o k u p "   m a x O c c u r s = " u n b o u n d e d "   m i n O c c u r s = " 0 "   n i l l a b l e = " t r u e " / >  
 < / x s d : s e q u e n c e >  
 < / x s d : e x t e n s i o n >  
 < / x s d : c o m p l e x C o n t e n t >  
 < / x s d : c o m p l e x T y p e >  
 < / x s d : e l e m e n t >  
 < / x s d : s c h e m a >  
 < x s d : s c h e m a   t a r g e t N a m e s p a c e = " h t t p : / / s c h e m a s . o p e n x m l f o r m a t s . o r g / p a c k a g e / 2 0 0 6 / m e t a d a t a / c o r e - p r o p e r t i e s "   e l e m e n t F o r m D e f a u l t = " q u a l i f i e d "   a t t r i b u t e F o r m D e f a u l t = " u n q u a l i f i e d "   b l o c k D e f a u l t = " # a l l "   x m l n s = " h t t p : / / s c h e m a s . o p e n x m l f o r m a t s . o r g / p a c k a g e / 2 0 0 6 / m e t a d a t a / c o r e - p r o p e r t i e s "   x m l n s : x s d = " h t t p : / / w w w . w 3 . o r g / 2 0 0 1 / X M L S c h e m a "   x m l n s : x s i = " h t t p : / / w w w . w 3 . o r g / 2 0 0 1 / X M L S c h e m a - i n s t a n c e "   x m l n s : d c = " h t t p : / / p u r l . o r g / d c / e l e m e n t s / 1 . 1 / "   x m l n s : d c t e r m s = " h t t p : / / p u r l . o r g / d c / t e r m s / "   x m l n s : o d o c = " h t t p : / / s c h e m a s . m i c r o s o f t . c o m / i n t e r n a l / o b d " >  
 < x s d : i m p o r t   n a m e s p a c e = " h t t p : / / p u r l . o r g / d c / e l e m e n t s / 1 . 1 / "   s c h e m a L o c a t i o n = " h t t p : / / d u b l i n c o r e . o r g / s c h e m a s / x m l s / q d c / 2 0 0 3 / 0 4 / 0 2 / d c . x s d " / >  
 < x s d : i m p o r t   n a m e s p a c e = " h t t p : / / p u r l . o r g / d c / t e r m s / "   s c h e m a L o c a t i o n = " h t t p : / / d u b l i n c o r e . o r g / s c h e m a s / x m l s / q d c / 2 0 0 3 / 0 4 / 0 2 / d c t e r m s . x s d " / >  
 < x s d : e l e m e n t   n a m e = " c o r e P r o p e r t i e s "   t y p e = " C T _ c o r e P r o p e r t i e s " / >  
 < x s d : c o m p l e x T y p e   n a m e = " C T _ c o r e P r o p e r t i e s " >  
 < x s d : a l l >  
 < x s d : e l e m e n t   r e f = " d c : c r e a t o r "   m i n O c c u r s = " 0 "   m a x O c c u r s = " 1 " / >  
 < x s d : e l e m e n t   r e f = " d c t e r m s : c r e a t e d "   m i n O c c u r s = " 0 "   m a x O c c u r s = " 1 " / >  
 < x s d : e l e m e n t   r e f = " d c : i d e n t i f i e r "   m i n O c c u r s = " 0 "   m a x O c c u r s = " 1 " / >  
 < x s d : e l e m e n t   n a m e = " c o n t e n t T y p e "   m i n O c c u r s = " 0 "   m a x O c c u r s = " 1 "   t y p e = " x s d : s t r i n g "   m a : i n d e x = " 0 "   m a : d i s p l a y N a m e = " C o n t e n t   T y p e " / >  
 < x s d : e l e m e n t   r e f = " d c : t i t l e "   m i n O c c u r s = " 0 "   m a x O c c u r s = " 1 "   m a : i n d e x = " 4 "   m a : d i s p l a y N a m e = " T i t l e " / >  
 < x s d : e l e m e n t   r e f = " d c : s u b j e c t "   m i n O c c u r s = " 0 "   m a x O c c u r s = " 1 " / >  
 < x s d : e l e m e n t   r e f = " d c : d e s c r i p t i o n "   m i n O c c u r s = " 0 "   m a x O c c u r s = " 1 " / >  
 < x s d : e l e m e n t   n a m e = " k e y w o r d s "   m i n O c c u r s = " 0 "   m a x O c c u r s = " 1 "   t y p e = " x s d : s t r i n g " / >  
 < x s d : e l e m e n t   r e f = " d c : l a n g u a g e "   m i n O c c u r s = " 0 "   m a x O c c u r s = " 1 " / >  
 < x s d : e l e m e n t   n a m e = " c a t e g o r y "   m i n O c c u r s = " 0 "   m a x O c c u r s = " 1 "   t y p e = " x s d : s t r i n g " / >  
 < x s d : e l e m e n t   n a m e = " v e r s i o n "   m i n O c c u r s = " 0 "   m a x O c c u r s = " 1 "   t y p e = " x s d : s t r i n g " / >  
 < x s d : e l e m e n t   n a m e = " r e v i s i o n "   m i n O c c u r s = " 0 "   m a x O c c u r s = " 1 "   t y p e = " x s d : s t r i n g " >  
 < x s d : a n n o t a t i o n >  
 < x s d : d o c u m e n t a t i o n >  
                                                 T h i s   v a l u e   i n d i c a t e s   t h e   n u m b e r   o f   s a v e s   o r   r e v i s i o n s .   T h e   a p p l i c a t i o n   i s   r e s p o n s i b l e   f o r   u p d a t i n g   t h i s   v a l u e   a f t e r   e a c h   r e v i s i o n .  
                                         < / x s d : d o c u m e n t a t i o n >  
 < / x s d : a n n o t a t i o n >  
 < / x s d : e l e m e n t >  
 < x s d : e l e m e n t   n a m e = " l a s t M o d i f i e d B y "   m i n O c c u r s = " 0 "   m a x O c c u r s = " 1 "   t y p e = " x s d : s t r i n g " / >  
 < x s d : e l e m e n t   r e f = " d c t e r m s : m o d i f i e d "   m i n O c c u r s = " 0 "   m a x O c c u r s = " 1 " / >  
 < x s d : e l e m e n t   n a m e = " c o n t e n t S t a t u s "   m i n O c c u r s = " 0 "   m a x O c c u r s = " 1 "   t y p e = " x s d : s t r i n g " / >  
 < / x s d : a l l >  
 < / x s d : c o m p l e x T y p e >  
 < / x s d : s c h e m a >  
 < x s : s c h e m a   t a r g e t N a m e s p a c e = " h t t p : / / s c h e m a s . m i c r o s o f t . c o m / o f f i c e / i n f o p a t h / 2 0 0 7 / P a r t n e r C o n t r o l s "   e l e m e n t F o r m D e f a u l t = " q u a l i f i e d "   a t t r i b u t e F o r m D e f a u l t = " u n q u a l i f i e d "   x m l n s : p c = " h t t p : / / s c h e m a s . m i c r o s o f t . c o m / o f f i c e / i n f o p a t h / 2 0 0 7 / P a r t n e r C o n t r o l s "   x m l n s : x s = " h t t p : / / w w w . w 3 . o r g / 2 0 0 1 / X M L S c h e m a " >  
 < x s : e l e m e n t   n a m e = " P e r s o n " >  
 < x s : c o m p l e x T y p e >  
 < x s : s e q u e n c e >  
 < x s : e l e m e n t   r e f = " p c : D i s p l a y N a m e "   m i n O c c u r s = " 0 " > < / x s : e l e m e n t >  
 < x s : e l e m e n t   r e f = " p c : A c c o u n t I d "   m i n O c c u r s = " 0 " > < / x s : e l e m e n t >  
 < x s : e l e m e n t   r e f = " p c : A c c o u n t T y p e "   m i n O c c u r s = " 0 " > < / x s : e l e m e n t >  
 < / x s : s e q u e n c e >  
 < / x s : c o m p l e x T y p e >  
 < / x s : e l e m e n t >  
 < x s : e l e m e n t   n a m e = " D i s p l a y N a m e "   t y p e = " x s : s t r i n g " > < / x s : e l e m e n t >  
 < x s : e l e m e n t   n a m e = " A c c o u n t I d "   t y p e = " x s : s t r i n g " > < / x s : e l e m e n t >  
 < x s : e l e m e n t   n a m e = " A c c o u n t T y p e "   t y p e = " x s : s t r i n g " > < / x s : e l e m e n t >  
 < x s : e l e m e n t   n a m e = " B D C A s s o c i a t e d E n t i t y " >  
 < x s : c o m p l e x T y p e >  
 < x s : s e q u e n c e >  
 < x s : e l e m e n t   r e f = " p c : B D C E n t i t y "   m i n O c c u r s = " 0 "   m a x O c c u r s = " u n b o u n d e d " > < / x s : e l e m e n t >  
 < / x s : s e q u e n c e >  
 < x s : a t t r i b u t e   r e f = " p c : E n t i t y N a m e s p a c e " > < / x s : a t t r i b u t e >  
 < x s : a t t r i b u t e   r e f = " p c : E n t i t y N a m e " > < / x s : a t t r i b u t e >  
 < x s : a t t r i b u t e   r e f = " p c : S y s t e m I n s t a n c e N a m e " > < / x s : a t t r i b u t e >  
 < x s : a t t r i b u t e   r e f = " p c : A s s o c i a t i o n N a m e " > < / x s : a t t r i b u t e >  
 < / x s : c o m p l e x T y p e >  
 < / x s : e l e m e n t >  
 < x s : a t t r i b u t e   n a m e = " E n t i t y N a m e s p a c e "   t y p e = " x s : s t r i n g " > < / x s : a t t r i b u t e >  
 < x s : a t t r i b u t e   n a m e = " E n t i t y N a m e "   t y p e = " x s : s t r i n g " > < / x s : a t t r i b u t e >  
 < x s : a t t r i b u t e   n a m e = " S y s t e m I n s t a n c e N a m e "   t y p e = " x s : s t r i n g " > < / x s : a t t r i b u t e >  
 < x s : a t t r i b u t e   n a m e = " A s s o c i a t i o n N a m e "   t y p e = " x s : s t r i n g " > < / x s : a t t r i b u t e >  
 < x s : e l e m e n t   n a m e = " B D C E n t i t y " >  
 < x s : c o m p l e x T y p e >  
 < x s : s e q u e n c e >  
 < x s : e l e m e n t   r e f = " p c : E n t i t y D i s p l a y N a m e "   m i n O c c u r s = " 0 " > < / x s : e l e m e n t >  
 < x s : e l e m e n t   r e f = " p c : E n t i t y I n s t a n c e R e f e r e n c e "   m i n O c c u r s = " 0 " > < / x s : e l e m e n t >  
 < x s : e l e m e n t   r e f = " p c : E n t i t y I d 1 "   m i n O c c u r s = " 0 " > < / x s : e l e m e n t >  
 < x s : e l e m e n t   r e f = " p c : E n t i t y I d 2 "   m i n O c c u r s = " 0 " > < / x s : e l e m e n t >  
 < x s : e l e m e n t   r e f = " p c : E n t i t y I d 3 "   m i n O c c u r s = " 0 " > < / x s : e l e m e n t >  
 < x s : e l e m e n t   r e f = " p c : E n t i t y I d 4 "   m i n O c c u r s = " 0 " > < / x s : e l e m e n t >  
 < x s : e l e m e n t   r e f = " p c : E n t i t y I d 5 "   m i n O c c u r s = " 0 " > < / x s : e l e m e n t >  
 < / x s : s e q u e n c e >  
 < / x s : c o m p l e x T y p e >  
 < / x s : e l e m e n t >  
 < x s : e l e m e n t   n a m e = " E n t i t y D i s p l a y N a m e "   t y p e = " x s : s t r i n g " > < / x s : e l e m e n t >  
 < x s : e l e m e n t   n a m e = " E n t i t y I n s t a n c e R e f e r e n c e "   t y p e = " x s : s t r i n g " > < / x s : e l e m e n t >  
 < x s : e l e m e n t   n a m e = " E n t i t y I d 1 "   t y p e = " x s : s t r i n g " > < / x s : e l e m e n t >  
 < x s : e l e m e n t   n a m e = " E n t i t y I d 2 "   t y p e = " x s : s t r i n g " > < / x s : e l e m e n t >  
 < x s : e l e m e n t   n a m e = " E n t i t y I d 3 "   t y p e = " x s : s t r i n g " > < / x s : e l e m e n t >  
 < x s : e l e m e n t   n a m e = " E n t i t y I d 4 "   t y p e = " x s : s t r i n g " > < / x s : e l e m e n t >  
 < x s : e l e m e n t   n a m e = " E n t i t y I d 5 "   t y p e = " x s : s t r i n g " > < / x s : e l e m e n t >  
 < x s : e l e m e n t   n a m e = " T e r m s " >  
 < x s : c o m p l e x T y p e >  
 < x s : s e q u e n c e >  
 < x s : e l e m e n t   r e f = " p c : T e r m I n f o "   m i n O c c u r s = " 0 "   m a x O c c u r s = " u n b o u n d e d " > < / x s : e l e m e n t >  
 < / x s : s e q u e n c e >  
 < / x s : c o m p l e x T y p e >  
 < / x s : e l e m e n t >  
 < x s : e l e m e n t   n a m e = " T e r m I n f o " >  
 < x s : c o m p l e x T y p e >  
 < x s : s e q u e n c e >  
 < x s : e l e m e n t   r e f = " p c : T e r m N a m e "   m i n O c c u r s = " 0 " > < / x s : e l e m e n t >  
 < x s : e l e m e n t   r e f = " p c : T e r m I d "   m i n O c c u r s = " 0 " > < / x s : e l e m e n t >  
 < / x s : s e q u e n c e >  
 < / x s : c o m p l e x T y p e >  
 < / x s : e l e m e n t >  
 < x s : e l e m e n t   n a m e = " T e r m N a m e "   t y p e = " x s : s t r i n g " > < / x s : e l e m e n t >  
 < x s : e l e m e n t   n a m e = " T e r m I d "   t y p e = " x s : s t r i n g " > < / x s : e l e m e n t >  
 < / x s : s c h e m a >  
 < / c t : c o n t e n t T y p e S c h e m a > 
</file>

<file path=customXml/item3.xml>��< ? m s o - c o n t e n t T y p e ? > < F o r m T e m p l a t e s   x m l n s = " h t t p : / / s c h e m a s . m i c r o s o f t . c o m / s h a r e p o i n t / v 3 / c o n t e n t t y p e / f o r m s " > < D i s p l a y > D o c u m e n t L i b r a r y F o r m < / D i s p l a y > < E d i t > D o c u m e n t L i b r a r y F o r m < / E d i t > < N e w > D o c u m e n t L i b r a r y F o r m < / N e w > < / F o r m T e m p l a t e s > 
</file>

<file path=customXml/itemProps7.xml><?xml version="1.0" encoding="utf-8"?>
<ds:datastoreItem xmlns:ds="http://schemas.openxmlformats.org/officeDocument/2006/customXml" ds:itemID="{79B0F2AC-8567-4D03-BFFC-653DB596C528}">
  <ds:schemaRefs/>
</ds:datastoreItem>
</file>

<file path=customXml/itemProps8.xml><?xml version="1.0" encoding="utf-8"?>
<ds:datastoreItem xmlns:ds="http://schemas.openxmlformats.org/officeDocument/2006/customXml" ds:itemID="{7C2F7BF6-CD39-4568-B8BD-EA8D252E100B}">
  <ds:schemaRefs/>
</ds:datastoreItem>
</file>

<file path=customXml/itemProps9.xml><?xml version="1.0" encoding="utf-8"?>
<ds:datastoreItem xmlns:ds="http://schemas.openxmlformats.org/officeDocument/2006/customXml" ds:itemID="{350455F8-10A0-4EEF-9BB1-9035E295B165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0</TotalTime>
  <Words>1270</Words>
  <Application>WPS Presentation</Application>
  <PresentationFormat>Widescreen</PresentationFormat>
  <Paragraphs>161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5" baseType="lpstr">
      <vt:lpstr>Arial</vt:lpstr>
      <vt:lpstr>SimSun</vt:lpstr>
      <vt:lpstr>Wingdings</vt:lpstr>
      <vt:lpstr>Times New Roman</vt:lpstr>
      <vt:lpstr>Calibri Light</vt:lpstr>
      <vt:lpstr>Calibri</vt:lpstr>
      <vt:lpstr>Gill Sans</vt:lpstr>
      <vt:lpstr>Yu Gothic UI</vt:lpstr>
      <vt:lpstr>Times New Roman</vt:lpstr>
      <vt:lpstr>Century Gothic</vt:lpstr>
      <vt:lpstr>Arial</vt:lpstr>
      <vt:lpstr>Microsoft YaHei</vt:lpstr>
      <vt:lpstr>Arial Unicode MS</vt:lpstr>
      <vt:lpstr>Calibri</vt:lpstr>
      <vt:lpstr>等线</vt:lpstr>
      <vt:lpstr>Office Theme</vt:lpstr>
      <vt:lpstr>GHAR SEWA</vt:lpstr>
      <vt:lpstr>INTRODUCTION:</vt:lpstr>
      <vt:lpstr>OBJECTIVES:</vt:lpstr>
      <vt:lpstr>OBJECTIVES:</vt:lpstr>
      <vt:lpstr>USE CASE DIAGRAM</vt:lpstr>
      <vt:lpstr>SYSTEM SEQUENCE DIAGRAM</vt:lpstr>
      <vt:lpstr>ER DIAGRAM</vt:lpstr>
      <vt:lpstr>GANTT CHART</vt:lpstr>
      <vt:lpstr>THANK YOU! Any Queries??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kisma</cp:lastModifiedBy>
  <cp:revision>341</cp:revision>
  <dcterms:created xsi:type="dcterms:W3CDTF">2022-06-11T03:23:00Z</dcterms:created>
  <dcterms:modified xsi:type="dcterms:W3CDTF">2024-06-22T12:12:40Z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6E5B9A3BE934488F88EF82384C2140F4_13</vt:lpwstr>
  </property>
  <property fmtid="{D5CDD505-2E9C-101B-9397-08002B2CF9AE}" pid="4" name="KSOProductBuildVer">
    <vt:lpwstr>1033-12.2.0.17119</vt:lpwstr>
  </property>
</Properties>
</file>