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Horizon" charset="1" panose="02000500000000000000"/>
      <p:regular r:id="rId13"/>
    </p:embeddedFont>
    <p:embeddedFont>
      <p:font typeface="Archivo Black" charset="1" panose="020B0A03020202020B04"/>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jpeg" Type="http://schemas.openxmlformats.org/officeDocument/2006/relationships/image"/><Relationship Id="rId3" Target="../media/image3.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 Id="rId3"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9.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jpeg" Type="http://schemas.openxmlformats.org/officeDocument/2006/relationships/image"/><Relationship Id="rId3" Target="../media/image11.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jpeg" Type="http://schemas.openxmlformats.org/officeDocument/2006/relationships/image"/><Relationship Id="rId3" Target="../media/image13.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C2D6C6"/>
        </a:solidFill>
      </p:bgPr>
    </p:bg>
    <p:spTree>
      <p:nvGrpSpPr>
        <p:cNvPr id="1" name=""/>
        <p:cNvGrpSpPr/>
        <p:nvPr/>
      </p:nvGrpSpPr>
      <p:grpSpPr>
        <a:xfrm>
          <a:off x="0" y="0"/>
          <a:ext cx="0" cy="0"/>
          <a:chOff x="0" y="0"/>
          <a:chExt cx="0" cy="0"/>
        </a:xfrm>
      </p:grpSpPr>
      <p:grpSp>
        <p:nvGrpSpPr>
          <p:cNvPr name="Group 2" id="2"/>
          <p:cNvGrpSpPr/>
          <p:nvPr/>
        </p:nvGrpSpPr>
        <p:grpSpPr>
          <a:xfrm rot="0">
            <a:off x="9680320" y="0"/>
            <a:ext cx="8607680" cy="10287000"/>
            <a:chOff x="0" y="0"/>
            <a:chExt cx="2267043" cy="2709333"/>
          </a:xfrm>
        </p:grpSpPr>
        <p:sp>
          <p:nvSpPr>
            <p:cNvPr name="Freeform 3" id="3"/>
            <p:cNvSpPr/>
            <p:nvPr/>
          </p:nvSpPr>
          <p:spPr>
            <a:xfrm flipH="false" flipV="false" rot="0">
              <a:off x="0" y="0"/>
              <a:ext cx="2267043" cy="2709333"/>
            </a:xfrm>
            <a:custGeom>
              <a:avLst/>
              <a:gdLst/>
              <a:ahLst/>
              <a:cxnLst/>
              <a:rect r="r" b="b" t="t" l="l"/>
              <a:pathLst>
                <a:path h="2709333" w="2267043">
                  <a:moveTo>
                    <a:pt x="0" y="0"/>
                  </a:moveTo>
                  <a:lnTo>
                    <a:pt x="2267043" y="0"/>
                  </a:lnTo>
                  <a:lnTo>
                    <a:pt x="2267043" y="2709333"/>
                  </a:lnTo>
                  <a:lnTo>
                    <a:pt x="0" y="2709333"/>
                  </a:lnTo>
                  <a:close/>
                </a:path>
              </a:pathLst>
            </a:custGeom>
            <a:solidFill>
              <a:srgbClr val="DEF2E2"/>
            </a:solidFill>
          </p:spPr>
        </p:sp>
        <p:sp>
          <p:nvSpPr>
            <p:cNvPr name="TextBox 4" id="4"/>
            <p:cNvSpPr txBox="true"/>
            <p:nvPr/>
          </p:nvSpPr>
          <p:spPr>
            <a:xfrm>
              <a:off x="0" y="-47625"/>
              <a:ext cx="2267043" cy="2756958"/>
            </a:xfrm>
            <a:prstGeom prst="rect">
              <a:avLst/>
            </a:prstGeom>
          </p:spPr>
          <p:txBody>
            <a:bodyPr anchor="ctr" rtlCol="false" tIns="76200" lIns="76200" bIns="76200" rIns="76200"/>
            <a:lstStyle/>
            <a:p>
              <a:pPr algn="ctr">
                <a:lnSpc>
                  <a:spcPts val="3359"/>
                </a:lnSpc>
              </a:pPr>
            </a:p>
          </p:txBody>
        </p:sp>
      </p:grpSp>
      <p:sp>
        <p:nvSpPr>
          <p:cNvPr name="Freeform 5" id="5"/>
          <p:cNvSpPr/>
          <p:nvPr/>
        </p:nvSpPr>
        <p:spPr>
          <a:xfrm flipH="false" flipV="false" rot="0">
            <a:off x="0" y="2665257"/>
            <a:ext cx="9680320" cy="4956486"/>
          </a:xfrm>
          <a:custGeom>
            <a:avLst/>
            <a:gdLst/>
            <a:ahLst/>
            <a:cxnLst/>
            <a:rect r="r" b="b" t="t" l="l"/>
            <a:pathLst>
              <a:path h="4956486" w="9680320">
                <a:moveTo>
                  <a:pt x="0" y="0"/>
                </a:moveTo>
                <a:lnTo>
                  <a:pt x="9680320" y="0"/>
                </a:lnTo>
                <a:lnTo>
                  <a:pt x="9680320" y="4956486"/>
                </a:lnTo>
                <a:lnTo>
                  <a:pt x="0" y="4956486"/>
                </a:lnTo>
                <a:lnTo>
                  <a:pt x="0" y="0"/>
                </a:lnTo>
                <a:close/>
              </a:path>
            </a:pathLst>
          </a:custGeom>
          <a:blipFill>
            <a:blip r:embed="rId2"/>
            <a:stretch>
              <a:fillRect l="0" t="0" r="0" b="0"/>
            </a:stretch>
          </a:blipFill>
        </p:spPr>
      </p:sp>
      <p:sp>
        <p:nvSpPr>
          <p:cNvPr name="TextBox 6" id="6"/>
          <p:cNvSpPr txBox="true"/>
          <p:nvPr/>
        </p:nvSpPr>
        <p:spPr>
          <a:xfrm rot="0">
            <a:off x="10750091" y="3387465"/>
            <a:ext cx="6468137" cy="1323975"/>
          </a:xfrm>
          <a:prstGeom prst="rect">
            <a:avLst/>
          </a:prstGeom>
        </p:spPr>
        <p:txBody>
          <a:bodyPr anchor="t" rtlCol="false" tIns="0" lIns="0" bIns="0" rIns="0">
            <a:spAutoFit/>
          </a:bodyPr>
          <a:lstStyle/>
          <a:p>
            <a:pPr algn="ctr" marL="0" indent="0" lvl="0">
              <a:lnSpc>
                <a:spcPts val="4950"/>
              </a:lnSpc>
            </a:pPr>
            <a:r>
              <a:rPr lang="en-US" b="true" sz="4500">
                <a:solidFill>
                  <a:srgbClr val="000000"/>
                </a:solidFill>
                <a:latin typeface="Horizon"/>
                <a:ea typeface="Horizon"/>
                <a:cs typeface="Horizon"/>
                <a:sym typeface="Horizon"/>
              </a:rPr>
              <a:t>Welcome to brightbuilds</a:t>
            </a:r>
          </a:p>
        </p:txBody>
      </p:sp>
      <p:sp>
        <p:nvSpPr>
          <p:cNvPr name="TextBox 7" id="7"/>
          <p:cNvSpPr txBox="true"/>
          <p:nvPr/>
        </p:nvSpPr>
        <p:spPr>
          <a:xfrm rot="0">
            <a:off x="10750091" y="4965904"/>
            <a:ext cx="6468137" cy="1503073"/>
          </a:xfrm>
          <a:prstGeom prst="rect">
            <a:avLst/>
          </a:prstGeom>
        </p:spPr>
        <p:txBody>
          <a:bodyPr anchor="t" rtlCol="false" tIns="0" lIns="0" bIns="0" rIns="0">
            <a:spAutoFit/>
          </a:bodyPr>
          <a:lstStyle/>
          <a:p>
            <a:pPr algn="ctr" marL="0" indent="0" lvl="0">
              <a:lnSpc>
                <a:spcPts val="2465"/>
              </a:lnSpc>
            </a:pPr>
            <a:r>
              <a:rPr lang="en-US" sz="1761">
                <a:solidFill>
                  <a:srgbClr val="000000"/>
                </a:solidFill>
                <a:latin typeface="Archivo Black"/>
                <a:ea typeface="Archivo Black"/>
                <a:cs typeface="Archivo Black"/>
                <a:sym typeface="Archivo Black"/>
              </a:rPr>
              <a:t>A web platform to showcase student projects from the "Creative Coding using Python" course, with SDG mapping, feedback, leaderboards, and role-based dashboards to promote creativity, collaboration, and sustainability.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C2D6C6"/>
        </a:solidFill>
      </p:bgPr>
    </p:bg>
    <p:spTree>
      <p:nvGrpSpPr>
        <p:cNvPr id="1" name=""/>
        <p:cNvGrpSpPr/>
        <p:nvPr/>
      </p:nvGrpSpPr>
      <p:grpSpPr>
        <a:xfrm>
          <a:off x="0" y="0"/>
          <a:ext cx="0" cy="0"/>
          <a:chOff x="0" y="0"/>
          <a:chExt cx="0" cy="0"/>
        </a:xfrm>
      </p:grpSpPr>
      <p:grpSp>
        <p:nvGrpSpPr>
          <p:cNvPr name="Group 2" id="2"/>
          <p:cNvGrpSpPr/>
          <p:nvPr/>
        </p:nvGrpSpPr>
        <p:grpSpPr>
          <a:xfrm rot="0">
            <a:off x="10460427" y="1028700"/>
            <a:ext cx="3866162" cy="8229600"/>
            <a:chOff x="0" y="0"/>
            <a:chExt cx="812800" cy="1730145"/>
          </a:xfrm>
        </p:grpSpPr>
        <p:sp>
          <p:nvSpPr>
            <p:cNvPr name="Freeform 3" id="3"/>
            <p:cNvSpPr/>
            <p:nvPr/>
          </p:nvSpPr>
          <p:spPr>
            <a:xfrm flipH="false" flipV="false" rot="0">
              <a:off x="0" y="0"/>
              <a:ext cx="812800" cy="1730145"/>
            </a:xfrm>
            <a:custGeom>
              <a:avLst/>
              <a:gdLst/>
              <a:ahLst/>
              <a:cxnLst/>
              <a:rect r="r" b="b" t="t" l="l"/>
              <a:pathLst>
                <a:path h="1730145" w="812800">
                  <a:moveTo>
                    <a:pt x="0" y="0"/>
                  </a:moveTo>
                  <a:lnTo>
                    <a:pt x="812800" y="0"/>
                  </a:lnTo>
                  <a:lnTo>
                    <a:pt x="812800" y="1730145"/>
                  </a:lnTo>
                  <a:lnTo>
                    <a:pt x="0" y="1730145"/>
                  </a:lnTo>
                  <a:close/>
                </a:path>
              </a:pathLst>
            </a:custGeom>
            <a:blipFill>
              <a:blip r:embed="rId2"/>
              <a:stretch>
                <a:fillRect l="0" t="-5167" r="0" b="-5167"/>
              </a:stretch>
            </a:blipFill>
          </p:spPr>
        </p:sp>
      </p:grpSp>
      <p:grpSp>
        <p:nvGrpSpPr>
          <p:cNvPr name="Group 4" id="4"/>
          <p:cNvGrpSpPr/>
          <p:nvPr/>
        </p:nvGrpSpPr>
        <p:grpSpPr>
          <a:xfrm rot="0">
            <a:off x="14421838" y="1028700"/>
            <a:ext cx="3866162" cy="8229600"/>
            <a:chOff x="0" y="0"/>
            <a:chExt cx="812800" cy="1730145"/>
          </a:xfrm>
        </p:grpSpPr>
        <p:sp>
          <p:nvSpPr>
            <p:cNvPr name="Freeform 5" id="5"/>
            <p:cNvSpPr/>
            <p:nvPr/>
          </p:nvSpPr>
          <p:spPr>
            <a:xfrm flipH="false" flipV="false" rot="0">
              <a:off x="0" y="0"/>
              <a:ext cx="812800" cy="1730145"/>
            </a:xfrm>
            <a:custGeom>
              <a:avLst/>
              <a:gdLst/>
              <a:ahLst/>
              <a:cxnLst/>
              <a:rect r="r" b="b" t="t" l="l"/>
              <a:pathLst>
                <a:path h="1730145" w="812800">
                  <a:moveTo>
                    <a:pt x="0" y="0"/>
                  </a:moveTo>
                  <a:lnTo>
                    <a:pt x="812800" y="0"/>
                  </a:lnTo>
                  <a:lnTo>
                    <a:pt x="812800" y="1730145"/>
                  </a:lnTo>
                  <a:lnTo>
                    <a:pt x="0" y="1730145"/>
                  </a:lnTo>
                  <a:close/>
                </a:path>
              </a:pathLst>
            </a:custGeom>
            <a:blipFill>
              <a:blip r:embed="rId3"/>
              <a:stretch>
                <a:fillRect l="-29241" t="0" r="-29241" b="0"/>
              </a:stretch>
            </a:blipFill>
          </p:spPr>
        </p:sp>
      </p:grpSp>
      <p:grpSp>
        <p:nvGrpSpPr>
          <p:cNvPr name="Group 6" id="6"/>
          <p:cNvGrpSpPr/>
          <p:nvPr/>
        </p:nvGrpSpPr>
        <p:grpSpPr>
          <a:xfrm rot="0">
            <a:off x="1028700" y="1028700"/>
            <a:ext cx="7314177" cy="2774961"/>
            <a:chOff x="0" y="0"/>
            <a:chExt cx="9752236" cy="3699948"/>
          </a:xfrm>
        </p:grpSpPr>
        <p:sp>
          <p:nvSpPr>
            <p:cNvPr name="TextBox 7" id="7"/>
            <p:cNvSpPr txBox="true"/>
            <p:nvPr/>
          </p:nvSpPr>
          <p:spPr>
            <a:xfrm rot="0">
              <a:off x="0" y="-47625"/>
              <a:ext cx="9752236" cy="720725"/>
            </a:xfrm>
            <a:prstGeom prst="rect">
              <a:avLst/>
            </a:prstGeom>
          </p:spPr>
          <p:txBody>
            <a:bodyPr anchor="t" rtlCol="false" tIns="0" lIns="0" bIns="0" rIns="0">
              <a:spAutoFit/>
            </a:bodyPr>
            <a:lstStyle/>
            <a:p>
              <a:pPr algn="l" marL="0" indent="0" lvl="0">
                <a:lnSpc>
                  <a:spcPts val="3981"/>
                </a:lnSpc>
                <a:spcBef>
                  <a:spcPct val="0"/>
                </a:spcBef>
              </a:pPr>
              <a:r>
                <a:rPr lang="en-US" b="true" sz="3318" strike="noStrike" u="none">
                  <a:solidFill>
                    <a:srgbClr val="000000"/>
                  </a:solidFill>
                  <a:latin typeface="Horizon"/>
                  <a:ea typeface="Horizon"/>
                  <a:cs typeface="Horizon"/>
                  <a:sym typeface="Horizon"/>
                </a:rPr>
                <a:t>Faculty DashBoard</a:t>
              </a:r>
            </a:p>
          </p:txBody>
        </p:sp>
        <p:sp>
          <p:nvSpPr>
            <p:cNvPr name="TextBox 8" id="8"/>
            <p:cNvSpPr txBox="true"/>
            <p:nvPr/>
          </p:nvSpPr>
          <p:spPr>
            <a:xfrm rot="0">
              <a:off x="0" y="1053692"/>
              <a:ext cx="9752236" cy="2646255"/>
            </a:xfrm>
            <a:prstGeom prst="rect">
              <a:avLst/>
            </a:prstGeom>
          </p:spPr>
          <p:txBody>
            <a:bodyPr anchor="t" rtlCol="false" tIns="0" lIns="0" bIns="0" rIns="0">
              <a:spAutoFit/>
            </a:bodyPr>
            <a:lstStyle/>
            <a:p>
              <a:pPr algn="l" marL="0" indent="0" lvl="0">
                <a:lnSpc>
                  <a:spcPts val="3220"/>
                </a:lnSpc>
                <a:spcBef>
                  <a:spcPct val="0"/>
                </a:spcBef>
              </a:pPr>
              <a:r>
                <a:rPr lang="en-US" sz="2300" strike="noStrike" u="none">
                  <a:solidFill>
                    <a:srgbClr val="000000"/>
                  </a:solidFill>
                  <a:latin typeface="Archivo Black"/>
                  <a:ea typeface="Archivo Black"/>
                  <a:cs typeface="Archivo Black"/>
                  <a:sym typeface="Archivo Black"/>
                </a:rPr>
                <a:t>Here the Faculties Can see the projects that the have mentored and uploaded to the website. It also shows the status of the project, whether the project has been approved or not by the admin.</a:t>
              </a:r>
            </a:p>
          </p:txBody>
        </p:sp>
      </p:grpSp>
      <p:grpSp>
        <p:nvGrpSpPr>
          <p:cNvPr name="Group 9" id="9"/>
          <p:cNvGrpSpPr/>
          <p:nvPr/>
        </p:nvGrpSpPr>
        <p:grpSpPr>
          <a:xfrm rot="0">
            <a:off x="1028700" y="6395086"/>
            <a:ext cx="7314177" cy="2863214"/>
            <a:chOff x="0" y="0"/>
            <a:chExt cx="9752236" cy="3817619"/>
          </a:xfrm>
        </p:grpSpPr>
        <p:sp>
          <p:nvSpPr>
            <p:cNvPr name="TextBox 10" id="10"/>
            <p:cNvSpPr txBox="true"/>
            <p:nvPr/>
          </p:nvSpPr>
          <p:spPr>
            <a:xfrm rot="0">
              <a:off x="0" y="1057275"/>
              <a:ext cx="9752236" cy="2760344"/>
            </a:xfrm>
            <a:prstGeom prst="rect">
              <a:avLst/>
            </a:prstGeom>
          </p:spPr>
          <p:txBody>
            <a:bodyPr anchor="t" rtlCol="false" tIns="0" lIns="0" bIns="0" rIns="0">
              <a:spAutoFit/>
            </a:bodyPr>
            <a:lstStyle/>
            <a:p>
              <a:pPr algn="l" marL="0" indent="0" lvl="0">
                <a:lnSpc>
                  <a:spcPts val="3360"/>
                </a:lnSpc>
                <a:spcBef>
                  <a:spcPct val="0"/>
                </a:spcBef>
              </a:pPr>
              <a:r>
                <a:rPr lang="en-US" sz="2400" strike="noStrike" u="none">
                  <a:solidFill>
                    <a:srgbClr val="000000"/>
                  </a:solidFill>
                  <a:latin typeface="Archivo Black"/>
                  <a:ea typeface="Archivo Black"/>
                  <a:cs typeface="Archivo Black"/>
                  <a:sym typeface="Archivo Black"/>
                </a:rPr>
                <a:t>Here Students Can see the projects that the have created and </a:t>
              </a:r>
            </a:p>
            <a:p>
              <a:pPr algn="l" marL="0" indent="0" lvl="0">
                <a:lnSpc>
                  <a:spcPts val="3360"/>
                </a:lnSpc>
                <a:spcBef>
                  <a:spcPct val="0"/>
                </a:spcBef>
              </a:pPr>
              <a:r>
                <a:rPr lang="en-US" sz="2400" strike="noStrike" u="none">
                  <a:solidFill>
                    <a:srgbClr val="000000"/>
                  </a:solidFill>
                  <a:latin typeface="Archivo Black"/>
                  <a:ea typeface="Archivo Black"/>
                  <a:cs typeface="Archivo Black"/>
                  <a:sym typeface="Archivo Black"/>
                </a:rPr>
                <a:t>uploaded to the website. It also shows the status of the project, whether the project has been approved or not by the admin.</a:t>
              </a:r>
            </a:p>
          </p:txBody>
        </p:sp>
        <p:sp>
          <p:nvSpPr>
            <p:cNvPr name="TextBox 11" id="11"/>
            <p:cNvSpPr txBox="true"/>
            <p:nvPr/>
          </p:nvSpPr>
          <p:spPr>
            <a:xfrm rot="0">
              <a:off x="0" y="-47625"/>
              <a:ext cx="9752236" cy="720725"/>
            </a:xfrm>
            <a:prstGeom prst="rect">
              <a:avLst/>
            </a:prstGeom>
          </p:spPr>
          <p:txBody>
            <a:bodyPr anchor="t" rtlCol="false" tIns="0" lIns="0" bIns="0" rIns="0">
              <a:spAutoFit/>
            </a:bodyPr>
            <a:lstStyle/>
            <a:p>
              <a:pPr algn="l" marL="0" indent="0" lvl="0">
                <a:lnSpc>
                  <a:spcPts val="3981"/>
                </a:lnSpc>
                <a:spcBef>
                  <a:spcPct val="0"/>
                </a:spcBef>
              </a:pPr>
              <a:r>
                <a:rPr lang="en-US" b="true" sz="3318" strike="noStrike" u="none">
                  <a:solidFill>
                    <a:srgbClr val="000000"/>
                  </a:solidFill>
                  <a:latin typeface="Horizon"/>
                  <a:ea typeface="Horizon"/>
                  <a:cs typeface="Horizon"/>
                  <a:sym typeface="Horizon"/>
                </a:rPr>
                <a:t>Student DashBoard</a:t>
              </a:r>
            </a:p>
          </p:txBody>
        </p:sp>
      </p:grpSp>
      <p:sp>
        <p:nvSpPr>
          <p:cNvPr name="AutoShape 12" id="12"/>
          <p:cNvSpPr/>
          <p:nvPr/>
        </p:nvSpPr>
        <p:spPr>
          <a:xfrm flipV="true">
            <a:off x="3" y="5143500"/>
            <a:ext cx="9436555" cy="9525"/>
          </a:xfrm>
          <a:prstGeom prst="line">
            <a:avLst/>
          </a:prstGeom>
          <a:ln cap="flat" w="9525">
            <a:solidFill>
              <a:srgbClr val="000000"/>
            </a:solidFill>
            <a:prstDash val="solid"/>
            <a:headEnd type="none" len="sm" w="sm"/>
            <a:tailEnd type="none" len="sm" w="sm"/>
          </a:ln>
        </p:spPr>
      </p:sp>
      <p:sp>
        <p:nvSpPr>
          <p:cNvPr name="AutoShape 13" id="13"/>
          <p:cNvSpPr/>
          <p:nvPr/>
        </p:nvSpPr>
        <p:spPr>
          <a:xfrm flipV="true">
            <a:off x="9431800" y="14287"/>
            <a:ext cx="0" cy="10287000"/>
          </a:xfrm>
          <a:prstGeom prst="line">
            <a:avLst/>
          </a:prstGeom>
          <a:ln cap="flat" w="9525">
            <a:solidFill>
              <a:srgbClr val="000000"/>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C2D6C6"/>
        </a:solidFill>
      </p:bgPr>
    </p:bg>
    <p:spTree>
      <p:nvGrpSpPr>
        <p:cNvPr id="1" name=""/>
        <p:cNvGrpSpPr/>
        <p:nvPr/>
      </p:nvGrpSpPr>
      <p:grpSpPr>
        <a:xfrm>
          <a:off x="0" y="0"/>
          <a:ext cx="0" cy="0"/>
          <a:chOff x="0" y="0"/>
          <a:chExt cx="0" cy="0"/>
        </a:xfrm>
      </p:grpSpPr>
      <p:grpSp>
        <p:nvGrpSpPr>
          <p:cNvPr name="Group 2" id="2"/>
          <p:cNvGrpSpPr/>
          <p:nvPr/>
        </p:nvGrpSpPr>
        <p:grpSpPr>
          <a:xfrm rot="0">
            <a:off x="9627213" y="1038225"/>
            <a:ext cx="4425884" cy="8229600"/>
            <a:chOff x="0" y="0"/>
            <a:chExt cx="930473" cy="1730145"/>
          </a:xfrm>
        </p:grpSpPr>
        <p:sp>
          <p:nvSpPr>
            <p:cNvPr name="Freeform 3" id="3"/>
            <p:cNvSpPr/>
            <p:nvPr/>
          </p:nvSpPr>
          <p:spPr>
            <a:xfrm flipH="false" flipV="false" rot="0">
              <a:off x="0" y="0"/>
              <a:ext cx="930473" cy="1730145"/>
            </a:xfrm>
            <a:custGeom>
              <a:avLst/>
              <a:gdLst/>
              <a:ahLst/>
              <a:cxnLst/>
              <a:rect r="r" b="b" t="t" l="l"/>
              <a:pathLst>
                <a:path h="1730145" w="930473">
                  <a:moveTo>
                    <a:pt x="0" y="0"/>
                  </a:moveTo>
                  <a:lnTo>
                    <a:pt x="930473" y="0"/>
                  </a:lnTo>
                  <a:lnTo>
                    <a:pt x="930473" y="1730145"/>
                  </a:lnTo>
                  <a:lnTo>
                    <a:pt x="0" y="1730145"/>
                  </a:lnTo>
                  <a:close/>
                </a:path>
              </a:pathLst>
            </a:custGeom>
            <a:blipFill>
              <a:blip r:embed="rId2"/>
              <a:stretch>
                <a:fillRect l="-11738" t="0" r="-11738" b="0"/>
              </a:stretch>
            </a:blipFill>
          </p:spPr>
        </p:sp>
      </p:grpSp>
      <p:grpSp>
        <p:nvGrpSpPr>
          <p:cNvPr name="Group 4" id="4"/>
          <p:cNvGrpSpPr/>
          <p:nvPr/>
        </p:nvGrpSpPr>
        <p:grpSpPr>
          <a:xfrm rot="0">
            <a:off x="14243746" y="1028700"/>
            <a:ext cx="4044254" cy="8229600"/>
            <a:chOff x="0" y="0"/>
            <a:chExt cx="850241" cy="1730145"/>
          </a:xfrm>
        </p:grpSpPr>
        <p:sp>
          <p:nvSpPr>
            <p:cNvPr name="Freeform 5" id="5"/>
            <p:cNvSpPr/>
            <p:nvPr/>
          </p:nvSpPr>
          <p:spPr>
            <a:xfrm flipH="false" flipV="false" rot="0">
              <a:off x="0" y="0"/>
              <a:ext cx="850241" cy="1730145"/>
            </a:xfrm>
            <a:custGeom>
              <a:avLst/>
              <a:gdLst/>
              <a:ahLst/>
              <a:cxnLst/>
              <a:rect r="r" b="b" t="t" l="l"/>
              <a:pathLst>
                <a:path h="1730145" w="850241">
                  <a:moveTo>
                    <a:pt x="0" y="0"/>
                  </a:moveTo>
                  <a:lnTo>
                    <a:pt x="850241" y="0"/>
                  </a:lnTo>
                  <a:lnTo>
                    <a:pt x="850241" y="1730145"/>
                  </a:lnTo>
                  <a:lnTo>
                    <a:pt x="0" y="1730145"/>
                  </a:lnTo>
                  <a:close/>
                </a:path>
              </a:pathLst>
            </a:custGeom>
            <a:blipFill>
              <a:blip r:embed="rId3"/>
              <a:stretch>
                <a:fillRect l="-8900" t="0" r="-8900" b="0"/>
              </a:stretch>
            </a:blipFill>
          </p:spPr>
        </p:sp>
      </p:grpSp>
      <p:grpSp>
        <p:nvGrpSpPr>
          <p:cNvPr name="Group 6" id="6"/>
          <p:cNvGrpSpPr/>
          <p:nvPr/>
        </p:nvGrpSpPr>
        <p:grpSpPr>
          <a:xfrm rot="0">
            <a:off x="1028700" y="1028700"/>
            <a:ext cx="7314177" cy="3836681"/>
            <a:chOff x="0" y="0"/>
            <a:chExt cx="9752236" cy="5115575"/>
          </a:xfrm>
        </p:grpSpPr>
        <p:sp>
          <p:nvSpPr>
            <p:cNvPr name="TextBox 7" id="7"/>
            <p:cNvSpPr txBox="true"/>
            <p:nvPr/>
          </p:nvSpPr>
          <p:spPr>
            <a:xfrm rot="0">
              <a:off x="0" y="-47625"/>
              <a:ext cx="9752236" cy="720725"/>
            </a:xfrm>
            <a:prstGeom prst="rect">
              <a:avLst/>
            </a:prstGeom>
          </p:spPr>
          <p:txBody>
            <a:bodyPr anchor="t" rtlCol="false" tIns="0" lIns="0" bIns="0" rIns="0">
              <a:spAutoFit/>
            </a:bodyPr>
            <a:lstStyle/>
            <a:p>
              <a:pPr algn="l" marL="0" indent="0" lvl="0">
                <a:lnSpc>
                  <a:spcPts val="3981"/>
                </a:lnSpc>
                <a:spcBef>
                  <a:spcPct val="0"/>
                </a:spcBef>
              </a:pPr>
              <a:r>
                <a:rPr lang="en-US" sz="3318">
                  <a:solidFill>
                    <a:srgbClr val="000000"/>
                  </a:solidFill>
                  <a:latin typeface="Horizon"/>
                  <a:ea typeface="Horizon"/>
                  <a:cs typeface="Horizon"/>
                  <a:sym typeface="Horizon"/>
                </a:rPr>
                <a:t>View project</a:t>
              </a:r>
            </a:p>
          </p:txBody>
        </p:sp>
        <p:sp>
          <p:nvSpPr>
            <p:cNvPr name="TextBox 8" id="8"/>
            <p:cNvSpPr txBox="true"/>
            <p:nvPr/>
          </p:nvSpPr>
          <p:spPr>
            <a:xfrm rot="0">
              <a:off x="0" y="1044167"/>
              <a:ext cx="9752236" cy="4071407"/>
            </a:xfrm>
            <a:prstGeom prst="rect">
              <a:avLst/>
            </a:prstGeom>
          </p:spPr>
          <p:txBody>
            <a:bodyPr anchor="t" rtlCol="false" tIns="0" lIns="0" bIns="0" rIns="0">
              <a:spAutoFit/>
            </a:bodyPr>
            <a:lstStyle/>
            <a:p>
              <a:pPr algn="l" marL="0" indent="0" lvl="0">
                <a:lnSpc>
                  <a:spcPts val="3500"/>
                </a:lnSpc>
                <a:spcBef>
                  <a:spcPct val="0"/>
                </a:spcBef>
              </a:pPr>
              <a:r>
                <a:rPr lang="en-US" sz="2500" strike="noStrike" u="none">
                  <a:solidFill>
                    <a:srgbClr val="000000"/>
                  </a:solidFill>
                  <a:latin typeface="Archivo Black"/>
                  <a:ea typeface="Archivo Black"/>
                  <a:cs typeface="Archivo Black"/>
                  <a:sym typeface="Archivo Black"/>
                </a:rPr>
                <a:t>Here Students Can see the projects that the have created and </a:t>
              </a:r>
            </a:p>
            <a:p>
              <a:pPr algn="l" marL="0" indent="0" lvl="0">
                <a:lnSpc>
                  <a:spcPts val="3500"/>
                </a:lnSpc>
                <a:spcBef>
                  <a:spcPct val="0"/>
                </a:spcBef>
              </a:pPr>
              <a:r>
                <a:rPr lang="en-US" sz="2500" strike="noStrike" u="none">
                  <a:solidFill>
                    <a:srgbClr val="000000"/>
                  </a:solidFill>
                  <a:latin typeface="Archivo Black"/>
                  <a:ea typeface="Archivo Black"/>
                  <a:cs typeface="Archivo Black"/>
                  <a:sym typeface="Archivo Black"/>
                </a:rPr>
                <a:t>uploaded to the website. It also shows the Github repo and the live demo of the project. The admin can add privte comments as well. </a:t>
              </a:r>
            </a:p>
            <a:p>
              <a:pPr algn="l" marL="0" indent="0" lvl="0">
                <a:lnSpc>
                  <a:spcPts val="3500"/>
                </a:lnSpc>
                <a:spcBef>
                  <a:spcPct val="0"/>
                </a:spcBef>
              </a:pPr>
            </a:p>
          </p:txBody>
        </p:sp>
      </p:grpSp>
      <p:grpSp>
        <p:nvGrpSpPr>
          <p:cNvPr name="Group 9" id="9"/>
          <p:cNvGrpSpPr/>
          <p:nvPr/>
        </p:nvGrpSpPr>
        <p:grpSpPr>
          <a:xfrm rot="0">
            <a:off x="1028700" y="6740526"/>
            <a:ext cx="7314177" cy="2517774"/>
            <a:chOff x="0" y="0"/>
            <a:chExt cx="9752236" cy="3357032"/>
          </a:xfrm>
        </p:grpSpPr>
        <p:sp>
          <p:nvSpPr>
            <p:cNvPr name="TextBox 10" id="10"/>
            <p:cNvSpPr txBox="true"/>
            <p:nvPr/>
          </p:nvSpPr>
          <p:spPr>
            <a:xfrm rot="0">
              <a:off x="0" y="1038225"/>
              <a:ext cx="9752236" cy="2318807"/>
            </a:xfrm>
            <a:prstGeom prst="rect">
              <a:avLst/>
            </a:prstGeom>
          </p:spPr>
          <p:txBody>
            <a:bodyPr anchor="t" rtlCol="false" tIns="0" lIns="0" bIns="0" rIns="0">
              <a:spAutoFit/>
            </a:bodyPr>
            <a:lstStyle/>
            <a:p>
              <a:pPr algn="l" marL="0" indent="0" lvl="0">
                <a:lnSpc>
                  <a:spcPts val="3500"/>
                </a:lnSpc>
                <a:spcBef>
                  <a:spcPct val="0"/>
                </a:spcBef>
              </a:pPr>
              <a:r>
                <a:rPr lang="en-US" sz="2500">
                  <a:solidFill>
                    <a:srgbClr val="000000"/>
                  </a:solidFill>
                  <a:latin typeface="Archivo Black"/>
                  <a:ea typeface="Archivo Black"/>
                  <a:cs typeface="Archivo Black"/>
                  <a:sym typeface="Archivo Black"/>
                </a:rPr>
                <a:t>This the leader board h</a:t>
              </a:r>
              <a:r>
                <a:rPr lang="en-US" sz="2500" strike="noStrike" u="none">
                  <a:solidFill>
                    <a:srgbClr val="000000"/>
                  </a:solidFill>
                  <a:latin typeface="Archivo Black"/>
                  <a:ea typeface="Archivo Black"/>
                  <a:cs typeface="Archivo Black"/>
                  <a:sym typeface="Archivo Black"/>
                </a:rPr>
                <a:t>ere the top 10 overall &amp; weekly top 5 projects are displayed with the highest ratings and the hightest no. of likes</a:t>
              </a:r>
            </a:p>
          </p:txBody>
        </p:sp>
        <p:sp>
          <p:nvSpPr>
            <p:cNvPr name="TextBox 11" id="11"/>
            <p:cNvSpPr txBox="true"/>
            <p:nvPr/>
          </p:nvSpPr>
          <p:spPr>
            <a:xfrm rot="0">
              <a:off x="0" y="-47625"/>
              <a:ext cx="9752236" cy="720725"/>
            </a:xfrm>
            <a:prstGeom prst="rect">
              <a:avLst/>
            </a:prstGeom>
          </p:spPr>
          <p:txBody>
            <a:bodyPr anchor="t" rtlCol="false" tIns="0" lIns="0" bIns="0" rIns="0">
              <a:spAutoFit/>
            </a:bodyPr>
            <a:lstStyle/>
            <a:p>
              <a:pPr algn="l" marL="0" indent="0" lvl="0">
                <a:lnSpc>
                  <a:spcPts val="3981"/>
                </a:lnSpc>
                <a:spcBef>
                  <a:spcPct val="0"/>
                </a:spcBef>
              </a:pPr>
              <a:r>
                <a:rPr lang="en-US" sz="3318">
                  <a:solidFill>
                    <a:srgbClr val="000000"/>
                  </a:solidFill>
                  <a:latin typeface="Horizon"/>
                  <a:ea typeface="Horizon"/>
                  <a:cs typeface="Horizon"/>
                  <a:sym typeface="Horizon"/>
                </a:rPr>
                <a:t>Leaderboard</a:t>
              </a:r>
            </a:p>
          </p:txBody>
        </p:sp>
      </p:grpSp>
      <p:sp>
        <p:nvSpPr>
          <p:cNvPr name="AutoShape 12" id="12"/>
          <p:cNvSpPr/>
          <p:nvPr/>
        </p:nvSpPr>
        <p:spPr>
          <a:xfrm flipV="true">
            <a:off x="3" y="5143500"/>
            <a:ext cx="9436555" cy="9525"/>
          </a:xfrm>
          <a:prstGeom prst="line">
            <a:avLst/>
          </a:prstGeom>
          <a:ln cap="flat" w="9525">
            <a:solidFill>
              <a:srgbClr val="000000"/>
            </a:solidFill>
            <a:prstDash val="solid"/>
            <a:headEnd type="none" len="sm" w="sm"/>
            <a:tailEnd type="none" len="sm" w="sm"/>
          </a:ln>
        </p:spPr>
      </p:sp>
      <p:sp>
        <p:nvSpPr>
          <p:cNvPr name="AutoShape 13" id="13"/>
          <p:cNvSpPr/>
          <p:nvPr/>
        </p:nvSpPr>
        <p:spPr>
          <a:xfrm flipV="true">
            <a:off x="9431800" y="14287"/>
            <a:ext cx="0" cy="10287000"/>
          </a:xfrm>
          <a:prstGeom prst="line">
            <a:avLst/>
          </a:prstGeom>
          <a:ln cap="flat" w="9525">
            <a:solidFill>
              <a:srgbClr val="00000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C2D6C6"/>
        </a:solidFill>
      </p:bgPr>
    </p:bg>
    <p:spTree>
      <p:nvGrpSpPr>
        <p:cNvPr id="1" name=""/>
        <p:cNvGrpSpPr/>
        <p:nvPr/>
      </p:nvGrpSpPr>
      <p:grpSpPr>
        <a:xfrm>
          <a:off x="0" y="0"/>
          <a:ext cx="0" cy="0"/>
          <a:chOff x="0" y="0"/>
          <a:chExt cx="0" cy="0"/>
        </a:xfrm>
      </p:grpSpPr>
      <p:grpSp>
        <p:nvGrpSpPr>
          <p:cNvPr name="Group 2" id="2"/>
          <p:cNvGrpSpPr/>
          <p:nvPr/>
        </p:nvGrpSpPr>
        <p:grpSpPr>
          <a:xfrm rot="0">
            <a:off x="9680055" y="1028700"/>
            <a:ext cx="4011309" cy="8752132"/>
            <a:chOff x="0" y="0"/>
            <a:chExt cx="843315" cy="1839999"/>
          </a:xfrm>
        </p:grpSpPr>
        <p:sp>
          <p:nvSpPr>
            <p:cNvPr name="Freeform 3" id="3"/>
            <p:cNvSpPr/>
            <p:nvPr/>
          </p:nvSpPr>
          <p:spPr>
            <a:xfrm flipH="false" flipV="false" rot="0">
              <a:off x="0" y="0"/>
              <a:ext cx="843315" cy="1839999"/>
            </a:xfrm>
            <a:custGeom>
              <a:avLst/>
              <a:gdLst/>
              <a:ahLst/>
              <a:cxnLst/>
              <a:rect r="r" b="b" t="t" l="l"/>
              <a:pathLst>
                <a:path h="1839999" w="843315">
                  <a:moveTo>
                    <a:pt x="0" y="0"/>
                  </a:moveTo>
                  <a:lnTo>
                    <a:pt x="843315" y="0"/>
                  </a:lnTo>
                  <a:lnTo>
                    <a:pt x="843315" y="1839999"/>
                  </a:lnTo>
                  <a:lnTo>
                    <a:pt x="0" y="1839999"/>
                  </a:lnTo>
                  <a:close/>
                </a:path>
              </a:pathLst>
            </a:custGeom>
            <a:blipFill>
              <a:blip r:embed="rId2"/>
              <a:stretch>
                <a:fillRect l="0" t="-51644" r="0" b="-51644"/>
              </a:stretch>
            </a:blipFill>
          </p:spPr>
        </p:sp>
      </p:grpSp>
      <p:grpSp>
        <p:nvGrpSpPr>
          <p:cNvPr name="Group 4" id="4"/>
          <p:cNvGrpSpPr/>
          <p:nvPr/>
        </p:nvGrpSpPr>
        <p:grpSpPr>
          <a:xfrm rot="0">
            <a:off x="13934855" y="1028700"/>
            <a:ext cx="4353145" cy="8752132"/>
            <a:chOff x="0" y="0"/>
            <a:chExt cx="915181" cy="1839999"/>
          </a:xfrm>
        </p:grpSpPr>
        <p:sp>
          <p:nvSpPr>
            <p:cNvPr name="Freeform 5" id="5"/>
            <p:cNvSpPr/>
            <p:nvPr/>
          </p:nvSpPr>
          <p:spPr>
            <a:xfrm flipH="false" flipV="false" rot="0">
              <a:off x="0" y="0"/>
              <a:ext cx="915181" cy="1839999"/>
            </a:xfrm>
            <a:custGeom>
              <a:avLst/>
              <a:gdLst/>
              <a:ahLst/>
              <a:cxnLst/>
              <a:rect r="r" b="b" t="t" l="l"/>
              <a:pathLst>
                <a:path h="1839999" w="915181">
                  <a:moveTo>
                    <a:pt x="0" y="0"/>
                  </a:moveTo>
                  <a:lnTo>
                    <a:pt x="915181" y="0"/>
                  </a:lnTo>
                  <a:lnTo>
                    <a:pt x="915181" y="1839999"/>
                  </a:lnTo>
                  <a:lnTo>
                    <a:pt x="0" y="1839999"/>
                  </a:lnTo>
                  <a:close/>
                </a:path>
              </a:pathLst>
            </a:custGeom>
            <a:blipFill>
              <a:blip r:embed="rId3"/>
              <a:stretch>
                <a:fillRect l="-10681" t="0" r="-10681" b="0"/>
              </a:stretch>
            </a:blipFill>
          </p:spPr>
        </p:sp>
      </p:grpSp>
      <p:grpSp>
        <p:nvGrpSpPr>
          <p:cNvPr name="Group 6" id="6"/>
          <p:cNvGrpSpPr/>
          <p:nvPr/>
        </p:nvGrpSpPr>
        <p:grpSpPr>
          <a:xfrm rot="0">
            <a:off x="1028700" y="1028700"/>
            <a:ext cx="7314177" cy="2084081"/>
            <a:chOff x="0" y="0"/>
            <a:chExt cx="9752236" cy="2778775"/>
          </a:xfrm>
        </p:grpSpPr>
        <p:sp>
          <p:nvSpPr>
            <p:cNvPr name="TextBox 7" id="7"/>
            <p:cNvSpPr txBox="true"/>
            <p:nvPr/>
          </p:nvSpPr>
          <p:spPr>
            <a:xfrm rot="0">
              <a:off x="0" y="-47625"/>
              <a:ext cx="9752236" cy="720725"/>
            </a:xfrm>
            <a:prstGeom prst="rect">
              <a:avLst/>
            </a:prstGeom>
          </p:spPr>
          <p:txBody>
            <a:bodyPr anchor="t" rtlCol="false" tIns="0" lIns="0" bIns="0" rIns="0">
              <a:spAutoFit/>
            </a:bodyPr>
            <a:lstStyle/>
            <a:p>
              <a:pPr algn="l" marL="0" indent="0" lvl="0">
                <a:lnSpc>
                  <a:spcPts val="3981"/>
                </a:lnSpc>
                <a:spcBef>
                  <a:spcPct val="0"/>
                </a:spcBef>
              </a:pPr>
              <a:r>
                <a:rPr lang="en-US" sz="3318">
                  <a:solidFill>
                    <a:srgbClr val="000000"/>
                  </a:solidFill>
                  <a:latin typeface="Horizon"/>
                  <a:ea typeface="Horizon"/>
                  <a:cs typeface="Horizon"/>
                  <a:sym typeface="Horizon"/>
                </a:rPr>
                <a:t>projects sections</a:t>
              </a:r>
            </a:p>
          </p:txBody>
        </p:sp>
        <p:sp>
          <p:nvSpPr>
            <p:cNvPr name="TextBox 8" id="8"/>
            <p:cNvSpPr txBox="true"/>
            <p:nvPr/>
          </p:nvSpPr>
          <p:spPr>
            <a:xfrm rot="0">
              <a:off x="0" y="1044167"/>
              <a:ext cx="9752236" cy="1734607"/>
            </a:xfrm>
            <a:prstGeom prst="rect">
              <a:avLst/>
            </a:prstGeom>
          </p:spPr>
          <p:txBody>
            <a:bodyPr anchor="t" rtlCol="false" tIns="0" lIns="0" bIns="0" rIns="0">
              <a:spAutoFit/>
            </a:bodyPr>
            <a:lstStyle/>
            <a:p>
              <a:pPr algn="l" marL="0" indent="0" lvl="0">
                <a:lnSpc>
                  <a:spcPts val="3500"/>
                </a:lnSpc>
                <a:spcBef>
                  <a:spcPct val="0"/>
                </a:spcBef>
              </a:pPr>
              <a:r>
                <a:rPr lang="en-US" sz="2500">
                  <a:solidFill>
                    <a:srgbClr val="000000"/>
                  </a:solidFill>
                  <a:latin typeface="Archivo Black"/>
                  <a:ea typeface="Archivo Black"/>
                  <a:cs typeface="Archivo Black"/>
                  <a:sym typeface="Archivo Black"/>
                </a:rPr>
                <a:t>Here all the projects are displayed. There are 5 categories.</a:t>
              </a:r>
              <a:r>
                <a:rPr lang="en-US" sz="2500" strike="noStrike" u="none">
                  <a:solidFill>
                    <a:srgbClr val="000000"/>
                  </a:solidFill>
                  <a:latin typeface="Archivo Black"/>
                  <a:ea typeface="Archivo Black"/>
                  <a:cs typeface="Archivo Black"/>
                  <a:sym typeface="Archivo Black"/>
                </a:rPr>
                <a:t> </a:t>
              </a:r>
            </a:p>
            <a:p>
              <a:pPr algn="l" marL="0" indent="0" lvl="0">
                <a:lnSpc>
                  <a:spcPts val="3500"/>
                </a:lnSpc>
                <a:spcBef>
                  <a:spcPct val="0"/>
                </a:spcBef>
              </a:pPr>
            </a:p>
          </p:txBody>
        </p:sp>
      </p:grpSp>
      <p:grpSp>
        <p:nvGrpSpPr>
          <p:cNvPr name="Group 9" id="9"/>
          <p:cNvGrpSpPr/>
          <p:nvPr/>
        </p:nvGrpSpPr>
        <p:grpSpPr>
          <a:xfrm rot="0">
            <a:off x="1028700" y="6814186"/>
            <a:ext cx="7314177" cy="2444114"/>
            <a:chOff x="0" y="0"/>
            <a:chExt cx="9752236" cy="3258819"/>
          </a:xfrm>
        </p:grpSpPr>
        <p:sp>
          <p:nvSpPr>
            <p:cNvPr name="TextBox 10" id="10"/>
            <p:cNvSpPr txBox="true"/>
            <p:nvPr/>
          </p:nvSpPr>
          <p:spPr>
            <a:xfrm rot="0">
              <a:off x="0" y="1057275"/>
              <a:ext cx="9752236" cy="2201544"/>
            </a:xfrm>
            <a:prstGeom prst="rect">
              <a:avLst/>
            </a:prstGeom>
          </p:spPr>
          <p:txBody>
            <a:bodyPr anchor="t" rtlCol="false" tIns="0" lIns="0" bIns="0" rIns="0">
              <a:spAutoFit/>
            </a:bodyPr>
            <a:lstStyle/>
            <a:p>
              <a:pPr algn="l" marL="0" indent="0" lvl="0">
                <a:lnSpc>
                  <a:spcPts val="3360"/>
                </a:lnSpc>
                <a:spcBef>
                  <a:spcPct val="0"/>
                </a:spcBef>
              </a:pPr>
              <a:r>
                <a:rPr lang="en-US" sz="2400">
                  <a:solidFill>
                    <a:srgbClr val="000000"/>
                  </a:solidFill>
                  <a:latin typeface="Archivo Black"/>
                  <a:ea typeface="Archivo Black"/>
                  <a:cs typeface="Archivo Black"/>
                  <a:sym typeface="Archivo Black"/>
                </a:rPr>
                <a:t>Here the students get the notifications when thier project gets approved, rated, commented on and when it gets selecte for the top 10 or weekly rated project.</a:t>
              </a:r>
            </a:p>
          </p:txBody>
        </p:sp>
        <p:sp>
          <p:nvSpPr>
            <p:cNvPr name="TextBox 11" id="11"/>
            <p:cNvSpPr txBox="true"/>
            <p:nvPr/>
          </p:nvSpPr>
          <p:spPr>
            <a:xfrm rot="0">
              <a:off x="0" y="-47625"/>
              <a:ext cx="9752236" cy="720725"/>
            </a:xfrm>
            <a:prstGeom prst="rect">
              <a:avLst/>
            </a:prstGeom>
          </p:spPr>
          <p:txBody>
            <a:bodyPr anchor="t" rtlCol="false" tIns="0" lIns="0" bIns="0" rIns="0">
              <a:spAutoFit/>
            </a:bodyPr>
            <a:lstStyle/>
            <a:p>
              <a:pPr algn="l" marL="0" indent="0" lvl="0">
                <a:lnSpc>
                  <a:spcPts val="3981"/>
                </a:lnSpc>
                <a:spcBef>
                  <a:spcPct val="0"/>
                </a:spcBef>
              </a:pPr>
              <a:r>
                <a:rPr lang="en-US" sz="3318">
                  <a:solidFill>
                    <a:srgbClr val="000000"/>
                  </a:solidFill>
                  <a:latin typeface="Horizon"/>
                  <a:ea typeface="Horizon"/>
                  <a:cs typeface="Horizon"/>
                  <a:sym typeface="Horizon"/>
                </a:rPr>
                <a:t>notifications</a:t>
              </a:r>
            </a:p>
          </p:txBody>
        </p:sp>
      </p:grpSp>
      <p:sp>
        <p:nvSpPr>
          <p:cNvPr name="AutoShape 12" id="12"/>
          <p:cNvSpPr/>
          <p:nvPr/>
        </p:nvSpPr>
        <p:spPr>
          <a:xfrm flipV="true">
            <a:off x="3" y="5143500"/>
            <a:ext cx="9436555" cy="9525"/>
          </a:xfrm>
          <a:prstGeom prst="line">
            <a:avLst/>
          </a:prstGeom>
          <a:ln cap="flat" w="9525">
            <a:solidFill>
              <a:srgbClr val="000000"/>
            </a:solidFill>
            <a:prstDash val="solid"/>
            <a:headEnd type="none" len="sm" w="sm"/>
            <a:tailEnd type="none" len="sm" w="sm"/>
          </a:ln>
        </p:spPr>
      </p:sp>
      <p:sp>
        <p:nvSpPr>
          <p:cNvPr name="AutoShape 13" id="13"/>
          <p:cNvSpPr/>
          <p:nvPr/>
        </p:nvSpPr>
        <p:spPr>
          <a:xfrm flipV="true">
            <a:off x="9431800" y="14287"/>
            <a:ext cx="0" cy="10287000"/>
          </a:xfrm>
          <a:prstGeom prst="line">
            <a:avLst/>
          </a:prstGeom>
          <a:ln cap="flat" w="9525">
            <a:solidFill>
              <a:srgbClr val="000000"/>
            </a:solidFill>
            <a:prstDash val="solid"/>
            <a:headEnd type="none" len="sm" w="sm"/>
            <a:tailEnd type="none" len="sm" w="sm"/>
          </a:ln>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C2D6C6"/>
        </a:solidFill>
      </p:bgPr>
    </p:bg>
    <p:spTree>
      <p:nvGrpSpPr>
        <p:cNvPr id="1" name=""/>
        <p:cNvGrpSpPr/>
        <p:nvPr/>
      </p:nvGrpSpPr>
      <p:grpSpPr>
        <a:xfrm>
          <a:off x="0" y="0"/>
          <a:ext cx="0" cy="0"/>
          <a:chOff x="0" y="0"/>
          <a:chExt cx="0" cy="0"/>
        </a:xfrm>
      </p:grpSpPr>
      <p:sp>
        <p:nvSpPr>
          <p:cNvPr name="Freeform 2" id="2"/>
          <p:cNvSpPr/>
          <p:nvPr/>
        </p:nvSpPr>
        <p:spPr>
          <a:xfrm flipH="false" flipV="false" rot="0">
            <a:off x="-85433" y="0"/>
            <a:ext cx="5171783" cy="5143500"/>
          </a:xfrm>
          <a:custGeom>
            <a:avLst/>
            <a:gdLst/>
            <a:ahLst/>
            <a:cxnLst/>
            <a:rect r="r" b="b" t="t" l="l"/>
            <a:pathLst>
              <a:path h="5143500" w="5171783">
                <a:moveTo>
                  <a:pt x="0" y="0"/>
                </a:moveTo>
                <a:lnTo>
                  <a:pt x="5171783" y="0"/>
                </a:lnTo>
                <a:lnTo>
                  <a:pt x="5171783" y="5143500"/>
                </a:lnTo>
                <a:lnTo>
                  <a:pt x="0" y="5143500"/>
                </a:lnTo>
                <a:lnTo>
                  <a:pt x="0" y="0"/>
                </a:lnTo>
                <a:close/>
              </a:path>
            </a:pathLst>
          </a:custGeom>
          <a:blipFill>
            <a:blip r:embed="rId2"/>
            <a:stretch>
              <a:fillRect l="0" t="0" r="0" b="0"/>
            </a:stretch>
          </a:blipFill>
        </p:spPr>
      </p:sp>
      <p:sp>
        <p:nvSpPr>
          <p:cNvPr name="Freeform 3" id="3"/>
          <p:cNvSpPr/>
          <p:nvPr/>
        </p:nvSpPr>
        <p:spPr>
          <a:xfrm flipH="false" flipV="false" rot="0">
            <a:off x="13255814" y="5565394"/>
            <a:ext cx="5032186" cy="4721606"/>
          </a:xfrm>
          <a:custGeom>
            <a:avLst/>
            <a:gdLst/>
            <a:ahLst/>
            <a:cxnLst/>
            <a:rect r="r" b="b" t="t" l="l"/>
            <a:pathLst>
              <a:path h="4721606" w="5032186">
                <a:moveTo>
                  <a:pt x="0" y="0"/>
                </a:moveTo>
                <a:lnTo>
                  <a:pt x="5032186" y="0"/>
                </a:lnTo>
                <a:lnTo>
                  <a:pt x="5032186" y="4721606"/>
                </a:lnTo>
                <a:lnTo>
                  <a:pt x="0" y="4721606"/>
                </a:lnTo>
                <a:lnTo>
                  <a:pt x="0" y="0"/>
                </a:lnTo>
                <a:close/>
              </a:path>
            </a:pathLst>
          </a:custGeom>
          <a:blipFill>
            <a:blip r:embed="rId3"/>
            <a:stretch>
              <a:fillRect l="0" t="0" r="0" b="0"/>
            </a:stretch>
          </a:blipFill>
        </p:spPr>
      </p:sp>
      <p:sp>
        <p:nvSpPr>
          <p:cNvPr name="AutoShape 4" id="4"/>
          <p:cNvSpPr/>
          <p:nvPr/>
        </p:nvSpPr>
        <p:spPr>
          <a:xfrm>
            <a:off x="0" y="5404766"/>
            <a:ext cx="18288000"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9598726" y="1028700"/>
            <a:ext cx="7314177" cy="2953396"/>
            <a:chOff x="0" y="0"/>
            <a:chExt cx="9752236" cy="3937861"/>
          </a:xfrm>
        </p:grpSpPr>
        <p:sp>
          <p:nvSpPr>
            <p:cNvPr name="TextBox 6" id="6"/>
            <p:cNvSpPr txBox="true"/>
            <p:nvPr/>
          </p:nvSpPr>
          <p:spPr>
            <a:xfrm rot="0">
              <a:off x="0" y="-47625"/>
              <a:ext cx="9752236" cy="1393825"/>
            </a:xfrm>
            <a:prstGeom prst="rect">
              <a:avLst/>
            </a:prstGeom>
          </p:spPr>
          <p:txBody>
            <a:bodyPr anchor="t" rtlCol="false" tIns="0" lIns="0" bIns="0" rIns="0">
              <a:spAutoFit/>
            </a:bodyPr>
            <a:lstStyle/>
            <a:p>
              <a:pPr algn="l" marL="0" indent="0" lvl="0">
                <a:lnSpc>
                  <a:spcPts val="3981"/>
                </a:lnSpc>
                <a:spcBef>
                  <a:spcPct val="0"/>
                </a:spcBef>
              </a:pPr>
              <a:r>
                <a:rPr lang="en-US" sz="3318">
                  <a:solidFill>
                    <a:srgbClr val="000000"/>
                  </a:solidFill>
                  <a:latin typeface="Horizon"/>
                  <a:ea typeface="Horizon"/>
                  <a:cs typeface="Horizon"/>
                  <a:sym typeface="Horizon"/>
                </a:rPr>
                <a:t>ADmin dashboard (reports section)</a:t>
              </a:r>
            </a:p>
          </p:txBody>
        </p:sp>
        <p:sp>
          <p:nvSpPr>
            <p:cNvPr name="TextBox 7" id="7"/>
            <p:cNvSpPr txBox="true"/>
            <p:nvPr/>
          </p:nvSpPr>
          <p:spPr>
            <a:xfrm rot="0">
              <a:off x="0" y="1736317"/>
              <a:ext cx="9752236" cy="2201544"/>
            </a:xfrm>
            <a:prstGeom prst="rect">
              <a:avLst/>
            </a:prstGeom>
          </p:spPr>
          <p:txBody>
            <a:bodyPr anchor="t" rtlCol="false" tIns="0" lIns="0" bIns="0" rIns="0">
              <a:spAutoFit/>
            </a:bodyPr>
            <a:lstStyle/>
            <a:p>
              <a:pPr algn="l" marL="0" indent="0" lvl="0">
                <a:lnSpc>
                  <a:spcPts val="3360"/>
                </a:lnSpc>
                <a:spcBef>
                  <a:spcPct val="0"/>
                </a:spcBef>
              </a:pPr>
              <a:r>
                <a:rPr lang="en-US" sz="2400">
                  <a:solidFill>
                    <a:srgbClr val="000000"/>
                  </a:solidFill>
                  <a:latin typeface="Archivo Black"/>
                  <a:ea typeface="Archivo Black"/>
                  <a:cs typeface="Archivo Black"/>
                  <a:sym typeface="Archivo Black"/>
                </a:rPr>
                <a:t>Here the admin can download reports of the projects. Can se the overall trends and analytics of the projects based on the sdg goals as well.</a:t>
              </a:r>
            </a:p>
          </p:txBody>
        </p:sp>
      </p:grpSp>
      <p:grpSp>
        <p:nvGrpSpPr>
          <p:cNvPr name="Group 8" id="8"/>
          <p:cNvGrpSpPr/>
          <p:nvPr/>
        </p:nvGrpSpPr>
        <p:grpSpPr>
          <a:xfrm rot="0">
            <a:off x="1028700" y="6753982"/>
            <a:ext cx="8115300" cy="3027056"/>
            <a:chOff x="0" y="0"/>
            <a:chExt cx="10820400" cy="4036075"/>
          </a:xfrm>
        </p:grpSpPr>
        <p:sp>
          <p:nvSpPr>
            <p:cNvPr name="TextBox 9" id="9"/>
            <p:cNvSpPr txBox="true"/>
            <p:nvPr/>
          </p:nvSpPr>
          <p:spPr>
            <a:xfrm rot="0">
              <a:off x="0" y="-47625"/>
              <a:ext cx="10820400" cy="1393825"/>
            </a:xfrm>
            <a:prstGeom prst="rect">
              <a:avLst/>
            </a:prstGeom>
          </p:spPr>
          <p:txBody>
            <a:bodyPr anchor="t" rtlCol="false" tIns="0" lIns="0" bIns="0" rIns="0">
              <a:spAutoFit/>
            </a:bodyPr>
            <a:lstStyle/>
            <a:p>
              <a:pPr algn="l" marL="0" indent="0" lvl="0">
                <a:lnSpc>
                  <a:spcPts val="3981"/>
                </a:lnSpc>
                <a:spcBef>
                  <a:spcPct val="0"/>
                </a:spcBef>
              </a:pPr>
              <a:r>
                <a:rPr lang="en-US" sz="3318">
                  <a:solidFill>
                    <a:srgbClr val="000000"/>
                  </a:solidFill>
                  <a:latin typeface="Horizon"/>
                  <a:ea typeface="Horizon"/>
                  <a:cs typeface="Horizon"/>
                  <a:sym typeface="Horizon"/>
                </a:rPr>
                <a:t>ADmin dashboard (SDG MAPPING section)</a:t>
              </a:r>
            </a:p>
          </p:txBody>
        </p:sp>
        <p:sp>
          <p:nvSpPr>
            <p:cNvPr name="TextBox 10" id="10"/>
            <p:cNvSpPr txBox="true"/>
            <p:nvPr/>
          </p:nvSpPr>
          <p:spPr>
            <a:xfrm rot="0">
              <a:off x="0" y="1717267"/>
              <a:ext cx="10820400" cy="2318807"/>
            </a:xfrm>
            <a:prstGeom prst="rect">
              <a:avLst/>
            </a:prstGeom>
          </p:spPr>
          <p:txBody>
            <a:bodyPr anchor="t" rtlCol="false" tIns="0" lIns="0" bIns="0" rIns="0">
              <a:spAutoFit/>
            </a:bodyPr>
            <a:lstStyle/>
            <a:p>
              <a:pPr algn="l" marL="0" indent="0" lvl="0">
                <a:lnSpc>
                  <a:spcPts val="3500"/>
                </a:lnSpc>
                <a:spcBef>
                  <a:spcPct val="0"/>
                </a:spcBef>
              </a:pPr>
              <a:r>
                <a:rPr lang="en-US" sz="2500">
                  <a:solidFill>
                    <a:srgbClr val="000000"/>
                  </a:solidFill>
                  <a:latin typeface="Archivo Black"/>
                  <a:ea typeface="Archivo Black"/>
                  <a:cs typeface="Archivo Black"/>
                  <a:sym typeface="Archivo Black"/>
                </a:rPr>
                <a:t>Here the admin can download reports of the projects. Can se the overall trends and analytics of the projects based on the sdg goals as well.</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C2D6C6"/>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5171783" cy="5143500"/>
          </a:xfrm>
          <a:custGeom>
            <a:avLst/>
            <a:gdLst/>
            <a:ahLst/>
            <a:cxnLst/>
            <a:rect r="r" b="b" t="t" l="l"/>
            <a:pathLst>
              <a:path h="5143500" w="5171783">
                <a:moveTo>
                  <a:pt x="0" y="0"/>
                </a:moveTo>
                <a:lnTo>
                  <a:pt x="5171783" y="0"/>
                </a:lnTo>
                <a:lnTo>
                  <a:pt x="5171783" y="5143500"/>
                </a:lnTo>
                <a:lnTo>
                  <a:pt x="0" y="5143500"/>
                </a:lnTo>
                <a:lnTo>
                  <a:pt x="0" y="0"/>
                </a:lnTo>
                <a:close/>
              </a:path>
            </a:pathLst>
          </a:custGeom>
          <a:blipFill>
            <a:blip r:embed="rId2"/>
            <a:stretch>
              <a:fillRect l="-6044" t="0" r="-6044" b="0"/>
            </a:stretch>
          </a:blipFill>
        </p:spPr>
      </p:sp>
      <p:sp>
        <p:nvSpPr>
          <p:cNvPr name="Freeform 3" id="3"/>
          <p:cNvSpPr/>
          <p:nvPr/>
        </p:nvSpPr>
        <p:spPr>
          <a:xfrm flipH="false" flipV="false" rot="0">
            <a:off x="11592898" y="5622683"/>
            <a:ext cx="6695102" cy="4607029"/>
          </a:xfrm>
          <a:custGeom>
            <a:avLst/>
            <a:gdLst/>
            <a:ahLst/>
            <a:cxnLst/>
            <a:rect r="r" b="b" t="t" l="l"/>
            <a:pathLst>
              <a:path h="4607029" w="6695102">
                <a:moveTo>
                  <a:pt x="0" y="0"/>
                </a:moveTo>
                <a:lnTo>
                  <a:pt x="6695102" y="0"/>
                </a:lnTo>
                <a:lnTo>
                  <a:pt x="6695102" y="4607028"/>
                </a:lnTo>
                <a:lnTo>
                  <a:pt x="0" y="4607028"/>
                </a:lnTo>
                <a:lnTo>
                  <a:pt x="0" y="0"/>
                </a:lnTo>
                <a:close/>
              </a:path>
            </a:pathLst>
          </a:custGeom>
          <a:blipFill>
            <a:blip r:embed="rId3"/>
            <a:stretch>
              <a:fillRect l="-599" t="0" r="-27260" b="0"/>
            </a:stretch>
          </a:blipFill>
        </p:spPr>
      </p:sp>
      <p:sp>
        <p:nvSpPr>
          <p:cNvPr name="AutoShape 4" id="4"/>
          <p:cNvSpPr/>
          <p:nvPr/>
        </p:nvSpPr>
        <p:spPr>
          <a:xfrm>
            <a:off x="0" y="5404766"/>
            <a:ext cx="18288000"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9598726" y="1028700"/>
            <a:ext cx="7314177" cy="2138691"/>
            <a:chOff x="0" y="0"/>
            <a:chExt cx="9752236" cy="2851588"/>
          </a:xfrm>
        </p:grpSpPr>
        <p:sp>
          <p:nvSpPr>
            <p:cNvPr name="TextBox 6" id="6"/>
            <p:cNvSpPr txBox="true"/>
            <p:nvPr/>
          </p:nvSpPr>
          <p:spPr>
            <a:xfrm rot="0">
              <a:off x="0" y="-47625"/>
              <a:ext cx="9752236" cy="720725"/>
            </a:xfrm>
            <a:prstGeom prst="rect">
              <a:avLst/>
            </a:prstGeom>
          </p:spPr>
          <p:txBody>
            <a:bodyPr anchor="t" rtlCol="false" tIns="0" lIns="0" bIns="0" rIns="0">
              <a:spAutoFit/>
            </a:bodyPr>
            <a:lstStyle/>
            <a:p>
              <a:pPr algn="l" marL="0" indent="0" lvl="0">
                <a:lnSpc>
                  <a:spcPts val="3981"/>
                </a:lnSpc>
                <a:spcBef>
                  <a:spcPct val="0"/>
                </a:spcBef>
              </a:pPr>
              <a:r>
                <a:rPr lang="en-US" sz="3318">
                  <a:solidFill>
                    <a:srgbClr val="000000"/>
                  </a:solidFill>
                  <a:latin typeface="Horizon"/>
                  <a:ea typeface="Horizon"/>
                  <a:cs typeface="Horizon"/>
                  <a:sym typeface="Horizon"/>
                </a:rPr>
                <a:t>upload project</a:t>
              </a:r>
            </a:p>
          </p:txBody>
        </p:sp>
        <p:sp>
          <p:nvSpPr>
            <p:cNvPr name="TextBox 7" id="7"/>
            <p:cNvSpPr txBox="true"/>
            <p:nvPr/>
          </p:nvSpPr>
          <p:spPr>
            <a:xfrm rot="0">
              <a:off x="0" y="1044167"/>
              <a:ext cx="9752236" cy="1807421"/>
            </a:xfrm>
            <a:prstGeom prst="rect">
              <a:avLst/>
            </a:prstGeom>
          </p:spPr>
          <p:txBody>
            <a:bodyPr anchor="t" rtlCol="false" tIns="0" lIns="0" bIns="0" rIns="0">
              <a:spAutoFit/>
            </a:bodyPr>
            <a:lstStyle/>
            <a:p>
              <a:pPr algn="l" marL="0" indent="0" lvl="0">
                <a:lnSpc>
                  <a:spcPts val="3640"/>
                </a:lnSpc>
                <a:spcBef>
                  <a:spcPct val="0"/>
                </a:spcBef>
              </a:pPr>
              <a:r>
                <a:rPr lang="en-US" sz="2600">
                  <a:solidFill>
                    <a:srgbClr val="000000"/>
                  </a:solidFill>
                  <a:latin typeface="Archivo Black"/>
                  <a:ea typeface="Archivo Black"/>
                  <a:cs typeface="Archivo Black"/>
                  <a:sym typeface="Archivo Black"/>
                </a:rPr>
                <a:t>Here the user uploads the projects by providing the required details of the project.</a:t>
              </a:r>
            </a:p>
          </p:txBody>
        </p:sp>
      </p:grpSp>
      <p:grpSp>
        <p:nvGrpSpPr>
          <p:cNvPr name="Group 8" id="8"/>
          <p:cNvGrpSpPr/>
          <p:nvPr/>
        </p:nvGrpSpPr>
        <p:grpSpPr>
          <a:xfrm rot="0">
            <a:off x="1028700" y="6753982"/>
            <a:ext cx="8115300" cy="2250451"/>
            <a:chOff x="0" y="0"/>
            <a:chExt cx="10820400" cy="3000601"/>
          </a:xfrm>
        </p:grpSpPr>
        <p:sp>
          <p:nvSpPr>
            <p:cNvPr name="TextBox 9" id="9"/>
            <p:cNvSpPr txBox="true"/>
            <p:nvPr/>
          </p:nvSpPr>
          <p:spPr>
            <a:xfrm rot="0">
              <a:off x="0" y="-47625"/>
              <a:ext cx="10820400" cy="2066925"/>
            </a:xfrm>
            <a:prstGeom prst="rect">
              <a:avLst/>
            </a:prstGeom>
          </p:spPr>
          <p:txBody>
            <a:bodyPr anchor="t" rtlCol="false" tIns="0" lIns="0" bIns="0" rIns="0">
              <a:spAutoFit/>
            </a:bodyPr>
            <a:lstStyle/>
            <a:p>
              <a:pPr algn="l" marL="0" indent="0" lvl="0">
                <a:lnSpc>
                  <a:spcPts val="3981"/>
                </a:lnSpc>
                <a:spcBef>
                  <a:spcPct val="0"/>
                </a:spcBef>
              </a:pPr>
              <a:r>
                <a:rPr lang="en-US" sz="3318">
                  <a:solidFill>
                    <a:srgbClr val="000000"/>
                  </a:solidFill>
                  <a:latin typeface="Horizon"/>
                  <a:ea typeface="Horizon"/>
                  <a:cs typeface="Horizon"/>
                  <a:sym typeface="Horizon"/>
                </a:rPr>
                <a:t>ADmin dashboard (user management section)</a:t>
              </a:r>
            </a:p>
          </p:txBody>
        </p:sp>
        <p:sp>
          <p:nvSpPr>
            <p:cNvPr name="TextBox 10" id="10"/>
            <p:cNvSpPr txBox="true"/>
            <p:nvPr/>
          </p:nvSpPr>
          <p:spPr>
            <a:xfrm rot="0">
              <a:off x="0" y="2399892"/>
              <a:ext cx="10820400" cy="600709"/>
            </a:xfrm>
            <a:prstGeom prst="rect">
              <a:avLst/>
            </a:prstGeom>
          </p:spPr>
          <p:txBody>
            <a:bodyPr anchor="t" rtlCol="false" tIns="0" lIns="0" bIns="0" rIns="0">
              <a:spAutoFit/>
            </a:bodyPr>
            <a:lstStyle/>
            <a:p>
              <a:pPr algn="l" marL="0" indent="0" lvl="0">
                <a:lnSpc>
                  <a:spcPts val="3780"/>
                </a:lnSpc>
                <a:spcBef>
                  <a:spcPct val="0"/>
                </a:spcBef>
              </a:pPr>
              <a:r>
                <a:rPr lang="en-US" sz="2700">
                  <a:solidFill>
                    <a:srgbClr val="000000"/>
                  </a:solidFill>
                  <a:latin typeface="Archivo Black"/>
                  <a:ea typeface="Archivo Black"/>
                  <a:cs typeface="Archivo Black"/>
                  <a:sym typeface="Archivo Black"/>
                </a:rPr>
                <a:t>Here the admin can view and delete users </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C2D6C6"/>
        </a:solidFill>
      </p:bgPr>
    </p:bg>
    <p:spTree>
      <p:nvGrpSpPr>
        <p:cNvPr id="1" name=""/>
        <p:cNvGrpSpPr/>
        <p:nvPr/>
      </p:nvGrpSpPr>
      <p:grpSpPr>
        <a:xfrm>
          <a:off x="0" y="0"/>
          <a:ext cx="0" cy="0"/>
          <a:chOff x="0" y="0"/>
          <a:chExt cx="0" cy="0"/>
        </a:xfrm>
      </p:grpSpPr>
      <p:sp>
        <p:nvSpPr>
          <p:cNvPr name="Freeform 2" id="2"/>
          <p:cNvSpPr/>
          <p:nvPr/>
        </p:nvSpPr>
        <p:spPr>
          <a:xfrm flipH="false" flipV="false" rot="0">
            <a:off x="0" y="0"/>
            <a:ext cx="5171783" cy="5143500"/>
          </a:xfrm>
          <a:custGeom>
            <a:avLst/>
            <a:gdLst/>
            <a:ahLst/>
            <a:cxnLst/>
            <a:rect r="r" b="b" t="t" l="l"/>
            <a:pathLst>
              <a:path h="5143500" w="5171783">
                <a:moveTo>
                  <a:pt x="0" y="0"/>
                </a:moveTo>
                <a:lnTo>
                  <a:pt x="5171783" y="0"/>
                </a:lnTo>
                <a:lnTo>
                  <a:pt x="5171783" y="5143500"/>
                </a:lnTo>
                <a:lnTo>
                  <a:pt x="0" y="5143500"/>
                </a:lnTo>
                <a:lnTo>
                  <a:pt x="0" y="0"/>
                </a:lnTo>
                <a:close/>
              </a:path>
            </a:pathLst>
          </a:custGeom>
          <a:blipFill>
            <a:blip r:embed="rId2"/>
            <a:stretch>
              <a:fillRect l="0" t="-13859" r="0" b="-13859"/>
            </a:stretch>
          </a:blipFill>
        </p:spPr>
      </p:sp>
      <p:sp>
        <p:nvSpPr>
          <p:cNvPr name="Freeform 3" id="3"/>
          <p:cNvSpPr/>
          <p:nvPr/>
        </p:nvSpPr>
        <p:spPr>
          <a:xfrm flipH="false" flipV="false" rot="0">
            <a:off x="11592898" y="5622683"/>
            <a:ext cx="6695102" cy="4607029"/>
          </a:xfrm>
          <a:custGeom>
            <a:avLst/>
            <a:gdLst/>
            <a:ahLst/>
            <a:cxnLst/>
            <a:rect r="r" b="b" t="t" l="l"/>
            <a:pathLst>
              <a:path h="4607029" w="6695102">
                <a:moveTo>
                  <a:pt x="0" y="0"/>
                </a:moveTo>
                <a:lnTo>
                  <a:pt x="6695102" y="0"/>
                </a:lnTo>
                <a:lnTo>
                  <a:pt x="6695102" y="4607028"/>
                </a:lnTo>
                <a:lnTo>
                  <a:pt x="0" y="4607028"/>
                </a:lnTo>
                <a:lnTo>
                  <a:pt x="0" y="0"/>
                </a:lnTo>
                <a:close/>
              </a:path>
            </a:pathLst>
          </a:custGeom>
          <a:blipFill>
            <a:blip r:embed="rId3"/>
            <a:stretch>
              <a:fillRect l="-13288" t="0" r="-13288" b="0"/>
            </a:stretch>
          </a:blipFill>
        </p:spPr>
      </p:sp>
      <p:sp>
        <p:nvSpPr>
          <p:cNvPr name="AutoShape 4" id="4"/>
          <p:cNvSpPr/>
          <p:nvPr/>
        </p:nvSpPr>
        <p:spPr>
          <a:xfrm>
            <a:off x="0" y="5404766"/>
            <a:ext cx="18288000"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9598726" y="1028700"/>
            <a:ext cx="7314177" cy="1717051"/>
            <a:chOff x="0" y="0"/>
            <a:chExt cx="9752236" cy="2289401"/>
          </a:xfrm>
        </p:grpSpPr>
        <p:sp>
          <p:nvSpPr>
            <p:cNvPr name="TextBox 6" id="6"/>
            <p:cNvSpPr txBox="true"/>
            <p:nvPr/>
          </p:nvSpPr>
          <p:spPr>
            <a:xfrm rot="0">
              <a:off x="0" y="-47625"/>
              <a:ext cx="9752236" cy="720725"/>
            </a:xfrm>
            <a:prstGeom prst="rect">
              <a:avLst/>
            </a:prstGeom>
          </p:spPr>
          <p:txBody>
            <a:bodyPr anchor="t" rtlCol="false" tIns="0" lIns="0" bIns="0" rIns="0">
              <a:spAutoFit/>
            </a:bodyPr>
            <a:lstStyle/>
            <a:p>
              <a:pPr algn="l" marL="0" indent="0" lvl="0">
                <a:lnSpc>
                  <a:spcPts val="3981"/>
                </a:lnSpc>
                <a:spcBef>
                  <a:spcPct val="0"/>
                </a:spcBef>
              </a:pPr>
              <a:r>
                <a:rPr lang="en-US" sz="3318">
                  <a:solidFill>
                    <a:srgbClr val="000000"/>
                  </a:solidFill>
                  <a:latin typeface="Horizon"/>
                  <a:ea typeface="Horizon"/>
                  <a:cs typeface="Horizon"/>
                  <a:sym typeface="Horizon"/>
                </a:rPr>
                <a:t>sign up page</a:t>
              </a:r>
            </a:p>
          </p:txBody>
        </p:sp>
        <p:sp>
          <p:nvSpPr>
            <p:cNvPr name="TextBox 7" id="7"/>
            <p:cNvSpPr txBox="true"/>
            <p:nvPr/>
          </p:nvSpPr>
          <p:spPr>
            <a:xfrm rot="0">
              <a:off x="0" y="1053692"/>
              <a:ext cx="9752236" cy="1235709"/>
            </a:xfrm>
            <a:prstGeom prst="rect">
              <a:avLst/>
            </a:prstGeom>
          </p:spPr>
          <p:txBody>
            <a:bodyPr anchor="t" rtlCol="false" tIns="0" lIns="0" bIns="0" rIns="0">
              <a:spAutoFit/>
            </a:bodyPr>
            <a:lstStyle/>
            <a:p>
              <a:pPr algn="l" marL="0" indent="0" lvl="0">
                <a:lnSpc>
                  <a:spcPts val="3780"/>
                </a:lnSpc>
                <a:spcBef>
                  <a:spcPct val="0"/>
                </a:spcBef>
              </a:pPr>
              <a:r>
                <a:rPr lang="en-US" sz="2700">
                  <a:solidFill>
                    <a:srgbClr val="000000"/>
                  </a:solidFill>
                  <a:latin typeface="Archivo Black"/>
                  <a:ea typeface="Archivo Black"/>
                  <a:cs typeface="Archivo Black"/>
                  <a:sym typeface="Archivo Black"/>
                </a:rPr>
                <a:t>Here the user signs up by providing the required creadentials</a:t>
              </a:r>
            </a:p>
          </p:txBody>
        </p:sp>
      </p:grpSp>
      <p:grpSp>
        <p:nvGrpSpPr>
          <p:cNvPr name="Group 8" id="8"/>
          <p:cNvGrpSpPr/>
          <p:nvPr/>
        </p:nvGrpSpPr>
        <p:grpSpPr>
          <a:xfrm rot="0">
            <a:off x="1028700" y="6753982"/>
            <a:ext cx="8115300" cy="1681491"/>
            <a:chOff x="0" y="0"/>
            <a:chExt cx="10820400" cy="2241988"/>
          </a:xfrm>
        </p:grpSpPr>
        <p:sp>
          <p:nvSpPr>
            <p:cNvPr name="TextBox 9" id="9"/>
            <p:cNvSpPr txBox="true"/>
            <p:nvPr/>
          </p:nvSpPr>
          <p:spPr>
            <a:xfrm rot="0">
              <a:off x="0" y="-47625"/>
              <a:ext cx="10820400" cy="720725"/>
            </a:xfrm>
            <a:prstGeom prst="rect">
              <a:avLst/>
            </a:prstGeom>
          </p:spPr>
          <p:txBody>
            <a:bodyPr anchor="t" rtlCol="false" tIns="0" lIns="0" bIns="0" rIns="0">
              <a:spAutoFit/>
            </a:bodyPr>
            <a:lstStyle/>
            <a:p>
              <a:pPr algn="l" marL="0" indent="0" lvl="0">
                <a:lnSpc>
                  <a:spcPts val="3981"/>
                </a:lnSpc>
                <a:spcBef>
                  <a:spcPct val="0"/>
                </a:spcBef>
              </a:pPr>
              <a:r>
                <a:rPr lang="en-US" sz="3318">
                  <a:solidFill>
                    <a:srgbClr val="000000"/>
                  </a:solidFill>
                  <a:latin typeface="Horizon"/>
                  <a:ea typeface="Horizon"/>
                  <a:cs typeface="Horizon"/>
                  <a:sym typeface="Horizon"/>
                </a:rPr>
                <a:t>user profile</a:t>
              </a:r>
            </a:p>
          </p:txBody>
        </p:sp>
        <p:sp>
          <p:nvSpPr>
            <p:cNvPr name="TextBox 10" id="10"/>
            <p:cNvSpPr txBox="true"/>
            <p:nvPr/>
          </p:nvSpPr>
          <p:spPr>
            <a:xfrm rot="0">
              <a:off x="0" y="1044167"/>
              <a:ext cx="10820400" cy="1197821"/>
            </a:xfrm>
            <a:prstGeom prst="rect">
              <a:avLst/>
            </a:prstGeom>
          </p:spPr>
          <p:txBody>
            <a:bodyPr anchor="t" rtlCol="false" tIns="0" lIns="0" bIns="0" rIns="0">
              <a:spAutoFit/>
            </a:bodyPr>
            <a:lstStyle/>
            <a:p>
              <a:pPr algn="l" marL="0" indent="0" lvl="0">
                <a:lnSpc>
                  <a:spcPts val="3640"/>
                </a:lnSpc>
                <a:spcBef>
                  <a:spcPct val="0"/>
                </a:spcBef>
              </a:pPr>
              <a:r>
                <a:rPr lang="en-US" sz="2600">
                  <a:solidFill>
                    <a:srgbClr val="000000"/>
                  </a:solidFill>
                  <a:latin typeface="Archivo Black"/>
                  <a:ea typeface="Archivo Black"/>
                  <a:cs typeface="Archivo Black"/>
                  <a:sym typeface="Archivo Black"/>
                </a:rPr>
                <a:t>Here users can edit/can make changes to thier profile </a:t>
              </a: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DAGmGr7tlIQ</dc:identifier>
  <dcterms:modified xsi:type="dcterms:W3CDTF">2011-08-01T06:04:30Z</dcterms:modified>
  <cp:revision>1</cp:revision>
  <dc:title>BrightBuilds</dc:title>
</cp:coreProperties>
</file>