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78a7b3f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78a7b3f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e78a7b3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e78a7b3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78a7b3f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78a7b3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78a7b3f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78a7b3f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e78a7b3f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e78a7b3f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78a7b3f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78a7b3f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e78a7b3f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e78a7b3f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e78a7b3f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e78a7b3f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78a7b3f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78a7b3f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Census Insight: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Adult Income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19,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accurately predict the income level of an </a:t>
            </a:r>
            <a:br>
              <a:rPr lang="en"/>
            </a:br>
            <a:r>
              <a:rPr lang="en"/>
              <a:t>adult in the US with an error of  &lt; 12%.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 to predict expenses, savings, and taxes.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Enables tailored marketing to demographics </a:t>
            </a:r>
            <a:br>
              <a:rPr lang="en"/>
            </a:br>
            <a:r>
              <a:rPr lang="en"/>
              <a:t>according to expenses.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future: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more representative data of minorities &amp; immigrants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adding more income tiers, changing from </a:t>
            </a:r>
            <a:br>
              <a:rPr lang="en"/>
            </a:br>
            <a:r>
              <a:rPr lang="en"/>
              <a:t>binary classification to a new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Americans income-to-expense ratio varies by income level.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factors will allow us to accurately predict the annual </a:t>
            </a:r>
            <a:br>
              <a:rPr lang="en"/>
            </a:br>
            <a:r>
              <a:rPr lang="en"/>
              <a:t>income of adults in the US?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can predict income, we can predict expenditure.</a:t>
            </a:r>
            <a:br>
              <a:rPr lang="en"/>
            </a:b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280600" y="4568875"/>
            <a:ext cx="27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*Desjardins, https://www.visualcapitalist.com/how-americans-make-spend-money/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50" y="2862275"/>
            <a:ext cx="2783835" cy="154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450" y="2862275"/>
            <a:ext cx="2768100" cy="1548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825" y="2862275"/>
            <a:ext cx="2776860" cy="15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Methodology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the data to be categorical in nature.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categorical model with a </a:t>
            </a:r>
            <a:br>
              <a:rPr lang="en"/>
            </a:br>
            <a:r>
              <a:rPr lang="en"/>
              <a:t>RandomForest algorithm.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model to correctly categorize the </a:t>
            </a:r>
            <a:br>
              <a:rPr lang="en"/>
            </a:br>
            <a:r>
              <a:rPr lang="en"/>
              <a:t>income level of adults.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250" y="1152475"/>
            <a:ext cx="3500050" cy="282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Income: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assigned &lt;= $50k/year, </a:t>
            </a:r>
            <a:br>
              <a:rPr lang="en"/>
            </a:br>
            <a:r>
              <a:rPr lang="en"/>
              <a:t>1 assigned &gt;$50k/year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cleaned into 3 categories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difference and representation in </a:t>
            </a:r>
            <a:br>
              <a:rPr lang="en"/>
            </a:br>
            <a:r>
              <a:rPr lang="en"/>
              <a:t>l</a:t>
            </a:r>
            <a:r>
              <a:rPr lang="en"/>
              <a:t>ower/higher education extremes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Marital status simplified to binary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variation in income via technical status </a:t>
            </a:r>
            <a:br>
              <a:rPr lang="en"/>
            </a:br>
            <a:r>
              <a:rPr lang="en"/>
              <a:t>(ex: “widowed” vs. “never married” have </a:t>
            </a:r>
            <a:br>
              <a:rPr lang="en"/>
            </a:br>
            <a:r>
              <a:rPr lang="en"/>
              <a:t>similar income ratios)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767600" y="1292325"/>
            <a:ext cx="4019400" cy="30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50354" l="0" r="0" t="0"/>
          <a:stretch/>
        </p:blipFill>
        <p:spPr>
          <a:xfrm>
            <a:off x="4800600" y="1317575"/>
            <a:ext cx="3909225" cy="29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(cont.)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500" y="1152475"/>
            <a:ext cx="85206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 &amp; native country - </a:t>
            </a:r>
            <a:br>
              <a:rPr lang="en"/>
            </a:br>
            <a:r>
              <a:rPr lang="en"/>
              <a:t>Not enough data representation</a:t>
            </a:r>
            <a:br>
              <a:rPr lang="en"/>
            </a:br>
            <a:r>
              <a:rPr lang="en"/>
              <a:t>to be reliable in categorical model.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and relationship show </a:t>
            </a:r>
            <a:br>
              <a:rPr lang="en"/>
            </a:br>
            <a:r>
              <a:rPr lang="en"/>
              <a:t>strong trends in relation to income.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Relationship is in regards to others </a:t>
            </a:r>
            <a:br>
              <a:rPr lang="en"/>
            </a:br>
            <a:r>
              <a:rPr lang="en"/>
              <a:t>in the home.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767600" y="1292325"/>
            <a:ext cx="4019400" cy="30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50320"/>
          <a:stretch/>
        </p:blipFill>
        <p:spPr>
          <a:xfrm>
            <a:off x="4767600" y="1266849"/>
            <a:ext cx="3917674" cy="300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(cont.)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375"/>
            <a:ext cx="8520600" cy="3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shows strong correlation to income values; with</a:t>
            </a:r>
            <a:br>
              <a:rPr lang="en"/>
            </a:br>
            <a:r>
              <a:rPr lang="en"/>
              <a:t>a tail to the outlier ages of 70+</a:t>
            </a:r>
            <a:r>
              <a:rPr lang="en"/>
              <a:t>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the 1% outliers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Hours-per-week is focused in on an average of 40;</a:t>
            </a:r>
            <a:br>
              <a:rPr lang="en"/>
            </a:br>
            <a:r>
              <a:rPr lang="en"/>
              <a:t>a</a:t>
            </a:r>
            <a:r>
              <a:rPr lang="en"/>
              <a:t>s expected.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 40 hours/week not conducive with making &gt;$50k?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196350" y="1197075"/>
            <a:ext cx="2590800" cy="3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345" y="1246325"/>
            <a:ext cx="2206300" cy="19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150" y="3213722"/>
            <a:ext cx="2255500" cy="15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4323100" y="1330425"/>
            <a:ext cx="4387800" cy="28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Identification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feature has a higher score</a:t>
            </a:r>
            <a:br>
              <a:rPr lang="en"/>
            </a:br>
            <a:r>
              <a:rPr lang="en"/>
              <a:t>t</a:t>
            </a:r>
            <a:r>
              <a:rPr lang="en"/>
              <a:t>han 30% correlation to income.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predicted, race had little </a:t>
            </a:r>
            <a:br>
              <a:rPr lang="en"/>
            </a:br>
            <a:r>
              <a:rPr lang="en"/>
              <a:t>value in predicting income from</a:t>
            </a:r>
            <a:br>
              <a:rPr lang="en"/>
            </a:br>
            <a:r>
              <a:rPr lang="en"/>
              <a:t>t</a:t>
            </a:r>
            <a:r>
              <a:rPr lang="en"/>
              <a:t>his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5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~ 30%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Hours-per-week ~ 15%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Marital Status ~12%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 ~ 12%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Occupation ~12%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72" y="1341388"/>
            <a:ext cx="4359375" cy="28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5421650" y="1063725"/>
            <a:ext cx="2781300" cy="36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Random Forest Model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063675"/>
            <a:ext cx="85206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80% of data, tested on 20%.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accuracy: 85%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Accuracy: 83.1%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or True Positive Rate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(TP/(TP+FN): 83%, better w/ &lt;= $50k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(TP/(FP+TN): 82%, better w/ &lt;= $50k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F1-score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(2*P*R/(P+R): 82%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a harmonic mean of precision and 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((TP+TN)/(N+P)): Overall ~83%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Percentage of total items classified correctly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00" y="2958150"/>
            <a:ext cx="2696775" cy="1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750" y="1093925"/>
            <a:ext cx="2106225" cy="17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6253500" y="1139925"/>
            <a:ext cx="2610000" cy="17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Random Forest Model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Great? Good? Bad?!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ROC-AUC Score: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Likelihood of randomly </a:t>
            </a:r>
            <a:r>
              <a:rPr lang="en"/>
              <a:t>c</a:t>
            </a:r>
            <a:r>
              <a:rPr lang="en"/>
              <a:t>hoosing a </a:t>
            </a:r>
            <a:br>
              <a:rPr lang="en"/>
            </a:br>
            <a:r>
              <a:rPr lang="en"/>
              <a:t>positive case &amp; negative </a:t>
            </a:r>
            <a:r>
              <a:rPr lang="en"/>
              <a:t>c</a:t>
            </a:r>
            <a:r>
              <a:rPr lang="en"/>
              <a:t>ase where </a:t>
            </a:r>
            <a:br>
              <a:rPr lang="en"/>
            </a:br>
            <a:r>
              <a:rPr lang="en"/>
              <a:t>the positive case outranks the </a:t>
            </a:r>
            <a:br>
              <a:rPr lang="en"/>
            </a:br>
            <a:r>
              <a:rPr lang="en"/>
              <a:t>negative case according to the </a:t>
            </a:r>
            <a:br>
              <a:rPr lang="en"/>
            </a:br>
            <a:r>
              <a:rPr lang="en"/>
              <a:t>c</a:t>
            </a:r>
            <a:r>
              <a:rPr lang="en"/>
              <a:t>lassifier.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model’s score: 88.4%; pretty good.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725" y="1152475"/>
            <a:ext cx="2563575" cy="17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450" y="1152475"/>
            <a:ext cx="1922220" cy="1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