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8" r:id="rId4"/>
    <p:sldId id="260" r:id="rId6"/>
    <p:sldId id="272" r:id="rId7"/>
    <p:sldId id="278" r:id="rId8"/>
    <p:sldId id="282" r:id="rId9"/>
    <p:sldId id="283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37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9C574-2ABF-43E3-B22D-E9466F3046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E262-7242-4FE2-993E-8916F82115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AE262-7242-4FE2-993E-8916F8211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AE262-7242-4FE2-993E-8916F8211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AE262-7242-4FE2-993E-8916F8211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8914-7157-45D0-9C8D-58D345F414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2178-7F0C-446B-AC00-D9CE96B31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8914-7157-45D0-9C8D-58D345F414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2178-7F0C-446B-AC00-D9CE96B31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8914-7157-45D0-9C8D-58D345F414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2178-7F0C-446B-AC00-D9CE96B31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5606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8914-7157-45D0-9C8D-58D345F414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2178-7F0C-446B-AC00-D9CE96B31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8914-7157-45D0-9C8D-58D345F414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2178-7F0C-446B-AC00-D9CE96B31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8914-7157-45D0-9C8D-58D345F414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2178-7F0C-446B-AC00-D9CE96B31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8914-7157-45D0-9C8D-58D345F414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2178-7F0C-446B-AC00-D9CE96B31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8914-7157-45D0-9C8D-58D345F414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2178-7F0C-446B-AC00-D9CE96B31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8914-7157-45D0-9C8D-58D345F414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2178-7F0C-446B-AC00-D9CE96B31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8914-7157-45D0-9C8D-58D345F414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2178-7F0C-446B-AC00-D9CE96B31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8914-7157-45D0-9C8D-58D345F414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2178-7F0C-446B-AC00-D9CE96B31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38914-7157-45D0-9C8D-58D345F414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C2178-7F0C-446B-AC00-D9CE96B311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03367" y="6372416"/>
            <a:ext cx="360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chemeClr val="lt1">
                    <a:lumMod val="50000"/>
                  </a:schemeClr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修德 博学 求实 创新</a:t>
            </a:r>
            <a:endParaRPr lang="zh-CN" altLang="en-US" sz="2000" b="0" i="0" dirty="0">
              <a:solidFill>
                <a:schemeClr val="lt1">
                  <a:lumMod val="50000"/>
                </a:schemeClr>
              </a:solidFill>
              <a:effectLst/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984" y="156849"/>
            <a:ext cx="2077940" cy="6220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17" y="1058545"/>
            <a:ext cx="10603230" cy="1932305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Microsoft YaHei" charset="-122"/>
                <a:ea typeface="Microsoft YaHei" charset="-122"/>
                <a:sym typeface="+mn-ea"/>
              </a:rPr>
              <a:t>Graph WaveNet for Deep </a:t>
            </a:r>
            <a:br>
              <a:rPr lang="zh-CN" altLang="en-US" sz="4800" dirty="0">
                <a:solidFill>
                  <a:schemeClr val="tx1"/>
                </a:solidFill>
                <a:latin typeface="Microsoft YaHei" charset="-122"/>
                <a:ea typeface="Microsoft YaHei" charset="-122"/>
                <a:sym typeface="+mn-ea"/>
              </a:rPr>
            </a:br>
            <a:r>
              <a:rPr lang="zh-CN" altLang="en-US" sz="4800" dirty="0">
                <a:solidFill>
                  <a:schemeClr val="tx1"/>
                </a:solidFill>
                <a:latin typeface="Microsoft YaHei" charset="-122"/>
                <a:ea typeface="Microsoft YaHei" charset="-122"/>
                <a:sym typeface="+mn-ea"/>
              </a:rPr>
              <a:t>Spatial-Temporal Graph Modeling</a:t>
            </a:r>
            <a:endParaRPr lang="zh-CN" altLang="en-US" sz="4800" dirty="0">
              <a:solidFill>
                <a:schemeClr val="tx1"/>
              </a:solidFill>
              <a:latin typeface="Microsoft YaHei" charset="-122"/>
              <a:ea typeface="Microsoft YaHei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69951" y="5965794"/>
            <a:ext cx="1362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SimSun" charset="0"/>
              </a:rPr>
              <a:t>IJCAI 2019</a:t>
            </a:r>
            <a:endParaRPr lang="en-US" altLang="zh-CN" dirty="0">
              <a:ea typeface="SimSun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" y="5120640"/>
            <a:ext cx="12192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ea typeface="SimSun" charset="0"/>
              </a:rPr>
              <a:t>基于深度时空图建模的</a:t>
            </a:r>
            <a:r>
              <a:rPr lang="en-US" altLang="zh-CN" sz="1600" dirty="0">
                <a:ea typeface="SimSun" charset="0"/>
              </a:rPr>
              <a:t>Graph WaveNet</a:t>
            </a:r>
            <a:endParaRPr lang="en-US" altLang="zh-CN" sz="1600" dirty="0">
              <a:ea typeface="SimSu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454" y="123030"/>
            <a:ext cx="2800573" cy="83843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362960"/>
            <a:ext cx="12192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Zonghan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en-US" altLang="zh-CN" baseline="30000" dirty="0"/>
              <a:t>1</a:t>
            </a:r>
            <a:r>
              <a:rPr lang="en-US" altLang="zh-CN" dirty="0"/>
              <a:t>, Shirui Pan</a:t>
            </a:r>
            <a:r>
              <a:rPr lang="en-US" altLang="zh-CN" baseline="30000" dirty="0"/>
              <a:t>2*</a:t>
            </a:r>
            <a:r>
              <a:rPr lang="en-US" altLang="zh-CN" dirty="0"/>
              <a:t>, Guodong Long</a:t>
            </a:r>
            <a:r>
              <a:rPr lang="en-US" altLang="zh-CN" baseline="30000" dirty="0">
                <a:sym typeface="+mn-ea"/>
              </a:rPr>
              <a:t>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Jing Jiang</a:t>
            </a:r>
            <a:r>
              <a:rPr lang="en-US" altLang="zh-CN" baseline="30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Chengqi Zhang</a:t>
            </a:r>
            <a:r>
              <a:rPr lang="en-US" altLang="zh-CN" baseline="30000" dirty="0">
                <a:sym typeface="+mn-ea"/>
              </a:rPr>
              <a:t>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635" y="4103370"/>
            <a:ext cx="1219327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baseline="30000" dirty="0"/>
              <a:t>1</a:t>
            </a:r>
            <a:r>
              <a:rPr dirty="0"/>
              <a:t>Centre for Artificial Intelligence, FEIT, University of Technology Sydney, Australia</a:t>
            </a:r>
            <a:r>
              <a:rPr lang="en-US" dirty="0"/>
              <a:t>, </a:t>
            </a:r>
            <a:endParaRPr lang="en-US" dirty="0"/>
          </a:p>
          <a:p>
            <a:pPr algn="ctr"/>
            <a:r>
              <a:rPr lang="en-US" baseline="30000" dirty="0"/>
              <a:t>2</a:t>
            </a:r>
            <a:r>
              <a:rPr dirty="0"/>
              <a:t>Faculty of Information Technology, Monash University, Australia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60649"/>
            <a:ext cx="3575720" cy="760284"/>
            <a:chOff x="0" y="260648"/>
            <a:chExt cx="3575720" cy="905661"/>
          </a:xfrm>
        </p:grpSpPr>
        <p:sp>
          <p:nvSpPr>
            <p:cNvPr id="3" name="矩形 2"/>
            <p:cNvSpPr/>
            <p:nvPr/>
          </p:nvSpPr>
          <p:spPr>
            <a:xfrm>
              <a:off x="0" y="374221"/>
              <a:ext cx="551384" cy="79208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95400" y="260648"/>
              <a:ext cx="2880320" cy="696592"/>
              <a:chOff x="623392" y="310880"/>
              <a:chExt cx="2880320" cy="696592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623392" y="310880"/>
                <a:ext cx="1826141" cy="6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相关信息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23392" y="989439"/>
                <a:ext cx="288032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094C02"/>
                    </a:gs>
                    <a:gs pos="93000">
                      <a:schemeClr val="accent1">
                        <a:lumMod val="75000"/>
                        <a:lumOff val="2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/>
          <p:cNvSpPr txBox="1"/>
          <p:nvPr/>
        </p:nvSpPr>
        <p:spPr>
          <a:xfrm>
            <a:off x="5109210" y="913765"/>
            <a:ext cx="645033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潘世瑞</a:t>
            </a:r>
            <a:endParaRPr lang="zh-CN" altLang="en-US" sz="2000"/>
          </a:p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/>
              <a:t>澳大利亚基金委杰出青年 ARC Future Fellow </a:t>
            </a:r>
            <a:endParaRPr lang="zh-CN" altLang="en-US" sz="1600"/>
          </a:p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/>
              <a:t>入选澳大利亚昆士兰艺术与科学院，格里菲斯大学 正教授</a:t>
            </a:r>
            <a:endParaRPr lang="zh-CN" altLang="en-US" sz="1600"/>
          </a:p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/>
              <a:t>连续三年入选全球AAAI/IJCAI最具影响力学者，全球前2%顶尖科学家榜单</a:t>
            </a:r>
            <a:endParaRPr lang="zh-CN" altLang="en-US" sz="1600"/>
          </a:p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/>
              <a:t>2020年数据挖掘会议ICDM 最佳学生论文奖</a:t>
            </a:r>
            <a:endParaRPr lang="zh-CN" altLang="en-US" sz="1600"/>
          </a:p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/>
              <a:t>2020年JCDL会议最佳论文提名奖</a:t>
            </a:r>
            <a:endParaRPr lang="zh-CN" altLang="en-US" sz="1600"/>
          </a:p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>
                <a:sym typeface="+mn-ea"/>
              </a:rPr>
              <a:t>2021蒙纳士大学信息技术学院青年研究卓越奖</a:t>
            </a:r>
            <a:endParaRPr lang="zh-CN" altLang="en-US" sz="1600"/>
          </a:p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>
                <a:sym typeface="+mn-ea"/>
              </a:rPr>
              <a:t>2024 IEEE TNNLS杰出论文奖</a:t>
            </a:r>
            <a:endParaRPr lang="zh-CN" altLang="en-US" sz="1600"/>
          </a:p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/>
              <a:t>在NeurIPS、ICML、KDD、TPAMI、TKDE等发表高水平论文200篇。</a:t>
            </a:r>
            <a:r>
              <a:rPr lang="zh-CN" altLang="en-US" sz="1600">
                <a:sym typeface="+mn-ea"/>
              </a:rPr>
              <a:t>谷歌学术引用29000+，H指数64。</a:t>
            </a:r>
            <a:endParaRPr lang="zh-CN" altLang="en-US" sz="1600"/>
          </a:p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/>
              <a:t>担任TPAMI, TNNLS, TKDE, TCYB等领域期刊审稿人，任IJCAI, AAAI, KDD, WWW, CVPR 等（高级）程序委员会委员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498" y="1325245"/>
            <a:ext cx="3903345" cy="39033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19810" y="5381625"/>
            <a:ext cx="3220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https://shiruipan.github.io/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09210" y="5901055"/>
            <a:ext cx="6450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主要研究方向：</a:t>
            </a:r>
            <a:r>
              <a:rPr lang="zh-CN" altLang="en-US" sz="2000" b="1">
                <a:sym typeface="+mn-ea"/>
              </a:rPr>
              <a:t>数据挖掘、机器学习、图深度学习</a:t>
            </a:r>
            <a:endParaRPr lang="zh-CN" alt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60649"/>
            <a:ext cx="3575720" cy="760284"/>
            <a:chOff x="0" y="260648"/>
            <a:chExt cx="3575720" cy="905661"/>
          </a:xfrm>
        </p:grpSpPr>
        <p:sp>
          <p:nvSpPr>
            <p:cNvPr id="3" name="矩形 2"/>
            <p:cNvSpPr/>
            <p:nvPr/>
          </p:nvSpPr>
          <p:spPr>
            <a:xfrm>
              <a:off x="0" y="374221"/>
              <a:ext cx="551384" cy="79208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95400" y="260648"/>
              <a:ext cx="2880320" cy="692278"/>
              <a:chOff x="623392" y="310880"/>
              <a:chExt cx="2880320" cy="692278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623392" y="310880"/>
                <a:ext cx="2214880" cy="692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背景与挑战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23392" y="989439"/>
                <a:ext cx="288032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094C02"/>
                    </a:gs>
                    <a:gs pos="93000">
                      <a:schemeClr val="accent1">
                        <a:lumMod val="75000"/>
                        <a:lumOff val="2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/>
          <p:cNvSpPr txBox="1"/>
          <p:nvPr/>
        </p:nvSpPr>
        <p:spPr>
          <a:xfrm>
            <a:off x="695325" y="1078865"/>
            <a:ext cx="1086421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重要性：</a:t>
            </a:r>
            <a:endParaRPr lang="zh-CN" altLang="en-US" sz="2000"/>
          </a:p>
          <a:p>
            <a:pPr marL="742950" lvl="1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/>
              <a:t>随着图神经网络的发展，时间</a:t>
            </a:r>
            <a:r>
              <a:rPr lang="en-US" altLang="zh-CN" sz="1600"/>
              <a:t>-</a:t>
            </a:r>
            <a:r>
              <a:rPr lang="zh-CN" altLang="en-US" sz="1600"/>
              <a:t>空间图建模受到了越来越多的</a:t>
            </a:r>
            <a:r>
              <a:rPr lang="zh-CN" altLang="en-US" sz="1600" b="1">
                <a:solidFill>
                  <a:schemeClr val="accent2"/>
                </a:solidFill>
              </a:rPr>
              <a:t>关注</a:t>
            </a:r>
            <a:endParaRPr lang="zh-CN" altLang="en-US" sz="1600"/>
          </a:p>
          <a:p>
            <a:pPr marL="742950" lvl="1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/>
              <a:t>分析各组成部分的</a:t>
            </a:r>
            <a:r>
              <a:rPr lang="zh-CN" altLang="en-US" sz="1600" b="1">
                <a:solidFill>
                  <a:schemeClr val="accent2"/>
                </a:solidFill>
              </a:rPr>
              <a:t>时间趋势</a:t>
            </a:r>
            <a:r>
              <a:rPr lang="zh-CN" altLang="en-US" sz="1600"/>
              <a:t>和</a:t>
            </a:r>
            <a:r>
              <a:rPr lang="zh-CN" altLang="en-US" sz="1600" b="1">
                <a:solidFill>
                  <a:schemeClr val="accent2"/>
                </a:solidFill>
              </a:rPr>
              <a:t>空间关系</a:t>
            </a:r>
            <a:endParaRPr lang="zh-CN" altLang="en-US" sz="1600" b="1">
              <a:solidFill>
                <a:schemeClr val="accent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5325" y="2503805"/>
            <a:ext cx="1086421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现有方法局限性：</a:t>
            </a:r>
            <a:endParaRPr lang="zh-CN" altLang="en-US" sz="2000"/>
          </a:p>
          <a:p>
            <a:pPr marL="742950" lvl="1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/>
              <a:t>基于数据的图结构能够反映结点间</a:t>
            </a:r>
            <a:r>
              <a:rPr lang="zh-CN" altLang="en-US" sz="1600" b="1">
                <a:solidFill>
                  <a:schemeClr val="accent2"/>
                </a:solidFill>
              </a:rPr>
              <a:t>真实依赖关系</a:t>
            </a:r>
            <a:r>
              <a:rPr lang="zh-CN" altLang="en-US" sz="1600"/>
              <a:t>的假设</a:t>
            </a:r>
            <a:endParaRPr lang="zh-CN" altLang="en-US" sz="1600"/>
          </a:p>
          <a:p>
            <a:pPr marL="742950" lvl="1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/>
              <a:t>无法捕获</a:t>
            </a:r>
            <a:r>
              <a:rPr lang="zh-CN" altLang="en-US" sz="1600" b="1">
                <a:solidFill>
                  <a:schemeClr val="accent2"/>
                </a:solidFill>
              </a:rPr>
              <a:t>长时间序列</a:t>
            </a:r>
            <a:r>
              <a:rPr lang="zh-CN" altLang="en-US" sz="1600"/>
              <a:t>（</a:t>
            </a:r>
            <a:r>
              <a:rPr lang="en-US" altLang="zh-CN" sz="1600"/>
              <a:t>RNNs</a:t>
            </a:r>
            <a:r>
              <a:rPr lang="zh-CN" altLang="en-US" sz="1600"/>
              <a:t>、</a:t>
            </a:r>
            <a:r>
              <a:rPr lang="en-US" altLang="zh-CN" sz="1600"/>
              <a:t>CNNs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95325" y="3928745"/>
            <a:ext cx="25107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应用需求：</a:t>
            </a:r>
            <a:endParaRPr lang="zh-CN" altLang="en-US" sz="2000"/>
          </a:p>
          <a:p>
            <a:pPr marL="742950" lvl="1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/>
              <a:t>交通速度预测</a:t>
            </a:r>
            <a:endParaRPr lang="zh-CN" altLang="en-US" sz="1600"/>
          </a:p>
          <a:p>
            <a:pPr marL="742950" lvl="1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/>
              <a:t>出租车需求预测</a:t>
            </a:r>
            <a:endParaRPr lang="zh-CN" altLang="en-US" sz="1600"/>
          </a:p>
          <a:p>
            <a:pPr marL="742950" lvl="1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/>
              <a:t>人类行为识别</a:t>
            </a:r>
            <a:endParaRPr lang="zh-CN" altLang="en-US" sz="1600"/>
          </a:p>
          <a:p>
            <a:pPr marL="742950" lvl="1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/>
              <a:t>驾驶员操作预测</a:t>
            </a:r>
            <a:endParaRPr lang="zh-CN" altLang="en-US" sz="1600"/>
          </a:p>
          <a:p>
            <a:pPr marL="742950" lvl="1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1600"/>
              <a:t>......</a:t>
            </a:r>
            <a:endParaRPr lang="en-US" altLang="zh-CN" sz="1600"/>
          </a:p>
        </p:txBody>
      </p:sp>
      <p:sp>
        <p:nvSpPr>
          <p:cNvPr id="11" name="文本框 10"/>
          <p:cNvSpPr txBox="1"/>
          <p:nvPr/>
        </p:nvSpPr>
        <p:spPr>
          <a:xfrm>
            <a:off x="3451225" y="3928745"/>
            <a:ext cx="810831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解决方案：</a:t>
            </a:r>
            <a:endParaRPr lang="zh-CN" altLang="en-US" sz="2000"/>
          </a:p>
          <a:p>
            <a:pPr marL="742950" lvl="1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/>
              <a:t>提出了一种新颖的神经网络架构</a:t>
            </a:r>
            <a:r>
              <a:rPr lang="en-US" altLang="zh-CN" sz="1600"/>
              <a:t>——</a:t>
            </a:r>
            <a:r>
              <a:rPr lang="en-US" altLang="zh-CN" sz="1600" b="1">
                <a:solidFill>
                  <a:schemeClr val="accent2"/>
                </a:solidFill>
              </a:rPr>
              <a:t>Graph WaveNet</a:t>
            </a:r>
            <a:endParaRPr lang="zh-CN" altLang="en-US" sz="1600" b="1">
              <a:solidFill>
                <a:schemeClr val="tx1"/>
              </a:solidFill>
            </a:endParaRPr>
          </a:p>
          <a:p>
            <a:pPr marL="742950" lvl="1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</a:rPr>
              <a:t>提出了一个</a:t>
            </a:r>
            <a:r>
              <a:rPr lang="zh-CN" altLang="en-US" sz="1600" b="1">
                <a:solidFill>
                  <a:schemeClr val="accent2"/>
                </a:solidFill>
              </a:rPr>
              <a:t>自适应邻接矩阵</a:t>
            </a:r>
            <a:r>
              <a:rPr lang="zh-CN" altLang="en-US" sz="1600">
                <a:solidFill>
                  <a:schemeClr val="tx1"/>
                </a:solidFill>
              </a:rPr>
              <a:t>，从数据里动态挖掘未知图结构</a:t>
            </a:r>
            <a:endParaRPr lang="zh-CN" altLang="en-US" sz="1600">
              <a:solidFill>
                <a:schemeClr val="tx1"/>
              </a:solidFill>
            </a:endParaRPr>
          </a:p>
          <a:p>
            <a:pPr marL="742950" lvl="1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</a:rPr>
              <a:t>使用更少的计算资源，达到</a:t>
            </a:r>
            <a:r>
              <a:rPr lang="en-US" altLang="zh-CN" sz="1600">
                <a:solidFill>
                  <a:schemeClr val="tx1"/>
                </a:solidFill>
              </a:rPr>
              <a:t>SOTA</a:t>
            </a:r>
            <a:r>
              <a:rPr lang="zh-CN" altLang="en-US" sz="1600">
                <a:solidFill>
                  <a:schemeClr val="tx1"/>
                </a:solidFill>
              </a:rPr>
              <a:t>效果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4" name="图片 13" descr="image-removebg-preview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7420" y="1135380"/>
            <a:ext cx="443611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image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0575" y="845185"/>
            <a:ext cx="5922010" cy="17062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260649"/>
            <a:ext cx="3575720" cy="760284"/>
            <a:chOff x="0" y="260648"/>
            <a:chExt cx="3575720" cy="905661"/>
          </a:xfrm>
        </p:grpSpPr>
        <p:sp>
          <p:nvSpPr>
            <p:cNvPr id="3" name="矩形 2"/>
            <p:cNvSpPr/>
            <p:nvPr/>
          </p:nvSpPr>
          <p:spPr>
            <a:xfrm>
              <a:off x="0" y="374221"/>
              <a:ext cx="551384" cy="79208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95400" y="260648"/>
              <a:ext cx="2880320" cy="696592"/>
              <a:chOff x="623392" y="310880"/>
              <a:chExt cx="2880320" cy="696592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623392" y="310880"/>
                <a:ext cx="1005403" cy="6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模型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23392" y="989439"/>
                <a:ext cx="288032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094C02"/>
                    </a:gs>
                    <a:gs pos="93000">
                      <a:schemeClr val="accent1">
                        <a:lumMod val="75000"/>
                        <a:lumOff val="2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图片 8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960755"/>
            <a:ext cx="4544060" cy="5372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401300" y="960755"/>
            <a:ext cx="1330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2"/>
                </a:solidFill>
              </a:rPr>
              <a:t>卷积</a:t>
            </a:r>
            <a:r>
              <a:rPr lang="zh-CN" altLang="en-US" sz="2000">
                <a:solidFill>
                  <a:schemeClr val="tx1"/>
                </a:solidFill>
              </a:rPr>
              <a:t>代替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76583" y="2537460"/>
          <a:ext cx="527685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5276850" imgH="1590675" progId="Word.Document.12">
                  <p:embed/>
                </p:oleObj>
              </mc:Choice>
              <mc:Fallback>
                <p:oleObj name="" r:id="rId3" imgW="5276850" imgH="1590675" progId="Word.Document.12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6583" y="2537460"/>
                        <a:ext cx="5276850" cy="159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76583" y="4304665"/>
          <a:ext cx="52768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5276850" imgH="600075" progId="Word.Document.12">
                  <p:embed/>
                </p:oleObj>
              </mc:Choice>
              <mc:Fallback>
                <p:oleObj name="" r:id="rId5" imgW="5276850" imgH="600075" progId="Word.Document.12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76583" y="4304665"/>
                        <a:ext cx="5276850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5676900" y="5243195"/>
            <a:ext cx="193103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1"/>
                </a:solidFill>
              </a:rPr>
              <a:t>优点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减少参数量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保留空间信息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37500" y="5243195"/>
            <a:ext cx="2826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缺点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特征抽象能力有限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结构复杂度可能增加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60649"/>
            <a:ext cx="4437455" cy="760284"/>
            <a:chOff x="0" y="260648"/>
            <a:chExt cx="4437455" cy="905661"/>
          </a:xfrm>
        </p:grpSpPr>
        <p:sp>
          <p:nvSpPr>
            <p:cNvPr id="3" name="矩形 2"/>
            <p:cNvSpPr/>
            <p:nvPr/>
          </p:nvSpPr>
          <p:spPr>
            <a:xfrm>
              <a:off x="0" y="374221"/>
              <a:ext cx="551384" cy="79208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95400" y="260648"/>
              <a:ext cx="3742055" cy="695151"/>
              <a:chOff x="623392" y="310880"/>
              <a:chExt cx="3742055" cy="69515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623392" y="310880"/>
                <a:ext cx="3742055" cy="695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WaveNet-Gated TCN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23392" y="989439"/>
                <a:ext cx="288032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094C02"/>
                    </a:gs>
                    <a:gs pos="93000">
                      <a:schemeClr val="accent1">
                        <a:lumMod val="75000"/>
                        <a:lumOff val="2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图片 8" descr="image"/>
          <p:cNvPicPr>
            <a:picLocks noChangeAspect="1"/>
          </p:cNvPicPr>
          <p:nvPr/>
        </p:nvPicPr>
        <p:blipFill>
          <a:blip r:embed="rId1"/>
          <a:srcRect l="6568" t="36507" r="41238" b="28883"/>
          <a:stretch>
            <a:fillRect/>
          </a:stretch>
        </p:blipFill>
        <p:spPr>
          <a:xfrm>
            <a:off x="1271905" y="1148080"/>
            <a:ext cx="2588895" cy="2030095"/>
          </a:xfrm>
          <a:prstGeom prst="rect">
            <a:avLst/>
          </a:prstGeom>
        </p:spPr>
      </p:pic>
      <p:pic>
        <p:nvPicPr>
          <p:cNvPr id="7" name="图片 6" descr="image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2310"/>
            <a:ext cx="4601210" cy="2157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860" y="5596255"/>
            <a:ext cx="4961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the dilated </a:t>
            </a:r>
            <a:r>
              <a:rPr lang="zh-CN" altLang="en-US" strike="sngStrike">
                <a:solidFill>
                  <a:schemeClr val="tx1"/>
                </a:solidFill>
                <a:uFillTx/>
                <a:sym typeface="+mn-ea"/>
              </a:rPr>
              <a:t>causal</a:t>
            </a:r>
            <a:r>
              <a:rPr lang="zh-CN" altLang="en-US">
                <a:sym typeface="+mn-ea"/>
              </a:rPr>
              <a:t> convolution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（空洞</a:t>
            </a:r>
            <a:r>
              <a:rPr lang="zh-CN" altLang="en-US" strike="sngStrike">
                <a:solidFill>
                  <a:schemeClr val="tx1"/>
                </a:solidFill>
                <a:uFillTx/>
                <a:sym typeface="+mn-ea"/>
              </a:rPr>
              <a:t>因果</a:t>
            </a:r>
            <a:r>
              <a:rPr lang="zh-CN" altLang="en-US">
                <a:sym typeface="+mn-ea"/>
              </a:rPr>
              <a:t>卷积</a:t>
            </a:r>
            <a:r>
              <a:rPr lang="zh-CN" altLang="en-US" b="1">
                <a:solidFill>
                  <a:schemeClr val="accent2"/>
                </a:solidFill>
                <a:sym typeface="+mn-ea"/>
              </a:rPr>
              <a:t>扩大感受野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b="1">
                <a:solidFill>
                  <a:schemeClr val="accent2"/>
                </a:solidFill>
                <a:sym typeface="+mn-ea"/>
              </a:rPr>
              <a:t>捕捉长序列特征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855" y="843915"/>
            <a:ext cx="7091680" cy="26390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71235" y="3381375"/>
            <a:ext cx="548957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图(a)为1-dilated conv，感受野为3×3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图(b)为2-dilated conv，感受野扩大为为7×7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图(c)为4-dilated conv，感受野扩大为为15×15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11850" y="4833620"/>
            <a:ext cx="5648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1"/>
                </a:solidFill>
              </a:rPr>
              <a:t>缺点</a:t>
            </a:r>
            <a:r>
              <a:rPr lang="zh-CN" altLang="en-US" sz="2000">
                <a:solidFill>
                  <a:schemeClr val="tx1"/>
                </a:solidFill>
              </a:rPr>
              <a:t>：网格效应（</a:t>
            </a:r>
            <a:r>
              <a:rPr lang="en-US" altLang="zh-CN" sz="2000">
                <a:solidFill>
                  <a:schemeClr val="tx1"/>
                </a:solidFill>
              </a:rPr>
              <a:t>Gridding Effect</a:t>
            </a:r>
            <a:r>
              <a:rPr lang="zh-CN" altLang="en-US" sz="2000">
                <a:solidFill>
                  <a:schemeClr val="tx1"/>
                </a:solidFill>
              </a:rPr>
              <a:t>），通过堆叠多次空洞卷积，可能会出现呈网格分布的区域未被卷积核计算。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91225" y="5962650"/>
            <a:ext cx="5648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解决方案</a:t>
            </a:r>
            <a:r>
              <a:rPr lang="zh-CN" altLang="en-US" sz="2000">
                <a:solidFill>
                  <a:schemeClr val="tx1"/>
                </a:solidFill>
              </a:rPr>
              <a:t>：采用不同</a:t>
            </a:r>
            <a:r>
              <a:rPr lang="zh-CN" altLang="en-US" sz="2000">
                <a:sym typeface="+mn-ea"/>
              </a:rPr>
              <a:t>大小</a:t>
            </a:r>
            <a:r>
              <a:rPr lang="zh-CN" altLang="en-US" sz="2000">
                <a:solidFill>
                  <a:schemeClr val="tx1"/>
                </a:solidFill>
              </a:rPr>
              <a:t>的卷积核，该论文采用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60649"/>
            <a:ext cx="3575720" cy="760284"/>
            <a:chOff x="0" y="260648"/>
            <a:chExt cx="3575720" cy="905661"/>
          </a:xfrm>
        </p:grpSpPr>
        <p:sp>
          <p:nvSpPr>
            <p:cNvPr id="3" name="矩形 2"/>
            <p:cNvSpPr/>
            <p:nvPr/>
          </p:nvSpPr>
          <p:spPr>
            <a:xfrm>
              <a:off x="0" y="374221"/>
              <a:ext cx="551384" cy="79208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95400" y="260648"/>
              <a:ext cx="2880320" cy="695151"/>
              <a:chOff x="623392" y="310880"/>
              <a:chExt cx="2880320" cy="69515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623392" y="310880"/>
                <a:ext cx="2710180" cy="695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WaveNet-GCN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23392" y="989439"/>
                <a:ext cx="288032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094C02"/>
                    </a:gs>
                    <a:gs pos="93000">
                      <a:schemeClr val="accent1">
                        <a:lumMod val="75000"/>
                        <a:lumOff val="2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文本框 9"/>
          <p:cNvSpPr txBox="1"/>
          <p:nvPr/>
        </p:nvSpPr>
        <p:spPr>
          <a:xfrm>
            <a:off x="695325" y="3764280"/>
            <a:ext cx="3093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the diffusion convolution 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扩散卷积</a:t>
            </a: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5325" y="1492885"/>
            <a:ext cx="200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自适应邻接矩阵</a:t>
            </a:r>
            <a:endParaRPr lang="zh-CN" altLang="en-US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068830"/>
            <a:ext cx="3590925" cy="457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2475" y="2526030"/>
            <a:ext cx="4323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600">
                <a:sym typeface="+mn-ea"/>
              </a:rPr>
              <a:t>E</a:t>
            </a:r>
            <a:r>
              <a:rPr lang="zh-CN" altLang="en-US" sz="1600">
                <a:sym typeface="+mn-ea"/>
              </a:rPr>
              <a:t>：可学习的结点嵌入。随机值作为初始化值</a:t>
            </a:r>
            <a:endParaRPr lang="zh-CN" altLang="en-US" sz="1600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ym typeface="+mn-ea"/>
              </a:rPr>
              <a:t>Relu</a:t>
            </a:r>
            <a:r>
              <a:rPr lang="zh-CN" altLang="en-US" sz="1600">
                <a:sym typeface="+mn-ea"/>
              </a:rPr>
              <a:t>：清除弱连接</a:t>
            </a:r>
            <a:endParaRPr lang="zh-CN" altLang="en-US" sz="1600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4409440"/>
            <a:ext cx="3677285" cy="6318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45" y="5463540"/>
            <a:ext cx="1591310" cy="602615"/>
          </a:xfrm>
          <a:prstGeom prst="rect">
            <a:avLst/>
          </a:prstGeom>
        </p:spPr>
      </p:pic>
      <p:cxnSp>
        <p:nvCxnSpPr>
          <p:cNvPr id="21" name="直接箭头连接符 20"/>
          <p:cNvCxnSpPr>
            <a:stCxn id="17" idx="2"/>
          </p:cNvCxnSpPr>
          <p:nvPr/>
        </p:nvCxnSpPr>
        <p:spPr>
          <a:xfrm>
            <a:off x="2591435" y="5041265"/>
            <a:ext cx="7620" cy="379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3870" y="5051425"/>
            <a:ext cx="2000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ym typeface="+mn-ea"/>
              </a:rPr>
              <a:t>当图结构不可获取时</a:t>
            </a:r>
            <a:endParaRPr lang="zh-CN" altLang="en-US" sz="1400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83735" y="4572000"/>
            <a:ext cx="2103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ym typeface="+mn-ea"/>
              </a:rPr>
              <a:t>p</a:t>
            </a:r>
            <a:r>
              <a:rPr lang="zh-CN" altLang="en-US" sz="1400">
                <a:sym typeface="+mn-ea"/>
              </a:rPr>
              <a:t>是转移矩阵（出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入度）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>
                <a:sym typeface="+mn-ea"/>
              </a:rPr>
              <a:t>扩散步长</a:t>
            </a:r>
            <a:r>
              <a:rPr lang="en-US" altLang="zh-CN" sz="1400">
                <a:sym typeface="+mn-ea"/>
              </a:rPr>
              <a:t>k = 2</a:t>
            </a:r>
            <a:endParaRPr lang="zh-CN" altLang="en-US" sz="1400"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830" y="1492885"/>
            <a:ext cx="6619875" cy="2508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60649"/>
            <a:ext cx="3575720" cy="760284"/>
            <a:chOff x="0" y="260648"/>
            <a:chExt cx="3575720" cy="905661"/>
          </a:xfrm>
        </p:grpSpPr>
        <p:sp>
          <p:nvSpPr>
            <p:cNvPr id="3" name="矩形 2"/>
            <p:cNvSpPr/>
            <p:nvPr/>
          </p:nvSpPr>
          <p:spPr>
            <a:xfrm>
              <a:off x="0" y="374221"/>
              <a:ext cx="551384" cy="79208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95400" y="260648"/>
              <a:ext cx="2880320" cy="696592"/>
              <a:chOff x="623392" y="310880"/>
              <a:chExt cx="2880320" cy="696592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623392" y="310880"/>
                <a:ext cx="1005403" cy="6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实验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23392" y="989439"/>
                <a:ext cx="288032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094C02"/>
                    </a:gs>
                    <a:gs pos="93000">
                      <a:schemeClr val="accent1">
                        <a:lumMod val="75000"/>
                        <a:lumOff val="2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845185"/>
            <a:ext cx="8137525" cy="3263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4036695"/>
            <a:ext cx="7879080" cy="23488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850" y="2740660"/>
            <a:ext cx="3338195" cy="10414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168525" y="509270"/>
            <a:ext cx="6664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>
                <a:sym typeface="+mn-ea"/>
              </a:rPr>
              <a:t>时间越长，与其他模型的差距就越大，</a:t>
            </a:r>
            <a:r>
              <a:rPr lang="zh-CN" sz="1400" b="1">
                <a:solidFill>
                  <a:schemeClr val="accent2"/>
                </a:solidFill>
                <a:sym typeface="+mn-ea"/>
              </a:rPr>
              <a:t>表明</a:t>
            </a:r>
            <a:r>
              <a:rPr lang="en-US" altLang="zh-CN" sz="1400" b="1">
                <a:solidFill>
                  <a:schemeClr val="accent2"/>
                </a:solidFill>
                <a:sym typeface="+mn-ea"/>
              </a:rPr>
              <a:t>WaveNet</a:t>
            </a:r>
            <a:r>
              <a:rPr lang="zh-CN" altLang="en-US" sz="1400" b="1">
                <a:solidFill>
                  <a:schemeClr val="accent2"/>
                </a:solidFill>
                <a:sym typeface="+mn-ea"/>
              </a:rPr>
              <a:t>捕获长序列特征效果更佳</a:t>
            </a:r>
            <a:endParaRPr lang="zh-CN" altLang="en-US" sz="1400" b="1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94C02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28C419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94C02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28C419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94C02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28C41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</Words>
  <Application>WPS 演示</Application>
  <PresentationFormat>宽屏</PresentationFormat>
  <Paragraphs>94</Paragraphs>
  <Slides>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62" baseType="lpstr">
      <vt:lpstr>Arial</vt:lpstr>
      <vt:lpstr>SimSun</vt:lpstr>
      <vt:lpstr>Wingdings</vt:lpstr>
      <vt:lpstr>Nimbus Roman No9 L</vt:lpstr>
      <vt:lpstr>方正舒体</vt:lpstr>
      <vt:lpstr>Noto Serif CJK HK SemiBold</vt:lpstr>
      <vt:lpstr>Microsoft YaHei</vt:lpstr>
      <vt:lpstr>Droid Sans Fallback</vt:lpstr>
      <vt:lpstr>SimSun</vt:lpstr>
      <vt:lpstr>Calibri</vt:lpstr>
      <vt:lpstr>黑体</vt:lpstr>
      <vt:lpstr>等线</vt:lpstr>
      <vt:lpstr>Gubbi</vt:lpstr>
      <vt:lpstr>Microsoft YaHei</vt:lpstr>
      <vt:lpstr>Arial Unicode MS</vt:lpstr>
      <vt:lpstr>等线 Light</vt:lpstr>
      <vt:lpstr>SimSun</vt:lpstr>
      <vt:lpstr>DejaVu Sans</vt:lpstr>
      <vt:lpstr>OpenSymbol</vt:lpstr>
      <vt:lpstr>Calibri</vt:lpstr>
      <vt:lpstr>Wingdings</vt:lpstr>
      <vt:lpstr>Courier 10 Pitch</vt:lpstr>
      <vt:lpstr>C059</vt:lpstr>
      <vt:lpstr>Garuda</vt:lpstr>
      <vt:lpstr>KacstBook</vt:lpstr>
      <vt:lpstr>KacstPen</vt:lpstr>
      <vt:lpstr>Keraleeyam</vt:lpstr>
      <vt:lpstr>Liberation Sans Narrow</vt:lpstr>
      <vt:lpstr>Mandali</vt:lpstr>
      <vt:lpstr>Nimbus Sans</vt:lpstr>
      <vt:lpstr>Nimbus Sans L</vt:lpstr>
      <vt:lpstr>Noto Sans CJK HK DemiLight</vt:lpstr>
      <vt:lpstr>Navilu</vt:lpstr>
      <vt:lpstr>Noto Sans CJK HK</vt:lpstr>
      <vt:lpstr>Noto Sans CJK JP Black</vt:lpstr>
      <vt:lpstr>Noto Sans CJK KR Black</vt:lpstr>
      <vt:lpstr>Noto Sans CJK SC</vt:lpstr>
      <vt:lpstr>Noto Sans CJK SC Thin</vt:lpstr>
      <vt:lpstr>Noto Serif CJK JP Black</vt:lpstr>
      <vt:lpstr>Noto Serif CJK KR SemiBold</vt:lpstr>
      <vt:lpstr>Noto Serif CJK SC</vt:lpstr>
      <vt:lpstr>Noto Serif CJK TC Black</vt:lpstr>
      <vt:lpstr>Noto Serif CJK TC SemiBold</vt:lpstr>
      <vt:lpstr>Phetsarath OT</vt:lpstr>
      <vt:lpstr>RaghuMalayalamSans</vt:lpstr>
      <vt:lpstr>Suranna</vt:lpstr>
      <vt:lpstr>Suravaram</vt:lpstr>
      <vt:lpstr>Timmana</vt:lpstr>
      <vt:lpstr>Ubuntu Condensed</vt:lpstr>
      <vt:lpstr>Ubuntu Mono</vt:lpstr>
      <vt:lpstr>AR PL UKai CN</vt:lpstr>
      <vt:lpstr>Office 主题​​</vt:lpstr>
      <vt:lpstr>Office 主题</vt:lpstr>
      <vt:lpstr>Word.Document.12</vt:lpstr>
      <vt:lpstr>Word.Document.12</vt:lpstr>
      <vt:lpstr>HPNet: Dynamic Trajectory Forecasting with Historical Prediction Attention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CycleTrans: Learning Neutral Yet Discriminative Features via Cycle Construction for Visible-Infrared Person Re-Identification</dc:title>
  <dc:creator>雨然 代</dc:creator>
  <cp:lastModifiedBy>shaneshi</cp:lastModifiedBy>
  <cp:revision>203</cp:revision>
  <dcterms:created xsi:type="dcterms:W3CDTF">2024-08-08T09:03:11Z</dcterms:created>
  <dcterms:modified xsi:type="dcterms:W3CDTF">2024-08-08T09:03:11Z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2052-11.1.0.11723</vt:lpwstr>
  </property>
</Properties>
</file>