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80" autoAdjust="0"/>
    <p:restoredTop sz="94660"/>
  </p:normalViewPr>
  <p:slideViewPr>
    <p:cSldViewPr>
      <p:cViewPr varScale="1">
        <p:scale>
          <a:sx n="35" d="100"/>
          <a:sy n="35" d="100"/>
        </p:scale>
        <p:origin x="-67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06E12A9-3B89-47DC-9152-D7AC485A989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12A9-3B89-47DC-9152-D7AC485A98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12A9-3B89-47DC-9152-D7AC485A98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12A9-3B89-47DC-9152-D7AC485A98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12A9-3B89-47DC-9152-D7AC485A989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6E12A9-3B89-47DC-9152-D7AC485A989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06E12A9-3B89-47DC-9152-D7AC485A98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06E12A9-3B89-47DC-9152-D7AC485A98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06E12A9-3B89-47DC-9152-D7AC485A989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6E12A9-3B89-47DC-9152-D7AC485A98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E13662D-D911-4085-94BE-E958967C5315}" type="datetimeFigureOut">
              <a:rPr lang="en-US" smtClean="0"/>
              <a:t>10/11/2018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6E12A9-3B89-47DC-9152-D7AC485A989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E13662D-D911-4085-94BE-E958967C5315}" type="datetimeFigureOut">
              <a:rPr lang="en-US" smtClean="0"/>
              <a:t>10/11/2018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06E12A9-3B89-47DC-9152-D7AC485A989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438400"/>
            <a:ext cx="7406640" cy="1167384"/>
          </a:xfrm>
        </p:spPr>
        <p:txBody>
          <a:bodyPr>
            <a:noAutofit/>
          </a:bodyPr>
          <a:lstStyle/>
          <a:p>
            <a:pPr algn="ctr"/>
            <a:r>
              <a:rPr lang="en-US" sz="8000" u="sng" dirty="0" smtClean="0"/>
              <a:t>HOMEOSTASIS</a:t>
            </a:r>
            <a:endParaRPr lang="en-US" sz="8000" u="sng" dirty="0"/>
          </a:p>
        </p:txBody>
      </p:sp>
      <p:sp>
        <p:nvSpPr>
          <p:cNvPr id="3" name="Subtitle 2"/>
          <p:cNvSpPr>
            <a:spLocks noGrp="1"/>
          </p:cNvSpPr>
          <p:nvPr>
            <p:ph type="subTitle" idx="1"/>
          </p:nvPr>
        </p:nvSpPr>
        <p:spPr>
          <a:xfrm>
            <a:off x="1432560" y="1850064"/>
            <a:ext cx="7406640" cy="2340936"/>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humans</a:t>
            </a:r>
            <a:endParaRPr lang="en-US" dirty="0"/>
          </a:p>
        </p:txBody>
      </p:sp>
      <p:sp>
        <p:nvSpPr>
          <p:cNvPr id="3" name="Content Placeholder 2"/>
          <p:cNvSpPr>
            <a:spLocks noGrp="1"/>
          </p:cNvSpPr>
          <p:nvPr>
            <p:ph idx="1"/>
          </p:nvPr>
        </p:nvSpPr>
        <p:spPr>
          <a:xfrm>
            <a:off x="1435608" y="1447800"/>
            <a:ext cx="7498080" cy="5410200"/>
          </a:xfrm>
        </p:spPr>
        <p:txBody>
          <a:bodyPr>
            <a:normAutofit/>
          </a:bodyPr>
          <a:lstStyle/>
          <a:p>
            <a:r>
              <a:rPr lang="en-US" sz="2500" dirty="0" smtClean="0"/>
              <a:t>Heat is produced in the body when processes such as cellular respiration ( when cells respire) occurs.</a:t>
            </a:r>
          </a:p>
          <a:p>
            <a:r>
              <a:rPr lang="en-US" sz="2500" dirty="0" smtClean="0"/>
              <a:t>High levels of cellular respiration occurs in the liver and muscles. As a result, large amount of heat is released in these organs, and then distributed evenly throughout the body via the bloodstream</a:t>
            </a:r>
          </a:p>
          <a:p>
            <a:r>
              <a:rPr lang="en-US" sz="2500" b="1" dirty="0" smtClean="0"/>
              <a:t>The body can gain extra heat through:</a:t>
            </a:r>
          </a:p>
          <a:p>
            <a:r>
              <a:rPr lang="en-US" sz="2500" dirty="0" smtClean="0"/>
              <a:t>Vigorous muscular exercise</a:t>
            </a:r>
          </a:p>
          <a:p>
            <a:r>
              <a:rPr lang="en-US" sz="2500" dirty="0" smtClean="0"/>
              <a:t>The consumption of hot food </a:t>
            </a:r>
          </a:p>
          <a:p>
            <a:r>
              <a:rPr lang="en-US" sz="2500" dirty="0" smtClean="0"/>
              <a:t>Being in warm environments (being outdoors on a very hot day)</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body can lose heat through:</a:t>
            </a:r>
            <a:endParaRPr lang="en-US" dirty="0"/>
          </a:p>
        </p:txBody>
      </p:sp>
      <p:sp>
        <p:nvSpPr>
          <p:cNvPr id="3" name="Content Placeholder 2"/>
          <p:cNvSpPr>
            <a:spLocks noGrp="1"/>
          </p:cNvSpPr>
          <p:nvPr>
            <p:ph idx="1"/>
          </p:nvPr>
        </p:nvSpPr>
        <p:spPr/>
        <p:txBody>
          <a:bodyPr>
            <a:normAutofit lnSpcReduction="10000"/>
          </a:bodyPr>
          <a:lstStyle/>
          <a:p>
            <a:r>
              <a:rPr lang="en-US" dirty="0" smtClean="0"/>
              <a:t>The skin by radiation-the transfer of heat in the form of waves without the use of a medium, convection-the transfer of heat through a medium, and to a limited extent, conduction-the transfer of heat from one object/medium to another</a:t>
            </a:r>
          </a:p>
          <a:p>
            <a:r>
              <a:rPr lang="en-US" dirty="0" smtClean="0"/>
              <a:t>By evaporation of water in sweat at the surface of our skin </a:t>
            </a:r>
            <a:endParaRPr lang="en-US" dirty="0" smtClean="0"/>
          </a:p>
          <a:p>
            <a:r>
              <a:rPr lang="en-US" dirty="0" smtClean="0"/>
              <a:t>In the urine, including the air that we exhale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you body regulate temperature?</a:t>
            </a:r>
            <a:endParaRPr lang="en-US" dirty="0"/>
          </a:p>
        </p:txBody>
      </p:sp>
      <p:sp>
        <p:nvSpPr>
          <p:cNvPr id="3" name="Content Placeholder 2"/>
          <p:cNvSpPr>
            <a:spLocks noGrp="1"/>
          </p:cNvSpPr>
          <p:nvPr>
            <p:ph idx="1"/>
          </p:nvPr>
        </p:nvSpPr>
        <p:spPr/>
        <p:txBody>
          <a:bodyPr>
            <a:normAutofit/>
          </a:bodyPr>
          <a:lstStyle/>
          <a:p>
            <a:r>
              <a:rPr lang="en-US" sz="2700" dirty="0" smtClean="0"/>
              <a:t>The hypothalamus ( a portion of your brain that contains a small number of nuclei, that performs a variety of functions) in your brain monitors and regulates your body temperature</a:t>
            </a:r>
          </a:p>
          <a:p>
            <a:r>
              <a:rPr lang="en-US" sz="2700" dirty="0" smtClean="0"/>
              <a:t>The hypothalamus receives info. About temperature changes from </a:t>
            </a:r>
            <a:r>
              <a:rPr lang="en-US" sz="2700" u="sng" dirty="0" smtClean="0"/>
              <a:t>two sources:</a:t>
            </a:r>
          </a:p>
          <a:p>
            <a:r>
              <a:rPr lang="en-US" sz="2700" b="1" dirty="0" smtClean="0"/>
              <a:t>One</a:t>
            </a:r>
            <a:r>
              <a:rPr lang="en-US" sz="2700" dirty="0" smtClean="0"/>
              <a:t> : the thermo </a:t>
            </a:r>
            <a:r>
              <a:rPr lang="en-US" sz="2700" dirty="0" err="1" smtClean="0"/>
              <a:t>recptors</a:t>
            </a:r>
            <a:r>
              <a:rPr lang="en-US" sz="2700" dirty="0" smtClean="0"/>
              <a:t> in your skin which detect temperature from the environment, and</a:t>
            </a:r>
          </a:p>
          <a:p>
            <a:r>
              <a:rPr lang="en-US" sz="2700" b="1" dirty="0" smtClean="0"/>
              <a:t>Two : </a:t>
            </a:r>
            <a:r>
              <a:rPr lang="en-US" sz="2700" dirty="0" smtClean="0"/>
              <a:t>the thermo receptors of the hypothalamus which detect the temperature of the blood</a:t>
            </a:r>
            <a:endParaRPr lang="en-US" sz="27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human body temperature begins to rise?</a:t>
            </a:r>
            <a:endParaRPr lang="en-US" dirty="0"/>
          </a:p>
        </p:txBody>
      </p:sp>
      <p:sp>
        <p:nvSpPr>
          <p:cNvPr id="3" name="Content Placeholder 2"/>
          <p:cNvSpPr>
            <a:spLocks noGrp="1"/>
          </p:cNvSpPr>
          <p:nvPr>
            <p:ph idx="1"/>
          </p:nvPr>
        </p:nvSpPr>
        <p:spPr/>
        <p:txBody>
          <a:bodyPr/>
          <a:lstStyle/>
          <a:p>
            <a:r>
              <a:rPr lang="en-US" dirty="0" smtClean="0"/>
              <a:t>When one performs rigorous exercise, a large amount of heat is produced. This heat accumulates in the body, causing a rise in blood temperature. This change is detected by the hypothalamus, causing it to sent out nerve impulses to the relevant body parts to bring about changes.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human body temperature begins to fall?</a:t>
            </a:r>
            <a:endParaRPr lang="en-US" dirty="0"/>
          </a:p>
        </p:txBody>
      </p:sp>
      <p:sp>
        <p:nvSpPr>
          <p:cNvPr id="3" name="Content Placeholder 2"/>
          <p:cNvSpPr>
            <a:spLocks noGrp="1"/>
          </p:cNvSpPr>
          <p:nvPr>
            <p:ph idx="1"/>
          </p:nvPr>
        </p:nvSpPr>
        <p:spPr/>
        <p:txBody>
          <a:bodyPr/>
          <a:lstStyle/>
          <a:p>
            <a:r>
              <a:rPr lang="en-US" dirty="0" smtClean="0"/>
              <a:t>On a cold day, the rate of heat loss increases, especially at the skin surface. This drop in temperature simulates the temperature receptors to rapidly send nerve impulses to the hypothalamus. The hypothalamus with then send nerve impulses to the relevant body parts to bring about these changes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glucose concentration</a:t>
            </a:r>
            <a:endParaRPr lang="en-US" dirty="0"/>
          </a:p>
        </p:txBody>
      </p:sp>
      <p:sp>
        <p:nvSpPr>
          <p:cNvPr id="3" name="Content Placeholder 2"/>
          <p:cNvSpPr>
            <a:spLocks noGrp="1"/>
          </p:cNvSpPr>
          <p:nvPr>
            <p:ph idx="1"/>
          </p:nvPr>
        </p:nvSpPr>
        <p:spPr/>
        <p:txBody>
          <a:bodyPr/>
          <a:lstStyle/>
          <a:p>
            <a:r>
              <a:rPr lang="en-US" dirty="0" smtClean="0"/>
              <a:t>It is the balance of the hormones insulin and glucagon to maintain the concentration of glucose in the blood at a constant level.</a:t>
            </a:r>
          </a:p>
          <a:p>
            <a:r>
              <a:rPr lang="en-US" dirty="0" smtClean="0"/>
              <a:t>This is controlled to provide the cells with a constant supply energy</a:t>
            </a:r>
          </a:p>
          <a:p>
            <a:r>
              <a:rPr lang="en-US" dirty="0" smtClean="0"/>
              <a:t>The cells in our bodies require glucose ( a sugar) for respiration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and Glucagon</a:t>
            </a:r>
            <a:endParaRPr lang="en-US" dirty="0"/>
          </a:p>
        </p:txBody>
      </p:sp>
      <p:sp>
        <p:nvSpPr>
          <p:cNvPr id="3" name="Content Placeholder 2"/>
          <p:cNvSpPr>
            <a:spLocks noGrp="1"/>
          </p:cNvSpPr>
          <p:nvPr>
            <p:ph idx="1"/>
          </p:nvPr>
        </p:nvSpPr>
        <p:spPr>
          <a:xfrm>
            <a:off x="1435608" y="1447800"/>
            <a:ext cx="7498080" cy="5410200"/>
          </a:xfrm>
        </p:spPr>
        <p:txBody>
          <a:bodyPr>
            <a:normAutofit lnSpcReduction="10000"/>
          </a:bodyPr>
          <a:lstStyle/>
          <a:p>
            <a:r>
              <a:rPr lang="en-US" u="sng" dirty="0" smtClean="0"/>
              <a:t>Insulin</a:t>
            </a:r>
            <a:r>
              <a:rPr lang="en-US" dirty="0" smtClean="0"/>
              <a:t> is a hormone which plays a key role in the body regulation of blood glucose levels. It is secreted by the beta cells of the pancreas in response to high blood glucose levels</a:t>
            </a:r>
          </a:p>
          <a:p>
            <a:r>
              <a:rPr lang="en-US" dirty="0" smtClean="0"/>
              <a:t>Glucagon is a hormone which also plays a major role in maintaining normal concentrations of glucose in the blood. It is secreted by the alpha cells of the pancreas when the blood glucose levels are low</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normAutofit/>
          </a:bodyPr>
          <a:lstStyle/>
          <a:p>
            <a:r>
              <a:rPr lang="en-US" dirty="0" smtClean="0"/>
              <a:t>What is blood pressure?</a:t>
            </a:r>
            <a:endParaRPr lang="en-US" dirty="0"/>
          </a:p>
        </p:txBody>
      </p:sp>
      <p:sp>
        <p:nvSpPr>
          <p:cNvPr id="3" name="Content Placeholder 2"/>
          <p:cNvSpPr>
            <a:spLocks noGrp="1"/>
          </p:cNvSpPr>
          <p:nvPr>
            <p:ph idx="1"/>
          </p:nvPr>
        </p:nvSpPr>
        <p:spPr>
          <a:xfrm>
            <a:off x="1435608" y="1295400"/>
            <a:ext cx="7498080" cy="4953000"/>
          </a:xfrm>
        </p:spPr>
        <p:txBody>
          <a:bodyPr>
            <a:normAutofit fontScale="92500"/>
          </a:bodyPr>
          <a:lstStyle/>
          <a:p>
            <a:r>
              <a:rPr lang="en-US" dirty="0" smtClean="0"/>
              <a:t>The pressure of the blood against the inner walls of the blood vessels, varying in different parts of the body during different phases of contraction of the heart and under different condition of health</a:t>
            </a:r>
          </a:p>
          <a:p>
            <a:r>
              <a:rPr lang="en-US" dirty="0" smtClean="0"/>
              <a:t>It is also the pressure of the blood in the circulatory system, often measured for diagnosis since it is closely related to the force and rate of the </a:t>
            </a:r>
            <a:r>
              <a:rPr lang="en-US" dirty="0" err="1" smtClean="0"/>
              <a:t>hearthbeat</a:t>
            </a:r>
            <a:r>
              <a:rPr lang="en-US" dirty="0" smtClean="0"/>
              <a:t> and the diameter and elasticity of the arterial walls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of blood pressure</a:t>
            </a:r>
            <a:endParaRPr lang="en-US" dirty="0"/>
          </a:p>
        </p:txBody>
      </p:sp>
      <p:sp>
        <p:nvSpPr>
          <p:cNvPr id="3" name="Content Placeholder 2"/>
          <p:cNvSpPr>
            <a:spLocks noGrp="1"/>
          </p:cNvSpPr>
          <p:nvPr>
            <p:ph idx="1"/>
          </p:nvPr>
        </p:nvSpPr>
        <p:spPr/>
        <p:txBody>
          <a:bodyPr/>
          <a:lstStyle/>
          <a:p>
            <a:r>
              <a:rPr lang="en-US" dirty="0" smtClean="0"/>
              <a:t>The circulatory system plays a major role in the regulation of temperature, body fluids, glucose and gases</a:t>
            </a:r>
          </a:p>
          <a:p>
            <a:r>
              <a:rPr lang="en-US" dirty="0" smtClean="0"/>
              <a:t>The blood transports hormones, gases and nutrients and allows for heat gain or loss</a:t>
            </a:r>
          </a:p>
          <a:p>
            <a:r>
              <a:rPr lang="en-US" i="1" u="sng" dirty="0" smtClean="0"/>
              <a:t>The pressure at which the blood is pumped and distributed is also controlled by a </a:t>
            </a:r>
            <a:r>
              <a:rPr lang="en-US" i="1" u="sng" dirty="0" err="1" smtClean="0"/>
              <a:t>homeostastic</a:t>
            </a:r>
            <a:r>
              <a:rPr lang="en-US" i="1" u="sng" dirty="0" smtClean="0"/>
              <a:t> mechanism</a:t>
            </a:r>
            <a:endParaRPr lang="en-US" i="1"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Homeostatic Imbalance </a:t>
            </a:r>
            <a:endParaRPr lang="en-US" dirty="0"/>
          </a:p>
        </p:txBody>
      </p:sp>
      <p:sp>
        <p:nvSpPr>
          <p:cNvPr id="3" name="Content Placeholder 2"/>
          <p:cNvSpPr>
            <a:spLocks noGrp="1"/>
          </p:cNvSpPr>
          <p:nvPr>
            <p:ph idx="1"/>
          </p:nvPr>
        </p:nvSpPr>
        <p:spPr/>
        <p:txBody>
          <a:bodyPr/>
          <a:lstStyle/>
          <a:p>
            <a:pPr>
              <a:buNone/>
            </a:pPr>
            <a:r>
              <a:rPr lang="en-US" dirty="0" smtClean="0"/>
              <a:t>A homeostatic imbalance is the  disturbance of the homeostasis in the human body. This results in an unstable internal environment that increases the risk of illness. It is responsible for many diseases and physical change in </a:t>
            </a:r>
            <a:r>
              <a:rPr lang="en-US" smtClean="0"/>
              <a:t>old 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Homeostasis refers to the maintenance of a constant environment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environment:</a:t>
            </a:r>
            <a:endParaRPr lang="en-US" dirty="0"/>
          </a:p>
        </p:txBody>
      </p:sp>
      <p:sp>
        <p:nvSpPr>
          <p:cNvPr id="3" name="Content Placeholder 2"/>
          <p:cNvSpPr>
            <a:spLocks noGrp="1"/>
          </p:cNvSpPr>
          <p:nvPr>
            <p:ph idx="1"/>
          </p:nvPr>
        </p:nvSpPr>
        <p:spPr/>
        <p:txBody>
          <a:bodyPr>
            <a:normAutofit/>
          </a:bodyPr>
          <a:lstStyle/>
          <a:p>
            <a:r>
              <a:rPr lang="en-US" sz="2400" dirty="0" smtClean="0"/>
              <a:t>This refers to the condition within the body of the organism</a:t>
            </a:r>
          </a:p>
          <a:p>
            <a:r>
              <a:rPr lang="en-US" sz="2400" dirty="0" smtClean="0"/>
              <a:t>In humans, this includes the blood and tissue fluids</a:t>
            </a:r>
          </a:p>
          <a:p>
            <a:r>
              <a:rPr lang="en-US" sz="2400" dirty="0" smtClean="0"/>
              <a:t>Therefore, homeostasis is the process which ensures that the composition of bodily fluids is kept within narrow limits</a:t>
            </a:r>
          </a:p>
          <a:p>
            <a:r>
              <a:rPr lang="en-US" sz="2400" dirty="0" smtClean="0"/>
              <a:t>By ensuring a relatively stable internal environment, homeostasis allows organisms to be independent from changes in the external environment (the surroundings), this external environment is the environment in which an organism lives.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Homeostasis also involves a process called </a:t>
            </a:r>
            <a:r>
              <a:rPr lang="en-US" u="sng" dirty="0" smtClean="0"/>
              <a:t>negative feedback</a:t>
            </a:r>
            <a:r>
              <a:rPr lang="en-US" dirty="0" smtClean="0"/>
              <a:t>:</a:t>
            </a:r>
            <a:endParaRPr lang="en-US" dirty="0"/>
          </a:p>
        </p:txBody>
      </p:sp>
      <p:sp>
        <p:nvSpPr>
          <p:cNvPr id="3" name="Content Placeholder 2"/>
          <p:cNvSpPr>
            <a:spLocks noGrp="1"/>
          </p:cNvSpPr>
          <p:nvPr>
            <p:ph idx="1"/>
          </p:nvPr>
        </p:nvSpPr>
        <p:spPr>
          <a:xfrm>
            <a:off x="1435608" y="1676400"/>
            <a:ext cx="7498080" cy="4572000"/>
          </a:xfrm>
        </p:spPr>
        <p:txBody>
          <a:bodyPr>
            <a:normAutofit lnSpcReduction="10000"/>
          </a:bodyPr>
          <a:lstStyle/>
          <a:p>
            <a:r>
              <a:rPr lang="en-US" dirty="0" smtClean="0"/>
              <a:t>In homeostasis control, your body reacts to bring about changes that are opposite to the changes that are being detected</a:t>
            </a:r>
          </a:p>
          <a:p>
            <a:r>
              <a:rPr lang="en-US" dirty="0" smtClean="0"/>
              <a:t>If the system (your  body) is disturbed, the disturbance sets in motion, a sequence of events that restores the body to its original state.</a:t>
            </a:r>
          </a:p>
          <a:p>
            <a:r>
              <a:rPr lang="en-US" dirty="0" smtClean="0"/>
              <a:t>This is called the negative feedback 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Arial" pitchFamily="34" charset="0"/>
              <a:buChar char="•"/>
            </a:pPr>
            <a:r>
              <a:rPr lang="en-US" dirty="0" smtClean="0"/>
              <a:t>In a negative feedback control loop,     there must be:</a:t>
            </a:r>
            <a:endParaRPr lang="en-US" dirty="0"/>
          </a:p>
        </p:txBody>
      </p:sp>
      <p:sp>
        <p:nvSpPr>
          <p:cNvPr id="3" name="Content Placeholder 2"/>
          <p:cNvSpPr>
            <a:spLocks noGrp="1"/>
          </p:cNvSpPr>
          <p:nvPr>
            <p:ph idx="1"/>
          </p:nvPr>
        </p:nvSpPr>
        <p:spPr>
          <a:xfrm>
            <a:off x="1435608" y="1447800"/>
            <a:ext cx="7498080" cy="5410200"/>
          </a:xfrm>
        </p:spPr>
        <p:txBody>
          <a:bodyPr>
            <a:normAutofit fontScale="92500" lnSpcReduction="10000"/>
          </a:bodyPr>
          <a:lstStyle/>
          <a:p>
            <a:r>
              <a:rPr lang="en-US" dirty="0" smtClean="0"/>
              <a:t>A normal condition or set-point to be maintained</a:t>
            </a:r>
          </a:p>
          <a:p>
            <a:r>
              <a:rPr lang="en-US" dirty="0" smtClean="0"/>
              <a:t>A  stimulus; which is a change in the internal environment</a:t>
            </a:r>
          </a:p>
          <a:p>
            <a:r>
              <a:rPr lang="en-US" dirty="0" smtClean="0"/>
              <a:t>A receptor that can detect the stimulus and sends signals to the control center</a:t>
            </a:r>
          </a:p>
          <a:p>
            <a:r>
              <a:rPr lang="en-US" dirty="0" smtClean="0"/>
              <a:t>A corrective mechanism, which brings about an opposite effect of the stimulus</a:t>
            </a:r>
          </a:p>
          <a:p>
            <a:r>
              <a:rPr lang="en-US" dirty="0" smtClean="0"/>
              <a:t>A feedback to the receptor when the set-point is reached, causing the corrective mechanism to stop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Homeostasis</a:t>
            </a:r>
            <a:endParaRPr lang="en-US" dirty="0"/>
          </a:p>
        </p:txBody>
      </p:sp>
      <p:sp>
        <p:nvSpPr>
          <p:cNvPr id="3" name="Content Placeholder 2"/>
          <p:cNvSpPr>
            <a:spLocks noGrp="1"/>
          </p:cNvSpPr>
          <p:nvPr>
            <p:ph idx="1"/>
          </p:nvPr>
        </p:nvSpPr>
        <p:spPr>
          <a:xfrm>
            <a:off x="1066800" y="1447800"/>
            <a:ext cx="7866888" cy="4800600"/>
          </a:xfrm>
        </p:spPr>
        <p:txBody>
          <a:bodyPr>
            <a:normAutofit/>
          </a:bodyPr>
          <a:lstStyle/>
          <a:p>
            <a:pPr>
              <a:buNone/>
            </a:pPr>
            <a:r>
              <a:rPr lang="en-US" sz="3600" dirty="0" smtClean="0"/>
              <a:t>Temperature homeostasis (thermoregulation) basically refers to the regulation of body temperature, which turn means the process of maintaining the temperature of the human body at a constant , </a:t>
            </a:r>
            <a:r>
              <a:rPr lang="en-US" sz="3600" dirty="0" err="1" smtClean="0"/>
              <a:t>acceptpable</a:t>
            </a:r>
            <a:r>
              <a:rPr lang="en-US" sz="3600" dirty="0" smtClean="0"/>
              <a:t> rate.</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endParaRPr lang="en-US" dirty="0"/>
          </a:p>
        </p:txBody>
      </p:sp>
      <p:sp>
        <p:nvSpPr>
          <p:cNvPr id="3" name="Content Placeholder 2"/>
          <p:cNvSpPr>
            <a:spLocks noGrp="1"/>
          </p:cNvSpPr>
          <p:nvPr>
            <p:ph idx="1"/>
          </p:nvPr>
        </p:nvSpPr>
        <p:spPr>
          <a:xfrm>
            <a:off x="1435608" y="762000"/>
            <a:ext cx="7498080" cy="5486400"/>
          </a:xfrm>
        </p:spPr>
        <p:txBody>
          <a:bodyPr>
            <a:normAutofit/>
          </a:bodyPr>
          <a:lstStyle/>
          <a:p>
            <a:r>
              <a:rPr lang="en-US" sz="3600" dirty="0" smtClean="0"/>
              <a:t>The body regulates temperature by balancing the amount of heat lost and heat produced from and by the body</a:t>
            </a:r>
          </a:p>
          <a:p>
            <a:r>
              <a:rPr lang="en-US" sz="3600" dirty="0" smtClean="0"/>
              <a:t>Animals that maintain a constant body temperature are called </a:t>
            </a:r>
            <a:r>
              <a:rPr lang="en-US" sz="3600" u="sng" dirty="0" err="1" smtClean="0"/>
              <a:t>E</a:t>
            </a:r>
            <a:r>
              <a:rPr lang="en-US" sz="3600" u="sng" dirty="0" err="1" smtClean="0"/>
              <a:t>ndotherms</a:t>
            </a:r>
            <a:endParaRPr lang="en-US" sz="3600" u="sng" dirty="0" smtClean="0"/>
          </a:p>
          <a:p>
            <a:r>
              <a:rPr lang="en-US" sz="3600" dirty="0" smtClean="0"/>
              <a:t>Animals that have a variable body temperature are called </a:t>
            </a:r>
            <a:r>
              <a:rPr lang="en-US" sz="3600" u="sng" dirty="0" err="1" smtClean="0"/>
              <a:t>Ectotherms</a:t>
            </a:r>
            <a:endParaRPr lang="en-US" sz="3600"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1066800"/>
          </a:xfrm>
        </p:spPr>
        <p:txBody>
          <a:bodyPr/>
          <a:lstStyle/>
          <a:p>
            <a:endParaRPr lang="en-US" dirty="0"/>
          </a:p>
        </p:txBody>
      </p:sp>
      <p:sp>
        <p:nvSpPr>
          <p:cNvPr id="3" name="Content Placeholder 2"/>
          <p:cNvSpPr>
            <a:spLocks noGrp="1"/>
          </p:cNvSpPr>
          <p:nvPr>
            <p:ph idx="1"/>
          </p:nvPr>
        </p:nvSpPr>
        <p:spPr>
          <a:xfrm>
            <a:off x="1143000" y="1219200"/>
            <a:ext cx="7790688" cy="5029200"/>
          </a:xfrm>
        </p:spPr>
        <p:txBody>
          <a:bodyPr/>
          <a:lstStyle/>
          <a:p>
            <a:r>
              <a:rPr lang="en-US" dirty="0" err="1" smtClean="0"/>
              <a:t>Endotherms</a:t>
            </a:r>
            <a:r>
              <a:rPr lang="en-US" dirty="0" smtClean="0"/>
              <a:t>- normally maintains their body temperature at 35-40 degrees, and hence known as warm-blooded creatures (birds and mammals)</a:t>
            </a:r>
          </a:p>
          <a:p>
            <a:r>
              <a:rPr lang="en-US" dirty="0" err="1" smtClean="0"/>
              <a:t>Ectotherms</a:t>
            </a:r>
            <a:r>
              <a:rPr lang="en-US" dirty="0" smtClean="0"/>
              <a:t>- known as cold-blooded creature these animals can also warm themselves in the day by basking in the sun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US" dirty="0" err="1" smtClean="0"/>
              <a:t>Endotherms</a:t>
            </a:r>
            <a:r>
              <a:rPr lang="en-US" dirty="0" smtClean="0"/>
              <a:t>- uses internal corrective mechanism to regulate temperature( the maintenance of temperature occurs inside the body)</a:t>
            </a:r>
          </a:p>
          <a:p>
            <a:r>
              <a:rPr lang="en-US" dirty="0" err="1" smtClean="0"/>
              <a:t>Octotherms</a:t>
            </a:r>
            <a:r>
              <a:rPr lang="en-US" dirty="0" smtClean="0"/>
              <a:t>- uses </a:t>
            </a:r>
            <a:r>
              <a:rPr lang="en-US" dirty="0" err="1" smtClean="0"/>
              <a:t>behavioural</a:t>
            </a:r>
            <a:r>
              <a:rPr lang="en-US" dirty="0" smtClean="0"/>
              <a:t> mechanism to regulate temperature (lying in the sun when cold, moving into the shade when hot)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61</TotalTime>
  <Words>1052</Words>
  <Application>Microsoft Office PowerPoint</Application>
  <PresentationFormat>On-screen Show (4:3)</PresentationFormat>
  <Paragraphs>63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HOMEOSTASIS</vt:lpstr>
      <vt:lpstr>Slide 2</vt:lpstr>
      <vt:lpstr>Internal environment:</vt:lpstr>
      <vt:lpstr>Homeostasis also involves a process called negative feedback:</vt:lpstr>
      <vt:lpstr>In a negative feedback control loop,     there must be:</vt:lpstr>
      <vt:lpstr>Temperature Homeostasis</vt:lpstr>
      <vt:lpstr>Slide 7</vt:lpstr>
      <vt:lpstr>Slide 8</vt:lpstr>
      <vt:lpstr>Difference</vt:lpstr>
      <vt:lpstr>In humans</vt:lpstr>
      <vt:lpstr>The body can lose heat through:</vt:lpstr>
      <vt:lpstr>How does you body regulate temperature?</vt:lpstr>
      <vt:lpstr>What happens when human body temperature begins to rise?</vt:lpstr>
      <vt:lpstr>What happens when human body temperature begins to fall?</vt:lpstr>
      <vt:lpstr>Blood glucose concentration</vt:lpstr>
      <vt:lpstr>Insulin and Glucagon</vt:lpstr>
      <vt:lpstr>What is blood pressure?</vt:lpstr>
      <vt:lpstr>Regulation of blood pressure</vt:lpstr>
      <vt:lpstr>Homeostatic Imbalance </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HOMEOSTASIS</dc:title>
  <dc:creator>PC-</dc:creator>
  <cp:lastModifiedBy>PC-</cp:lastModifiedBy>
  <cp:revision>7</cp:revision>
  <dcterms:created xsi:type="dcterms:W3CDTF">2018-10-11T11:28:59Z</dcterms:created>
  <dcterms:modified xsi:type="dcterms:W3CDTF">2018-10-11T12:30:29Z</dcterms:modified>
</cp:coreProperties>
</file>