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24" r:id="rId5"/>
    <p:sldId id="302" r:id="rId6"/>
    <p:sldId id="327" r:id="rId7"/>
    <p:sldId id="315" r:id="rId8"/>
    <p:sldId id="333" r:id="rId9"/>
    <p:sldId id="332" r:id="rId10"/>
    <p:sldId id="329" r:id="rId11"/>
    <p:sldId id="334" r:id="rId12"/>
    <p:sldId id="330" r:id="rId13"/>
    <p:sldId id="331" r:id="rId14"/>
    <p:sldId id="313" r:id="rId15"/>
    <p:sldId id="32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33" autoAdjust="0"/>
  </p:normalViewPr>
  <p:slideViewPr>
    <p:cSldViewPr snapToGrid="0">
      <p:cViewPr varScale="1">
        <p:scale>
          <a:sx n="70" d="100"/>
          <a:sy n="70" d="100"/>
        </p:scale>
        <p:origin x="500" y="5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4FAF3-BD60-F541-B6F6-EA0AA841D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E0445D-BB28-6806-683D-487391293C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F610ED-65D5-3B9D-C020-2DE5E74EF6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0903BC-ECA9-A513-8B26-3E7E0C246B18}"/>
              </a:ext>
            </a:extLst>
          </p:cNvPr>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1924499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9/27/2025</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2743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899061"/>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267184" y="3103867"/>
            <a:ext cx="3754597" cy="1168530"/>
          </a:xfrm>
        </p:spPr>
        <p:txBody>
          <a:bodyPr/>
          <a:lstStyle/>
          <a:p>
            <a:r>
              <a:rPr lang="en-US" sz="3200" dirty="0"/>
              <a:t>Weather Prediction </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575820" y="1222020"/>
            <a:ext cx="3924934" cy="677246"/>
          </a:xfrm>
        </p:spPr>
        <p:txBody>
          <a:bodyPr/>
          <a:lstStyle/>
          <a:p>
            <a:r>
              <a:rPr lang="en-US" dirty="0">
                <a:solidFill>
                  <a:schemeClr val="bg1"/>
                </a:solidFill>
              </a:rPr>
              <a:t>Fundamentals of Data   Engineering</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Team 16</a:t>
            </a:r>
          </a:p>
          <a:p>
            <a:r>
              <a:rPr lang="en-US" dirty="0"/>
              <a:t>23DEA3101R</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850A3B3-67D5-2742-D8B2-A7F86E7437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B766F2-7A77-BC79-22B6-DE1EE0537AEF}"/>
              </a:ext>
            </a:extLst>
          </p:cNvPr>
          <p:cNvSpPr>
            <a:spLocks noGrp="1"/>
          </p:cNvSpPr>
          <p:nvPr>
            <p:ph type="title"/>
          </p:nvPr>
        </p:nvSpPr>
        <p:spPr>
          <a:xfrm>
            <a:off x="391886" y="524797"/>
            <a:ext cx="7289074" cy="830997"/>
          </a:xfrm>
        </p:spPr>
        <p:txBody>
          <a:bodyPr/>
          <a:lstStyle/>
          <a:p>
            <a:r>
              <a:rPr lang="en-US" dirty="0"/>
              <a:t>Results &amp; Analysis</a:t>
            </a:r>
          </a:p>
        </p:txBody>
      </p:sp>
      <p:sp>
        <p:nvSpPr>
          <p:cNvPr id="8" name="Text Placeholder 7">
            <a:extLst>
              <a:ext uri="{FF2B5EF4-FFF2-40B4-BE49-F238E27FC236}">
                <a16:creationId xmlns:a16="http://schemas.microsoft.com/office/drawing/2014/main" id="{6486F005-EA24-D07C-5146-E983C231458D}"/>
              </a:ext>
            </a:extLst>
          </p:cNvPr>
          <p:cNvSpPr>
            <a:spLocks noGrp="1"/>
          </p:cNvSpPr>
          <p:nvPr>
            <p:ph type="body" sz="quarter" idx="12"/>
          </p:nvPr>
        </p:nvSpPr>
        <p:spPr>
          <a:xfrm>
            <a:off x="391886" y="1538481"/>
            <a:ext cx="5826034" cy="4494624"/>
          </a:xfrm>
        </p:spPr>
        <p:txBody>
          <a:bodyPr/>
          <a:lstStyle/>
          <a:p>
            <a:r>
              <a:rPr lang="en-US" dirty="0"/>
              <a:t>The project delivers a </a:t>
            </a:r>
            <a:r>
              <a:rPr lang="en-US" b="1" dirty="0"/>
              <a:t>scalable and automated weather data pipeline</a:t>
            </a:r>
            <a:r>
              <a:rPr lang="en-US" dirty="0"/>
              <a:t> with:</a:t>
            </a:r>
          </a:p>
          <a:p>
            <a:r>
              <a:rPr lang="en-US" b="1" dirty="0"/>
              <a:t>Real-time dashboards</a:t>
            </a:r>
            <a:r>
              <a:rPr lang="en-US" dirty="0"/>
              <a:t> showing temperature, humidity, and rainfall trends.</a:t>
            </a:r>
          </a:p>
          <a:p>
            <a:r>
              <a:rPr lang="en-US" b="1" dirty="0"/>
              <a:t>Automated ETL workflows</a:t>
            </a:r>
            <a:r>
              <a:rPr lang="en-US" dirty="0"/>
              <a:t> that continuously clean and update datasets.</a:t>
            </a:r>
          </a:p>
          <a:p>
            <a:r>
              <a:rPr lang="en-US" b="1" dirty="0"/>
              <a:t>Optimized querying</a:t>
            </a:r>
            <a:r>
              <a:rPr lang="en-US" dirty="0"/>
              <a:t> using fact-dimension schema design.</a:t>
            </a:r>
          </a:p>
          <a:p>
            <a:r>
              <a:rPr lang="en-US" b="1" dirty="0"/>
              <a:t>Insights</a:t>
            </a:r>
            <a:r>
              <a:rPr lang="en-US" dirty="0"/>
              <a:t> such as:</a:t>
            </a:r>
          </a:p>
          <a:p>
            <a:pPr lvl="1"/>
            <a:r>
              <a:rPr lang="en-US" dirty="0"/>
              <a:t>Monthly and seasonal weather patterns.</a:t>
            </a:r>
          </a:p>
          <a:p>
            <a:pPr lvl="1"/>
            <a:r>
              <a:rPr lang="en-US" dirty="0"/>
              <a:t>Rainfall distribution across regions.</a:t>
            </a:r>
          </a:p>
          <a:p>
            <a:pPr lvl="1"/>
            <a:r>
              <a:rPr lang="en-US" dirty="0"/>
              <a:t>Detection of anomalies (extreme weather events).</a:t>
            </a:r>
          </a:p>
          <a:p>
            <a:pPr marL="0" indent="0">
              <a:buNone/>
            </a:pPr>
            <a:endParaRPr lang="en-US" dirty="0"/>
          </a:p>
        </p:txBody>
      </p:sp>
      <p:pic>
        <p:nvPicPr>
          <p:cNvPr id="4" name="Picture Placeholder 3" descr="close up of building">
            <a:extLst>
              <a:ext uri="{FF2B5EF4-FFF2-40B4-BE49-F238E27FC236}">
                <a16:creationId xmlns:a16="http://schemas.microsoft.com/office/drawing/2014/main" id="{A48694DD-6A7F-42BE-A9F8-ADC1BEB19E3C}"/>
              </a:ext>
            </a:extLst>
          </p:cNvPr>
          <p:cNvPicPr>
            <a:picLocks noGrp="1" noChangeAspect="1"/>
          </p:cNvPicPr>
          <p:nvPr>
            <p:ph type="pic" sz="quarter" idx="13"/>
          </p:nvPr>
        </p:nvPicPr>
        <p:blipFill>
          <a:blip r:embed="rId2"/>
          <a:srcRect l="22544" r="22544"/>
          <a:stretch>
            <a:fillRect/>
          </a:stretch>
        </p:blipFill>
        <p:spPr/>
      </p:pic>
      <p:pic>
        <p:nvPicPr>
          <p:cNvPr id="3" name="Picture 2">
            <a:extLst>
              <a:ext uri="{FF2B5EF4-FFF2-40B4-BE49-F238E27FC236}">
                <a16:creationId xmlns:a16="http://schemas.microsoft.com/office/drawing/2014/main" id="{015DD6C4-D251-EA4A-6C62-F125A2919B15}"/>
              </a:ext>
            </a:extLst>
          </p:cNvPr>
          <p:cNvPicPr>
            <a:picLocks noChangeAspect="1"/>
          </p:cNvPicPr>
          <p:nvPr/>
        </p:nvPicPr>
        <p:blipFill>
          <a:blip r:embed="rId3"/>
          <a:stretch>
            <a:fillRect/>
          </a:stretch>
        </p:blipFill>
        <p:spPr>
          <a:xfrm>
            <a:off x="391886" y="6179216"/>
            <a:ext cx="2162477" cy="628738"/>
          </a:xfrm>
          <a:prstGeom prst="rect">
            <a:avLst/>
          </a:prstGeom>
        </p:spPr>
      </p:pic>
    </p:spTree>
    <p:extLst>
      <p:ext uri="{BB962C8B-B14F-4D97-AF65-F5344CB8AC3E}">
        <p14:creationId xmlns:p14="http://schemas.microsoft.com/office/powerpoint/2010/main" val="284256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1" y="1828800"/>
            <a:ext cx="4647110" cy="4153989"/>
          </a:xfrm>
        </p:spPr>
        <p:txBody>
          <a:bodyPr/>
          <a:lstStyle/>
          <a:p>
            <a:r>
              <a:rPr lang="en-US" dirty="0"/>
              <a:t>This project demonstrates how data engineering forms the backbone of weather prediction systems by enabling seamless data flow from diverse sources to reliable, analysis-ready datasets. Through a scalable pipeline integrating real-time ingestion, ETL workflows, structured storage, and visualization, the system ensures high data quality, governance, and accessibility.</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pic>
        <p:nvPicPr>
          <p:cNvPr id="5" name="Picture 4">
            <a:extLst>
              <a:ext uri="{FF2B5EF4-FFF2-40B4-BE49-F238E27FC236}">
                <a16:creationId xmlns:a16="http://schemas.microsoft.com/office/drawing/2014/main" id="{83B9BB1C-14DC-35BA-324B-201A6C641220}"/>
              </a:ext>
            </a:extLst>
          </p:cNvPr>
          <p:cNvPicPr>
            <a:picLocks noChangeAspect="1"/>
          </p:cNvPicPr>
          <p:nvPr/>
        </p:nvPicPr>
        <p:blipFill>
          <a:blip r:embed="rId3"/>
          <a:stretch>
            <a:fillRect/>
          </a:stretch>
        </p:blipFill>
        <p:spPr>
          <a:xfrm>
            <a:off x="552489" y="6175379"/>
            <a:ext cx="2162477" cy="628738"/>
          </a:xfrm>
          <a:prstGeom prst="rect">
            <a:avLst/>
          </a:prstGeom>
        </p:spPr>
      </p:pic>
    </p:spTree>
    <p:extLst>
      <p:ext uri="{BB962C8B-B14F-4D97-AF65-F5344CB8AC3E}">
        <p14:creationId xmlns:p14="http://schemas.microsoft.com/office/powerpoint/2010/main" val="71553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47194"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lstStyle/>
          <a:p>
            <a:r>
              <a:rPr lang="en-US" dirty="0"/>
              <a:t>We are grateful for your time and attention</a:t>
            </a:r>
            <a:br>
              <a:rPr lang="en-US" dirty="0"/>
            </a:br>
            <a:br>
              <a:rPr lang="en-US" dirty="0"/>
            </a:br>
            <a:r>
              <a:rPr lang="en-US" dirty="0"/>
              <a:t>THANK YOU</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898603" y="3804892"/>
            <a:ext cx="2383581" cy="1096292"/>
          </a:xfrm>
        </p:spPr>
        <p:txBody>
          <a:bodyPr/>
          <a:lstStyle/>
          <a:p>
            <a:r>
              <a:rPr lang="en-US" dirty="0"/>
              <a:t>2320030280.</a:t>
            </a:r>
          </a:p>
          <a:p>
            <a:r>
              <a:rPr lang="en-US" dirty="0"/>
              <a:t>2320030093.</a:t>
            </a:r>
          </a:p>
          <a:p>
            <a:r>
              <a:rPr lang="en-US" dirty="0"/>
              <a:t>2320030406.</a:t>
            </a:r>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310896"/>
            <a:ext cx="4275138" cy="704088"/>
          </a:xfrm>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106424"/>
            <a:ext cx="4743704" cy="5349240"/>
          </a:xfrm>
        </p:spPr>
        <p:txBody>
          <a:bodyPr/>
          <a:lstStyle/>
          <a:p>
            <a:r>
              <a:rPr lang="en-US" dirty="0"/>
              <a:t>Abstract</a:t>
            </a:r>
          </a:p>
          <a:p>
            <a:r>
              <a:rPr lang="en-US" dirty="0"/>
              <a:t>Introduction</a:t>
            </a:r>
          </a:p>
          <a:p>
            <a:r>
              <a:rPr lang="en-US" dirty="0"/>
              <a:t>Literature Review</a:t>
            </a:r>
          </a:p>
          <a:p>
            <a:r>
              <a:rPr lang="en-US" dirty="0"/>
              <a:t>Dataset</a:t>
            </a:r>
          </a:p>
          <a:p>
            <a:r>
              <a:rPr lang="en-US" dirty="0"/>
              <a:t>Methodology</a:t>
            </a:r>
          </a:p>
          <a:p>
            <a:r>
              <a:rPr lang="en-US" dirty="0"/>
              <a:t>Findings</a:t>
            </a:r>
          </a:p>
          <a:p>
            <a:r>
              <a:rPr lang="en-US" dirty="0"/>
              <a:t>Tools &amp; Technologies used</a:t>
            </a:r>
          </a:p>
          <a:p>
            <a:r>
              <a:rPr lang="en-US" dirty="0"/>
              <a:t>Result and Analysis</a:t>
            </a:r>
          </a:p>
          <a:p>
            <a:r>
              <a:rPr lang="en-US" dirty="0"/>
              <a:t>Conclusion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pic>
        <p:nvPicPr>
          <p:cNvPr id="3" name="Picture 2">
            <a:extLst>
              <a:ext uri="{FF2B5EF4-FFF2-40B4-BE49-F238E27FC236}">
                <a16:creationId xmlns:a16="http://schemas.microsoft.com/office/drawing/2014/main" id="{E650D8E9-73B7-F2D9-4BBD-2B45834D754B}"/>
              </a:ext>
            </a:extLst>
          </p:cNvPr>
          <p:cNvPicPr>
            <a:picLocks noChangeAspect="1"/>
          </p:cNvPicPr>
          <p:nvPr/>
        </p:nvPicPr>
        <p:blipFill>
          <a:blip r:embed="rId4"/>
          <a:stretch>
            <a:fillRect/>
          </a:stretch>
        </p:blipFill>
        <p:spPr>
          <a:xfrm>
            <a:off x="424473" y="6229262"/>
            <a:ext cx="2162477" cy="628738"/>
          </a:xfrm>
          <a:prstGeom prst="rect">
            <a:avLst/>
          </a:prstGeom>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678BE8F-40AD-BE4F-F0D1-3336C23215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167DE0F-F1C9-1B0A-AEBA-8FBF2144CC31}"/>
              </a:ext>
            </a:extLst>
          </p:cNvPr>
          <p:cNvSpPr>
            <a:spLocks noGrp="1"/>
          </p:cNvSpPr>
          <p:nvPr>
            <p:ph type="title"/>
          </p:nvPr>
        </p:nvSpPr>
        <p:spPr>
          <a:xfrm>
            <a:off x="660400" y="786181"/>
            <a:ext cx="4275138" cy="768299"/>
          </a:xfrm>
        </p:spPr>
        <p:txBody>
          <a:bodyPr/>
          <a:lstStyle/>
          <a:p>
            <a:r>
              <a:rPr lang="en-US" dirty="0"/>
              <a:t>Abstract</a:t>
            </a:r>
          </a:p>
        </p:txBody>
      </p:sp>
      <p:sp>
        <p:nvSpPr>
          <p:cNvPr id="8" name="Text Placeholder 7">
            <a:extLst>
              <a:ext uri="{FF2B5EF4-FFF2-40B4-BE49-F238E27FC236}">
                <a16:creationId xmlns:a16="http://schemas.microsoft.com/office/drawing/2014/main" id="{0D24DCC4-027C-733F-D0FE-3168369A1476}"/>
              </a:ext>
            </a:extLst>
          </p:cNvPr>
          <p:cNvSpPr>
            <a:spLocks noGrp="1"/>
          </p:cNvSpPr>
          <p:nvPr>
            <p:ph type="body" sz="quarter" idx="12"/>
          </p:nvPr>
        </p:nvSpPr>
        <p:spPr>
          <a:xfrm>
            <a:off x="599440" y="1920240"/>
            <a:ext cx="5975096" cy="4507991"/>
          </a:xfrm>
        </p:spPr>
        <p:txBody>
          <a:bodyPr/>
          <a:lstStyle/>
          <a:p>
            <a:pPr marL="0" indent="0">
              <a:buNone/>
            </a:pPr>
            <a:r>
              <a:rPr lang="en-US" dirty="0"/>
              <a:t>This project focuses on building a scalable data pipeline for weather prediction. It involves collecting, cleaning, and storing weather data in a structured format for easy access and analysis. The pipeline ensures high-quality data is available for applications like machine learning models, dashboards, and public services. By providing reliable and timely weather information, this system supports decision-making in agriculture, disaster management, and urban planning. The project demonstrates the importance of efficient data pipelines, data quality, and scalability in weather forecasting systems.</a:t>
            </a:r>
          </a:p>
          <a:p>
            <a:pPr marL="0" indent="0">
              <a:buNone/>
            </a:pPr>
            <a:endParaRPr lang="en-US" dirty="0"/>
          </a:p>
        </p:txBody>
      </p:sp>
      <p:pic>
        <p:nvPicPr>
          <p:cNvPr id="4" name="Picture Placeholder 3" descr="close up of building">
            <a:extLst>
              <a:ext uri="{FF2B5EF4-FFF2-40B4-BE49-F238E27FC236}">
                <a16:creationId xmlns:a16="http://schemas.microsoft.com/office/drawing/2014/main" id="{412D97A4-C813-4A35-7AE3-6CBF646F94B8}"/>
              </a:ext>
            </a:extLst>
          </p:cNvPr>
          <p:cNvPicPr>
            <a:picLocks noGrp="1" noChangeAspect="1"/>
          </p:cNvPicPr>
          <p:nvPr>
            <p:ph type="pic" sz="quarter" idx="13"/>
          </p:nvPr>
        </p:nvPicPr>
        <p:blipFill>
          <a:blip r:embed="rId2"/>
          <a:srcRect l="22544" r="22544"/>
          <a:stretch>
            <a:fillRect/>
          </a:stretch>
        </p:blipFill>
        <p:spPr/>
      </p:pic>
      <p:pic>
        <p:nvPicPr>
          <p:cNvPr id="3" name="Picture 2">
            <a:extLst>
              <a:ext uri="{FF2B5EF4-FFF2-40B4-BE49-F238E27FC236}">
                <a16:creationId xmlns:a16="http://schemas.microsoft.com/office/drawing/2014/main" id="{90CF7388-29DC-E3C8-D294-A8C8C4AE1AF0}"/>
              </a:ext>
            </a:extLst>
          </p:cNvPr>
          <p:cNvPicPr>
            <a:picLocks noChangeAspect="1"/>
          </p:cNvPicPr>
          <p:nvPr/>
        </p:nvPicPr>
        <p:blipFill>
          <a:blip r:embed="rId3"/>
          <a:stretch>
            <a:fillRect/>
          </a:stretch>
        </p:blipFill>
        <p:spPr>
          <a:xfrm>
            <a:off x="574532" y="6229262"/>
            <a:ext cx="2162477" cy="628738"/>
          </a:xfrm>
          <a:prstGeom prst="rect">
            <a:avLst/>
          </a:prstGeom>
        </p:spPr>
      </p:pic>
    </p:spTree>
    <p:extLst>
      <p:ext uri="{BB962C8B-B14F-4D97-AF65-F5344CB8AC3E}">
        <p14:creationId xmlns:p14="http://schemas.microsoft.com/office/powerpoint/2010/main" val="309573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548640"/>
            <a:ext cx="4275138" cy="685800"/>
          </a:xfrm>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77520" y="1564970"/>
            <a:ext cx="4275138" cy="4882896"/>
          </a:xfrm>
        </p:spPr>
        <p:txBody>
          <a:bodyPr/>
          <a:lstStyle/>
          <a:p>
            <a:pPr marL="0" indent="0">
              <a:buNone/>
            </a:pPr>
            <a:r>
              <a:rPr lang="en-US" dirty="0"/>
              <a:t>Weather conditions affect daily life, agriculture, transportation, and disaster management. Accurate weather prediction helps in preparing for extreme events and planning resources efficiently. However, weather data is often large, complex, and comes from multiple sources, which makes analysis challenging. Efficient data collection, storage, and processing are essential to handle this data effectively. This project aims to address these challenges by building a robust data pipeline that organizes and prepares weather data for forecasting and analytical applications.</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pic>
        <p:nvPicPr>
          <p:cNvPr id="3" name="Picture 2">
            <a:extLst>
              <a:ext uri="{FF2B5EF4-FFF2-40B4-BE49-F238E27FC236}">
                <a16:creationId xmlns:a16="http://schemas.microsoft.com/office/drawing/2014/main" id="{CB011358-CE9B-6283-BFD9-7DFE860A482F}"/>
              </a:ext>
            </a:extLst>
          </p:cNvPr>
          <p:cNvPicPr>
            <a:picLocks noChangeAspect="1"/>
          </p:cNvPicPr>
          <p:nvPr/>
        </p:nvPicPr>
        <p:blipFill>
          <a:blip r:embed="rId3"/>
          <a:stretch>
            <a:fillRect/>
          </a:stretch>
        </p:blipFill>
        <p:spPr>
          <a:xfrm>
            <a:off x="635492" y="6133497"/>
            <a:ext cx="2162477" cy="628738"/>
          </a:xfrm>
          <a:prstGeom prst="rect">
            <a:avLst/>
          </a:prstGeom>
        </p:spPr>
      </p:pic>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8399B0E-F5FF-3700-DC5F-5F4F4FDD513A}"/>
              </a:ext>
            </a:extLst>
          </p:cNvPr>
          <p:cNvSpPr>
            <a:spLocks noChangeArrowheads="1"/>
          </p:cNvSpPr>
          <p:nvPr/>
        </p:nvSpPr>
        <p:spPr bwMode="auto">
          <a:xfrm>
            <a:off x="310897" y="-3576663"/>
            <a:ext cx="9089136"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rPr>
              <a:t>Many studies tried </a:t>
            </a:r>
            <a:r>
              <a:rPr kumimoji="0" lang="en-US" altLang="en-US" sz="2000" i="0" u="none" strike="noStrike" cap="none" normalizeH="0" baseline="0" dirty="0">
                <a:ln>
                  <a:noFill/>
                </a:ln>
                <a:solidFill>
                  <a:schemeClr val="tx1"/>
                </a:solidFill>
                <a:effectLst/>
              </a:rPr>
              <a:t>forecasting weather </a:t>
            </a:r>
            <a:r>
              <a:rPr kumimoji="0" lang="en-US" altLang="en-US" sz="2000" b="0" i="0" u="none" strike="noStrike" cap="none" normalizeH="0" baseline="0" dirty="0">
                <a:ln>
                  <a:noFill/>
                </a:ln>
                <a:solidFill>
                  <a:schemeClr val="tx1"/>
                </a:solidFill>
                <a:effectLst/>
              </a:rPr>
              <a:t>directly.</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rPr>
              <a:t>Problem: They often faced </a:t>
            </a:r>
            <a:r>
              <a:rPr kumimoji="0" lang="en-US" altLang="en-US" sz="2000" i="0" u="none" strike="noStrike" cap="none" normalizeH="0" baseline="0" dirty="0">
                <a:ln>
                  <a:noFill/>
                </a:ln>
                <a:solidFill>
                  <a:schemeClr val="tx1"/>
                </a:solidFill>
                <a:effectLst/>
              </a:rPr>
              <a:t>data quality issues </a:t>
            </a:r>
            <a:r>
              <a:rPr kumimoji="0" lang="en-US" altLang="en-US" sz="2000" b="0" i="0" u="none" strike="noStrike" cap="none" normalizeH="0" baseline="0" dirty="0">
                <a:ln>
                  <a:noFill/>
                </a:ln>
                <a:solidFill>
                  <a:schemeClr val="tx1"/>
                </a:solidFill>
                <a:effectLst/>
              </a:rPr>
              <a:t>(missing, messy, unorganized data).</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rPr>
              <a:t>Most research focused only on </a:t>
            </a:r>
            <a:r>
              <a:rPr kumimoji="0" lang="en-US" altLang="en-US" sz="2000" i="0" u="none" strike="noStrike" cap="none" normalizeH="0" baseline="0" dirty="0">
                <a:ln>
                  <a:noFill/>
                </a:ln>
                <a:solidFill>
                  <a:schemeClr val="tx1"/>
                </a:solidFill>
                <a:effectLst/>
              </a:rPr>
              <a:t>prediction models</a:t>
            </a:r>
            <a:r>
              <a:rPr kumimoji="0" lang="en-US" altLang="en-US" sz="2000" b="0" i="0" u="none" strike="noStrike" cap="none" normalizeH="0" baseline="0" dirty="0">
                <a:ln>
                  <a:noFill/>
                </a:ln>
                <a:solidFill>
                  <a:schemeClr val="tx1"/>
                </a:solidFill>
                <a:effectLst/>
              </a:rPr>
              <a:t>, not on </a:t>
            </a:r>
            <a:r>
              <a:rPr kumimoji="0" lang="en-US" altLang="en-US" sz="2000" i="0" u="none" strike="noStrike" cap="none" normalizeH="0" baseline="0" dirty="0">
                <a:ln>
                  <a:noFill/>
                </a:ln>
                <a:solidFill>
                  <a:schemeClr val="tx1"/>
                </a:solidFill>
                <a:effectLst/>
              </a:rPr>
              <a:t>how to prepare and clean the data.</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rPr>
              <a:t>Our work: We focus on building a </a:t>
            </a:r>
            <a:r>
              <a:rPr kumimoji="0" lang="en-US" altLang="en-US" sz="2000" i="0" u="none" strike="noStrike" cap="none" normalizeH="0" baseline="0" dirty="0">
                <a:ln>
                  <a:noFill/>
                </a:ln>
                <a:solidFill>
                  <a:schemeClr val="tx1"/>
                </a:solidFill>
                <a:effectLst/>
              </a:rPr>
              <a:t>data pipeline </a:t>
            </a:r>
            <a:r>
              <a:rPr kumimoji="0" lang="en-US" altLang="en-US" sz="2000" b="0" i="0" u="none" strike="noStrike" cap="none" normalizeH="0" baseline="0" dirty="0">
                <a:ln>
                  <a:noFill/>
                </a:ln>
                <a:solidFill>
                  <a:schemeClr val="tx1"/>
                </a:solidFill>
                <a:effectLst/>
              </a:rPr>
              <a:t>that makes weather data clean, reliable, and ready for prediction.</a:t>
            </a:r>
          </a:p>
        </p:txBody>
      </p:sp>
      <p:sp>
        <p:nvSpPr>
          <p:cNvPr id="5" name="Title 4">
            <a:extLst>
              <a:ext uri="{FF2B5EF4-FFF2-40B4-BE49-F238E27FC236}">
                <a16:creationId xmlns:a16="http://schemas.microsoft.com/office/drawing/2014/main" id="{2E6E6BF8-4F59-D852-3F7B-6A6DBBCA3158}"/>
              </a:ext>
            </a:extLst>
          </p:cNvPr>
          <p:cNvSpPr>
            <a:spLocks noGrp="1"/>
          </p:cNvSpPr>
          <p:nvPr>
            <p:ph type="title"/>
          </p:nvPr>
        </p:nvSpPr>
        <p:spPr/>
        <p:txBody>
          <a:bodyPr/>
          <a:lstStyle/>
          <a:p>
            <a:r>
              <a:rPr lang="en-US" altLang="en-US" dirty="0">
                <a:latin typeface="Arial" panose="020B0604020202020204" pitchFamily="34" charset="0"/>
              </a:rPr>
              <a:t> </a:t>
            </a:r>
            <a:r>
              <a:rPr lang="en-US" altLang="en-US" sz="4800" b="1" dirty="0"/>
              <a:t>Literature Review</a:t>
            </a:r>
            <a:endParaRPr lang="en-IN" sz="4800" b="1" dirty="0"/>
          </a:p>
        </p:txBody>
      </p:sp>
      <p:pic>
        <p:nvPicPr>
          <p:cNvPr id="7" name="Picture 6">
            <a:extLst>
              <a:ext uri="{FF2B5EF4-FFF2-40B4-BE49-F238E27FC236}">
                <a16:creationId xmlns:a16="http://schemas.microsoft.com/office/drawing/2014/main" id="{AC24267E-6177-FD39-10E7-8495AEC518B6}"/>
              </a:ext>
            </a:extLst>
          </p:cNvPr>
          <p:cNvPicPr>
            <a:picLocks noChangeAspect="1"/>
          </p:cNvPicPr>
          <p:nvPr/>
        </p:nvPicPr>
        <p:blipFill>
          <a:blip r:embed="rId2"/>
          <a:stretch>
            <a:fillRect/>
          </a:stretch>
        </p:blipFill>
        <p:spPr>
          <a:xfrm>
            <a:off x="310897" y="6089665"/>
            <a:ext cx="2695951" cy="695422"/>
          </a:xfrm>
          <a:prstGeom prst="rect">
            <a:avLst/>
          </a:prstGeom>
        </p:spPr>
      </p:pic>
    </p:spTree>
    <p:extLst>
      <p:ext uri="{BB962C8B-B14F-4D97-AF65-F5344CB8AC3E}">
        <p14:creationId xmlns:p14="http://schemas.microsoft.com/office/powerpoint/2010/main" val="56134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EE64-C4F8-54D0-B86E-2F7E7D4FDAC5}"/>
              </a:ext>
            </a:extLst>
          </p:cNvPr>
          <p:cNvSpPr>
            <a:spLocks noGrp="1"/>
          </p:cNvSpPr>
          <p:nvPr>
            <p:ph type="title"/>
          </p:nvPr>
        </p:nvSpPr>
        <p:spPr/>
        <p:txBody>
          <a:bodyPr/>
          <a:lstStyle/>
          <a:p>
            <a:r>
              <a:rPr lang="en-IN" sz="4800" b="1" dirty="0"/>
              <a:t>Dataset</a:t>
            </a:r>
          </a:p>
        </p:txBody>
      </p:sp>
      <p:sp>
        <p:nvSpPr>
          <p:cNvPr id="3" name="TextBox 2">
            <a:extLst>
              <a:ext uri="{FF2B5EF4-FFF2-40B4-BE49-F238E27FC236}">
                <a16:creationId xmlns:a16="http://schemas.microsoft.com/office/drawing/2014/main" id="{659A5B6C-694B-0D81-9496-6645BEDCAACF}"/>
              </a:ext>
            </a:extLst>
          </p:cNvPr>
          <p:cNvSpPr txBox="1"/>
          <p:nvPr/>
        </p:nvSpPr>
        <p:spPr>
          <a:xfrm>
            <a:off x="465528" y="1453896"/>
            <a:ext cx="11482632" cy="3108543"/>
          </a:xfrm>
          <a:prstGeom prst="rect">
            <a:avLst/>
          </a:prstGeom>
          <a:noFill/>
        </p:spPr>
        <p:txBody>
          <a:bodyPr wrap="square" rtlCol="0">
            <a:spAutoFit/>
          </a:bodyPr>
          <a:lstStyle/>
          <a:p>
            <a:r>
              <a:rPr lang="en-US" sz="2000" dirty="0"/>
              <a:t>Source: weather.csv (static dataset)  </a:t>
            </a:r>
          </a:p>
          <a:p>
            <a:endParaRPr lang="en-US" sz="2000" dirty="0"/>
          </a:p>
          <a:p>
            <a:r>
              <a:rPr lang="en-US" sz="2000" dirty="0"/>
              <a:t>Historical Climate Data – CSV files containing long-term weather trends (temperature, humidity, rainfall).</a:t>
            </a:r>
          </a:p>
          <a:p>
            <a:endParaRPr lang="en-US" sz="2000" dirty="0"/>
          </a:p>
          <a:p>
            <a:r>
              <a:rPr lang="en-US" sz="2000" dirty="0"/>
              <a:t>The dataset includes fields such as:</a:t>
            </a:r>
          </a:p>
          <a:p>
            <a:r>
              <a:rPr lang="en-US" sz="2000" dirty="0"/>
              <a:t>Temperature, humidity, rainfall, wind speed, pressure.</a:t>
            </a:r>
          </a:p>
          <a:p>
            <a:r>
              <a:rPr lang="en-US" sz="2000" dirty="0"/>
              <a:t>Location (city).</a:t>
            </a:r>
          </a:p>
          <a:p>
            <a:r>
              <a:rPr lang="en-US" sz="2000" dirty="0"/>
              <a:t>Timestamp (date, time).</a:t>
            </a:r>
          </a:p>
          <a:p>
            <a:endParaRPr lang="en-US" dirty="0"/>
          </a:p>
          <a:p>
            <a:endParaRPr lang="en-IN" dirty="0"/>
          </a:p>
        </p:txBody>
      </p:sp>
      <p:pic>
        <p:nvPicPr>
          <p:cNvPr id="5" name="Picture 4">
            <a:extLst>
              <a:ext uri="{FF2B5EF4-FFF2-40B4-BE49-F238E27FC236}">
                <a16:creationId xmlns:a16="http://schemas.microsoft.com/office/drawing/2014/main" id="{7C508DC8-A1CE-0023-A08D-038B09978F7B}"/>
              </a:ext>
            </a:extLst>
          </p:cNvPr>
          <p:cNvPicPr>
            <a:picLocks noChangeAspect="1"/>
          </p:cNvPicPr>
          <p:nvPr/>
        </p:nvPicPr>
        <p:blipFill>
          <a:blip r:embed="rId2"/>
          <a:stretch>
            <a:fillRect/>
          </a:stretch>
        </p:blipFill>
        <p:spPr>
          <a:xfrm>
            <a:off x="465528" y="6095575"/>
            <a:ext cx="2162477" cy="628738"/>
          </a:xfrm>
          <a:prstGeom prst="rect">
            <a:avLst/>
          </a:prstGeom>
        </p:spPr>
      </p:pic>
    </p:spTree>
    <p:extLst>
      <p:ext uri="{BB962C8B-B14F-4D97-AF65-F5344CB8AC3E}">
        <p14:creationId xmlns:p14="http://schemas.microsoft.com/office/powerpoint/2010/main" val="377334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3257A3E-D71B-7C41-C5D2-00EB6B37519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A92BA4EC-40A0-71CD-F6B9-D68D46D4C1EE}"/>
              </a:ext>
            </a:extLst>
          </p:cNvPr>
          <p:cNvSpPr>
            <a:spLocks noGrp="1"/>
          </p:cNvSpPr>
          <p:nvPr>
            <p:ph type="title"/>
          </p:nvPr>
        </p:nvSpPr>
        <p:spPr>
          <a:xfrm>
            <a:off x="471374" y="429768"/>
            <a:ext cx="6199392" cy="566928"/>
          </a:xfrm>
        </p:spPr>
        <p:txBody>
          <a:bodyPr/>
          <a:lstStyle/>
          <a:p>
            <a:r>
              <a:rPr lang="en-US" dirty="0"/>
              <a:t>Methodology</a:t>
            </a:r>
          </a:p>
        </p:txBody>
      </p:sp>
      <p:sp>
        <p:nvSpPr>
          <p:cNvPr id="7" name="Text Placeholder 6">
            <a:extLst>
              <a:ext uri="{FF2B5EF4-FFF2-40B4-BE49-F238E27FC236}">
                <a16:creationId xmlns:a16="http://schemas.microsoft.com/office/drawing/2014/main" id="{BBA6DAA9-B305-9009-ECCD-02F9729C1C0F}"/>
              </a:ext>
            </a:extLst>
          </p:cNvPr>
          <p:cNvSpPr>
            <a:spLocks noGrp="1"/>
          </p:cNvSpPr>
          <p:nvPr>
            <p:ph type="body" sz="quarter" idx="12"/>
          </p:nvPr>
        </p:nvSpPr>
        <p:spPr>
          <a:xfrm>
            <a:off x="471374" y="1389888"/>
            <a:ext cx="11141506" cy="5230367"/>
          </a:xfrm>
        </p:spPr>
        <p:txBody>
          <a:bodyPr/>
          <a:lstStyle/>
          <a:p>
            <a:r>
              <a:rPr lang="en-US" sz="1700" b="1" dirty="0"/>
              <a:t>Data Ingestion</a:t>
            </a:r>
            <a:r>
              <a:rPr lang="en-US" sz="1700" dirty="0"/>
              <a:t> – Collects real-time and batch data from APIs, IoT sensors, satellite feeds, and CSV files. Tools: </a:t>
            </a:r>
            <a:r>
              <a:rPr lang="en-US" sz="1700" i="1" dirty="0"/>
              <a:t>Kafka, Flume, Python scripts</a:t>
            </a:r>
            <a:r>
              <a:rPr lang="en-US" sz="1700" dirty="0"/>
              <a:t>.</a:t>
            </a:r>
          </a:p>
          <a:p>
            <a:r>
              <a:rPr lang="en-IN" sz="1700" b="1" dirty="0"/>
              <a:t>Data Storage</a:t>
            </a:r>
            <a:r>
              <a:rPr lang="en-IN" sz="1700" dirty="0"/>
              <a:t> – Raw data stored in a </a:t>
            </a:r>
            <a:r>
              <a:rPr lang="en-IN" sz="1700" b="1" dirty="0"/>
              <a:t>data lake</a:t>
            </a:r>
            <a:r>
              <a:rPr lang="en-IN" sz="1700" dirty="0"/>
              <a:t> (Hadoop/S3); cleaned data stored in a </a:t>
            </a:r>
            <a:r>
              <a:rPr lang="en-IN" sz="1700" b="1" dirty="0"/>
              <a:t>data warehouse</a:t>
            </a:r>
            <a:r>
              <a:rPr lang="en-IN" sz="1700" dirty="0"/>
              <a:t> (Snowflake/BigQuery). Storage formats optimized (Parquet, ORC).</a:t>
            </a:r>
          </a:p>
          <a:p>
            <a:r>
              <a:rPr lang="en-IN" sz="1700" b="1" dirty="0"/>
              <a:t>Data Transformation (ETL/ELT)</a:t>
            </a:r>
            <a:r>
              <a:rPr lang="en-IN" sz="1700" dirty="0"/>
              <a:t> – Cleaning, unit conversions, timestamp formatting, and missing-value handling. Automated workflows via </a:t>
            </a:r>
            <a:r>
              <a:rPr lang="en-IN" sz="1700" i="1" dirty="0"/>
              <a:t>Apache Spark, Airflow</a:t>
            </a:r>
            <a:r>
              <a:rPr lang="en-IN" sz="1700" dirty="0"/>
              <a:t>.</a:t>
            </a:r>
            <a:endParaRPr lang="en-US" sz="1700" dirty="0"/>
          </a:p>
          <a:p>
            <a:r>
              <a:rPr lang="en-US" sz="1700" b="1" dirty="0"/>
              <a:t>Data Modeling &amp; Schema Design</a:t>
            </a:r>
            <a:r>
              <a:rPr lang="en-US" sz="1700" dirty="0"/>
              <a:t> – Star schema with fact tables (temperature, rainfall, humidity, wind speed) and dimension tables (time, location, season).</a:t>
            </a:r>
          </a:p>
          <a:p>
            <a:r>
              <a:rPr lang="en-US" sz="1700" b="1" dirty="0"/>
              <a:t>Data Quality &amp; Governance</a:t>
            </a:r>
            <a:r>
              <a:rPr lang="en-US" sz="1700" dirty="0"/>
              <a:t> – Validation checks, logging, monitoring, and data lineage for consistency and compliance.</a:t>
            </a:r>
          </a:p>
          <a:p>
            <a:r>
              <a:rPr lang="en-US" sz="1700" b="1" dirty="0"/>
              <a:t>Visualization &amp; Access</a:t>
            </a:r>
            <a:r>
              <a:rPr lang="en-US" sz="1700" dirty="0"/>
              <a:t> – Dashboards (Power BI, Tableau) and APIs for stakeholders, ML teams, and public services.</a:t>
            </a:r>
          </a:p>
          <a:p>
            <a:endParaRPr lang="en-US" sz="1700" dirty="0"/>
          </a:p>
          <a:p>
            <a:endParaRPr lang="en-IN" dirty="0"/>
          </a:p>
        </p:txBody>
      </p:sp>
      <p:pic>
        <p:nvPicPr>
          <p:cNvPr id="3" name="Picture 2">
            <a:extLst>
              <a:ext uri="{FF2B5EF4-FFF2-40B4-BE49-F238E27FC236}">
                <a16:creationId xmlns:a16="http://schemas.microsoft.com/office/drawing/2014/main" id="{3FDCE6CD-E363-3998-59F8-29661891F1BE}"/>
              </a:ext>
            </a:extLst>
          </p:cNvPr>
          <p:cNvPicPr>
            <a:picLocks noChangeAspect="1"/>
          </p:cNvPicPr>
          <p:nvPr/>
        </p:nvPicPr>
        <p:blipFill>
          <a:blip r:embed="rId3"/>
          <a:stretch>
            <a:fillRect/>
          </a:stretch>
        </p:blipFill>
        <p:spPr>
          <a:xfrm>
            <a:off x="471374" y="6087292"/>
            <a:ext cx="2162477" cy="628738"/>
          </a:xfrm>
          <a:prstGeom prst="rect">
            <a:avLst/>
          </a:prstGeom>
        </p:spPr>
      </p:pic>
    </p:spTree>
    <p:extLst>
      <p:ext uri="{BB962C8B-B14F-4D97-AF65-F5344CB8AC3E}">
        <p14:creationId xmlns:p14="http://schemas.microsoft.com/office/powerpoint/2010/main" val="301250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74B5-5006-81C1-C9B8-2C4A13B5FBFE}"/>
              </a:ext>
            </a:extLst>
          </p:cNvPr>
          <p:cNvSpPr>
            <a:spLocks noGrp="1"/>
          </p:cNvSpPr>
          <p:nvPr>
            <p:ph type="title"/>
          </p:nvPr>
        </p:nvSpPr>
        <p:spPr>
          <a:xfrm>
            <a:off x="432000" y="647700"/>
            <a:ext cx="6243120" cy="5497068"/>
          </a:xfrm>
        </p:spPr>
        <p:txBody>
          <a:bodyPr/>
          <a:lstStyle/>
          <a:p>
            <a:r>
              <a:rPr lang="en-IN" sz="4800" b="1" dirty="0"/>
              <a:t>Findings</a:t>
            </a:r>
            <a:br>
              <a:rPr lang="en-IN" sz="4800" b="1" dirty="0"/>
            </a:br>
            <a:br>
              <a:rPr lang="en-IN" dirty="0"/>
            </a:br>
            <a:r>
              <a:rPr lang="en-US" sz="2000" dirty="0">
                <a:latin typeface="+mn-lt"/>
              </a:rPr>
              <a:t>Our dashboards show temperature, rainfall, and humidity trends.</a:t>
            </a:r>
            <a:br>
              <a:rPr lang="en-US" sz="2000" dirty="0">
                <a:latin typeface="+mn-lt"/>
              </a:rPr>
            </a:br>
            <a:br>
              <a:rPr lang="en-US" sz="2000" dirty="0">
                <a:latin typeface="+mn-lt"/>
              </a:rPr>
            </a:br>
            <a:r>
              <a:rPr lang="en-US" sz="2000" dirty="0">
                <a:latin typeface="+mn-lt"/>
              </a:rPr>
              <a:t>We can observe seasonal patterns (like summer heat, monsoon rains).</a:t>
            </a:r>
            <a:br>
              <a:rPr lang="en-US" sz="2000" dirty="0">
                <a:latin typeface="+mn-lt"/>
              </a:rPr>
            </a:br>
            <a:br>
              <a:rPr lang="en-US" sz="2000" dirty="0">
                <a:latin typeface="+mn-lt"/>
              </a:rPr>
            </a:br>
            <a:r>
              <a:rPr lang="en-US" sz="2000" dirty="0">
                <a:latin typeface="+mn-lt"/>
              </a:rPr>
              <a:t>We detected </a:t>
            </a:r>
            <a:r>
              <a:rPr lang="en-US" sz="2000" b="1" dirty="0">
                <a:latin typeface="+mn-lt"/>
              </a:rPr>
              <a:t>anomalies</a:t>
            </a:r>
            <a:r>
              <a:rPr lang="en-US" sz="2000" dirty="0">
                <a:latin typeface="+mn-lt"/>
              </a:rPr>
              <a:t>, such as sudden heavy rainfall or unusual weather changes.</a:t>
            </a:r>
            <a:br>
              <a:rPr lang="en-US" sz="2000" dirty="0">
                <a:latin typeface="+mn-lt"/>
              </a:rPr>
            </a:br>
            <a:endParaRPr lang="en-IN" sz="2000" dirty="0">
              <a:latin typeface="+mn-lt"/>
            </a:endParaRPr>
          </a:p>
        </p:txBody>
      </p:sp>
      <p:pic>
        <p:nvPicPr>
          <p:cNvPr id="8" name="Picture 7">
            <a:extLst>
              <a:ext uri="{FF2B5EF4-FFF2-40B4-BE49-F238E27FC236}">
                <a16:creationId xmlns:a16="http://schemas.microsoft.com/office/drawing/2014/main" id="{62251571-6CD7-90D5-37B5-0C4CECB2EA8E}"/>
              </a:ext>
            </a:extLst>
          </p:cNvPr>
          <p:cNvPicPr>
            <a:picLocks noChangeAspect="1"/>
          </p:cNvPicPr>
          <p:nvPr/>
        </p:nvPicPr>
        <p:blipFill>
          <a:blip r:embed="rId2"/>
          <a:stretch>
            <a:fillRect/>
          </a:stretch>
        </p:blipFill>
        <p:spPr>
          <a:xfrm>
            <a:off x="256265" y="5881822"/>
            <a:ext cx="2114845" cy="800212"/>
          </a:xfrm>
          <a:prstGeom prst="rect">
            <a:avLst/>
          </a:prstGeom>
        </p:spPr>
      </p:pic>
      <p:pic>
        <p:nvPicPr>
          <p:cNvPr id="10" name="Picture 9">
            <a:extLst>
              <a:ext uri="{FF2B5EF4-FFF2-40B4-BE49-F238E27FC236}">
                <a16:creationId xmlns:a16="http://schemas.microsoft.com/office/drawing/2014/main" id="{EF6916F2-01E3-23FA-B039-7A92E28D7A0E}"/>
              </a:ext>
            </a:extLst>
          </p:cNvPr>
          <p:cNvPicPr>
            <a:picLocks noChangeAspect="1"/>
          </p:cNvPicPr>
          <p:nvPr/>
        </p:nvPicPr>
        <p:blipFill>
          <a:blip r:embed="rId3"/>
          <a:stretch>
            <a:fillRect/>
          </a:stretch>
        </p:blipFill>
        <p:spPr>
          <a:xfrm>
            <a:off x="7188000" y="1133857"/>
            <a:ext cx="3967680" cy="4288536"/>
          </a:xfrm>
          <a:prstGeom prst="rect">
            <a:avLst/>
          </a:prstGeom>
        </p:spPr>
      </p:pic>
    </p:spTree>
    <p:extLst>
      <p:ext uri="{BB962C8B-B14F-4D97-AF65-F5344CB8AC3E}">
        <p14:creationId xmlns:p14="http://schemas.microsoft.com/office/powerpoint/2010/main" val="231265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AA8D6C8-2F2D-B666-35CA-986EE48F60E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EF8972-3F9C-5A2D-395B-E01D66DEE630}"/>
              </a:ext>
            </a:extLst>
          </p:cNvPr>
          <p:cNvSpPr>
            <a:spLocks noGrp="1"/>
          </p:cNvSpPr>
          <p:nvPr>
            <p:ph type="title"/>
          </p:nvPr>
        </p:nvSpPr>
        <p:spPr>
          <a:xfrm>
            <a:off x="391886" y="561373"/>
            <a:ext cx="7289074" cy="830997"/>
          </a:xfrm>
        </p:spPr>
        <p:txBody>
          <a:bodyPr/>
          <a:lstStyle/>
          <a:p>
            <a:r>
              <a:rPr lang="en-US" dirty="0"/>
              <a:t>Tools &amp; Technology</a:t>
            </a:r>
          </a:p>
        </p:txBody>
      </p:sp>
      <p:pic>
        <p:nvPicPr>
          <p:cNvPr id="4" name="Picture Placeholder 3" descr="close up of building">
            <a:extLst>
              <a:ext uri="{FF2B5EF4-FFF2-40B4-BE49-F238E27FC236}">
                <a16:creationId xmlns:a16="http://schemas.microsoft.com/office/drawing/2014/main" id="{332D0223-C0EE-B29C-D0AF-4B21D43E07C1}"/>
              </a:ext>
            </a:extLst>
          </p:cNvPr>
          <p:cNvPicPr>
            <a:picLocks noGrp="1" noChangeAspect="1"/>
          </p:cNvPicPr>
          <p:nvPr>
            <p:ph type="pic" sz="quarter" idx="13"/>
          </p:nvPr>
        </p:nvPicPr>
        <p:blipFill>
          <a:blip r:embed="rId2"/>
          <a:srcRect l="22544" r="22544"/>
          <a:stretch>
            <a:fillRect/>
          </a:stretch>
        </p:blipFill>
        <p:spPr/>
      </p:pic>
      <p:sp>
        <p:nvSpPr>
          <p:cNvPr id="2" name="Text Placeholder 1">
            <a:extLst>
              <a:ext uri="{FF2B5EF4-FFF2-40B4-BE49-F238E27FC236}">
                <a16:creationId xmlns:a16="http://schemas.microsoft.com/office/drawing/2014/main" id="{F109931F-0430-1FE9-B55C-B5132207130A}"/>
              </a:ext>
            </a:extLst>
          </p:cNvPr>
          <p:cNvSpPr>
            <a:spLocks noGrp="1" noChangeArrowheads="1"/>
          </p:cNvSpPr>
          <p:nvPr>
            <p:ph type="body" sz="quarter" idx="12"/>
          </p:nvPr>
        </p:nvSpPr>
        <p:spPr bwMode="auto">
          <a:xfrm>
            <a:off x="392113" y="2172132"/>
            <a:ext cx="6328727" cy="322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800" b="1" dirty="0"/>
              <a:t>Data Ingestion</a:t>
            </a:r>
            <a:r>
              <a:rPr lang="en-IN" sz="1800" dirty="0"/>
              <a:t> → Python (read CSV, maybe small API if available)</a:t>
            </a:r>
          </a:p>
          <a:p>
            <a:r>
              <a:rPr lang="en-IN" sz="1800" b="1" dirty="0"/>
              <a:t>Storage</a:t>
            </a:r>
            <a:r>
              <a:rPr lang="en-IN" sz="1800" dirty="0"/>
              <a:t> → CSV files / SQLite / MySQL (simple, easy for class project)</a:t>
            </a:r>
          </a:p>
          <a:p>
            <a:r>
              <a:rPr lang="en-IN" sz="1800" b="1" dirty="0"/>
              <a:t>Transformation (ETL)</a:t>
            </a:r>
            <a:r>
              <a:rPr lang="en-IN" sz="1800" dirty="0"/>
              <a:t> → Python (Pandas for cleaning, handling missing values, formatting timestamps)</a:t>
            </a:r>
          </a:p>
          <a:p>
            <a:r>
              <a:rPr lang="en-IN" sz="1800" b="1" dirty="0"/>
              <a:t>Modeling</a:t>
            </a:r>
            <a:r>
              <a:rPr lang="en-IN" sz="1800" dirty="0"/>
              <a:t> → Simple relational tables (Temperature, Rainfall, Humidity linked with Time &amp; Location)</a:t>
            </a:r>
          </a:p>
          <a:p>
            <a:r>
              <a:rPr lang="en-IN" sz="1800" b="1" dirty="0"/>
              <a:t>Visualization</a:t>
            </a:r>
            <a:r>
              <a:rPr lang="en-IN" sz="1800" dirty="0"/>
              <a:t> → Matplotlib / Seaborn (graphs) or Power BI / Tableau (if you want dashboards)</a:t>
            </a:r>
          </a:p>
          <a:p>
            <a:endParaRPr lang="en-IN" sz="1800" dirty="0"/>
          </a:p>
        </p:txBody>
      </p:sp>
      <p:pic>
        <p:nvPicPr>
          <p:cNvPr id="6" name="Picture 5">
            <a:extLst>
              <a:ext uri="{FF2B5EF4-FFF2-40B4-BE49-F238E27FC236}">
                <a16:creationId xmlns:a16="http://schemas.microsoft.com/office/drawing/2014/main" id="{414A5DFE-FD2C-7BD1-60D4-B0471B0B0502}"/>
              </a:ext>
            </a:extLst>
          </p:cNvPr>
          <p:cNvPicPr>
            <a:picLocks noChangeAspect="1"/>
          </p:cNvPicPr>
          <p:nvPr/>
        </p:nvPicPr>
        <p:blipFill>
          <a:blip r:embed="rId3"/>
          <a:stretch>
            <a:fillRect/>
          </a:stretch>
        </p:blipFill>
        <p:spPr>
          <a:xfrm>
            <a:off x="660401" y="6095575"/>
            <a:ext cx="2162477" cy="628738"/>
          </a:xfrm>
          <a:prstGeom prst="rect">
            <a:avLst/>
          </a:prstGeom>
        </p:spPr>
      </p:pic>
    </p:spTree>
    <p:extLst>
      <p:ext uri="{BB962C8B-B14F-4D97-AF65-F5344CB8AC3E}">
        <p14:creationId xmlns:p14="http://schemas.microsoft.com/office/powerpoint/2010/main" val="1503906539"/>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126</TotalTime>
  <Words>779</Words>
  <Application>Microsoft Office PowerPoint</Application>
  <PresentationFormat>Widescreen</PresentationFormat>
  <Paragraphs>85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Weather Prediction </vt:lpstr>
      <vt:lpstr>Agenda</vt:lpstr>
      <vt:lpstr>Abstract</vt:lpstr>
      <vt:lpstr>Introduction</vt:lpstr>
      <vt:lpstr> Literature Review</vt:lpstr>
      <vt:lpstr>Dataset</vt:lpstr>
      <vt:lpstr>Methodology</vt:lpstr>
      <vt:lpstr>Findings  Our dashboards show temperature, rainfall, and humidity trends.  We can observe seasonal patterns (like summer heat, monsoon rains).  We detected anomalies, such as sudden heavy rainfall or unusual weather changes. </vt:lpstr>
      <vt:lpstr>Tools &amp; Technology</vt:lpstr>
      <vt:lpstr>Results &amp; Analysis</vt:lpstr>
      <vt:lpstr>Conclusion </vt:lpstr>
      <vt:lpstr>We are grateful for your time and attention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william</dc:creator>
  <cp:lastModifiedBy>Srija Mamillapalli</cp:lastModifiedBy>
  <cp:revision>4</cp:revision>
  <dcterms:created xsi:type="dcterms:W3CDTF">2025-09-25T14:55:08Z</dcterms:created>
  <dcterms:modified xsi:type="dcterms:W3CDTF">2025-09-27T03:58:46Z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