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2" r:id="rId1"/>
  </p:sldMasterIdLst>
  <p:notesMasterIdLst>
    <p:notesMasterId r:id="rId15"/>
  </p:notesMasterIdLst>
  <p:sldIdLst>
    <p:sldId id="256" r:id="rId2"/>
    <p:sldId id="257" r:id="rId3"/>
    <p:sldId id="269" r:id="rId4"/>
    <p:sldId id="272" r:id="rId5"/>
    <p:sldId id="271" r:id="rId6"/>
    <p:sldId id="273" r:id="rId7"/>
    <p:sldId id="274" r:id="rId8"/>
    <p:sldId id="263" r:id="rId9"/>
    <p:sldId id="266" r:id="rId10"/>
    <p:sldId id="280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5Jffb2OX6YsiK0F8NNgviUymV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1144E-0B7B-4366-AF3E-326677964D33}" type="doc">
      <dgm:prSet loTypeId="urn:microsoft.com/office/officeart/2005/8/layout/pList1" loCatId="list" qsTypeId="urn:microsoft.com/office/officeart/2005/8/quickstyle/simple4" qsCatId="simple" csTypeId="urn:microsoft.com/office/officeart/2005/8/colors/accent1_5" csCatId="accent1" phldr="1"/>
      <dgm:spPr/>
    </dgm:pt>
    <dgm:pt modelId="{4E8EF6E5-9101-4871-AEAB-28351AA9F275}">
      <dgm:prSet phldrT="[Text]"/>
      <dgm:spPr/>
      <dgm:t>
        <a:bodyPr/>
        <a:lstStyle/>
        <a:p>
          <a:r>
            <a:rPr lang="en-US" dirty="0"/>
            <a:t>Electricity Generators</a:t>
          </a:r>
          <a:endParaRPr lang="en-AU" dirty="0"/>
        </a:p>
      </dgm:t>
    </dgm:pt>
    <dgm:pt modelId="{6CE33A85-9858-48F4-AE9C-EAA00C32625C}" type="parTrans" cxnId="{AC056433-DFE2-4AF6-9622-49675100F819}">
      <dgm:prSet/>
      <dgm:spPr/>
      <dgm:t>
        <a:bodyPr/>
        <a:lstStyle/>
        <a:p>
          <a:endParaRPr lang="en-AU"/>
        </a:p>
      </dgm:t>
    </dgm:pt>
    <dgm:pt modelId="{E724A936-23AB-4B11-A5A2-9273D737DB49}" type="sibTrans" cxnId="{AC056433-DFE2-4AF6-9622-49675100F819}">
      <dgm:prSet/>
      <dgm:spPr/>
      <dgm:t>
        <a:bodyPr/>
        <a:lstStyle/>
        <a:p>
          <a:endParaRPr lang="en-AU"/>
        </a:p>
      </dgm:t>
    </dgm:pt>
    <dgm:pt modelId="{5A417DFD-6025-48AA-9A0C-3DB29F606AA2}">
      <dgm:prSet phldrT="[Text]"/>
      <dgm:spPr/>
      <dgm:t>
        <a:bodyPr/>
        <a:lstStyle/>
        <a:p>
          <a:r>
            <a:rPr lang="en-US" dirty="0"/>
            <a:t>Energy Retailers</a:t>
          </a:r>
          <a:endParaRPr lang="en-AU" dirty="0"/>
        </a:p>
      </dgm:t>
    </dgm:pt>
    <dgm:pt modelId="{C6CEF13E-29DA-4934-A5FA-388A0338A8B7}" type="parTrans" cxnId="{FB85F9E8-DC43-4B32-A756-3A3997F98DB7}">
      <dgm:prSet/>
      <dgm:spPr/>
      <dgm:t>
        <a:bodyPr/>
        <a:lstStyle/>
        <a:p>
          <a:endParaRPr lang="en-AU"/>
        </a:p>
      </dgm:t>
    </dgm:pt>
    <dgm:pt modelId="{17D8B3BD-DC5F-40D6-9452-82CE549742F0}" type="sibTrans" cxnId="{FB85F9E8-DC43-4B32-A756-3A3997F98DB7}">
      <dgm:prSet/>
      <dgm:spPr/>
      <dgm:t>
        <a:bodyPr/>
        <a:lstStyle/>
        <a:p>
          <a:endParaRPr lang="en-AU"/>
        </a:p>
      </dgm:t>
    </dgm:pt>
    <dgm:pt modelId="{3983B029-93D3-438D-B97F-A8E5BB61F135}">
      <dgm:prSet phldrT="[Text]"/>
      <dgm:spPr/>
      <dgm:t>
        <a:bodyPr/>
        <a:lstStyle/>
        <a:p>
          <a:r>
            <a:rPr lang="en-US" dirty="0"/>
            <a:t>Consumers</a:t>
          </a:r>
          <a:endParaRPr lang="en-AU" dirty="0"/>
        </a:p>
      </dgm:t>
    </dgm:pt>
    <dgm:pt modelId="{8B5DFC60-7DBC-4310-A1AF-125DB97B0539}" type="parTrans" cxnId="{4DCE94C5-9271-46B7-8CCB-5258197A71DE}">
      <dgm:prSet/>
      <dgm:spPr/>
      <dgm:t>
        <a:bodyPr/>
        <a:lstStyle/>
        <a:p>
          <a:endParaRPr lang="en-AU"/>
        </a:p>
      </dgm:t>
    </dgm:pt>
    <dgm:pt modelId="{4EEEF4AC-DB99-4066-A13D-C28EEFDD3BD0}" type="sibTrans" cxnId="{4DCE94C5-9271-46B7-8CCB-5258197A71DE}">
      <dgm:prSet/>
      <dgm:spPr/>
      <dgm:t>
        <a:bodyPr/>
        <a:lstStyle/>
        <a:p>
          <a:endParaRPr lang="en-AU"/>
        </a:p>
      </dgm:t>
    </dgm:pt>
    <dgm:pt modelId="{604133B0-EE39-46DB-AE7D-EEFB8F6DA2B0}" type="pres">
      <dgm:prSet presAssocID="{BA51144E-0B7B-4366-AF3E-326677964D33}" presName="Name0" presStyleCnt="0">
        <dgm:presLayoutVars>
          <dgm:dir/>
          <dgm:resizeHandles val="exact"/>
        </dgm:presLayoutVars>
      </dgm:prSet>
      <dgm:spPr/>
    </dgm:pt>
    <dgm:pt modelId="{8A80ABBF-5586-438E-A4BE-D899822E3077}" type="pres">
      <dgm:prSet presAssocID="{4E8EF6E5-9101-4871-AEAB-28351AA9F275}" presName="compNode" presStyleCnt="0"/>
      <dgm:spPr/>
    </dgm:pt>
    <dgm:pt modelId="{DC33F69F-A423-4691-A0DF-F8E8E3BAEBD9}" type="pres">
      <dgm:prSet presAssocID="{4E8EF6E5-9101-4871-AEAB-28351AA9F275}" presName="pictRect" presStyleLbl="node1" presStyleIdx="0" presStyleCnt="3" custLinFactNeighborX="136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1F31265-E4E1-449B-A4E8-C9C4867B4598}" type="pres">
      <dgm:prSet presAssocID="{4E8EF6E5-9101-4871-AEAB-28351AA9F275}" presName="textRect" presStyleLbl="revTx" presStyleIdx="0" presStyleCnt="3">
        <dgm:presLayoutVars>
          <dgm:bulletEnabled val="1"/>
        </dgm:presLayoutVars>
      </dgm:prSet>
      <dgm:spPr/>
    </dgm:pt>
    <dgm:pt modelId="{F7244D4E-B6C6-4F7E-8515-4898BFA24C37}" type="pres">
      <dgm:prSet presAssocID="{E724A936-23AB-4B11-A5A2-9273D737DB49}" presName="sibTrans" presStyleLbl="sibTrans2D1" presStyleIdx="0" presStyleCnt="0"/>
      <dgm:spPr/>
    </dgm:pt>
    <dgm:pt modelId="{EF281834-6BBC-4A21-8552-60B825C7F47A}" type="pres">
      <dgm:prSet presAssocID="{5A417DFD-6025-48AA-9A0C-3DB29F606AA2}" presName="compNode" presStyleCnt="0"/>
      <dgm:spPr/>
    </dgm:pt>
    <dgm:pt modelId="{218F1085-523C-4344-AFAC-DCFF7A85D7A5}" type="pres">
      <dgm:prSet presAssocID="{5A417DFD-6025-48AA-9A0C-3DB29F606AA2}" presName="pictRect" presStyleLbl="nod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A482AFA4-FA70-408B-9EAE-04A5E4870A8A}" type="pres">
      <dgm:prSet presAssocID="{5A417DFD-6025-48AA-9A0C-3DB29F606AA2}" presName="textRect" presStyleLbl="revTx" presStyleIdx="1" presStyleCnt="3">
        <dgm:presLayoutVars>
          <dgm:bulletEnabled val="1"/>
        </dgm:presLayoutVars>
      </dgm:prSet>
      <dgm:spPr/>
    </dgm:pt>
    <dgm:pt modelId="{7F69586F-F184-4C9A-BA43-949C52B41E99}" type="pres">
      <dgm:prSet presAssocID="{17D8B3BD-DC5F-40D6-9452-82CE549742F0}" presName="sibTrans" presStyleLbl="sibTrans2D1" presStyleIdx="0" presStyleCnt="0"/>
      <dgm:spPr/>
    </dgm:pt>
    <dgm:pt modelId="{1B39D46C-B807-44C5-9F70-54C6FB73D1EC}" type="pres">
      <dgm:prSet presAssocID="{3983B029-93D3-438D-B97F-A8E5BB61F135}" presName="compNode" presStyleCnt="0"/>
      <dgm:spPr/>
    </dgm:pt>
    <dgm:pt modelId="{C86C5CA4-307A-4C4E-824E-3BBCAB5FA5ED}" type="pres">
      <dgm:prSet presAssocID="{3983B029-93D3-438D-B97F-A8E5BB61F135}" presName="pict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A882B28E-4A5E-4AF4-B71E-6F2BC09A929E}" type="pres">
      <dgm:prSet presAssocID="{3983B029-93D3-438D-B97F-A8E5BB61F135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24319A2E-BAB8-4098-B21B-B93CEE8EEFFE}" type="presOf" srcId="{E724A936-23AB-4B11-A5A2-9273D737DB49}" destId="{F7244D4E-B6C6-4F7E-8515-4898BFA24C37}" srcOrd="0" destOrd="0" presId="urn:microsoft.com/office/officeart/2005/8/layout/pList1"/>
    <dgm:cxn modelId="{AC056433-DFE2-4AF6-9622-49675100F819}" srcId="{BA51144E-0B7B-4366-AF3E-326677964D33}" destId="{4E8EF6E5-9101-4871-AEAB-28351AA9F275}" srcOrd="0" destOrd="0" parTransId="{6CE33A85-9858-48F4-AE9C-EAA00C32625C}" sibTransId="{E724A936-23AB-4B11-A5A2-9273D737DB49}"/>
    <dgm:cxn modelId="{4B975F5C-F9DE-4E32-9259-8DCA85003168}" type="presOf" srcId="{3983B029-93D3-438D-B97F-A8E5BB61F135}" destId="{A882B28E-4A5E-4AF4-B71E-6F2BC09A929E}" srcOrd="0" destOrd="0" presId="urn:microsoft.com/office/officeart/2005/8/layout/pList1"/>
    <dgm:cxn modelId="{BA665F5A-1159-4BD7-8A1E-37E271AAB31E}" type="presOf" srcId="{4E8EF6E5-9101-4871-AEAB-28351AA9F275}" destId="{E1F31265-E4E1-449B-A4E8-C9C4867B4598}" srcOrd="0" destOrd="0" presId="urn:microsoft.com/office/officeart/2005/8/layout/pList1"/>
    <dgm:cxn modelId="{1BC914B4-6E78-4DF4-A60C-7738DE8EACC2}" type="presOf" srcId="{17D8B3BD-DC5F-40D6-9452-82CE549742F0}" destId="{7F69586F-F184-4C9A-BA43-949C52B41E99}" srcOrd="0" destOrd="0" presId="urn:microsoft.com/office/officeart/2005/8/layout/pList1"/>
    <dgm:cxn modelId="{4DCE94C5-9271-46B7-8CCB-5258197A71DE}" srcId="{BA51144E-0B7B-4366-AF3E-326677964D33}" destId="{3983B029-93D3-438D-B97F-A8E5BB61F135}" srcOrd="2" destOrd="0" parTransId="{8B5DFC60-7DBC-4310-A1AF-125DB97B0539}" sibTransId="{4EEEF4AC-DB99-4066-A13D-C28EEFDD3BD0}"/>
    <dgm:cxn modelId="{B4FCB0CD-2B7B-4157-86CC-064077C49834}" type="presOf" srcId="{5A417DFD-6025-48AA-9A0C-3DB29F606AA2}" destId="{A482AFA4-FA70-408B-9EAE-04A5E4870A8A}" srcOrd="0" destOrd="0" presId="urn:microsoft.com/office/officeart/2005/8/layout/pList1"/>
    <dgm:cxn modelId="{FB85F9E8-DC43-4B32-A756-3A3997F98DB7}" srcId="{BA51144E-0B7B-4366-AF3E-326677964D33}" destId="{5A417DFD-6025-48AA-9A0C-3DB29F606AA2}" srcOrd="1" destOrd="0" parTransId="{C6CEF13E-29DA-4934-A5FA-388A0338A8B7}" sibTransId="{17D8B3BD-DC5F-40D6-9452-82CE549742F0}"/>
    <dgm:cxn modelId="{F6CF76E9-88A6-4201-A576-F8352C7C3EE5}" type="presOf" srcId="{BA51144E-0B7B-4366-AF3E-326677964D33}" destId="{604133B0-EE39-46DB-AE7D-EEFB8F6DA2B0}" srcOrd="0" destOrd="0" presId="urn:microsoft.com/office/officeart/2005/8/layout/pList1"/>
    <dgm:cxn modelId="{9ADC076B-110C-49C2-8BE7-0E9345339A57}" type="presParOf" srcId="{604133B0-EE39-46DB-AE7D-EEFB8F6DA2B0}" destId="{8A80ABBF-5586-438E-A4BE-D899822E3077}" srcOrd="0" destOrd="0" presId="urn:microsoft.com/office/officeart/2005/8/layout/pList1"/>
    <dgm:cxn modelId="{60C68610-F58F-41B5-95BA-46412FFE4792}" type="presParOf" srcId="{8A80ABBF-5586-438E-A4BE-D899822E3077}" destId="{DC33F69F-A423-4691-A0DF-F8E8E3BAEBD9}" srcOrd="0" destOrd="0" presId="urn:microsoft.com/office/officeart/2005/8/layout/pList1"/>
    <dgm:cxn modelId="{0FBF5EF1-B741-431C-8BD8-FF0C2E89F5D6}" type="presParOf" srcId="{8A80ABBF-5586-438E-A4BE-D899822E3077}" destId="{E1F31265-E4E1-449B-A4E8-C9C4867B4598}" srcOrd="1" destOrd="0" presId="urn:microsoft.com/office/officeart/2005/8/layout/pList1"/>
    <dgm:cxn modelId="{308FC13F-5B51-400D-B55B-67E736440537}" type="presParOf" srcId="{604133B0-EE39-46DB-AE7D-EEFB8F6DA2B0}" destId="{F7244D4E-B6C6-4F7E-8515-4898BFA24C37}" srcOrd="1" destOrd="0" presId="urn:microsoft.com/office/officeart/2005/8/layout/pList1"/>
    <dgm:cxn modelId="{21E9F221-D585-44CD-BA31-B4D4CAB8FDB3}" type="presParOf" srcId="{604133B0-EE39-46DB-AE7D-EEFB8F6DA2B0}" destId="{EF281834-6BBC-4A21-8552-60B825C7F47A}" srcOrd="2" destOrd="0" presId="urn:microsoft.com/office/officeart/2005/8/layout/pList1"/>
    <dgm:cxn modelId="{30CD4E5D-BF98-4B79-9D98-296F5D4BF96E}" type="presParOf" srcId="{EF281834-6BBC-4A21-8552-60B825C7F47A}" destId="{218F1085-523C-4344-AFAC-DCFF7A85D7A5}" srcOrd="0" destOrd="0" presId="urn:microsoft.com/office/officeart/2005/8/layout/pList1"/>
    <dgm:cxn modelId="{35F73FDA-3355-4723-8879-7C0EEA9C31B8}" type="presParOf" srcId="{EF281834-6BBC-4A21-8552-60B825C7F47A}" destId="{A482AFA4-FA70-408B-9EAE-04A5E4870A8A}" srcOrd="1" destOrd="0" presId="urn:microsoft.com/office/officeart/2005/8/layout/pList1"/>
    <dgm:cxn modelId="{8D0C0608-8CD2-447B-A28E-F7703DE2EB94}" type="presParOf" srcId="{604133B0-EE39-46DB-AE7D-EEFB8F6DA2B0}" destId="{7F69586F-F184-4C9A-BA43-949C52B41E99}" srcOrd="3" destOrd="0" presId="urn:microsoft.com/office/officeart/2005/8/layout/pList1"/>
    <dgm:cxn modelId="{26664E83-90AB-46DB-8622-B87C5F15BCFD}" type="presParOf" srcId="{604133B0-EE39-46DB-AE7D-EEFB8F6DA2B0}" destId="{1B39D46C-B807-44C5-9F70-54C6FB73D1EC}" srcOrd="4" destOrd="0" presId="urn:microsoft.com/office/officeart/2005/8/layout/pList1"/>
    <dgm:cxn modelId="{FE96CB34-B69B-4268-AA06-E070D76DD2DF}" type="presParOf" srcId="{1B39D46C-B807-44C5-9F70-54C6FB73D1EC}" destId="{C86C5CA4-307A-4C4E-824E-3BBCAB5FA5ED}" srcOrd="0" destOrd="0" presId="urn:microsoft.com/office/officeart/2005/8/layout/pList1"/>
    <dgm:cxn modelId="{724686F7-662F-4778-9280-EF818C9D7FD5}" type="presParOf" srcId="{1B39D46C-B807-44C5-9F70-54C6FB73D1EC}" destId="{A882B28E-4A5E-4AF4-B71E-6F2BC09A929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3F69F-A423-4691-A0DF-F8E8E3BAEBD9}">
      <dsp:nvSpPr>
        <dsp:cNvPr id="0" name=""/>
        <dsp:cNvSpPr/>
      </dsp:nvSpPr>
      <dsp:spPr>
        <a:xfrm>
          <a:off x="39867" y="246455"/>
          <a:ext cx="2787867" cy="1920840"/>
        </a:xfrm>
        <a:prstGeom prst="round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31265-E4E1-449B-A4E8-C9C4867B4598}">
      <dsp:nvSpPr>
        <dsp:cNvPr id="0" name=""/>
        <dsp:cNvSpPr/>
      </dsp:nvSpPr>
      <dsp:spPr>
        <a:xfrm>
          <a:off x="1757" y="2167295"/>
          <a:ext cx="2787867" cy="10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Electricity Generators</a:t>
          </a:r>
          <a:endParaRPr lang="en-AU" sz="2900" kern="1200" dirty="0"/>
        </a:p>
      </dsp:txBody>
      <dsp:txXfrm>
        <a:off x="1757" y="2167295"/>
        <a:ext cx="2787867" cy="1034298"/>
      </dsp:txXfrm>
    </dsp:sp>
    <dsp:sp modelId="{218F1085-523C-4344-AFAC-DCFF7A85D7A5}">
      <dsp:nvSpPr>
        <dsp:cNvPr id="0" name=""/>
        <dsp:cNvSpPr/>
      </dsp:nvSpPr>
      <dsp:spPr>
        <a:xfrm>
          <a:off x="3068528" y="246455"/>
          <a:ext cx="2787867" cy="1920840"/>
        </a:xfrm>
        <a:prstGeom prst="round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82AFA4-FA70-408B-9EAE-04A5E4870A8A}">
      <dsp:nvSpPr>
        <dsp:cNvPr id="0" name=""/>
        <dsp:cNvSpPr/>
      </dsp:nvSpPr>
      <dsp:spPr>
        <a:xfrm>
          <a:off x="3068528" y="2167295"/>
          <a:ext cx="2787867" cy="10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Energy Retailers</a:t>
          </a:r>
          <a:endParaRPr lang="en-AU" sz="2900" kern="1200" dirty="0"/>
        </a:p>
      </dsp:txBody>
      <dsp:txXfrm>
        <a:off x="3068528" y="2167295"/>
        <a:ext cx="2787867" cy="1034298"/>
      </dsp:txXfrm>
    </dsp:sp>
    <dsp:sp modelId="{C86C5CA4-307A-4C4E-824E-3BBCAB5FA5ED}">
      <dsp:nvSpPr>
        <dsp:cNvPr id="0" name=""/>
        <dsp:cNvSpPr/>
      </dsp:nvSpPr>
      <dsp:spPr>
        <a:xfrm>
          <a:off x="6135300" y="246455"/>
          <a:ext cx="2787867" cy="1920840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2B28E-4A5E-4AF4-B71E-6F2BC09A929E}">
      <dsp:nvSpPr>
        <dsp:cNvPr id="0" name=""/>
        <dsp:cNvSpPr/>
      </dsp:nvSpPr>
      <dsp:spPr>
        <a:xfrm>
          <a:off x="6135300" y="2167295"/>
          <a:ext cx="2787867" cy="10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Consumers</a:t>
          </a:r>
          <a:endParaRPr lang="en-AU" sz="2900" kern="1200" dirty="0"/>
        </a:p>
      </dsp:txBody>
      <dsp:txXfrm>
        <a:off x="6135300" y="2167295"/>
        <a:ext cx="2787867" cy="103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c558fea9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c558fea9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c558fea9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c558fea9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c558fea9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c558fea9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26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558fea9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558fea9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19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8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3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04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89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Project 1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Electrical Demand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c558fea91_1_12"/>
          <p:cNvSpPr txBox="1">
            <a:spLocks noGrp="1"/>
          </p:cNvSpPr>
          <p:nvPr>
            <p:ph type="title"/>
          </p:nvPr>
        </p:nvSpPr>
        <p:spPr/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/>
            <a:r>
              <a:rPr lang="en-US" dirty="0"/>
              <a:t>Holidays</a:t>
            </a:r>
          </a:p>
        </p:txBody>
      </p:sp>
      <p:sp>
        <p:nvSpPr>
          <p:cNvPr id="3082" name="Content Placeholder 2">
            <a:extLst>
              <a:ext uri="{FF2B5EF4-FFF2-40B4-BE49-F238E27FC236}">
                <a16:creationId xmlns:a16="http://schemas.microsoft.com/office/drawing/2014/main" id="{D72E760F-6A66-480A-A2E0-1399D3D0E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62174"/>
            <a:ext cx="4937760" cy="37069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Normalised</a:t>
            </a:r>
            <a:r>
              <a:rPr lang="en-US" dirty="0"/>
              <a:t> data to account for less public holidays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Significantly Lower Daily Demand on public holidays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Median Daily Demand for Public Holiday = 100,696 </a:t>
            </a:r>
            <a:r>
              <a:rPr lang="en-US" dirty="0" err="1"/>
              <a:t>MWhours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Median Daily Demand for Non-School Day = 120,086 </a:t>
            </a:r>
            <a:r>
              <a:rPr lang="en-US" dirty="0" err="1"/>
              <a:t>MWhours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985C23E-C2C7-490A-ABA9-BD571986DD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95" y="1846263"/>
            <a:ext cx="48684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c558fea91_1_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Solar Index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EE3B5-5232-4616-802F-48C077250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24024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Hypothesis – higher solar index would correlate with lower prices due to excessive solar supply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visible correlation between solar index and price</a:t>
            </a:r>
            <a:endParaRPr lang="en-AU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0174E54D-AB83-47FD-B8D9-16EBED253F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036241"/>
            <a:ext cx="4937125" cy="36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1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83F0-90C5-4820-B404-43AD58EB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5D3E-30BA-4A42-93B3-6DCCD8CA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Electricity prices increase with higher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Electricity demand increases at peak minimum and maximum temperatures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Demand is lower on weekends and public holidays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There is no significant correlation between solar index and pricing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757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E24-875A-49C0-ADFC-AC005AAA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2ABB-148A-4BFB-A4CE-6D831A07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2113"/>
            <a:ext cx="8828248" cy="3498812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Use similar data to help predict/forecast periods of low and high electricity demand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Develop strategies that Alcoa Portland Smelter can employ to benefit from this prediction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For Example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eriod"/>
            </a:pPr>
            <a:r>
              <a:rPr lang="en-US" dirty="0"/>
              <a:t>Scheduling energy consuming production processes for times with forecasted low demand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eriod"/>
            </a:pPr>
            <a:r>
              <a:rPr lang="en-US" dirty="0"/>
              <a:t>Utilizing battery storage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eriod"/>
            </a:pPr>
            <a:r>
              <a:rPr lang="en-US" dirty="0"/>
              <a:t>Load shedding with diesel/gas generators 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lphaLcPeriod"/>
            </a:pP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dirty="0"/>
              <a:t>Larger data sets with additional data features are needed 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076325" y="225371"/>
            <a:ext cx="10482943" cy="1450757"/>
          </a:xfrm>
        </p:spPr>
        <p:txBody>
          <a:bodyPr spcFirstLastPara="1" lIns="91425" tIns="45700" rIns="91425" bIns="45700" anchorCtr="0">
            <a:normAutofit/>
          </a:bodyPr>
          <a:lstStyle/>
          <a:p>
            <a:pPr lvl="0"/>
            <a:r>
              <a:rPr lang="en-GB" dirty="0"/>
              <a:t>Background - National Electricity Market (NEM)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9C27F3-9D6A-4897-BB2B-51A63D3CC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0791095"/>
              </p:ext>
            </p:extLst>
          </p:nvPr>
        </p:nvGraphicFramePr>
        <p:xfrm>
          <a:off x="1633537" y="2431832"/>
          <a:ext cx="8924925" cy="34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EE0D7082-E9EE-493A-A52A-08C1736D9088}"/>
              </a:ext>
            </a:extLst>
          </p:cNvPr>
          <p:cNvSpPr/>
          <p:nvPr/>
        </p:nvSpPr>
        <p:spPr>
          <a:xfrm>
            <a:off x="3571875" y="5879882"/>
            <a:ext cx="4819650" cy="292318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E24-875A-49C0-ADFC-AC005AAA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Pricing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2ABB-148A-4BFB-A4CE-6D831A07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113"/>
            <a:ext cx="5201220" cy="3679501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Prices increase proportionally to current total demand (MW)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At </a:t>
            </a:r>
            <a:r>
              <a:rPr lang="en-US" dirty="0" err="1"/>
              <a:t>extremey</a:t>
            </a:r>
            <a:r>
              <a:rPr lang="en-US" dirty="0"/>
              <a:t> low demand generators will pay consumers to take energy (negative pricing)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Creates opportunities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Load shedding – spreading electrical demand over a longer period of time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Demand management – using power only when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Energy Storage – Batteries, Pumped Hydro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DCA9C-9ED3-4842-9778-164F335CC49F}"/>
              </a:ext>
            </a:extLst>
          </p:cNvPr>
          <p:cNvSpPr txBox="1"/>
          <p:nvPr/>
        </p:nvSpPr>
        <p:spPr>
          <a:xfrm>
            <a:off x="6216474" y="5661614"/>
            <a:ext cx="525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AEMO - An Introduction To Australia’s National Electricity Market July 2010</a:t>
            </a:r>
            <a:endParaRPr lang="en-AU" sz="1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A6E38-2E4A-4548-B2DF-83DC2470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74" y="2035382"/>
            <a:ext cx="5254592" cy="35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6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E24-875A-49C0-ADFC-AC005AAA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Alcoa - Portland Aluminum Smelter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2ABB-148A-4BFB-A4CE-6D831A07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8847"/>
            <a:ext cx="9743984" cy="11872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solidFill>
                  <a:schemeClr val="tx1"/>
                </a:solidFill>
              </a:rPr>
              <a:t>How can Alcoa’s Portland Aluminum smelter use demand management to reduce its energy costs?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pic>
        <p:nvPicPr>
          <p:cNvPr id="1026" name="Picture 2" descr="Portland Aluminium Smelter (Credit: Alcoa Australia).">
            <a:extLst>
              <a:ext uri="{FF2B5EF4-FFF2-40B4-BE49-F238E27FC236}">
                <a16:creationId xmlns:a16="http://schemas.microsoft.com/office/drawing/2014/main" id="{C8526B4A-2D3D-490F-ABAF-D4C01CCF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795933"/>
            <a:ext cx="5496266" cy="30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B22155-88C6-40D8-A6BB-4A4C7BC42CF5}"/>
              </a:ext>
            </a:extLst>
          </p:cNvPr>
          <p:cNvSpPr txBox="1">
            <a:spLocks/>
          </p:cNvSpPr>
          <p:nvPr/>
        </p:nvSpPr>
        <p:spPr>
          <a:xfrm>
            <a:off x="1097280" y="2914649"/>
            <a:ext cx="4560570" cy="32353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Uses up to 10% of Victoria's total electricity demand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Use electricity when prices are low (solar and wind generation is at its peak) 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Shut down processes when energy is expensive (during peak demand hours)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Government subsidies and payments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4319B-F5F0-4497-B988-C8484C24E15C}"/>
              </a:ext>
            </a:extLst>
          </p:cNvPr>
          <p:cNvSpPr txBox="1"/>
          <p:nvPr/>
        </p:nvSpPr>
        <p:spPr>
          <a:xfrm>
            <a:off x="5829300" y="5980691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i="1" dirty="0"/>
              <a:t>https://reneweconomy.com.au/portland-smelter-secures-160m-energy-deal-to-stay-open-and-act-like-giant-battery/#:~:text=The%20Portland%20smelter%20can%20consume,substantial%20benefit%20to%20the%20grid.</a:t>
            </a:r>
          </a:p>
        </p:txBody>
      </p:sp>
    </p:spTree>
    <p:extLst>
      <p:ext uri="{BB962C8B-B14F-4D97-AF65-F5344CB8AC3E}">
        <p14:creationId xmlns:p14="http://schemas.microsoft.com/office/powerpoint/2010/main" val="22580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E24-875A-49C0-ADFC-AC005AAA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Dataset</a:t>
            </a:r>
            <a:endParaRPr lang="en-AU" sz="36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2ABB-148A-4BFB-A4CE-6D831A077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12434"/>
            <a:ext cx="5236846" cy="3274907"/>
          </a:xfrm>
        </p:spPr>
        <p:txBody>
          <a:bodyPr>
            <a:noAutofit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Daily Electricity Price and Demand Data - Alex Kozlov (Kaggle)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Total Daily Electricity Demand (MWh)  between 1st January 2015 and 6th October 2020 (2106 Columns)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Demand is in “Total Daily Electricity Demand” in </a:t>
            </a:r>
            <a:r>
              <a:rPr lang="en-US" sz="1800" dirty="0" err="1">
                <a:solidFill>
                  <a:schemeClr val="tx1"/>
                </a:solidFill>
              </a:rPr>
              <a:t>MWhours</a:t>
            </a: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RRP is $AUD/</a:t>
            </a:r>
            <a:r>
              <a:rPr lang="en-US" sz="1800" dirty="0" err="1">
                <a:solidFill>
                  <a:schemeClr val="tx1"/>
                </a:solidFill>
              </a:rPr>
              <a:t>MWhours</a:t>
            </a: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AEB86B-DEC1-471A-A014-F491092AF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9756" y="1846263"/>
            <a:ext cx="45340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8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E24-875A-49C0-ADFC-AC005AAA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2ABB-148A-4BFB-A4CE-6D831A07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2113"/>
            <a:ext cx="9209249" cy="3498812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Convert Date to date/time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Take subsets of data -2015-2019 and 2019 only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Remove redundant columns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•"/>
            </a:pPr>
            <a:r>
              <a:rPr lang="en-US" dirty="0"/>
              <a:t>Remove outliers (RRP)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E24-875A-49C0-ADFC-AC005AAA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 Prices and Demand</a:t>
            </a:r>
            <a:endParaRPr lang="en-A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C646126-9234-4ECC-A33E-4C4061847E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009881"/>
            <a:ext cx="4937125" cy="36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6429169-8846-43D0-A4CA-396B7CEC1BC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041752"/>
            <a:ext cx="4938712" cy="363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5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c558fea91_1_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Max/Min Temperature and Demand</a:t>
            </a:r>
            <a:endParaRPr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5E2A5BB2-823C-4CBB-8418-3C3E6242443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42" y="1846263"/>
            <a:ext cx="484555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AC6968B4-EEFB-4B81-8120-BD79AAE2C1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1978743"/>
            <a:ext cx="4937125" cy="37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c558fea91_1_12"/>
          <p:cNvSpPr txBox="1">
            <a:spLocks noGrp="1"/>
          </p:cNvSpPr>
          <p:nvPr>
            <p:ph type="title"/>
          </p:nvPr>
        </p:nvSpPr>
        <p:spPr/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/>
            <a:r>
              <a:rPr lang="en-US" dirty="0"/>
              <a:t>School Days</a:t>
            </a:r>
          </a:p>
        </p:txBody>
      </p:sp>
      <p:sp>
        <p:nvSpPr>
          <p:cNvPr id="3082" name="Content Placeholder 2">
            <a:extLst>
              <a:ext uri="{FF2B5EF4-FFF2-40B4-BE49-F238E27FC236}">
                <a16:creationId xmlns:a16="http://schemas.microsoft.com/office/drawing/2014/main" id="{D72E760F-6A66-480A-A2E0-1399D3D0E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Normalised</a:t>
            </a:r>
            <a:r>
              <a:rPr lang="en-US" dirty="0"/>
              <a:t> Data to account for more school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Daily Demand on School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Median Daily Demand for School Day = 120,718 </a:t>
            </a:r>
            <a:r>
              <a:rPr lang="en-US" dirty="0" err="1"/>
              <a:t>MWhours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Median Daily Demand for Non-School Day = 116,297 </a:t>
            </a:r>
            <a:r>
              <a:rPr lang="en-US" dirty="0" err="1"/>
              <a:t>MWhours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507AE1-A947-44BD-B4E2-C4DE851D9F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5924" y="1846263"/>
            <a:ext cx="460175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3783</TotalTime>
  <Words>452</Words>
  <Application>Microsoft Office PowerPoint</Application>
  <PresentationFormat>Widescreen</PresentationFormat>
  <Paragraphs>81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Project 1</vt:lpstr>
      <vt:lpstr>Background - National Electricity Market (NEM)</vt:lpstr>
      <vt:lpstr>Electricity Pricing</vt:lpstr>
      <vt:lpstr>Alcoa - Portland Aluminum Smelter</vt:lpstr>
      <vt:lpstr>Dataset</vt:lpstr>
      <vt:lpstr>Data Cleaning</vt:lpstr>
      <vt:lpstr>Electricity Prices and Demand</vt:lpstr>
      <vt:lpstr>Max/Min Temperature and Demand</vt:lpstr>
      <vt:lpstr>School Days</vt:lpstr>
      <vt:lpstr>Holidays</vt:lpstr>
      <vt:lpstr>Solar Index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Shane Carmichael</dc:creator>
  <cp:lastModifiedBy>Shane Carmichael</cp:lastModifiedBy>
  <cp:revision>59</cp:revision>
  <dcterms:created xsi:type="dcterms:W3CDTF">2021-03-31T07:37:21Z</dcterms:created>
  <dcterms:modified xsi:type="dcterms:W3CDTF">2021-04-23T09:46:25Z</dcterms:modified>
</cp:coreProperties>
</file>