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375" r:id="rId3"/>
    <p:sldId id="376" r:id="rId4"/>
    <p:sldId id="377" r:id="rId5"/>
    <p:sldId id="378" r:id="rId6"/>
    <p:sldId id="379" r:id="rId7"/>
    <p:sldId id="381" r:id="rId8"/>
    <p:sldId id="384" r:id="rId9"/>
    <p:sldId id="382" r:id="rId10"/>
    <p:sldId id="383" r:id="rId11"/>
    <p:sldId id="385" r:id="rId12"/>
    <p:sldId id="386" r:id="rId13"/>
    <p:sldId id="393" r:id="rId14"/>
    <p:sldId id="387" r:id="rId15"/>
    <p:sldId id="388" r:id="rId16"/>
    <p:sldId id="389" r:id="rId17"/>
    <p:sldId id="390" r:id="rId18"/>
    <p:sldId id="391" r:id="rId19"/>
    <p:sldId id="392" r:id="rId20"/>
    <p:sldId id="373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1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974" y="138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E729B-DF31-4A16-A913-55A9BA478ED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8C50B-45EF-4D63-B3E7-B0A7822E2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8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8C50B-45EF-4D63-B3E7-B0A7822E2FB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9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E85-6DFD-4B46-A32A-8001529DF659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22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732-3668-46D6-9AFC-2DCC9E9300D3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6A6-904D-4575-B3A9-06857FD41E5A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09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788"/>
            </a:lvl1pPr>
          </a:lstStyle>
          <a:p>
            <a:fld id="{03FA1E9A-723E-460D-923D-E642D585545C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6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</p:spPr>
        <p:txBody>
          <a:bodyPr>
            <a:noAutofit/>
          </a:bodyPr>
          <a:lstStyle>
            <a:lvl1pPr>
              <a:defRPr sz="3600">
                <a:latin typeface="+mj-lt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96274"/>
            <a:ext cx="8229600" cy="5560079"/>
          </a:xfrm>
        </p:spPr>
        <p:txBody>
          <a:bodyPr/>
          <a:lstStyle>
            <a:lvl1pPr>
              <a:defRPr sz="26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  <a:p>
            <a:pPr lvl="4"/>
            <a:r>
              <a:rPr lang="zh-TW" altLang="en-US" dirty="0"/>
              <a:t> 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CA14A5-39D6-4D31-B8F4-4032EAF186E3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24181" y="732872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C41-DF6A-4DE5-B73E-A4AD49DAEB5B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212-6DC1-46F4-ACD1-4E989ED284B0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8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BBAC-3A10-49D7-91A0-A0BD9C3C7A5C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28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3DAE-0041-4BFF-B932-D2D32F5B2D46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9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7306-1775-4608-B94E-93A484309AAD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4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646F-D9F5-4F42-B92D-EEBF11C8931E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6262-23BE-4CB3-8ADA-1851C6E758F8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7E0C-9679-4598-885F-D5E6B12A4AF6}" type="datetime1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l.cam.ac.uk/research/dtg/attarchive/facedatabas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13.png"/><Relationship Id="rId4" Type="http://schemas.openxmlformats.org/officeDocument/2006/relationships/image" Target="../media/image2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9.png"/><Relationship Id="rId12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799" y="1876429"/>
            <a:ext cx="8551334" cy="18658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CSE185 </a:t>
            </a:r>
            <a:br>
              <a:rPr lang="en-US" altLang="zh-TW" dirty="0"/>
            </a:br>
            <a:r>
              <a:rPr lang="en-US" altLang="zh-TW" dirty="0"/>
              <a:t>Introduction to Computer Vision</a:t>
            </a:r>
            <a:br>
              <a:rPr lang="en-US" altLang="zh-TW" dirty="0"/>
            </a:br>
            <a:r>
              <a:rPr lang="en-US" altLang="zh-TW" dirty="0"/>
              <a:t>Lab 11: </a:t>
            </a:r>
            <a:r>
              <a:rPr lang="en-US" altLang="zh-TW" dirty="0" err="1"/>
              <a:t>Eigenfaces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02666"/>
            <a:ext cx="6400800" cy="1236133"/>
          </a:xfrm>
        </p:spPr>
        <p:txBody>
          <a:bodyPr/>
          <a:lstStyle/>
          <a:p>
            <a:r>
              <a:rPr lang="en-US" altLang="zh-TW" dirty="0"/>
              <a:t>Instructor: Prof. Ming-</a:t>
            </a:r>
            <a:r>
              <a:rPr lang="en-US" altLang="zh-TW" dirty="0" err="1"/>
              <a:t>Hsuan</a:t>
            </a:r>
            <a:r>
              <a:rPr lang="en-US" altLang="zh-TW" dirty="0"/>
              <a:t> Yang</a:t>
            </a:r>
          </a:p>
          <a:p>
            <a:r>
              <a:rPr lang="en-US" altLang="zh-TW" dirty="0"/>
              <a:t>TA: </a:t>
            </a:r>
            <a:r>
              <a:rPr lang="en-US" altLang="zh-TW" dirty="0" err="1"/>
              <a:t>Tiantian</a:t>
            </a:r>
            <a:r>
              <a:rPr lang="en-US" altLang="zh-TW"/>
              <a:t> Wang &amp; Tsai-Shien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49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9330" y="3690807"/>
            <a:ext cx="634783" cy="1541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SVD to the covariance matrix: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[U, S, D]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lvl="1"/>
            <a:r>
              <a:rPr lang="en-US" dirty="0"/>
              <a:t> columns in U are the </a:t>
            </a:r>
            <a:r>
              <a:rPr lang="en-US" dirty="0" err="1"/>
              <a:t>eigen</a:t>
            </a:r>
            <a:r>
              <a:rPr lang="en-US" dirty="0"/>
              <a:t>-vectors/</a:t>
            </a:r>
            <a:r>
              <a:rPr lang="en-US" dirty="0" err="1"/>
              <a:t>eigenfaces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Select the first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columns</a:t>
            </a:r>
            <a:r>
              <a:rPr lang="en-US" dirty="0"/>
              <a:t> of U as our </a:t>
            </a:r>
            <a:r>
              <a:rPr lang="en-US" dirty="0" err="1"/>
              <a:t>eigenfaces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3799332" y="3690808"/>
            <a:ext cx="1545336" cy="154104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07328" y="4230495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328" y="4230495"/>
                <a:ext cx="729343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 rot="16200000">
            <a:off x="3971581" y="5121837"/>
            <a:ext cx="290286" cy="634784"/>
          </a:xfrm>
          <a:prstGeom prst="leftBrace">
            <a:avLst>
              <a:gd name="adj1" fmla="val 308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52049" y="5603848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9" y="5603848"/>
                <a:ext cx="72934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20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</a:t>
            </a:r>
            <a:r>
              <a:rPr lang="en-US" dirty="0" err="1"/>
              <a:t>Eigenfaces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Reshape the column of U </a:t>
                </a:r>
                <a:r>
                  <a:rPr lang="en-US" dirty="0"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and add 0.5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before </a:t>
                </a:r>
                <a:r>
                  <a:rPr lang="en-US" dirty="0" err="1"/>
                  <a:t>imshow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704068"/>
            <a:ext cx="4762500" cy="455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9371" y="6257018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Face in the Face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each face image as coefficients of the </a:t>
                </a:r>
                <a:r>
                  <a:rPr lang="en-US" dirty="0" err="1"/>
                  <a:t>eigenfaces</a:t>
                </a:r>
                <a:endParaRPr lang="en-US" dirty="0"/>
              </a:p>
              <a:p>
                <a:pPr marL="257175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Encode each face image as the coefficients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 r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12"/>
          <p:cNvSpPr txBox="1"/>
          <p:nvPr/>
        </p:nvSpPr>
        <p:spPr>
          <a:xfrm>
            <a:off x="803124" y="2630703"/>
            <a:ext cx="7543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face_training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(:, :, 1);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 = x(:);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subtract mean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 = ?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inner product with U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?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541916" y="4535377"/>
            <a:ext cx="2260826" cy="333919"/>
            <a:chOff x="3784599" y="5592351"/>
            <a:chExt cx="3064933" cy="820431"/>
          </a:xfrm>
        </p:grpSpPr>
        <p:sp>
          <p:nvSpPr>
            <p:cNvPr id="7" name="圓角矩形圖說文字 6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33422"/>
                <a:gd name="adj2" fmla="val 116239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784599" y="5592351"/>
                  <a:ext cx="3064931" cy="777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coef is a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>
                      <a:cs typeface="Courier New" panose="02070309020205020404" pitchFamily="49" charset="0"/>
                    </a:rPr>
                    <a:t> vector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599" y="5592351"/>
                  <a:ext cx="3064931" cy="7771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1538" r="-2695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群組 5"/>
          <p:cNvGrpSpPr/>
          <p:nvPr/>
        </p:nvGrpSpPr>
        <p:grpSpPr>
          <a:xfrm>
            <a:off x="6197601" y="1400842"/>
            <a:ext cx="1429044" cy="369332"/>
            <a:chOff x="3784599" y="5592351"/>
            <a:chExt cx="3064933" cy="907440"/>
          </a:xfrm>
        </p:grpSpPr>
        <p:sp>
          <p:nvSpPr>
            <p:cNvPr id="10" name="圓角矩形圖說文字 6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65521"/>
                <a:gd name="adj2" fmla="val -33720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7"/>
            <p:cNvSpPr txBox="1"/>
            <p:nvPr/>
          </p:nvSpPr>
          <p:spPr>
            <a:xfrm>
              <a:off x="3784599" y="5592351"/>
              <a:ext cx="3064932" cy="907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inner product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97601" y="3184700"/>
                <a:ext cx="1718733" cy="64633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vectors</a:t>
                </a: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1" y="3184700"/>
                <a:ext cx="1718733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3670" b="-1192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34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Image from the Face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coefficient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𝑐𝑜𝑒𝑓</m:t>
                    </m:r>
                  </m:oMath>
                </a14:m>
                <a:r>
                  <a:rPr lang="en-US" dirty="0"/>
                  <a:t> and mean face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we can reconstruct a face image by: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67" y="2850242"/>
            <a:ext cx="2253343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5668" y="5605565"/>
            <a:ext cx="225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4925" y="5593442"/>
            <a:ext cx="225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 image</a:t>
            </a:r>
          </a:p>
          <a:p>
            <a:pPr algn="ctr"/>
            <a:r>
              <a:rPr lang="en-US" dirty="0"/>
              <a:t>k = 10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4" y="2850242"/>
            <a:ext cx="225334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Image from the Face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coefficient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𝑐𝑜𝑒𝑓</m:t>
                    </m:r>
                  </m:oMath>
                </a14:m>
                <a:r>
                  <a:rPr lang="en-US" dirty="0"/>
                  <a:t> and mean face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we can reconstruct a face image by: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67" y="2850242"/>
            <a:ext cx="225334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2850242"/>
            <a:ext cx="2253343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5668" y="5605565"/>
            <a:ext cx="225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4925" y="5593442"/>
            <a:ext cx="225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 image</a:t>
            </a:r>
          </a:p>
          <a:p>
            <a:pPr algn="ctr"/>
            <a:r>
              <a:rPr lang="en-US" dirty="0"/>
              <a:t>k = 20</a:t>
            </a:r>
          </a:p>
        </p:txBody>
      </p:sp>
    </p:spTree>
    <p:extLst>
      <p:ext uri="{BB962C8B-B14F-4D97-AF65-F5344CB8AC3E}">
        <p14:creationId xmlns:p14="http://schemas.microsoft.com/office/powerpoint/2010/main" val="104015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Image from the Face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coefficient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𝑐𝑜𝑒𝑓</m:t>
                    </m:r>
                  </m:oMath>
                </a14:m>
                <a:r>
                  <a:rPr lang="en-US" dirty="0"/>
                  <a:t> and mean face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we can reconstruct a face image by: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67" y="2850242"/>
            <a:ext cx="2253343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5668" y="5605565"/>
            <a:ext cx="225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4925" y="5593442"/>
            <a:ext cx="225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 image</a:t>
            </a:r>
          </a:p>
          <a:p>
            <a:pPr algn="ctr"/>
            <a:r>
              <a:rPr lang="en-US" dirty="0"/>
              <a:t>k = 30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2850242"/>
            <a:ext cx="225334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1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Image from the Face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coefficient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𝑐𝑜𝑒𝑓</m:t>
                    </m:r>
                  </m:oMath>
                </a14:m>
                <a:r>
                  <a:rPr lang="en-US" dirty="0"/>
                  <a:t> and mean face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we can reconstruct a face image by: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67" y="2850242"/>
            <a:ext cx="2253343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5668" y="5605565"/>
            <a:ext cx="225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4925" y="5593442"/>
            <a:ext cx="225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 image</a:t>
            </a:r>
          </a:p>
          <a:p>
            <a:pPr algn="ctr"/>
            <a:r>
              <a:rPr lang="en-US" dirty="0"/>
              <a:t>k = 40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4" y="2850242"/>
            <a:ext cx="225334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8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Image from the Face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coefficient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𝑐𝑜𝑒𝑓</m:t>
                    </m:r>
                  </m:oMath>
                </a14:m>
                <a:r>
                  <a:rPr lang="en-US" dirty="0"/>
                  <a:t> and mean face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we can reconstruct a face image by: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67" y="2850242"/>
            <a:ext cx="2253343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5668" y="5605565"/>
            <a:ext cx="225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4925" y="5593442"/>
            <a:ext cx="225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 image</a:t>
            </a:r>
          </a:p>
          <a:p>
            <a:pPr algn="ctr"/>
            <a:r>
              <a:rPr lang="en-US" dirty="0"/>
              <a:t>k = 50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4" y="2850242"/>
            <a:ext cx="225334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7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with </a:t>
            </a:r>
            <a:r>
              <a:rPr lang="en-US" dirty="0" err="1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Lab 06, we use Sobel features as feature vectors</a:t>
            </a:r>
          </a:p>
          <a:p>
            <a:r>
              <a:rPr lang="en-US" dirty="0"/>
              <a:t>In this lab, we will use the coefficients of </a:t>
            </a:r>
            <a:r>
              <a:rPr lang="en-US" dirty="0" err="1"/>
              <a:t>eigenfaces</a:t>
            </a:r>
            <a:r>
              <a:rPr lang="en-US" dirty="0"/>
              <a:t> as feature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12"/>
          <p:cNvSpPr txBox="1"/>
          <p:nvPr/>
        </p:nvSpPr>
        <p:spPr>
          <a:xfrm>
            <a:off x="803124" y="2218257"/>
            <a:ext cx="75438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coef_train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zeros(k,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n_train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TODO: compute 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coef_train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id_predict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zeros(size(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id_testing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1:n_test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img_test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face_testing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(:, :,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coef_test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?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TODO: replace this line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error = zeros(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n_train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j = 1:n_train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diff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coef_train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j) -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coef_test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error(j) = sum( diff .^2 );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8866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with </a:t>
            </a:r>
            <a:r>
              <a:rPr lang="en-US" dirty="0" err="1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table with different </a:t>
            </a:r>
            <a:r>
              <a:rPr lang="en-US" i="1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12"/>
          <p:cNvSpPr txBox="1"/>
          <p:nvPr/>
        </p:nvSpPr>
        <p:spPr>
          <a:xfrm>
            <a:off x="803124" y="1405458"/>
            <a:ext cx="75438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%---------------------------------------%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 Fill in this table ---------%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%---------------------------------------%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 k   |  Accuracy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%---------------------------------------%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10   |   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%---------------------------------------%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20   |   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%---------------------------------------%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30   |   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%---------------------------------------%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40   |   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%---------------------------------------%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 50   |   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%---------------------------------------%</a:t>
            </a:r>
          </a:p>
        </p:txBody>
      </p:sp>
    </p:spTree>
    <p:extLst>
      <p:ext uri="{BB962C8B-B14F-4D97-AF65-F5344CB8AC3E}">
        <p14:creationId xmlns:p14="http://schemas.microsoft.com/office/powerpoint/2010/main" val="110899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Eigenfaces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Eigenfaces</a:t>
            </a:r>
            <a:r>
              <a:rPr lang="en-US" dirty="0"/>
              <a:t> are a set of representative faces from a given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714375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460" y="6352147"/>
            <a:ext cx="832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AT&amp;T Face dataset: </a:t>
            </a:r>
            <a:r>
              <a:rPr lang="en-US" dirty="0">
                <a:hlinkClick r:id="rId2"/>
              </a:rPr>
              <a:t>http://www.cl.cam.ac.uk/research/dtg/attarchive/facedatabase.html</a:t>
            </a:r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649"/>
            <a:ext cx="9144000" cy="432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18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lab11.m</a:t>
            </a:r>
          </a:p>
          <a:p>
            <a:r>
              <a:rPr lang="en-US" dirty="0"/>
              <a:t>Fill in the table at the bottom of lab11.m</a:t>
            </a:r>
          </a:p>
          <a:p>
            <a:r>
              <a:rPr lang="en-US" dirty="0"/>
              <a:t>Upload </a:t>
            </a:r>
            <a:r>
              <a:rPr lang="en-US" dirty="0">
                <a:solidFill>
                  <a:srgbClr val="FF0000"/>
                </a:solidFill>
              </a:rPr>
              <a:t>lab11.m</a:t>
            </a:r>
            <a:r>
              <a:rPr lang="en-US" dirty="0"/>
              <a:t> and 5 reconstructed images separately by using k = 10, 20, 30, 40, 50</a:t>
            </a:r>
          </a:p>
          <a:p>
            <a:r>
              <a:rPr lang="en-US" dirty="0"/>
              <a:t>You have 2 weeks to finish this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5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Eigenfaces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Eigenfaces</a:t>
            </a:r>
            <a:r>
              <a:rPr lang="en-US" dirty="0"/>
              <a:t> are a set of representative faces from a given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714375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32" y="2763513"/>
            <a:ext cx="1502229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92" y="1631497"/>
            <a:ext cx="4762500" cy="455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0518" y="4592313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7713" y="6184447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Reshape 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load(</a:t>
                </a:r>
                <a:r>
                  <a:rPr lang="en-US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‘</a:t>
                </a:r>
                <a:r>
                  <a:rPr lang="en-US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att_face.mat</a:t>
                </a:r>
                <a:r>
                  <a:rPr lang="en-US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 to load the mat file to your workspace: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face_training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×40</m:t>
                    </m:r>
                  </m:oMath>
                </a14:m>
                <a:r>
                  <a:rPr lang="en-US" dirty="0"/>
                  <a:t>): training images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face_testing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×160</m:t>
                    </m:r>
                  </m:oMath>
                </a14:m>
                <a:r>
                  <a:rPr lang="en-US" dirty="0"/>
                  <a:t>): testing images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id_training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40×1</m:t>
                    </m:r>
                  </m:oMath>
                </a14:m>
                <a:r>
                  <a:rPr lang="en-US" dirty="0"/>
                  <a:t>): the id/label of training images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id_testing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160×1</m:t>
                    </m:r>
                  </m:oMath>
                </a14:m>
                <a:r>
                  <a:rPr lang="en-US" dirty="0"/>
                  <a:t>): the id/label of testing images</a:t>
                </a:r>
              </a:p>
              <a:p>
                <a:endParaRPr lang="en-US" dirty="0"/>
              </a:p>
              <a:p>
                <a:r>
                  <a:rPr lang="en-US" dirty="0"/>
                  <a:t>Reshape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face_training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: use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reshape(...)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Cube 4"/>
          <p:cNvSpPr/>
          <p:nvPr/>
        </p:nvSpPr>
        <p:spPr>
          <a:xfrm>
            <a:off x="2576287" y="5009953"/>
            <a:ext cx="1284513" cy="1473201"/>
          </a:xfrm>
          <a:prstGeom prst="cub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0912" y="4942115"/>
            <a:ext cx="1097280" cy="1541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259943" y="5558971"/>
            <a:ext cx="624114" cy="38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27945" y="5746552"/>
            <a:ext cx="3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6571" y="6426591"/>
            <a:ext cx="3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6543" y="6206806"/>
                <a:ext cx="362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543" y="6206806"/>
                <a:ext cx="362858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0000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00912" y="6426591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12" y="6426591"/>
                <a:ext cx="109728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84057" y="5561886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57" y="5561886"/>
                <a:ext cx="7293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5"/>
          <p:cNvGrpSpPr/>
          <p:nvPr/>
        </p:nvGrpSpPr>
        <p:grpSpPr>
          <a:xfrm>
            <a:off x="7013802" y="4600940"/>
            <a:ext cx="1672998" cy="923330"/>
            <a:chOff x="3784599" y="5592351"/>
            <a:chExt cx="3064933" cy="1110169"/>
          </a:xfrm>
        </p:grpSpPr>
        <p:sp>
          <p:nvSpPr>
            <p:cNvPr id="14" name="圓角矩形圖說文字 6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62772"/>
                <a:gd name="adj2" fmla="val -39685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7"/>
            <p:cNvSpPr txBox="1"/>
            <p:nvPr/>
          </p:nvSpPr>
          <p:spPr>
            <a:xfrm>
              <a:off x="3784599" y="5592351"/>
              <a:ext cx="3064931" cy="1110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each column is a feature vector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80526" y="5515719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26" y="5515719"/>
                <a:ext cx="72934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6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Mean 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Compute a mean face from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X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vector</a:t>
                </a:r>
              </a:p>
              <a:p>
                <a:pPr lvl="1"/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Plot mean face by reshaping it back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2590805" y="1860942"/>
            <a:ext cx="1097280" cy="1541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259943" y="2439147"/>
            <a:ext cx="624114" cy="38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0805" y="3345418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5" y="3345418"/>
                <a:ext cx="109728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5" y="2450778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5" y="2450778"/>
                <a:ext cx="7293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454462" y="1860942"/>
            <a:ext cx="257635" cy="1541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29810" y="2450778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810" y="2450778"/>
                <a:ext cx="7293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18607" y="3391647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7" y="3391647"/>
                <a:ext cx="7293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7" y="3213456"/>
            <a:ext cx="1502229" cy="1828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97483" y="5042256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77677" y="2400628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77" y="2400628"/>
                <a:ext cx="72934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18607" y="2395462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7" y="2395462"/>
                <a:ext cx="729343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29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: 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ourier New" panose="02070309020205020404" pitchFamily="49" charset="0"/>
                  </a:rPr>
                  <a:t>Covariance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3 methods to subtract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from each column of </a:t>
                </a:r>
                <a:r>
                  <a:rPr lang="en-US" i="1" dirty="0">
                    <a:cs typeface="Courier New" panose="02070309020205020404" pitchFamily="49" charset="0"/>
                  </a:rPr>
                  <a:t>X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 use for loop</a:t>
                </a:r>
              </a:p>
              <a:p>
                <a:pPr lvl="1"/>
                <a:r>
                  <a:rPr lang="en-US" i="1" dirty="0"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= X –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repmat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x_bar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1,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n_train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lvl="1"/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bsxfun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(@minus, X,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x_bar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2590805" y="4596874"/>
            <a:ext cx="1097280" cy="1541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90805" y="6081350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5" y="6081350"/>
                <a:ext cx="109728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5" y="5186710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5" y="5186710"/>
                <a:ext cx="7293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855022" y="4596874"/>
            <a:ext cx="257635" cy="1541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41800" y="5186710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00" y="5186710"/>
                <a:ext cx="7293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7677" y="5136560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677" y="5136560"/>
                <a:ext cx="72934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19167" y="5131394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67" y="5131394"/>
                <a:ext cx="729343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25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42875" y="5140543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75" y="5140543"/>
                <a:ext cx="72934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692872" y="4597466"/>
            <a:ext cx="257635" cy="15410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35369" y="5140543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369" y="5140543"/>
                <a:ext cx="72934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 rot="5400000">
            <a:off x="5273282" y="5816356"/>
            <a:ext cx="258963" cy="1095485"/>
          </a:xfrm>
          <a:prstGeom prst="rightBrace">
            <a:avLst>
              <a:gd name="adj1" fmla="val 4756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55021" y="6368668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021" y="6368668"/>
                <a:ext cx="109728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57017" y="5149692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17" y="5149692"/>
                <a:ext cx="729343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5"/>
          <p:cNvGrpSpPr/>
          <p:nvPr/>
        </p:nvGrpSpPr>
        <p:grpSpPr>
          <a:xfrm>
            <a:off x="3904956" y="2142280"/>
            <a:ext cx="2260826" cy="369332"/>
            <a:chOff x="3784599" y="5592351"/>
            <a:chExt cx="3064933" cy="907440"/>
          </a:xfrm>
        </p:grpSpPr>
        <p:sp>
          <p:nvSpPr>
            <p:cNvPr id="19" name="圓角矩形圖說文字 6"/>
            <p:cNvSpPr/>
            <p:nvPr/>
          </p:nvSpPr>
          <p:spPr>
            <a:xfrm rot="10800000" flipH="1">
              <a:off x="3784599" y="5592351"/>
              <a:ext cx="3064933" cy="820431"/>
            </a:xfrm>
            <a:prstGeom prst="wedgeRoundRectCallout">
              <a:avLst>
                <a:gd name="adj1" fmla="val -33422"/>
                <a:gd name="adj2" fmla="val 116239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7"/>
                <p:cNvSpPr txBox="1"/>
                <p:nvPr/>
              </p:nvSpPr>
              <p:spPr>
                <a:xfrm>
                  <a:off x="3784599" y="5592351"/>
                  <a:ext cx="3064932" cy="907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/>
                    <a:t>is a column of </a:t>
                  </a:r>
                  <a:r>
                    <a:rPr lang="en-US" altLang="zh-TW" i="1" dirty="0"/>
                    <a:t>X</a:t>
                  </a:r>
                  <a:endParaRPr lang="zh-TW" altLang="en-US" i="1" dirty="0"/>
                </a:p>
              </p:txBody>
            </p:sp>
          </mc:Choice>
          <mc:Fallback xmlns="">
            <p:sp>
              <p:nvSpPr>
                <p:cNvPr id="20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599" y="5592351"/>
                  <a:ext cx="3064932" cy="90744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59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ourier New" panose="02070309020205020404" pitchFamily="49" charset="0"/>
                  </a:rPr>
                  <a:t>Covariance matrix,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: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Use for loop to compute and accumulate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: </a:t>
                </a: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: Covariance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5" name="Rectangle 9"/>
          <p:cNvSpPr/>
          <p:nvPr/>
        </p:nvSpPr>
        <p:spPr>
          <a:xfrm rot="16200000">
            <a:off x="4506951" y="2308015"/>
            <a:ext cx="146962" cy="154104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1473442" y="2758266"/>
            <a:ext cx="165456" cy="1541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/>
        </p:nvSpPr>
        <p:spPr>
          <a:xfrm>
            <a:off x="1473444" y="2758264"/>
            <a:ext cx="1097280" cy="154104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5"/>
              <p:cNvSpPr txBox="1"/>
              <p:nvPr/>
            </p:nvSpPr>
            <p:spPr>
              <a:xfrm>
                <a:off x="1653059" y="3297951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59" y="3297951"/>
                <a:ext cx="72934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6"/>
          <p:cNvSpPr/>
          <p:nvPr/>
        </p:nvSpPr>
        <p:spPr>
          <a:xfrm rot="16200000">
            <a:off x="4031791" y="2775682"/>
            <a:ext cx="1097280" cy="154104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7"/>
              <p:cNvSpPr txBox="1"/>
              <p:nvPr/>
            </p:nvSpPr>
            <p:spPr>
              <a:xfrm>
                <a:off x="4215759" y="3297950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59" y="3297950"/>
                <a:ext cx="72934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/>
              <p:nvPr/>
            </p:nvSpPr>
            <p:spPr>
              <a:xfrm>
                <a:off x="2591047" y="3297949"/>
                <a:ext cx="697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47" y="3297949"/>
                <a:ext cx="69703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1"/>
              <p:cNvSpPr txBox="1"/>
              <p:nvPr/>
            </p:nvSpPr>
            <p:spPr>
              <a:xfrm>
                <a:off x="5350950" y="3290269"/>
                <a:ext cx="697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950" y="3290269"/>
                <a:ext cx="69703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2"/>
          <p:cNvSpPr/>
          <p:nvPr/>
        </p:nvSpPr>
        <p:spPr>
          <a:xfrm>
            <a:off x="6691455" y="2758266"/>
            <a:ext cx="1545336" cy="154104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3"/>
              <p:cNvSpPr txBox="1"/>
              <p:nvPr/>
            </p:nvSpPr>
            <p:spPr>
              <a:xfrm>
                <a:off x="7099451" y="3290268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451" y="3290268"/>
                <a:ext cx="72934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/>
              <p:nvPr/>
            </p:nvSpPr>
            <p:spPr>
              <a:xfrm>
                <a:off x="1469090" y="4241439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90" y="4241439"/>
                <a:ext cx="10972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1"/>
              <p:cNvSpPr txBox="1"/>
              <p:nvPr/>
            </p:nvSpPr>
            <p:spPr>
              <a:xfrm>
                <a:off x="823516" y="3344115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" y="3344115"/>
                <a:ext cx="7293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1"/>
              <p:cNvSpPr txBox="1"/>
              <p:nvPr/>
            </p:nvSpPr>
            <p:spPr>
              <a:xfrm>
                <a:off x="4215759" y="4107543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59" y="4107543"/>
                <a:ext cx="72934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/>
              <p:nvPr/>
            </p:nvSpPr>
            <p:spPr>
              <a:xfrm>
                <a:off x="2936648" y="3307835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48" y="3307835"/>
                <a:ext cx="109728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0"/>
              <p:cNvSpPr txBox="1"/>
              <p:nvPr/>
            </p:nvSpPr>
            <p:spPr>
              <a:xfrm>
                <a:off x="5756799" y="3307835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99" y="3307835"/>
                <a:ext cx="109728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0"/>
              <p:cNvSpPr txBox="1"/>
              <p:nvPr/>
            </p:nvSpPr>
            <p:spPr>
              <a:xfrm>
                <a:off x="6927425" y="4262606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25" y="4262606"/>
                <a:ext cx="109728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5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ourier New" panose="02070309020205020404" pitchFamily="49" charset="0"/>
                  </a:rPr>
                  <a:t>Covariance matrix,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: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Use for loop to compute and accumulate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: Covariance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1473444" y="2758264"/>
            <a:ext cx="1097280" cy="154104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3059" y="3297951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59" y="3297951"/>
                <a:ext cx="72934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 rot="16200000">
            <a:off x="4031791" y="2775682"/>
            <a:ext cx="1097280" cy="154104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15759" y="3297950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59" y="3297950"/>
                <a:ext cx="72934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1047" y="3297949"/>
                <a:ext cx="697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47" y="3297949"/>
                <a:ext cx="69703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50950" y="3290269"/>
                <a:ext cx="697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950" y="3290269"/>
                <a:ext cx="69703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691455" y="2758266"/>
            <a:ext cx="1545336" cy="154104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99451" y="3290268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451" y="3290268"/>
                <a:ext cx="72934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/>
              <p:nvPr/>
            </p:nvSpPr>
            <p:spPr>
              <a:xfrm>
                <a:off x="1469090" y="4241439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90" y="4241439"/>
                <a:ext cx="10972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1"/>
              <p:cNvSpPr txBox="1"/>
              <p:nvPr/>
            </p:nvSpPr>
            <p:spPr>
              <a:xfrm>
                <a:off x="823516" y="3344115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" y="3344115"/>
                <a:ext cx="7293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1"/>
              <p:cNvSpPr txBox="1"/>
              <p:nvPr/>
            </p:nvSpPr>
            <p:spPr>
              <a:xfrm>
                <a:off x="4215759" y="4107543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59" y="4107543"/>
                <a:ext cx="72934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0"/>
              <p:cNvSpPr txBox="1"/>
              <p:nvPr/>
            </p:nvSpPr>
            <p:spPr>
              <a:xfrm>
                <a:off x="2936648" y="3307835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48" y="3307835"/>
                <a:ext cx="109728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/>
              <p:nvPr/>
            </p:nvSpPr>
            <p:spPr>
              <a:xfrm>
                <a:off x="5756799" y="3307835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99" y="3307835"/>
                <a:ext cx="109728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/>
              <p:cNvSpPr txBox="1"/>
              <p:nvPr/>
            </p:nvSpPr>
            <p:spPr>
              <a:xfrm>
                <a:off x="6927425" y="4262606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25" y="4262606"/>
                <a:ext cx="109728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8"/>
          <p:cNvSpPr/>
          <p:nvPr/>
        </p:nvSpPr>
        <p:spPr>
          <a:xfrm>
            <a:off x="1650754" y="2750580"/>
            <a:ext cx="165456" cy="1541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/>
          <p:cNvSpPr/>
          <p:nvPr/>
        </p:nvSpPr>
        <p:spPr>
          <a:xfrm rot="16200000">
            <a:off x="4507148" y="2451203"/>
            <a:ext cx="146962" cy="154104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0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ourier New" panose="02070309020205020404" pitchFamily="49" charset="0"/>
                  </a:rPr>
                  <a:t>Covariance matrix,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: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Use for loop to compute and accumulate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: </a:t>
                </a: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There exists a one-line solution to compute the covariance matrix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Do NOT use built-in function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(Y)</a:t>
                </a:r>
              </a:p>
              <a:p>
                <a:pPr marL="0" indent="0">
                  <a:buNone/>
                </a:pPr>
                <a:endParaRPr lang="en-US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76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: Covariance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5" name="Rectangle 9"/>
          <p:cNvSpPr/>
          <p:nvPr/>
        </p:nvSpPr>
        <p:spPr>
          <a:xfrm rot="16200000">
            <a:off x="4506951" y="2604347"/>
            <a:ext cx="146962" cy="154104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/>
          <p:cNvSpPr/>
          <p:nvPr/>
        </p:nvSpPr>
        <p:spPr>
          <a:xfrm>
            <a:off x="1829039" y="2758266"/>
            <a:ext cx="165456" cy="1541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/>
        </p:nvSpPr>
        <p:spPr>
          <a:xfrm>
            <a:off x="1473444" y="2758264"/>
            <a:ext cx="1097280" cy="154104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5"/>
              <p:cNvSpPr txBox="1"/>
              <p:nvPr/>
            </p:nvSpPr>
            <p:spPr>
              <a:xfrm>
                <a:off x="1653059" y="3297951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059" y="3297951"/>
                <a:ext cx="72934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6"/>
          <p:cNvSpPr/>
          <p:nvPr/>
        </p:nvSpPr>
        <p:spPr>
          <a:xfrm rot="16200000">
            <a:off x="4031791" y="2775682"/>
            <a:ext cx="1097280" cy="154104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7"/>
              <p:cNvSpPr txBox="1"/>
              <p:nvPr/>
            </p:nvSpPr>
            <p:spPr>
              <a:xfrm>
                <a:off x="4215759" y="3297950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59" y="3297950"/>
                <a:ext cx="72934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/>
              <p:nvPr/>
            </p:nvSpPr>
            <p:spPr>
              <a:xfrm>
                <a:off x="2591047" y="3297949"/>
                <a:ext cx="697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47" y="3297949"/>
                <a:ext cx="69703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1"/>
              <p:cNvSpPr txBox="1"/>
              <p:nvPr/>
            </p:nvSpPr>
            <p:spPr>
              <a:xfrm>
                <a:off x="5350950" y="3290269"/>
                <a:ext cx="697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950" y="3290269"/>
                <a:ext cx="69703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2"/>
          <p:cNvSpPr/>
          <p:nvPr/>
        </p:nvSpPr>
        <p:spPr>
          <a:xfrm>
            <a:off x="6691455" y="2758266"/>
            <a:ext cx="1545336" cy="154104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3"/>
              <p:cNvSpPr txBox="1"/>
              <p:nvPr/>
            </p:nvSpPr>
            <p:spPr>
              <a:xfrm>
                <a:off x="7099451" y="3290268"/>
                <a:ext cx="72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451" y="3290268"/>
                <a:ext cx="72934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/>
              <p:nvPr/>
            </p:nvSpPr>
            <p:spPr>
              <a:xfrm>
                <a:off x="1469090" y="4241439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90" y="4241439"/>
                <a:ext cx="109728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1"/>
              <p:cNvSpPr txBox="1"/>
              <p:nvPr/>
            </p:nvSpPr>
            <p:spPr>
              <a:xfrm>
                <a:off x="823516" y="3344115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6" y="3344115"/>
                <a:ext cx="7293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1"/>
              <p:cNvSpPr txBox="1"/>
              <p:nvPr/>
            </p:nvSpPr>
            <p:spPr>
              <a:xfrm>
                <a:off x="4215759" y="4107543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59" y="4107543"/>
                <a:ext cx="7293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/>
              <p:nvPr/>
            </p:nvSpPr>
            <p:spPr>
              <a:xfrm>
                <a:off x="2936648" y="3307835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48" y="3307835"/>
                <a:ext cx="109728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0"/>
              <p:cNvSpPr txBox="1"/>
              <p:nvPr/>
            </p:nvSpPr>
            <p:spPr>
              <a:xfrm>
                <a:off x="5756799" y="3307835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99" y="3307835"/>
                <a:ext cx="10972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0"/>
              <p:cNvSpPr txBox="1"/>
              <p:nvPr/>
            </p:nvSpPr>
            <p:spPr>
              <a:xfrm>
                <a:off x="6927425" y="4262606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h𝑤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25" y="4262606"/>
                <a:ext cx="109728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25870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igh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hoenix104104_powerpoint_font">
      <a:majorFont>
        <a:latin typeface="Times New Roman"/>
        <a:ea typeface="文泉驛等寬微米黑"/>
        <a:cs typeface=""/>
      </a:majorFont>
      <a:minorFont>
        <a:latin typeface="Times New Roman"/>
        <a:ea typeface="文泉驛等寬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ight_template" id="{BF751E58-6EA6-43C8-8BBE-32FAD2F81C6D}" vid="{3DEDD4B8-19F9-4ABF-B773-2CA98E21395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powerpoint_tight_template</Template>
  <TotalTime>7761</TotalTime>
  <Words>1074</Words>
  <Application>Microsoft Office PowerPoint</Application>
  <PresentationFormat>On-screen Show (4:3)</PresentationFormat>
  <Paragraphs>228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Times New Roman</vt:lpstr>
      <vt:lpstr>powerpoint_tight_template</vt:lpstr>
      <vt:lpstr>CSE185  Introduction to Computer Vision Lab 11: Eigenfaces</vt:lpstr>
      <vt:lpstr>Eigenfaces</vt:lpstr>
      <vt:lpstr>Eigenfaces</vt:lpstr>
      <vt:lpstr>Step 1: Reshape Training Data</vt:lpstr>
      <vt:lpstr>Step 2: Mean Face</vt:lpstr>
      <vt:lpstr>Step 3 : Covariance Matrix</vt:lpstr>
      <vt:lpstr>Step 3 : Covariance Matrix</vt:lpstr>
      <vt:lpstr>Step 3 : Covariance Matrix</vt:lpstr>
      <vt:lpstr>Step 3 : Covariance Matrix</vt:lpstr>
      <vt:lpstr>Step 4: Singular Value Decomposition</vt:lpstr>
      <vt:lpstr>Visualize Eigenfaces</vt:lpstr>
      <vt:lpstr>Represent Face in the Face Space</vt:lpstr>
      <vt:lpstr>Reconstruct Image from the Face Space</vt:lpstr>
      <vt:lpstr>Reconstruct Image from the Face Space</vt:lpstr>
      <vt:lpstr>Reconstruct Image from the Face Space</vt:lpstr>
      <vt:lpstr>Reconstruct Image from the Face Space</vt:lpstr>
      <vt:lpstr>Reconstruct Image from the Face Space</vt:lpstr>
      <vt:lpstr>Face Recognition with Eigenfaces</vt:lpstr>
      <vt:lpstr>Face Recognition with Eigenfaces</vt:lpstr>
      <vt:lpstr>Lab Assignment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Deblurring Benchmark</dc:title>
  <dc:creator>phoenix104104</dc:creator>
  <cp:lastModifiedBy>Tsai-Shien Chen</cp:lastModifiedBy>
  <cp:revision>991</cp:revision>
  <dcterms:created xsi:type="dcterms:W3CDTF">2015-08-13T23:44:38Z</dcterms:created>
  <dcterms:modified xsi:type="dcterms:W3CDTF">2023-01-19T08:36:35Z</dcterms:modified>
</cp:coreProperties>
</file>