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9144000"/>
  <p:notesSz cx="6858000" cy="9144000"/>
  <p:embeddedFontLst>
    <p:embeddedFont>
      <p:font typeface="Roboto Slab"/>
      <p:regular r:id="rId47"/>
      <p:bold r:id="rId48"/>
    </p:embeddedFont>
    <p:embeddedFont>
      <p:font typeface="Montserrat"/>
      <p:regular r:id="rId49"/>
      <p:bold r:id="rId50"/>
      <p:italic r:id="rId51"/>
      <p:boldItalic r:id="rId52"/>
    </p:embeddedFont>
    <p:embeddedFont>
      <p:font typeface="Arvo"/>
      <p:regular r:id="rId53"/>
      <p:bold r:id="rId54"/>
      <p:italic r:id="rId55"/>
      <p:boldItalic r:id="rId56"/>
    </p:embeddedFont>
    <p:embeddedFont>
      <p:font typeface="Source Sans Pr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Slab-bold.fntdata"/><Relationship Id="rId47" Type="http://schemas.openxmlformats.org/officeDocument/2006/relationships/font" Target="fonts/RobotoSlab-regular.fntdata"/><Relationship Id="rId49"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SourceSansPro-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Arvo-regular.fntdata"/><Relationship Id="rId52" Type="http://schemas.openxmlformats.org/officeDocument/2006/relationships/font" Target="fonts/Montserrat-boldItalic.fntdata"/><Relationship Id="rId11" Type="http://schemas.openxmlformats.org/officeDocument/2006/relationships/slide" Target="slides/slide7.xml"/><Relationship Id="rId55" Type="http://schemas.openxmlformats.org/officeDocument/2006/relationships/font" Target="fonts/Arvo-italic.fntdata"/><Relationship Id="rId10" Type="http://schemas.openxmlformats.org/officeDocument/2006/relationships/slide" Target="slides/slide6.xml"/><Relationship Id="rId54" Type="http://schemas.openxmlformats.org/officeDocument/2006/relationships/font" Target="fonts/Arvo-bold.fntdata"/><Relationship Id="rId13" Type="http://schemas.openxmlformats.org/officeDocument/2006/relationships/slide" Target="slides/slide9.xml"/><Relationship Id="rId57" Type="http://schemas.openxmlformats.org/officeDocument/2006/relationships/font" Target="fonts/SourceSansPro-regular.fntdata"/><Relationship Id="rId12" Type="http://schemas.openxmlformats.org/officeDocument/2006/relationships/slide" Target="slides/slide8.xml"/><Relationship Id="rId56" Type="http://schemas.openxmlformats.org/officeDocument/2006/relationships/font" Target="fonts/Arvo-boldItalic.fntdata"/><Relationship Id="rId15" Type="http://schemas.openxmlformats.org/officeDocument/2006/relationships/slide" Target="slides/slide11.xml"/><Relationship Id="rId59" Type="http://schemas.openxmlformats.org/officeDocument/2006/relationships/font" Target="fonts/SourceSansPro-italic.fntdata"/><Relationship Id="rId14" Type="http://schemas.openxmlformats.org/officeDocument/2006/relationships/slide" Target="slides/slide10.xml"/><Relationship Id="rId58" Type="http://schemas.openxmlformats.org/officeDocument/2006/relationships/font" Target="fonts/SourceSans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(SLIDE TO BE HIDDEN IN PLI SESSION - NOT ON TOPIC, NOT ENOUGH TIME)</a:t>
            </a:r>
          </a:p>
          <a:p>
            <a:pPr indent="0" lvl="0" marL="0">
              <a:spcBef>
                <a:spcPts val="0"/>
              </a:spcBef>
              <a:buNone/>
            </a:pPr>
            <a:r>
              <a:rPr lang="en"/>
              <a:t>The business value of adopting open source processes for </a:t>
            </a:r>
            <a:r>
              <a:rPr b="1" lang="en"/>
              <a:t>appropriate</a:t>
            </a:r>
            <a:r>
              <a:rPr lang="en"/>
              <a:t> parts of your software are well known and proven.</a:t>
            </a:r>
          </a:p>
          <a:p>
            <a:pPr indent="0" lvl="0" marL="0">
              <a:spcBef>
                <a:spcPts val="0"/>
              </a:spcBef>
              <a:buNone/>
            </a:pPr>
            <a:r>
              <a:rPr lang="en"/>
              <a:t>As open source becomes the norm for more and more parts of industry, employees are expecting this kind of experience as well.</a:t>
            </a:r>
          </a:p>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The business value of adopting open source processes for </a:t>
            </a:r>
            <a:r>
              <a:rPr b="1" lang="en">
                <a:solidFill>
                  <a:schemeClr val="dk1"/>
                </a:solidFill>
              </a:rPr>
              <a:t>appropriate</a:t>
            </a:r>
            <a:r>
              <a:rPr lang="en">
                <a:solidFill>
                  <a:schemeClr val="dk1"/>
                </a:solidFill>
              </a:rPr>
              <a:t> parts of your software are well known and proven. Not only are there good development and maintenance savings, and a lot of opportunity to capture mindshare by partnering appropriately with open source communities, but more and more employees are </a:t>
            </a:r>
            <a:r>
              <a:rPr b="1" lang="en">
                <a:solidFill>
                  <a:schemeClr val="dk1"/>
                </a:solidFill>
              </a:rPr>
              <a:t>expecting </a:t>
            </a:r>
            <a:r>
              <a:rPr lang="en">
                <a:solidFill>
                  <a:schemeClr val="dk1"/>
                </a:solidFill>
              </a:rPr>
              <a:t>to be able to work in open source for part of their job.  The next big change will be how open source experience changes the talent game for companies. </a:t>
            </a:r>
          </a:p>
          <a:p>
            <a:pPr indent="0" lvl="0" marL="0">
              <a:spcBef>
                <a:spcPts val="0"/>
              </a:spcBef>
              <a:buNone/>
            </a:pPr>
            <a:r>
              <a:t/>
            </a:r>
            <a:endParaRPr/>
          </a:p>
          <a:p>
            <a:pPr indent="0" lvl="0" marL="0" rtl="0">
              <a:spcBef>
                <a:spcPts val="0"/>
              </a:spcBef>
              <a:buNone/>
            </a:pPr>
            <a:r>
              <a:rPr lang="en"/>
              <a:t>This quote is from the 10th annual Black Duck survey on the Future of Open Source.  This is a single quote that distills years of practical business and technical learning, including various studies and the fact that many new business markets are opening because of, and around, major open source technology.  A great example: Apache Hadoop and Apache Spark are 100% open source, and is the defining core of the big data software stack.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b="1" lang="en"/>
              <a:t>The most important thing to take away from today’s seminar is this:</a:t>
            </a:r>
            <a:r>
              <a:rPr lang="en"/>
              <a:t> when you are working with open source clients, understand that they tend to have different goals and motivations than traditional software vendor clients do.  Whether you’re working with an open source client, or you’re sitting across the table from one, understanding their motivations helps you give the best advice to your client.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To an open source company, their brand is their identity.  To the community - and to your client’s developers - “Node.JS” </a:t>
            </a:r>
            <a:r>
              <a:rPr b="1" lang="en"/>
              <a:t>is</a:t>
            </a:r>
            <a:r>
              <a:rPr lang="en"/>
              <a:t> the brand.  That encompasses the software product(s) being developed, the name of the entity behind the product, and the community as a whole.</a:t>
            </a:r>
          </a:p>
          <a:p>
            <a:pPr indent="0" lvl="0" marL="0" rtl="0">
              <a:spcBef>
                <a:spcPts val="0"/>
              </a:spcBef>
              <a:buNone/>
            </a:pPr>
            <a:r>
              <a:rPr lang="en"/>
              <a:t>While trademarks may legally only be the product identifier, for the participants in this technology, the different aspects - company, product, community - are often thought of as the same thing.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people behind most major open source software are driven differently.  They understand the business and community value of sharing parts of the technology, engaging with multiple companies to drive the project, and building the larger open source ecosystem.</a:t>
            </a:r>
          </a:p>
          <a:p>
            <a:pPr indent="0" lvl="0" marL="0" rtl="0">
              <a:spcBef>
                <a:spcPts val="0"/>
              </a:spcBef>
              <a:buNone/>
            </a:pPr>
            <a:r>
              <a:rPr lang="en"/>
              <a:t>In particular, many open source participants are very passionate about their project brand - far more so than in traditional companies.  When you combine this passion for their project’s identity with their distributed and non-hierarchical model, their reactions to branding issues may be surprising - and may often be expressed very strongly, and might not be to you directly, but rather in public.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Even apparently unorganized open source groups often have some governance structures; open source at major foundations (Apache, Eclipse, SPI, FSF) will have documented governance covering IP submissions, formal project maintainers, committee voting process to build, test, and produce public releases.  While the organization may be distributed and include community members from various employers, their actions </a:t>
            </a:r>
            <a:r>
              <a:rPr b="1" lang="en"/>
              <a:t>in the context of the project community</a:t>
            </a:r>
            <a:r>
              <a:rPr lang="en"/>
              <a:t> follow documented processes and are for the benefit of the community as a whole - not directly their employers.</a:t>
            </a:r>
          </a:p>
          <a:p>
            <a:pPr indent="0" lvl="0" marL="0" rtl="0">
              <a:spcBef>
                <a:spcPts val="0"/>
              </a:spcBef>
              <a:buNone/>
            </a:pPr>
            <a:r>
              <a:rPr lang="en"/>
              <a:t>Governance varies widely, but virtually all popular open source projects have a well-running structure here.  Decisions often happen more slowly than in a traditional software vendor context, but they are just as rigorous and expert.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organizations that build and drive many important open source projects are non-profit foundations, either 501C3 or 501C6 in the US, or the equivalent in Europe.  Many groups use a consensus model for making decisions, with a very flat and non-hierarchical decision making process.  </a:t>
            </a:r>
          </a:p>
          <a:p>
            <a:pPr indent="0" lvl="0" marL="0">
              <a:spcBef>
                <a:spcPts val="0"/>
              </a:spcBef>
              <a:buNone/>
            </a:pPr>
            <a:r>
              <a:rPr lang="en"/>
              <a:t>From the perspective of an open source project, the goal is often mindshare and credit for their work - not profit.  Most open source projects aren’t </a:t>
            </a:r>
            <a:r>
              <a:rPr b="1" lang="en"/>
              <a:t>trying</a:t>
            </a:r>
            <a:r>
              <a:rPr lang="en"/>
              <a:t> to compete directly with a vendor, they’re just trying to build a better tool that they can control.</a:t>
            </a:r>
          </a:p>
          <a:p>
            <a:pPr indent="0" lvl="0" marL="0" rtl="0">
              <a:spcBef>
                <a:spcPts val="0"/>
              </a:spcBef>
              <a:buNone/>
            </a:pPr>
            <a:r>
              <a:rPr lang="en"/>
              <a:t>Importantly, most open source projects don’t have much legal support, and when they do it’s hard to coordinate.  So don’t be surprised when they react in a business way that might not strictly make legal sense.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Many open source groups allow broader use of their brand by vendors in the hopes that vendor marketing (often better funded and organized than community marketing) will bring more contributors to the open source project itself.  So while ensuring the brand still stands for a single source of the open source product itself, most groups welcome vendors talking about their community brand and featuring it at events, in materials, and in the vendor’s own products and services.  This should be a combination - “SuperProduct uses OpenSource to run faster” - a recognition of the source of some of the software your client is selling (but not all of 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Just because an open source project doesn’t mark their trademarks or have a policy, they will get upset if you misuse their good name. Open source wants vendors to talk about their project, but to keep it clear that it’s the community project the vendor is building something on top of.</a:t>
            </a:r>
          </a:p>
          <a:p>
            <a:pPr indent="0" lvl="0" marL="0" rtl="0">
              <a:spcBef>
                <a:spcPts val="0"/>
              </a:spcBef>
              <a:buNone/>
            </a:pPr>
            <a:r>
              <a:rPr lang="en"/>
              <a:t>Note that many projects are much more permissive when it comes to non-software goods.  When your marketing team gives out Lucene® stickers at an event, that helps drive awareness of the open source project - as well as perhaps your client’s hosting or consulting services.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biggest question when a client decides to “open source” something is deciding what, exactly, is going in the open source part - and what will stay proprietary.  Ensure clients have a clean separation between the two halves of the product - </a:t>
            </a:r>
            <a:r>
              <a:rPr b="1" lang="en"/>
              <a:t>and</a:t>
            </a:r>
            <a:r>
              <a:rPr lang="en"/>
              <a:t> a separation between the two brands.  </a:t>
            </a:r>
          </a:p>
          <a:p>
            <a:pPr indent="0" lvl="0" marL="0">
              <a:spcBef>
                <a:spcPts val="0"/>
              </a:spcBef>
              <a:buNone/>
            </a:pPr>
            <a:r>
              <a:rPr lang="en"/>
              <a:t>Publishing a specific trademark policy for any open source brands is important to help set expectations for the ecosystem.  To be taken seriously with an open source product, your client needs to clearly define what and how they are sharing the project direction with the community - or not.</a:t>
            </a:r>
          </a:p>
          <a:p>
            <a:pPr indent="0" lvl="0" marL="0" rtl="0">
              <a:spcBef>
                <a:spcPts val="0"/>
              </a:spcBef>
              <a:buNone/>
            </a:pPr>
            <a:r>
              <a:rPr lang="en"/>
              <a:t>Remember: the open source community can drive a lot of innovation back to your client - but they lack the legal experience to know up front how they can or should use the brand you’re promoting as “open source”.  Don’t be surprised by what the community does.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If your client is accused of misusing an open source brand, stop and discuss with the client’s technology leaders first </a:t>
            </a:r>
            <a:r>
              <a:rPr b="1" lang="en"/>
              <a:t>before</a:t>
            </a:r>
            <a:r>
              <a:rPr lang="en"/>
              <a:t> making contact.  Overzealous marketing departments regularly go too far when trying to capitalize on someone else’s open source brand - and communities and brand owners often react very passionately.  There will be cases where a client has the legal right to use the brand some way, but exercising that right will cause business harm to your client from the bad publicity and backlash from the larger ecosystem.  </a:t>
            </a:r>
          </a:p>
          <a:p>
            <a:pPr indent="0" lvl="0" marL="0" rtl="0">
              <a:spcBef>
                <a:spcPts val="0"/>
              </a:spcBef>
              <a:buNone/>
            </a:pPr>
            <a:r>
              <a:rPr lang="en"/>
              <a:t>Open source groups often don’t have sufficient legal counsel to write complaints - so don’t ignore complaints from non-counsel project members.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No copyright to enforce, patents are the plague.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license to modify the code does not imply any right to use the trademark</a:t>
            </a:r>
          </a:p>
          <a:p>
            <a:pPr indent="0" lvl="0" marL="0">
              <a:spcBef>
                <a:spcPts val="0"/>
              </a:spcBef>
              <a:buNone/>
            </a:pPr>
            <a:r>
              <a:rPr lang="en"/>
              <a:t>It’s exactly the same law as trademarks used by proprietary companies, the difference is the community’s desire to encourage a sense of belonging and share</a:t>
            </a:r>
          </a:p>
          <a:p>
            <a:pPr indent="0" lvl="0" marL="0" rtl="0">
              <a:spcBef>
                <a:spcPts val="0"/>
              </a:spcBef>
              <a:buNone/>
            </a:pPr>
            <a:r>
              <a:rPr lang="en"/>
              <a:t>Meanwhile, they also have infringement and cybersquatting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Foundation, e.g., GNOME, OpenStack (charitable or trade)</a:t>
            </a:r>
            <a:br>
              <a:rPr lang="en"/>
            </a:br>
            <a:r>
              <a:rPr lang="en"/>
              <a:t>Corporate owner, e.g., Fedora, Ubuntu</a:t>
            </a:r>
            <a:br>
              <a:rPr lang="en"/>
            </a:br>
            <a:r>
              <a:rPr lang="en"/>
              <a:t>Fiscal sponsor, e.g., SPI, Software Freedom Conservancy</a:t>
            </a:r>
            <a:br>
              <a:rPr lang="en"/>
            </a:br>
            <a:r>
              <a:rPr lang="en"/>
              <a:t>Founder, e.g. Linus Torvalds</a:t>
            </a:r>
            <a:br>
              <a:rPr lang="en"/>
            </a:br>
            <a:r>
              <a:rPr lang="en"/>
              <a:t>Unincorporated association</a:t>
            </a:r>
            <a:br>
              <a:rPr lang="en"/>
            </a:b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ways that open source software products are built - </a:t>
            </a:r>
            <a:r>
              <a:rPr lang="en"/>
              <a:t>technology</a:t>
            </a:r>
            <a:r>
              <a:rPr lang="en"/>
              <a:t>-wise, people-wise, process-wise, and even business-wise - are different than traditional software vendors.  Understanding how clients in open source industries are structured, how they work differently, and how they have subtly different goals than traditional corporate clients is important to be able to give the best advice.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Shane explained the various ways that the open source project software is developed, even though it is a decentralized development model there is clearly quality control going on, generally quite easily shown</a:t>
            </a:r>
          </a:p>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Enforcement often starts with guidelines</a:t>
            </a:r>
          </a:p>
          <a:p>
            <a:pPr indent="0" lvl="0" marL="0">
              <a:spcBef>
                <a:spcPts val="0"/>
              </a:spcBef>
              <a:buNone/>
            </a:pPr>
            <a:r>
              <a:rPr lang="en"/>
              <a:t>The project itself will follow the guidelines</a:t>
            </a:r>
          </a:p>
          <a:p>
            <a:pPr indent="0" lvl="0" marL="0">
              <a:spcBef>
                <a:spcPts val="0"/>
              </a:spcBef>
              <a:buNone/>
            </a:pPr>
            <a:r>
              <a:rPr lang="en"/>
              <a:t>Trademark guidelines for proprietary companies are just what you can’t do</a:t>
            </a:r>
          </a:p>
          <a:p>
            <a:pPr indent="0" lvl="0" marL="0" rtl="0">
              <a:spcBef>
                <a:spcPts val="0"/>
              </a:spcBef>
              <a:buNone/>
            </a:pPr>
            <a:r>
              <a:rPr lang="en"/>
              <a:t>Trademark guidelines for open source projects may actively grant permission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600"/>
              </a:spcBef>
              <a:buNone/>
            </a:pPr>
            <a:r>
              <a:rPr lang="en">
                <a:solidFill>
                  <a:srgbClr val="263238"/>
                </a:solidFill>
              </a:rPr>
              <a:t>When do you really need to enforce?</a:t>
            </a:r>
          </a:p>
          <a:p>
            <a:pPr indent="0" lvl="0" mar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In case it’s not obvious: 100% of enterprises and companies that use computers are using open source in some part of their work.  While much of this open source software may not be visible - hidden in your operating system, your networks, your databases, and inside your smartphones - it’s still there, and it’s still changing how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Active contributions to open source continue to grow - and continue to be recognized.  While your company’s developers have been contributing (somehow) to open source for years, businesses are now recognizing that contribution, and changing corporate structures to recognize that, and better capture the value and improve results by actively working with open source projects in other companies.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FSF, ASF, and many other open source non-profit foundations and independent projects make sharing their work explicit parts of their goals.  The people driving many of these organizations and the popular open source programs used for businesses around the world have an expectation of sharing when talking about anything “open source”.  Along with other similar open source foundations, these non-traditional corporations provide the underpinnings of the majority of most software products today.</a:t>
            </a:r>
          </a:p>
          <a:p>
            <a:pPr indent="0" lvl="0" marL="0" rtl="0">
              <a:spcBef>
                <a:spcPts val="0"/>
              </a:spcBef>
              <a:buNone/>
            </a:pPr>
            <a:r>
              <a:rPr lang="en"/>
              <a:t>While not all open source companies are so ideologically driven, they are all driven by the business value that an open source development model can bring to many software industries.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More and more companies recognize the importance of working </a:t>
            </a:r>
            <a:r>
              <a:rPr b="1" lang="en"/>
              <a:t>with</a:t>
            </a:r>
            <a:r>
              <a:rPr lang="en"/>
              <a:t> open source projects.</a:t>
            </a:r>
          </a:p>
          <a:p>
            <a:pPr indent="0" lvl="0" marL="0">
              <a:spcBef>
                <a:spcPts val="0"/>
              </a:spcBef>
              <a:buNone/>
            </a:pPr>
            <a:r>
              <a:rPr lang="en"/>
              <a:t>While this quote is from Red Hat - long an open organization - we can find dozens of other similar quotes from both technical and business leaders in various industries.  This is not idealism, it’s a good business decision for the development benefits of sharing this kind of code.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What, specifically, does “open source” mean?</a:t>
            </a:r>
          </a:p>
          <a:p>
            <a:pPr indent="0" lvl="0" marL="0">
              <a:spcBef>
                <a:spcPts val="0"/>
              </a:spcBef>
              <a:buNone/>
            </a:pPr>
            <a:r>
              <a:rPr lang="en"/>
              <a:t>Merely using an OSI approved license means you </a:t>
            </a:r>
            <a:r>
              <a:rPr i="1" lang="en"/>
              <a:t>could </a:t>
            </a:r>
            <a:r>
              <a:rPr lang="en"/>
              <a:t> call your product open source - but it will backfire.  Only once you allow open development - where the community can participate and help build the product - is there a benefit to doing so.  </a:t>
            </a:r>
          </a:p>
          <a:p>
            <a:pPr indent="0" lvl="0" marL="0">
              <a:spcBef>
                <a:spcPts val="0"/>
              </a:spcBef>
              <a:buNone/>
            </a:pPr>
            <a:r>
              <a:rPr lang="en"/>
              <a:t>The open source community is very sensitive to “openwashing” - which is applying an open source license, but ignoring the community.  If you never respond to other parties trying to improve the software you’ve open sourced, it will lead to a fork - something you can’t control and won’t gain value from.  </a:t>
            </a:r>
          </a:p>
          <a:p>
            <a:pPr indent="0" lvl="0" marL="0" rtl="0">
              <a:spcBef>
                <a:spcPts val="0"/>
              </a:spcBef>
              <a:buNone/>
            </a:pPr>
            <a:r>
              <a:rPr lang="en"/>
              <a:t>So what’s the business value in sharing at least some work with open source?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700185" y="1360350"/>
            <a:ext cx="5807400" cy="1546500"/>
          </a:xfrm>
          <a:prstGeom prst="rect">
            <a:avLst/>
          </a:prstGeom>
        </p:spPr>
        <p:txBody>
          <a:bodyPr anchorCtr="0" anchor="t" bIns="91425" lIns="91425" rIns="91425" wrap="square" tIns="91425"/>
          <a:lstStyle>
            <a:lvl1pPr lvl="0">
              <a:spcBef>
                <a:spcPts val="0"/>
              </a:spcBef>
              <a:buClr>
                <a:srgbClr val="0091EA"/>
              </a:buClr>
              <a:buSzPts val="6000"/>
              <a:buNone/>
              <a:defRPr b="1" sz="6000">
                <a:solidFill>
                  <a:srgbClr val="0091EA"/>
                </a:solidFill>
              </a:defRPr>
            </a:lvl1pPr>
            <a:lvl2pPr lvl="1">
              <a:spcBef>
                <a:spcPts val="0"/>
              </a:spcBef>
              <a:buClr>
                <a:srgbClr val="0091EA"/>
              </a:buClr>
              <a:buSzPts val="6000"/>
              <a:buNone/>
              <a:defRPr b="1" sz="6000">
                <a:solidFill>
                  <a:srgbClr val="0091EA"/>
                </a:solidFill>
              </a:defRPr>
            </a:lvl2pPr>
            <a:lvl3pPr lvl="2">
              <a:spcBef>
                <a:spcPts val="0"/>
              </a:spcBef>
              <a:buClr>
                <a:srgbClr val="0091EA"/>
              </a:buClr>
              <a:buSzPts val="6000"/>
              <a:buNone/>
              <a:defRPr b="1" sz="6000">
                <a:solidFill>
                  <a:srgbClr val="0091EA"/>
                </a:solidFill>
              </a:defRPr>
            </a:lvl3pPr>
            <a:lvl4pPr lvl="3">
              <a:spcBef>
                <a:spcPts val="0"/>
              </a:spcBef>
              <a:buClr>
                <a:srgbClr val="0091EA"/>
              </a:buClr>
              <a:buSzPts val="6000"/>
              <a:buNone/>
              <a:defRPr b="1" sz="6000">
                <a:solidFill>
                  <a:srgbClr val="0091EA"/>
                </a:solidFill>
              </a:defRPr>
            </a:lvl4pPr>
            <a:lvl5pPr lvl="4">
              <a:spcBef>
                <a:spcPts val="0"/>
              </a:spcBef>
              <a:buClr>
                <a:srgbClr val="0091EA"/>
              </a:buClr>
              <a:buSzPts val="6000"/>
              <a:buNone/>
              <a:defRPr b="1" sz="6000">
                <a:solidFill>
                  <a:srgbClr val="0091EA"/>
                </a:solidFill>
              </a:defRPr>
            </a:lvl5pPr>
            <a:lvl6pPr lvl="5">
              <a:spcBef>
                <a:spcPts val="0"/>
              </a:spcBef>
              <a:buClr>
                <a:srgbClr val="0091EA"/>
              </a:buClr>
              <a:buSzPts val="6000"/>
              <a:buNone/>
              <a:defRPr b="1" sz="6000">
                <a:solidFill>
                  <a:srgbClr val="0091EA"/>
                </a:solidFill>
              </a:defRPr>
            </a:lvl6pPr>
            <a:lvl7pPr lvl="6">
              <a:spcBef>
                <a:spcPts val="0"/>
              </a:spcBef>
              <a:buClr>
                <a:srgbClr val="0091EA"/>
              </a:buClr>
              <a:buSzPts val="6000"/>
              <a:buNone/>
              <a:defRPr b="1" sz="6000">
                <a:solidFill>
                  <a:srgbClr val="0091EA"/>
                </a:solidFill>
              </a:defRPr>
            </a:lvl7pPr>
            <a:lvl8pPr lvl="7">
              <a:spcBef>
                <a:spcPts val="0"/>
              </a:spcBef>
              <a:buClr>
                <a:srgbClr val="0091EA"/>
              </a:buClr>
              <a:buSzPts val="6000"/>
              <a:buNone/>
              <a:defRPr b="1" sz="6000">
                <a:solidFill>
                  <a:srgbClr val="0091EA"/>
                </a:solidFill>
              </a:defRPr>
            </a:lvl8pPr>
            <a:lvl9pPr lvl="8">
              <a:spcBef>
                <a:spcPts val="0"/>
              </a:spcBef>
              <a:buClr>
                <a:srgbClr val="0091EA"/>
              </a:buClr>
              <a:buSzPts val="6000"/>
              <a:buNone/>
              <a:defRPr b="1" sz="6000">
                <a:solidFill>
                  <a:srgbClr val="0091EA"/>
                </a:solidFill>
              </a:defRPr>
            </a:lvl9pPr>
          </a:lstStyle>
          <a:p/>
        </p:txBody>
      </p:sp>
      <p:sp>
        <p:nvSpPr>
          <p:cNvPr id="10" name="Shape 10"/>
          <p:cNvSpPr/>
          <p:nvPr/>
        </p:nvSpPr>
        <p:spPr>
          <a:xfrm>
            <a:off x="6897625" y="6199950"/>
            <a:ext cx="126900" cy="126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7454375" y="5638800"/>
            <a:ext cx="126900" cy="126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a:off x="8827727" y="4597554"/>
            <a:ext cx="75900" cy="75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8677050" y="6577875"/>
            <a:ext cx="126900" cy="126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a:off x="2972225" y="633400"/>
            <a:ext cx="126900" cy="126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a:off x="579635" y="3373479"/>
            <a:ext cx="126900" cy="126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311843" y="791518"/>
            <a:ext cx="126900" cy="126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626322" y="1339872"/>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8" name="Shape 18"/>
          <p:cNvSpPr/>
          <p:nvPr/>
        </p:nvSpPr>
        <p:spPr>
          <a:xfrm>
            <a:off x="8104500" y="4963100"/>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9" name="Shape 19"/>
          <p:cNvSpPr/>
          <p:nvPr/>
        </p:nvSpPr>
        <p:spPr>
          <a:xfrm>
            <a:off x="8803950" y="5654657"/>
            <a:ext cx="1902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196310" y="1990890"/>
            <a:ext cx="75900" cy="75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1738050" y="271322"/>
            <a:ext cx="2538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771659" y="2504485"/>
            <a:ext cx="75900" cy="75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a:off x="4271584" y="474825"/>
            <a:ext cx="75900" cy="75900"/>
          </a:xfrm>
          <a:prstGeom prst="ellipse">
            <a:avLst/>
          </a:prstGeom>
          <a:solidFill>
            <a:srgbClr val="0091EA"/>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a:off x="7729213" y="6127438"/>
            <a:ext cx="2538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complete pattern">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p:nvPr/>
        </p:nvSpPr>
        <p:spPr>
          <a:xfrm>
            <a:off x="-26550" y="-19800"/>
            <a:ext cx="9197100" cy="6897600"/>
          </a:xfrm>
          <a:prstGeom prst="rect">
            <a:avLst/>
          </a:prstGeom>
          <a:solidFill>
            <a:srgbClr val="CFD8DC">
              <a:alpha val="49230"/>
            </a:srgbClr>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Shape 26"/>
          <p:cNvSpPr txBox="1"/>
          <p:nvPr>
            <p:ph type="ctrTitle"/>
          </p:nvPr>
        </p:nvSpPr>
        <p:spPr>
          <a:xfrm>
            <a:off x="1546025" y="2034925"/>
            <a:ext cx="5832600" cy="1546500"/>
          </a:xfrm>
          <a:prstGeom prst="rect">
            <a:avLst/>
          </a:prstGeom>
        </p:spPr>
        <p:txBody>
          <a:bodyPr anchorCtr="0" anchor="b" bIns="91425" lIns="91425" rIns="91425" wrap="square" tIns="91425"/>
          <a:lstStyle>
            <a:lvl1pPr lvl="0" rtl="0">
              <a:spcBef>
                <a:spcPts val="0"/>
              </a:spcBef>
              <a:buSzPts val="4800"/>
              <a:buNone/>
              <a:defRPr b="1" sz="4800"/>
            </a:lvl1pPr>
            <a:lvl2pPr lvl="1" rtl="0">
              <a:spcBef>
                <a:spcPts val="0"/>
              </a:spcBef>
              <a:buSzPts val="4800"/>
              <a:buNone/>
              <a:defRPr b="1" sz="4800"/>
            </a:lvl2pPr>
            <a:lvl3pPr lvl="2" rtl="0">
              <a:spcBef>
                <a:spcPts val="0"/>
              </a:spcBef>
              <a:buSzPts val="4800"/>
              <a:buNone/>
              <a:defRPr b="1" sz="4800"/>
            </a:lvl3pPr>
            <a:lvl4pPr lvl="3" rtl="0">
              <a:spcBef>
                <a:spcPts val="0"/>
              </a:spcBef>
              <a:buSzPts val="4800"/>
              <a:buNone/>
              <a:defRPr b="1" sz="4800"/>
            </a:lvl4pPr>
            <a:lvl5pPr lvl="4" rtl="0">
              <a:spcBef>
                <a:spcPts val="0"/>
              </a:spcBef>
              <a:buSzPts val="4800"/>
              <a:buNone/>
              <a:defRPr b="1" sz="4800"/>
            </a:lvl5pPr>
            <a:lvl6pPr lvl="5" rtl="0">
              <a:spcBef>
                <a:spcPts val="0"/>
              </a:spcBef>
              <a:buSzPts val="4800"/>
              <a:buNone/>
              <a:defRPr b="1" sz="4800"/>
            </a:lvl6pPr>
            <a:lvl7pPr lvl="6" rtl="0">
              <a:spcBef>
                <a:spcPts val="0"/>
              </a:spcBef>
              <a:buSzPts val="4800"/>
              <a:buNone/>
              <a:defRPr b="1" sz="4800"/>
            </a:lvl7pPr>
            <a:lvl8pPr lvl="7" rtl="0">
              <a:spcBef>
                <a:spcPts val="0"/>
              </a:spcBef>
              <a:buSzPts val="4800"/>
              <a:buNone/>
              <a:defRPr b="1" sz="4800"/>
            </a:lvl8pPr>
            <a:lvl9pPr lvl="8" rtl="0">
              <a:spcBef>
                <a:spcPts val="0"/>
              </a:spcBef>
              <a:buSzPts val="4800"/>
              <a:buNone/>
              <a:defRPr b="1" sz="4800"/>
            </a:lvl9pPr>
          </a:lstStyle>
          <a:p/>
        </p:txBody>
      </p:sp>
      <p:sp>
        <p:nvSpPr>
          <p:cNvPr id="27" name="Shape 27"/>
          <p:cNvSpPr txBox="1"/>
          <p:nvPr>
            <p:ph idx="1" type="subTitle"/>
          </p:nvPr>
        </p:nvSpPr>
        <p:spPr>
          <a:xfrm>
            <a:off x="1546025" y="3710548"/>
            <a:ext cx="5832600" cy="1046400"/>
          </a:xfrm>
          <a:prstGeom prst="rect">
            <a:avLst/>
          </a:prstGeom>
        </p:spPr>
        <p:txBody>
          <a:bodyPr anchorCtr="0" anchor="t" bIns="91425" lIns="91425" rIns="91425" wrap="square" tIns="91425"/>
          <a:lstStyle>
            <a:lvl1pPr lvl="0" rtl="0">
              <a:spcBef>
                <a:spcPts val="0"/>
              </a:spcBef>
              <a:buClr>
                <a:srgbClr val="607D8B"/>
              </a:buClr>
              <a:buSzPts val="3000"/>
              <a:buNone/>
              <a:defRPr>
                <a:solidFill>
                  <a:srgbClr val="607D8B"/>
                </a:solidFill>
              </a:defRPr>
            </a:lvl1pPr>
            <a:lvl2pPr lvl="1" rtl="0">
              <a:spcBef>
                <a:spcPts val="0"/>
              </a:spcBef>
              <a:buClr>
                <a:srgbClr val="607D8B"/>
              </a:buClr>
              <a:buSzPts val="3000"/>
              <a:buNone/>
              <a:defRPr sz="3000">
                <a:solidFill>
                  <a:srgbClr val="607D8B"/>
                </a:solidFill>
              </a:defRPr>
            </a:lvl2pPr>
            <a:lvl3pPr lvl="2" rtl="0">
              <a:spcBef>
                <a:spcPts val="0"/>
              </a:spcBef>
              <a:buClr>
                <a:srgbClr val="607D8B"/>
              </a:buClr>
              <a:buSzPts val="3000"/>
              <a:buNone/>
              <a:defRPr sz="3000">
                <a:solidFill>
                  <a:srgbClr val="607D8B"/>
                </a:solidFill>
              </a:defRPr>
            </a:lvl3pPr>
            <a:lvl4pPr lvl="3" rtl="0">
              <a:spcBef>
                <a:spcPts val="0"/>
              </a:spcBef>
              <a:buClr>
                <a:srgbClr val="607D8B"/>
              </a:buClr>
              <a:buSzPts val="3000"/>
              <a:buNone/>
              <a:defRPr sz="3000">
                <a:solidFill>
                  <a:srgbClr val="607D8B"/>
                </a:solidFill>
              </a:defRPr>
            </a:lvl4pPr>
            <a:lvl5pPr lvl="4" rtl="0">
              <a:spcBef>
                <a:spcPts val="0"/>
              </a:spcBef>
              <a:buClr>
                <a:srgbClr val="607D8B"/>
              </a:buClr>
              <a:buSzPts val="3000"/>
              <a:buNone/>
              <a:defRPr sz="3000">
                <a:solidFill>
                  <a:srgbClr val="607D8B"/>
                </a:solidFill>
              </a:defRPr>
            </a:lvl5pPr>
            <a:lvl6pPr lvl="5" rtl="0">
              <a:spcBef>
                <a:spcPts val="0"/>
              </a:spcBef>
              <a:buClr>
                <a:srgbClr val="607D8B"/>
              </a:buClr>
              <a:buSzPts val="3000"/>
              <a:buNone/>
              <a:defRPr sz="3000">
                <a:solidFill>
                  <a:srgbClr val="607D8B"/>
                </a:solidFill>
              </a:defRPr>
            </a:lvl6pPr>
            <a:lvl7pPr lvl="6" rtl="0">
              <a:spcBef>
                <a:spcPts val="0"/>
              </a:spcBef>
              <a:buClr>
                <a:srgbClr val="607D8B"/>
              </a:buClr>
              <a:buSzPts val="3000"/>
              <a:buNone/>
              <a:defRPr sz="3000">
                <a:solidFill>
                  <a:srgbClr val="607D8B"/>
                </a:solidFill>
              </a:defRPr>
            </a:lvl7pPr>
            <a:lvl8pPr lvl="7" rtl="0">
              <a:spcBef>
                <a:spcPts val="0"/>
              </a:spcBef>
              <a:buClr>
                <a:srgbClr val="607D8B"/>
              </a:buClr>
              <a:buSzPts val="3000"/>
              <a:buNone/>
              <a:defRPr sz="3000">
                <a:solidFill>
                  <a:srgbClr val="607D8B"/>
                </a:solidFill>
              </a:defRPr>
            </a:lvl8pPr>
            <a:lvl9pPr lvl="8" rtl="0">
              <a:spcBef>
                <a:spcPts val="0"/>
              </a:spcBef>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8" name="Shape 28"/>
        <p:cNvGrpSpPr/>
        <p:nvPr/>
      </p:nvGrpSpPr>
      <p:grpSpPr>
        <a:xfrm>
          <a:off x="0" y="0"/>
          <a:ext cx="0" cy="0"/>
          <a:chOff x="0" y="0"/>
          <a:chExt cx="0" cy="0"/>
        </a:xfrm>
      </p:grpSpPr>
      <p:pic>
        <p:nvPicPr>
          <p:cNvPr descr="connections-05.png" id="29" name="Shape 29"/>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0" name="Shape 30"/>
          <p:cNvSpPr txBox="1"/>
          <p:nvPr>
            <p:ph idx="1" type="body"/>
          </p:nvPr>
        </p:nvSpPr>
        <p:spPr>
          <a:xfrm>
            <a:off x="1215300" y="2501400"/>
            <a:ext cx="6713400" cy="1093200"/>
          </a:xfrm>
          <a:prstGeom prst="rect">
            <a:avLst/>
          </a:prstGeom>
        </p:spPr>
        <p:txBody>
          <a:bodyPr anchorCtr="0" anchor="t" bIns="91425" lIns="91425" rIns="91425" wrap="square" tIns="91425"/>
          <a:lstStyle>
            <a:lvl1pPr lvl="0" rtl="0" algn="ctr">
              <a:spcBef>
                <a:spcPts val="0"/>
              </a:spcBef>
              <a:buClr>
                <a:srgbClr val="263238"/>
              </a:buClr>
              <a:buSzPts val="3600"/>
              <a:buChar char="◎"/>
              <a:defRPr i="1" sz="3600"/>
            </a:lvl1pPr>
            <a:lvl2pPr lvl="1" rtl="0" algn="ctr">
              <a:spcBef>
                <a:spcPts val="0"/>
              </a:spcBef>
              <a:buClr>
                <a:srgbClr val="263238"/>
              </a:buClr>
              <a:buSzPts val="3600"/>
              <a:buChar char="○"/>
              <a:defRPr i="1" sz="3600"/>
            </a:lvl2pPr>
            <a:lvl3pPr lvl="2" rtl="0" algn="ctr">
              <a:spcBef>
                <a:spcPts val="0"/>
              </a:spcBef>
              <a:buClr>
                <a:srgbClr val="263238"/>
              </a:buClr>
              <a:buSzPts val="3600"/>
              <a:buChar char="◉"/>
              <a:defRPr i="1" sz="3600"/>
            </a:lvl3pPr>
            <a:lvl4pPr lvl="3" rtl="0" algn="ctr">
              <a:spcBef>
                <a:spcPts val="0"/>
              </a:spcBef>
              <a:buClr>
                <a:srgbClr val="263238"/>
              </a:buClr>
              <a:buSzPts val="3600"/>
              <a:buChar char="●"/>
              <a:defRPr i="1" sz="3600"/>
            </a:lvl4pPr>
            <a:lvl5pPr lvl="4" rtl="0" algn="ctr">
              <a:spcBef>
                <a:spcPts val="0"/>
              </a:spcBef>
              <a:buClr>
                <a:srgbClr val="263238"/>
              </a:buClr>
              <a:buSzPts val="3600"/>
              <a:buChar char="○"/>
              <a:defRPr i="1" sz="3600"/>
            </a:lvl5pPr>
            <a:lvl6pPr lvl="5" rtl="0" algn="ctr">
              <a:spcBef>
                <a:spcPts val="0"/>
              </a:spcBef>
              <a:buClr>
                <a:srgbClr val="263238"/>
              </a:buClr>
              <a:buSzPts val="3600"/>
              <a:buChar char="■"/>
              <a:defRPr i="1" sz="3600"/>
            </a:lvl6pPr>
            <a:lvl7pPr lvl="6" rtl="0" algn="ctr">
              <a:spcBef>
                <a:spcPts val="0"/>
              </a:spcBef>
              <a:buClr>
                <a:srgbClr val="263238"/>
              </a:buClr>
              <a:buSzPts val="3600"/>
              <a:buChar char="●"/>
              <a:defRPr i="1" sz="3600"/>
            </a:lvl7pPr>
            <a:lvl8pPr lvl="7" rtl="0" algn="ctr">
              <a:spcBef>
                <a:spcPts val="0"/>
              </a:spcBef>
              <a:buClr>
                <a:srgbClr val="263238"/>
              </a:buClr>
              <a:buSzPts val="3600"/>
              <a:buChar char="○"/>
              <a:defRPr i="1" sz="3600"/>
            </a:lvl8pPr>
            <a:lvl9pPr lvl="8" algn="ctr">
              <a:spcBef>
                <a:spcPts val="0"/>
              </a:spcBef>
              <a:buClr>
                <a:srgbClr val="263238"/>
              </a:buClr>
              <a:buSzPts val="3600"/>
              <a:buChar char="■"/>
              <a:defRPr i="1" sz="3600"/>
            </a:lvl9pPr>
          </a:lstStyle>
          <a:p/>
        </p:txBody>
      </p:sp>
      <p:grpSp>
        <p:nvGrpSpPr>
          <p:cNvPr id="31" name="Shape 31"/>
          <p:cNvGrpSpPr/>
          <p:nvPr/>
        </p:nvGrpSpPr>
        <p:grpSpPr>
          <a:xfrm>
            <a:off x="3593400" y="1074285"/>
            <a:ext cx="1957200" cy="1093200"/>
            <a:chOff x="3593400" y="1760085"/>
            <a:chExt cx="1957200" cy="1093200"/>
          </a:xfrm>
        </p:grpSpPr>
        <p:sp>
          <p:nvSpPr>
            <p:cNvPr id="32" name="Shape 32"/>
            <p:cNvSpPr txBox="1"/>
            <p:nvPr/>
          </p:nvSpPr>
          <p:spPr>
            <a:xfrm>
              <a:off x="3593400" y="1872097"/>
              <a:ext cx="1957200" cy="871500"/>
            </a:xfrm>
            <a:prstGeom prst="rect">
              <a:avLst/>
            </a:prstGeom>
            <a:noFill/>
            <a:ln>
              <a:noFill/>
            </a:ln>
          </p:spPr>
          <p:txBody>
            <a:bodyPr anchorCtr="0" anchor="t" bIns="91425" lIns="91425" rIns="91425" wrap="square" tIns="91425">
              <a:noAutofit/>
            </a:bodyPr>
            <a:lstStyle/>
            <a:p>
              <a:pPr indent="0" lvl="0" marL="0" algn="ctr">
                <a:spcBef>
                  <a:spcPts val="0"/>
                </a:spcBef>
                <a:buNone/>
              </a:pPr>
              <a:r>
                <a:rPr b="1" lang="en" sz="6000">
                  <a:solidFill>
                    <a:srgbClr val="0091EA"/>
                  </a:solidFill>
                  <a:latin typeface="Source Sans Pro"/>
                  <a:ea typeface="Source Sans Pro"/>
                  <a:cs typeface="Source Sans Pro"/>
                  <a:sym typeface="Source Sans Pro"/>
                </a:rPr>
                <a:t>“</a:t>
              </a:r>
            </a:p>
          </p:txBody>
        </p:sp>
        <p:sp>
          <p:nvSpPr>
            <p:cNvPr id="33" name="Shape 33"/>
            <p:cNvSpPr/>
            <p:nvPr/>
          </p:nvSpPr>
          <p:spPr>
            <a:xfrm>
              <a:off x="4025400" y="1760085"/>
              <a:ext cx="1093200" cy="1093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a:off x="4190700" y="1925385"/>
              <a:ext cx="762600" cy="7626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cxnSp>
        <p:nvCxnSpPr>
          <p:cNvPr id="35" name="Shape 35"/>
          <p:cNvCxnSpPr>
            <a:endCxn id="33" idx="1"/>
          </p:cNvCxnSpPr>
          <p:nvPr/>
        </p:nvCxnSpPr>
        <p:spPr>
          <a:xfrm>
            <a:off x="3742095" y="871980"/>
            <a:ext cx="443400" cy="362400"/>
          </a:xfrm>
          <a:prstGeom prst="straightConnector1">
            <a:avLst/>
          </a:prstGeom>
          <a:noFill/>
          <a:ln cap="flat" cmpd="sng" w="9525">
            <a:solidFill>
              <a:srgbClr val="CFD8DC"/>
            </a:solidFill>
            <a:prstDash val="solid"/>
            <a:round/>
            <a:headEnd len="lg" w="lg" type="none"/>
            <a:tailEnd len="lg" w="lg" type="none"/>
          </a:ln>
        </p:spPr>
      </p:cxnSp>
      <p:cxnSp>
        <p:nvCxnSpPr>
          <p:cNvPr id="36" name="Shape 36"/>
          <p:cNvCxnSpPr/>
          <p:nvPr/>
        </p:nvCxnSpPr>
        <p:spPr>
          <a:xfrm rot="10800000">
            <a:off x="4114800" y="269685"/>
            <a:ext cx="457200" cy="804600"/>
          </a:xfrm>
          <a:prstGeom prst="straightConnector1">
            <a:avLst/>
          </a:prstGeom>
          <a:noFill/>
          <a:ln cap="flat" cmpd="sng" w="9525">
            <a:solidFill>
              <a:srgbClr val="CFD8DC"/>
            </a:solidFill>
            <a:prstDash val="solid"/>
            <a:round/>
            <a:headEnd len="lg" w="lg" type="none"/>
            <a:tailEnd len="lg" w="lg" type="none"/>
          </a:ln>
        </p:spPr>
      </p:cxnSp>
      <p:cxnSp>
        <p:nvCxnSpPr>
          <p:cNvPr id="37" name="Shape 37"/>
          <p:cNvCxnSpPr/>
          <p:nvPr/>
        </p:nvCxnSpPr>
        <p:spPr>
          <a:xfrm flipH="1" rot="10800000">
            <a:off x="4749075" y="753125"/>
            <a:ext cx="95100" cy="348900"/>
          </a:xfrm>
          <a:prstGeom prst="straightConnector1">
            <a:avLst/>
          </a:prstGeom>
          <a:noFill/>
          <a:ln cap="flat" cmpd="sng" w="9525">
            <a:solidFill>
              <a:srgbClr val="CFD8DC"/>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38" name="Shape 38"/>
        <p:cNvGrpSpPr/>
        <p:nvPr/>
      </p:nvGrpSpPr>
      <p:grpSpPr>
        <a:xfrm>
          <a:off x="0" y="0"/>
          <a:ext cx="0" cy="0"/>
          <a:chOff x="0" y="0"/>
          <a:chExt cx="0" cy="0"/>
        </a:xfrm>
      </p:grpSpPr>
      <p:sp>
        <p:nvSpPr>
          <p:cNvPr id="39" name="Shape 39"/>
          <p:cNvSpPr txBox="1"/>
          <p:nvPr>
            <p:ph type="title"/>
          </p:nvPr>
        </p:nvSpPr>
        <p:spPr>
          <a:xfrm>
            <a:off x="786150" y="410826"/>
            <a:ext cx="7571700" cy="936900"/>
          </a:xfrm>
          <a:prstGeom prst="rect">
            <a:avLst/>
          </a:prstGeom>
        </p:spPr>
        <p:txBody>
          <a:bodyPr anchorCtr="0" anchor="b" bIns="91425" lIns="91425" rIns="91425" wrap="square" tIns="91425"/>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p:txBody>
      </p:sp>
      <p:sp>
        <p:nvSpPr>
          <p:cNvPr id="40" name="Shape 40"/>
          <p:cNvSpPr txBox="1"/>
          <p:nvPr>
            <p:ph idx="1" type="body"/>
          </p:nvPr>
        </p:nvSpPr>
        <p:spPr>
          <a:xfrm>
            <a:off x="786150" y="1682267"/>
            <a:ext cx="7571700" cy="4764900"/>
          </a:xfrm>
          <a:prstGeom prst="rect">
            <a:avLst/>
          </a:prstGeom>
        </p:spPr>
        <p:txBody>
          <a:bodyPr anchorCtr="0" anchor="t" bIns="91425" lIns="91425" rIns="91425" wrap="square" tIns="91425"/>
          <a:lstStyle>
            <a:lvl1pPr lvl="0">
              <a:spcBef>
                <a:spcPts val="0"/>
              </a:spcBef>
              <a:buSzPts val="3000"/>
              <a:buChar char="◎"/>
              <a:defRPr/>
            </a:lvl1pPr>
            <a:lvl2pPr lvl="1">
              <a:spcBef>
                <a:spcPts val="0"/>
              </a:spcBef>
              <a:buSzPts val="2400"/>
              <a:buChar char="○"/>
              <a:defRPr/>
            </a:lvl2pPr>
            <a:lvl3pPr lvl="2">
              <a:spcBef>
                <a:spcPts val="0"/>
              </a:spcBef>
              <a:buSzPts val="24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41" name="Shape 41"/>
        <p:cNvGrpSpPr/>
        <p:nvPr/>
      </p:nvGrpSpPr>
      <p:grpSpPr>
        <a:xfrm>
          <a:off x="0" y="0"/>
          <a:ext cx="0" cy="0"/>
          <a:chOff x="0" y="0"/>
          <a:chExt cx="0" cy="0"/>
        </a:xfrm>
      </p:grpSpPr>
      <p:sp>
        <p:nvSpPr>
          <p:cNvPr id="42" name="Shape 42"/>
          <p:cNvSpPr txBox="1"/>
          <p:nvPr>
            <p:ph type="title"/>
          </p:nvPr>
        </p:nvSpPr>
        <p:spPr>
          <a:xfrm>
            <a:off x="786150" y="410826"/>
            <a:ext cx="7571700" cy="936900"/>
          </a:xfrm>
          <a:prstGeom prst="rect">
            <a:avLst/>
          </a:prstGeom>
        </p:spPr>
        <p:txBody>
          <a:bodyPr anchorCtr="0" anchor="b" bIns="91425" lIns="91425" rIns="91425" wrap="square" tIns="91425"/>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p:txBody>
      </p:sp>
      <p:sp>
        <p:nvSpPr>
          <p:cNvPr id="43" name="Shape 43"/>
          <p:cNvSpPr txBox="1"/>
          <p:nvPr>
            <p:ph idx="1" type="body"/>
          </p:nvPr>
        </p:nvSpPr>
        <p:spPr>
          <a:xfrm>
            <a:off x="786137" y="1600200"/>
            <a:ext cx="3675300" cy="4967700"/>
          </a:xfrm>
          <a:prstGeom prst="rect">
            <a:avLst/>
          </a:prstGeom>
        </p:spPr>
        <p:txBody>
          <a:bodyPr anchorCtr="0" anchor="t" bIns="91425" lIns="91425" rIns="91425" wrap="square" tIns="91425"/>
          <a:lstStyle>
            <a:lvl1pPr lvl="0">
              <a:spcBef>
                <a:spcPts val="0"/>
              </a:spcBef>
              <a:buSzPts val="2600"/>
              <a:buChar char="◎"/>
              <a:defRPr sz="2600"/>
            </a:lvl1pPr>
            <a:lvl2pPr lvl="1">
              <a:spcBef>
                <a:spcPts val="0"/>
              </a:spcBef>
              <a:buSzPts val="2600"/>
              <a:buChar char="○"/>
              <a:defRPr sz="2600"/>
            </a:lvl2pPr>
            <a:lvl3pPr lvl="2">
              <a:spcBef>
                <a:spcPts val="0"/>
              </a:spcBef>
              <a:buSzPts val="2600"/>
              <a:buChar char="◉"/>
              <a:defRPr sz="2600"/>
            </a:lvl3pPr>
            <a:lvl4pPr lvl="3">
              <a:spcBef>
                <a:spcPts val="0"/>
              </a:spcBef>
              <a:buSzPts val="2600"/>
              <a:buChar char="●"/>
              <a:defRPr sz="2600"/>
            </a:lvl4pPr>
            <a:lvl5pPr lvl="4">
              <a:spcBef>
                <a:spcPts val="0"/>
              </a:spcBef>
              <a:buSzPts val="2600"/>
              <a:buChar char="○"/>
              <a:defRPr sz="2600"/>
            </a:lvl5pPr>
            <a:lvl6pPr lvl="5">
              <a:spcBef>
                <a:spcPts val="0"/>
              </a:spcBef>
              <a:buSzPts val="2600"/>
              <a:buChar char="■"/>
              <a:defRPr sz="2600"/>
            </a:lvl6pPr>
            <a:lvl7pPr lvl="6">
              <a:spcBef>
                <a:spcPts val="0"/>
              </a:spcBef>
              <a:buSzPts val="2600"/>
              <a:buChar char="●"/>
              <a:defRPr sz="2600"/>
            </a:lvl7pPr>
            <a:lvl8pPr lvl="7">
              <a:spcBef>
                <a:spcPts val="0"/>
              </a:spcBef>
              <a:buSzPts val="2600"/>
              <a:buChar char="○"/>
              <a:defRPr sz="2600"/>
            </a:lvl8pPr>
            <a:lvl9pPr lvl="8">
              <a:spcBef>
                <a:spcPts val="0"/>
              </a:spcBef>
              <a:buSzPts val="2600"/>
              <a:buChar char="■"/>
              <a:defRPr sz="2600"/>
            </a:lvl9pPr>
          </a:lstStyle>
          <a:p/>
        </p:txBody>
      </p:sp>
      <p:sp>
        <p:nvSpPr>
          <p:cNvPr id="44" name="Shape 44"/>
          <p:cNvSpPr txBox="1"/>
          <p:nvPr>
            <p:ph idx="2" type="body"/>
          </p:nvPr>
        </p:nvSpPr>
        <p:spPr>
          <a:xfrm>
            <a:off x="4682659" y="1600200"/>
            <a:ext cx="3675300" cy="4967700"/>
          </a:xfrm>
          <a:prstGeom prst="rect">
            <a:avLst/>
          </a:prstGeom>
        </p:spPr>
        <p:txBody>
          <a:bodyPr anchorCtr="0" anchor="t" bIns="91425" lIns="91425" rIns="91425" wrap="square" tIns="91425"/>
          <a:lstStyle>
            <a:lvl1pPr lvl="0">
              <a:spcBef>
                <a:spcPts val="0"/>
              </a:spcBef>
              <a:buSzPts val="2600"/>
              <a:buChar char="◎"/>
              <a:defRPr sz="2600"/>
            </a:lvl1pPr>
            <a:lvl2pPr lvl="1">
              <a:spcBef>
                <a:spcPts val="0"/>
              </a:spcBef>
              <a:buSzPts val="2600"/>
              <a:buChar char="○"/>
              <a:defRPr sz="2600"/>
            </a:lvl2pPr>
            <a:lvl3pPr lvl="2">
              <a:spcBef>
                <a:spcPts val="0"/>
              </a:spcBef>
              <a:buSzPts val="2600"/>
              <a:buChar char="◉"/>
              <a:defRPr sz="2600"/>
            </a:lvl3pPr>
            <a:lvl4pPr lvl="3">
              <a:spcBef>
                <a:spcPts val="0"/>
              </a:spcBef>
              <a:buSzPts val="2600"/>
              <a:buChar char="●"/>
              <a:defRPr sz="2600"/>
            </a:lvl4pPr>
            <a:lvl5pPr lvl="4">
              <a:spcBef>
                <a:spcPts val="0"/>
              </a:spcBef>
              <a:buSzPts val="2600"/>
              <a:buChar char="○"/>
              <a:defRPr sz="2600"/>
            </a:lvl5pPr>
            <a:lvl6pPr lvl="5">
              <a:spcBef>
                <a:spcPts val="0"/>
              </a:spcBef>
              <a:buSzPts val="2600"/>
              <a:buChar char="■"/>
              <a:defRPr sz="2600"/>
            </a:lvl6pPr>
            <a:lvl7pPr lvl="6">
              <a:spcBef>
                <a:spcPts val="0"/>
              </a:spcBef>
              <a:buSzPts val="2600"/>
              <a:buChar char="●"/>
              <a:defRPr sz="2600"/>
            </a:lvl7pPr>
            <a:lvl8pPr lvl="7">
              <a:spcBef>
                <a:spcPts val="0"/>
              </a:spcBef>
              <a:buSzPts val="2600"/>
              <a:buChar char="○"/>
              <a:defRPr sz="2600"/>
            </a:lvl8pPr>
            <a:lvl9pPr lvl="8">
              <a:spcBef>
                <a:spcPts val="0"/>
              </a:spcBef>
              <a:buSzPts val="2600"/>
              <a:buChar char="■"/>
              <a:defRPr sz="2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45" name="Shape 45"/>
        <p:cNvGrpSpPr/>
        <p:nvPr/>
      </p:nvGrpSpPr>
      <p:grpSpPr>
        <a:xfrm>
          <a:off x="0" y="0"/>
          <a:ext cx="0" cy="0"/>
          <a:chOff x="0" y="0"/>
          <a:chExt cx="0" cy="0"/>
        </a:xfrm>
      </p:grpSpPr>
      <p:sp>
        <p:nvSpPr>
          <p:cNvPr id="46" name="Shape 46"/>
          <p:cNvSpPr txBox="1"/>
          <p:nvPr>
            <p:ph type="title"/>
          </p:nvPr>
        </p:nvSpPr>
        <p:spPr>
          <a:xfrm>
            <a:off x="786150" y="410826"/>
            <a:ext cx="7571700" cy="936900"/>
          </a:xfrm>
          <a:prstGeom prst="rect">
            <a:avLst/>
          </a:prstGeom>
        </p:spPr>
        <p:txBody>
          <a:bodyPr anchorCtr="0" anchor="b" bIns="91425" lIns="91425" rIns="91425" wrap="square" tIns="91425"/>
          <a:lstStyle>
            <a:lvl1pPr lvl="0" rtl="0">
              <a:spcBef>
                <a:spcPts val="0"/>
              </a:spcBef>
              <a:buSzPts val="2000"/>
              <a:buNone/>
              <a:defRPr/>
            </a:lvl1pPr>
            <a:lvl2pPr lvl="1" rtl="0">
              <a:spcBef>
                <a:spcPts val="0"/>
              </a:spcBef>
              <a:buSzPts val="2000"/>
              <a:buNone/>
              <a:defRPr/>
            </a:lvl2pPr>
            <a:lvl3pPr lvl="2" rtl="0">
              <a:spcBef>
                <a:spcPts val="0"/>
              </a:spcBef>
              <a:buSzPts val="2000"/>
              <a:buNone/>
              <a:defRPr/>
            </a:lvl3pPr>
            <a:lvl4pPr lvl="3" rtl="0">
              <a:spcBef>
                <a:spcPts val="0"/>
              </a:spcBef>
              <a:buSzPts val="2000"/>
              <a:buNone/>
              <a:defRPr/>
            </a:lvl4pPr>
            <a:lvl5pPr lvl="4" rtl="0">
              <a:spcBef>
                <a:spcPts val="0"/>
              </a:spcBef>
              <a:buSzPts val="2000"/>
              <a:buNone/>
              <a:defRPr/>
            </a:lvl5pPr>
            <a:lvl6pPr lvl="5" rtl="0">
              <a:spcBef>
                <a:spcPts val="0"/>
              </a:spcBef>
              <a:buSzPts val="2000"/>
              <a:buNone/>
              <a:defRPr/>
            </a:lvl6pPr>
            <a:lvl7pPr lvl="6" rtl="0">
              <a:spcBef>
                <a:spcPts val="0"/>
              </a:spcBef>
              <a:buSzPts val="2000"/>
              <a:buNone/>
              <a:defRPr/>
            </a:lvl7pPr>
            <a:lvl8pPr lvl="7" rtl="0">
              <a:spcBef>
                <a:spcPts val="0"/>
              </a:spcBef>
              <a:buSzPts val="2000"/>
              <a:buNone/>
              <a:defRPr/>
            </a:lvl8pPr>
            <a:lvl9pPr lvl="8" rtl="0">
              <a:spcBef>
                <a:spcPts val="0"/>
              </a:spcBef>
              <a:buSzPts val="2000"/>
              <a:buNone/>
              <a:defRPr/>
            </a:lvl9pPr>
          </a:lstStyle>
          <a:p/>
        </p:txBody>
      </p:sp>
      <p:sp>
        <p:nvSpPr>
          <p:cNvPr id="47" name="Shape 47"/>
          <p:cNvSpPr txBox="1"/>
          <p:nvPr>
            <p:ph idx="1" type="body"/>
          </p:nvPr>
        </p:nvSpPr>
        <p:spPr>
          <a:xfrm>
            <a:off x="786150" y="1600200"/>
            <a:ext cx="2419800" cy="4967700"/>
          </a:xfrm>
          <a:prstGeom prst="rect">
            <a:avLst/>
          </a:prstGeom>
        </p:spPr>
        <p:txBody>
          <a:bodyPr anchorCtr="0" anchor="t" bIns="91425" lIns="91425" rIns="91425" wrap="square" tIns="91425"/>
          <a:lstStyle>
            <a:lvl1pPr lvl="0" rtl="0">
              <a:spcBef>
                <a:spcPts val="0"/>
              </a:spcBef>
              <a:buSzPts val="2000"/>
              <a:buChar char="◎"/>
              <a:defRPr sz="2000"/>
            </a:lvl1pPr>
            <a:lvl2pPr lvl="1" rtl="0">
              <a:spcBef>
                <a:spcPts val="0"/>
              </a:spcBef>
              <a:buSzPts val="2000"/>
              <a:buChar char="○"/>
              <a:defRPr sz="2000"/>
            </a:lvl2pPr>
            <a:lvl3pPr lvl="2" rtl="0">
              <a:spcBef>
                <a:spcPts val="0"/>
              </a:spcBef>
              <a:buSzPts val="2000"/>
              <a:buChar char="◉"/>
              <a:defRPr sz="2000"/>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p:txBody>
      </p:sp>
      <p:sp>
        <p:nvSpPr>
          <p:cNvPr id="48" name="Shape 48"/>
          <p:cNvSpPr txBox="1"/>
          <p:nvPr>
            <p:ph idx="2" type="body"/>
          </p:nvPr>
        </p:nvSpPr>
        <p:spPr>
          <a:xfrm>
            <a:off x="3329992" y="1600200"/>
            <a:ext cx="2419800" cy="4967700"/>
          </a:xfrm>
          <a:prstGeom prst="rect">
            <a:avLst/>
          </a:prstGeom>
        </p:spPr>
        <p:txBody>
          <a:bodyPr anchorCtr="0" anchor="t" bIns="91425" lIns="91425" rIns="91425" wrap="square" tIns="91425"/>
          <a:lstStyle>
            <a:lvl1pPr lvl="0" rtl="0">
              <a:spcBef>
                <a:spcPts val="0"/>
              </a:spcBef>
              <a:buSzPts val="2000"/>
              <a:buChar char="◎"/>
              <a:defRPr sz="2000"/>
            </a:lvl1pPr>
            <a:lvl2pPr lvl="1" rtl="0">
              <a:spcBef>
                <a:spcPts val="0"/>
              </a:spcBef>
              <a:buSzPts val="2000"/>
              <a:buChar char="○"/>
              <a:defRPr sz="2000"/>
            </a:lvl2pPr>
            <a:lvl3pPr lvl="2" rtl="0">
              <a:spcBef>
                <a:spcPts val="0"/>
              </a:spcBef>
              <a:buSzPts val="2000"/>
              <a:buChar char="◉"/>
              <a:defRPr sz="2000"/>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p:txBody>
      </p:sp>
      <p:sp>
        <p:nvSpPr>
          <p:cNvPr id="49" name="Shape 49"/>
          <p:cNvSpPr txBox="1"/>
          <p:nvPr>
            <p:ph idx="3" type="body"/>
          </p:nvPr>
        </p:nvSpPr>
        <p:spPr>
          <a:xfrm>
            <a:off x="5873834" y="1600200"/>
            <a:ext cx="2419800" cy="4967700"/>
          </a:xfrm>
          <a:prstGeom prst="rect">
            <a:avLst/>
          </a:prstGeom>
        </p:spPr>
        <p:txBody>
          <a:bodyPr anchorCtr="0" anchor="t" bIns="91425" lIns="91425" rIns="91425" wrap="square" tIns="91425"/>
          <a:lstStyle>
            <a:lvl1pPr lvl="0" rtl="0">
              <a:spcBef>
                <a:spcPts val="0"/>
              </a:spcBef>
              <a:buSzPts val="2000"/>
              <a:buChar char="◎"/>
              <a:defRPr sz="2000"/>
            </a:lvl1pPr>
            <a:lvl2pPr lvl="1" rtl="0">
              <a:spcBef>
                <a:spcPts val="0"/>
              </a:spcBef>
              <a:buSzPts val="2000"/>
              <a:buChar char="○"/>
              <a:defRPr sz="2000"/>
            </a:lvl2pPr>
            <a:lvl3pPr lvl="2" rtl="0">
              <a:spcBef>
                <a:spcPts val="0"/>
              </a:spcBef>
              <a:buSzPts val="2000"/>
              <a:buChar char="◉"/>
              <a:defRPr sz="2000"/>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786150" y="410826"/>
            <a:ext cx="7571700" cy="936900"/>
          </a:xfrm>
          <a:prstGeom prst="rect">
            <a:avLst/>
          </a:prstGeom>
        </p:spPr>
        <p:txBody>
          <a:bodyPr anchorCtr="0" anchor="b" bIns="91425" lIns="91425" rIns="91425" wrap="square" tIns="91425"/>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Shape 53"/>
          <p:cNvSpPr txBox="1"/>
          <p:nvPr>
            <p:ph idx="1" type="body"/>
          </p:nvPr>
        </p:nvSpPr>
        <p:spPr>
          <a:xfrm>
            <a:off x="457200" y="5407123"/>
            <a:ext cx="8229600" cy="491400"/>
          </a:xfrm>
          <a:prstGeom prst="rect">
            <a:avLst/>
          </a:prstGeom>
        </p:spPr>
        <p:txBody>
          <a:bodyPr anchorCtr="0" anchor="t" bIns="91425" lIns="91425" rIns="91425" wrap="square" tIns="91425"/>
          <a:lstStyle>
            <a:lvl1pPr lvl="0" algn="ctr">
              <a:spcBef>
                <a:spcPts val="360"/>
              </a:spcBef>
              <a:buSzPts val="18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rIns="91425" wrap="square" tIns="91425"/>
          <a:lstStyle>
            <a:lvl1pPr lvl="0">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rIns="91425" wrap="square" tIns="91425"/>
          <a:lstStyle>
            <a:lvl1pPr lvl="0">
              <a:spcBef>
                <a:spcPts val="600"/>
              </a:spcBef>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lvl="1">
              <a:spcBef>
                <a:spcPts val="480"/>
              </a:spcBef>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lvl="2">
              <a:spcBef>
                <a:spcPts val="480"/>
              </a:spcBef>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lvl="3">
              <a:spcBef>
                <a:spcPts val="360"/>
              </a:spcBef>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lvl="4">
              <a:spcBef>
                <a:spcPts val="360"/>
              </a:spcBef>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lvl="5">
              <a:spcBef>
                <a:spcPts val="360"/>
              </a:spcBef>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lvl="6">
              <a:spcBef>
                <a:spcPts val="360"/>
              </a:spcBef>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lvl="7">
              <a:spcBef>
                <a:spcPts val="360"/>
              </a:spcBef>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lvl="8">
              <a:spcBef>
                <a:spcPts val="360"/>
              </a:spcBef>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linux.slashdot.org/story/00/01/19/0828245/linus-explains-linux-trademark-issu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hyperlink" Target="https://wiki.debian.org/Iceweasel#How_to_install_iceweasel_.28Firefox.29"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www.slidescarniva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1700185" y="1360350"/>
            <a:ext cx="5807400" cy="1546500"/>
          </a:xfrm>
          <a:prstGeom prst="rect">
            <a:avLst/>
          </a:prstGeom>
        </p:spPr>
        <p:txBody>
          <a:bodyPr anchorCtr="0" anchor="t" bIns="91425" lIns="91425" rIns="91425" wrap="square" tIns="91425">
            <a:noAutofit/>
          </a:bodyPr>
          <a:lstStyle/>
          <a:p>
            <a:pPr indent="0" lvl="0" marL="0">
              <a:spcBef>
                <a:spcPts val="0"/>
              </a:spcBef>
              <a:buNone/>
            </a:pPr>
            <a:r>
              <a:rPr lang="en"/>
              <a:t>Trademarks</a:t>
            </a:r>
            <a:br>
              <a:rPr lang="en"/>
            </a:br>
            <a:r>
              <a:rPr lang="en"/>
              <a:t>In Open Source</a:t>
            </a:r>
          </a:p>
        </p:txBody>
      </p:sp>
      <p:sp>
        <p:nvSpPr>
          <p:cNvPr id="62" name="Shape 62"/>
          <p:cNvSpPr txBox="1"/>
          <p:nvPr>
            <p:ph idx="4294967295" type="body"/>
          </p:nvPr>
        </p:nvSpPr>
        <p:spPr>
          <a:xfrm>
            <a:off x="809850" y="3795225"/>
            <a:ext cx="4007400" cy="1389900"/>
          </a:xfrm>
          <a:prstGeom prst="rect">
            <a:avLst/>
          </a:prstGeom>
        </p:spPr>
        <p:txBody>
          <a:bodyPr anchorCtr="0" anchor="t" bIns="91425" lIns="91425" rIns="91425" wrap="square" tIns="91425">
            <a:noAutofit/>
          </a:bodyPr>
          <a:lstStyle/>
          <a:p>
            <a:pPr indent="0" lvl="0" marL="0" rtl="0">
              <a:spcBef>
                <a:spcPts val="0"/>
              </a:spcBef>
              <a:buNone/>
            </a:pPr>
            <a:r>
              <a:rPr b="1" lang="en" sz="1800"/>
              <a:t>Shane Curcuru</a:t>
            </a:r>
          </a:p>
          <a:p>
            <a:pPr indent="0" lvl="0" marL="0">
              <a:spcBef>
                <a:spcPts val="0"/>
              </a:spcBef>
              <a:buNone/>
            </a:pPr>
            <a:r>
              <a:rPr lang="en" sz="1800"/>
              <a:t>Vice President, Brand Management</a:t>
            </a:r>
          </a:p>
          <a:p>
            <a:pPr indent="0" lvl="0" marL="0" rtl="0">
              <a:spcBef>
                <a:spcPts val="0"/>
              </a:spcBef>
              <a:buNone/>
            </a:pPr>
            <a:r>
              <a:rPr lang="en" sz="1800"/>
              <a:t>The Apache Software Foundation</a:t>
            </a:r>
          </a:p>
        </p:txBody>
      </p:sp>
      <p:sp>
        <p:nvSpPr>
          <p:cNvPr id="63" name="Shape 63"/>
          <p:cNvSpPr txBox="1"/>
          <p:nvPr>
            <p:ph idx="4294967295" type="body"/>
          </p:nvPr>
        </p:nvSpPr>
        <p:spPr>
          <a:xfrm>
            <a:off x="809850" y="5185125"/>
            <a:ext cx="4007400" cy="937200"/>
          </a:xfrm>
          <a:prstGeom prst="rect">
            <a:avLst/>
          </a:prstGeom>
        </p:spPr>
        <p:txBody>
          <a:bodyPr anchorCtr="0" anchor="t" bIns="91425" lIns="91425" rIns="91425" wrap="square" tIns="91425">
            <a:noAutofit/>
          </a:bodyPr>
          <a:lstStyle/>
          <a:p>
            <a:pPr indent="0" lvl="0" marL="0" rtl="0">
              <a:spcBef>
                <a:spcPts val="0"/>
              </a:spcBef>
              <a:buNone/>
            </a:pPr>
            <a:r>
              <a:rPr b="1" lang="en" sz="1800"/>
              <a:t>Pamela Chestek</a:t>
            </a:r>
          </a:p>
          <a:p>
            <a:pPr indent="0" lvl="0" marL="0" rtl="0">
              <a:spcBef>
                <a:spcPts val="0"/>
              </a:spcBef>
              <a:buNone/>
            </a:pPr>
            <a:r>
              <a:rPr lang="en" sz="1800"/>
              <a:t>Chestek Legal</a:t>
            </a:r>
          </a:p>
        </p:txBody>
      </p:sp>
      <p:sp>
        <p:nvSpPr>
          <p:cNvPr id="64" name="Shape 64"/>
          <p:cNvSpPr txBox="1"/>
          <p:nvPr>
            <p:ph idx="4294967295" type="subTitle"/>
          </p:nvPr>
        </p:nvSpPr>
        <p:spPr>
          <a:xfrm>
            <a:off x="809850" y="6214074"/>
            <a:ext cx="6071400" cy="465900"/>
          </a:xfrm>
          <a:prstGeom prst="rect">
            <a:avLst/>
          </a:prstGeom>
        </p:spPr>
        <p:txBody>
          <a:bodyPr anchorCtr="0" anchor="t" bIns="91425" lIns="91425" rIns="91425" wrap="square" tIns="91425">
            <a:noAutofit/>
          </a:bodyPr>
          <a:lstStyle/>
          <a:p>
            <a:pPr indent="0" lvl="0" marL="0" rtl="0">
              <a:spcBef>
                <a:spcPts val="0"/>
              </a:spcBef>
              <a:buNone/>
            </a:pPr>
            <a:r>
              <a:rPr lang="en" sz="1200"/>
              <a:t>Presented at PLI: Open Source Software 2017 - From Compliance to Cooperation</a:t>
            </a:r>
          </a:p>
        </p:txBody>
      </p:sp>
      <p:sp>
        <p:nvSpPr>
          <p:cNvPr id="65" name="Shape 65"/>
          <p:cNvSpPr txBox="1"/>
          <p:nvPr/>
        </p:nvSpPr>
        <p:spPr>
          <a:xfrm>
            <a:off x="7900950" y="7678650"/>
            <a:ext cx="5567700" cy="6495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
        <p:nvSpPr>
          <p:cNvPr id="66" name="Shape 66"/>
          <p:cNvSpPr txBox="1"/>
          <p:nvPr>
            <p:ph idx="4294967295" type="subTitle"/>
          </p:nvPr>
        </p:nvSpPr>
        <p:spPr>
          <a:xfrm>
            <a:off x="7429250" y="6214075"/>
            <a:ext cx="1518300" cy="465900"/>
          </a:xfrm>
          <a:prstGeom prst="rect">
            <a:avLst/>
          </a:prstGeom>
        </p:spPr>
        <p:txBody>
          <a:bodyPr anchorCtr="0" anchor="t" bIns="91425" lIns="91425" rIns="91425" wrap="square" tIns="91425">
            <a:noAutofit/>
          </a:bodyPr>
          <a:lstStyle/>
          <a:p>
            <a:pPr indent="0" lvl="0" marL="0" rtl="0">
              <a:spcBef>
                <a:spcPts val="0"/>
              </a:spcBef>
              <a:buNone/>
            </a:pPr>
            <a:r>
              <a:rPr lang="en" sz="1200"/>
              <a:t>December 20,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2" name="Shape 152"/>
        <p:cNvGrpSpPr/>
        <p:nvPr/>
      </p:nvGrpSpPr>
      <p:grpSpPr>
        <a:xfrm>
          <a:off x="0" y="0"/>
          <a:ext cx="0" cy="0"/>
          <a:chOff x="0" y="0"/>
          <a:chExt cx="0" cy="0"/>
        </a:xfrm>
      </p:grpSpPr>
      <p:sp>
        <p:nvSpPr>
          <p:cNvPr id="153" name="Shape 153"/>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The Business Value In Sharing</a:t>
            </a:r>
          </a:p>
        </p:txBody>
      </p:sp>
      <p:sp>
        <p:nvSpPr>
          <p:cNvPr id="154" name="Shape 154"/>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Submitting fixes </a:t>
            </a:r>
            <a:r>
              <a:rPr b="1" lang="en"/>
              <a:t>upstream</a:t>
            </a:r>
            <a:r>
              <a:rPr lang="en"/>
              <a:t> reduces development and maintenance costs</a:t>
            </a:r>
          </a:p>
          <a:p>
            <a:pPr indent="-419100" lvl="0" marL="457200" rtl="0">
              <a:spcBef>
                <a:spcPts val="0"/>
              </a:spcBef>
              <a:spcAft>
                <a:spcPts val="1000"/>
              </a:spcAft>
              <a:buSzPts val="3000"/>
              <a:buChar char="◎"/>
            </a:pPr>
            <a:r>
              <a:rPr lang="en"/>
              <a:t>Providing open source </a:t>
            </a:r>
            <a:r>
              <a:rPr b="1" lang="en"/>
              <a:t>API programming models</a:t>
            </a:r>
            <a:r>
              <a:rPr lang="en"/>
              <a:t> draws in contributors that help build a strong ecosystem</a:t>
            </a:r>
          </a:p>
          <a:p>
            <a:pPr indent="-419100" lvl="0" marL="457200" rtl="0">
              <a:spcBef>
                <a:spcPts val="0"/>
              </a:spcBef>
              <a:spcAft>
                <a:spcPts val="1000"/>
              </a:spcAft>
              <a:buSzPts val="3000"/>
              <a:buChar char="◎"/>
            </a:pPr>
            <a:r>
              <a:rPr lang="en"/>
              <a:t>Employees </a:t>
            </a:r>
            <a:r>
              <a:rPr b="1" i="1" lang="en"/>
              <a:t>want</a:t>
            </a:r>
            <a:r>
              <a:rPr lang="en"/>
              <a:t> open source experience</a:t>
            </a:r>
          </a:p>
          <a:p>
            <a:pPr indent="-381000" lvl="1" marL="914400" rtl="0">
              <a:spcBef>
                <a:spcPts val="1000"/>
              </a:spcBef>
              <a:spcAft>
                <a:spcPts val="1000"/>
              </a:spcAft>
              <a:buSzPts val="2400"/>
              <a:buChar char="○"/>
            </a:pPr>
            <a:r>
              <a:rPr b="1" lang="en">
                <a:solidFill>
                  <a:srgbClr val="E69138"/>
                </a:solidFill>
              </a:rPr>
              <a:t>34%</a:t>
            </a:r>
            <a:r>
              <a:rPr lang="en"/>
              <a:t> of companies have </a:t>
            </a:r>
            <a:r>
              <a:rPr b="1" lang="en">
                <a:solidFill>
                  <a:srgbClr val="E69138"/>
                </a:solidFill>
              </a:rPr>
              <a:t>&gt;50%</a:t>
            </a:r>
            <a:r>
              <a:rPr lang="en"/>
              <a:t> of their developers contributing to open source</a:t>
            </a:r>
            <a:br>
              <a:rPr lang="en"/>
            </a:br>
          </a:p>
        </p:txBody>
      </p:sp>
      <p:sp>
        <p:nvSpPr>
          <p:cNvPr id="155" name="Shape 155"/>
          <p:cNvSpPr txBox="1"/>
          <p:nvPr/>
        </p:nvSpPr>
        <p:spPr>
          <a:xfrm>
            <a:off x="3837450" y="6189950"/>
            <a:ext cx="4644900" cy="30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latin typeface="Source Sans Pro"/>
                <a:ea typeface="Source Sans Pro"/>
                <a:cs typeface="Source Sans Pro"/>
                <a:sym typeface="Source Sans Pro"/>
              </a:rPr>
              <a:t>https://www.blackducksoftware.com/2016-future-of-open-source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body"/>
          </p:nvPr>
        </p:nvSpPr>
        <p:spPr>
          <a:xfrm>
            <a:off x="608875" y="2243925"/>
            <a:ext cx="7673400" cy="2658600"/>
          </a:xfrm>
          <a:prstGeom prst="rect">
            <a:avLst/>
          </a:prstGeom>
          <a:ln>
            <a:noFill/>
          </a:ln>
        </p:spPr>
        <p:txBody>
          <a:bodyPr anchorCtr="0" anchor="t" bIns="91425" lIns="91425" rIns="91425" wrap="square" tIns="91425">
            <a:noAutofit/>
          </a:bodyPr>
          <a:lstStyle/>
          <a:p>
            <a:pPr indent="0" lvl="0" marL="0" rtl="0">
              <a:spcBef>
                <a:spcPts val="0"/>
              </a:spcBef>
              <a:spcAft>
                <a:spcPts val="1000"/>
              </a:spcAft>
              <a:buNone/>
            </a:pPr>
            <a:r>
              <a:rPr lang="en" sz="3000"/>
              <a:t>“Open source’s value in reducing development costs, in freeing internal developers to work on higher-order tasks, and in accelerating time to market is undeniable.</a:t>
            </a:r>
          </a:p>
          <a:p>
            <a:pPr indent="0" lvl="0" marL="0" rtl="0">
              <a:spcBef>
                <a:spcPts val="0"/>
              </a:spcBef>
              <a:spcAft>
                <a:spcPts val="1000"/>
              </a:spcAft>
              <a:buNone/>
            </a:pPr>
            <a:r>
              <a:rPr lang="en" sz="3000"/>
              <a:t>Simply put, </a:t>
            </a:r>
            <a:r>
              <a:rPr b="1" lang="en" sz="3000"/>
              <a:t>open source is the way</a:t>
            </a:r>
            <a:r>
              <a:rPr lang="en" sz="3000"/>
              <a:t> applications are developed today.”</a:t>
            </a:r>
          </a:p>
          <a:p>
            <a:pPr indent="0" lvl="0" marL="0" rtl="0">
              <a:spcBef>
                <a:spcPts val="0"/>
              </a:spcBef>
              <a:buNone/>
            </a:pPr>
            <a:r>
              <a:rPr lang="en" sz="3000"/>
              <a:t>— Lou Shipley, Black Duck Software</a:t>
            </a:r>
          </a:p>
        </p:txBody>
      </p:sp>
      <p:sp>
        <p:nvSpPr>
          <p:cNvPr id="161" name="Shape 161"/>
          <p:cNvSpPr txBox="1"/>
          <p:nvPr/>
        </p:nvSpPr>
        <p:spPr>
          <a:xfrm>
            <a:off x="2249550" y="6181375"/>
            <a:ext cx="4644900" cy="30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000">
                <a:latin typeface="Source Sans Pro"/>
                <a:ea typeface="Source Sans Pro"/>
                <a:cs typeface="Source Sans Pro"/>
                <a:sym typeface="Source Sans Pro"/>
              </a:rPr>
              <a:t>https://www.blackducksoftware.com/2016-future-of-open-source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p:nvPr/>
        </p:nvSpPr>
        <p:spPr>
          <a:xfrm>
            <a:off x="4860600" y="1212825"/>
            <a:ext cx="2470200" cy="2470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67" name="Shape 167"/>
          <p:cNvSpPr txBox="1"/>
          <p:nvPr>
            <p:ph idx="4294967295" type="ctrTitle"/>
          </p:nvPr>
        </p:nvSpPr>
        <p:spPr>
          <a:xfrm>
            <a:off x="533400" y="1882525"/>
            <a:ext cx="4015800" cy="1546500"/>
          </a:xfrm>
          <a:prstGeom prst="rect">
            <a:avLst/>
          </a:prstGeom>
        </p:spPr>
        <p:txBody>
          <a:bodyPr anchorCtr="0" anchor="b" bIns="91425" lIns="91425" rIns="91425" wrap="square" tIns="91425">
            <a:noAutofit/>
          </a:bodyPr>
          <a:lstStyle/>
          <a:p>
            <a:pPr indent="0" lvl="0" marL="0" rtl="0" algn="r">
              <a:spcBef>
                <a:spcPts val="0"/>
              </a:spcBef>
              <a:buNone/>
            </a:pPr>
            <a:r>
              <a:rPr b="1" lang="en" sz="6000"/>
              <a:t>Open Source Clients</a:t>
            </a:r>
          </a:p>
        </p:txBody>
      </p:sp>
      <p:sp>
        <p:nvSpPr>
          <p:cNvPr id="168" name="Shape 168"/>
          <p:cNvSpPr txBox="1"/>
          <p:nvPr>
            <p:ph idx="4294967295" type="subTitle"/>
          </p:nvPr>
        </p:nvSpPr>
        <p:spPr>
          <a:xfrm>
            <a:off x="533400" y="3405753"/>
            <a:ext cx="4616100" cy="2728500"/>
          </a:xfrm>
          <a:prstGeom prst="rect">
            <a:avLst/>
          </a:prstGeom>
        </p:spPr>
        <p:txBody>
          <a:bodyPr anchorCtr="0" anchor="t" bIns="91425" lIns="91425" rIns="91425" wrap="square" tIns="91425">
            <a:noAutofit/>
          </a:bodyPr>
          <a:lstStyle/>
          <a:p>
            <a:pPr indent="0" lvl="0" marL="0" rtl="0" algn="r">
              <a:spcBef>
                <a:spcPts val="0"/>
              </a:spcBef>
              <a:buNone/>
            </a:pPr>
            <a:r>
              <a:rPr lang="en"/>
              <a:t>Open source organizational structures, actions, people, and culture are different than traditional clients. </a:t>
            </a:r>
          </a:p>
        </p:txBody>
      </p:sp>
      <p:cxnSp>
        <p:nvCxnSpPr>
          <p:cNvPr id="169" name="Shape 169"/>
          <p:cNvCxnSpPr/>
          <p:nvPr/>
        </p:nvCxnSpPr>
        <p:spPr>
          <a:xfrm flipH="1" rot="10800000">
            <a:off x="6282450" y="705375"/>
            <a:ext cx="121500" cy="518700"/>
          </a:xfrm>
          <a:prstGeom prst="straightConnector1">
            <a:avLst/>
          </a:prstGeom>
          <a:noFill/>
          <a:ln cap="flat" cmpd="sng" w="9525">
            <a:solidFill>
              <a:srgbClr val="CFD8DC"/>
            </a:solidFill>
            <a:prstDash val="solid"/>
            <a:round/>
            <a:headEnd len="lg" w="lg" type="none"/>
            <a:tailEnd len="lg" w="lg" type="none"/>
          </a:ln>
        </p:spPr>
      </p:cxnSp>
      <p:cxnSp>
        <p:nvCxnSpPr>
          <p:cNvPr id="170" name="Shape 170"/>
          <p:cNvCxnSpPr/>
          <p:nvPr/>
        </p:nvCxnSpPr>
        <p:spPr>
          <a:xfrm flipH="1">
            <a:off x="7133575" y="1483475"/>
            <a:ext cx="332400" cy="267600"/>
          </a:xfrm>
          <a:prstGeom prst="straightConnector1">
            <a:avLst/>
          </a:prstGeom>
          <a:noFill/>
          <a:ln cap="flat" cmpd="sng" w="9525">
            <a:solidFill>
              <a:srgbClr val="CFD8DC"/>
            </a:solidFill>
            <a:prstDash val="solid"/>
            <a:round/>
            <a:headEnd len="lg" w="lg" type="none"/>
            <a:tailEnd len="lg" w="lg" type="none"/>
          </a:ln>
        </p:spPr>
      </p:cxnSp>
      <p:cxnSp>
        <p:nvCxnSpPr>
          <p:cNvPr id="171" name="Shape 171"/>
          <p:cNvCxnSpPr>
            <a:endCxn id="166" idx="6"/>
          </p:cNvCxnSpPr>
          <p:nvPr/>
        </p:nvCxnSpPr>
        <p:spPr>
          <a:xfrm flipH="1">
            <a:off x="7330800" y="2440125"/>
            <a:ext cx="1124100" cy="7800"/>
          </a:xfrm>
          <a:prstGeom prst="straightConnector1">
            <a:avLst/>
          </a:prstGeom>
          <a:noFill/>
          <a:ln cap="flat" cmpd="sng" w="9525">
            <a:solidFill>
              <a:srgbClr val="CFD8DC"/>
            </a:solidFill>
            <a:prstDash val="solid"/>
            <a:round/>
            <a:headEnd len="lg" w="lg" type="none"/>
            <a:tailEnd len="lg" w="lg" type="none"/>
          </a:ln>
        </p:spPr>
      </p:cxnSp>
      <p:sp>
        <p:nvSpPr>
          <p:cNvPr id="172" name="Shape 172"/>
          <p:cNvSpPr/>
          <p:nvPr/>
        </p:nvSpPr>
        <p:spPr>
          <a:xfrm>
            <a:off x="5057825" y="1410050"/>
            <a:ext cx="2075700" cy="20757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nvGrpSpPr>
          <p:cNvPr id="173" name="Shape 173"/>
          <p:cNvGrpSpPr/>
          <p:nvPr/>
        </p:nvGrpSpPr>
        <p:grpSpPr>
          <a:xfrm>
            <a:off x="5362193" y="1744267"/>
            <a:ext cx="1467015" cy="1407312"/>
            <a:chOff x="5233525" y="4954450"/>
            <a:chExt cx="538275" cy="516350"/>
          </a:xfrm>
        </p:grpSpPr>
        <p:sp>
          <p:nvSpPr>
            <p:cNvPr id="174" name="Shape 174"/>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75" name="Shape 175"/>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76" name="Shape 176"/>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77" name="Shape 177"/>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78" name="Shape 178"/>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79" name="Shape 179"/>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80" name="Shape 180"/>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81" name="Shape 181"/>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82" name="Shape 182"/>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83" name="Shape 183"/>
            <p:cNvSpPr/>
            <p:nvPr/>
          </p:nvSpPr>
          <p:spPr>
            <a:xfrm>
              <a:off x="5497775" y="5299675"/>
              <a:ext cx="4900" cy="126675"/>
            </a:xfrm>
            <a:custGeom>
              <a:pathLst>
                <a:path extrusionOk="0" fill="none" h="5067" w="196">
                  <a:moveTo>
                    <a:pt x="0" y="5067"/>
                  </a:moveTo>
                  <a:lnTo>
                    <a:pt x="195"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184" name="Shape 184"/>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Open Source Projects Versus Products</a:t>
            </a:r>
          </a:p>
        </p:txBody>
      </p:sp>
      <p:sp>
        <p:nvSpPr>
          <p:cNvPr id="190" name="Shape 190"/>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Open source </a:t>
            </a:r>
            <a:r>
              <a:rPr b="1" lang="en"/>
              <a:t>p</a:t>
            </a:r>
            <a:r>
              <a:rPr b="1" lang="en"/>
              <a:t>rojects</a:t>
            </a:r>
            <a:r>
              <a:rPr lang="en"/>
              <a:t> are communities of people from various employers, countries, backgrounds</a:t>
            </a:r>
          </a:p>
          <a:p>
            <a:pPr indent="-419100" lvl="0" marL="457200" rtl="0">
              <a:spcBef>
                <a:spcPts val="0"/>
              </a:spcBef>
              <a:spcAft>
                <a:spcPts val="1000"/>
              </a:spcAft>
              <a:buSzPts val="3000"/>
              <a:buChar char="◎"/>
            </a:pPr>
            <a:r>
              <a:rPr lang="en"/>
              <a:t>Open source </a:t>
            </a:r>
            <a:r>
              <a:rPr b="1" lang="en"/>
              <a:t>products</a:t>
            </a:r>
            <a:r>
              <a:rPr lang="en"/>
              <a:t> are most often </a:t>
            </a:r>
            <a:r>
              <a:rPr lang="en"/>
              <a:t>eponymous</a:t>
            </a:r>
            <a:r>
              <a:rPr lang="en"/>
              <a:t> with the project community</a:t>
            </a:r>
          </a:p>
          <a:p>
            <a:pPr indent="-419100" lvl="0" marL="457200" rtl="0">
              <a:spcBef>
                <a:spcPts val="0"/>
              </a:spcBef>
              <a:spcAft>
                <a:spcPts val="1000"/>
              </a:spcAft>
              <a:buSzPts val="3000"/>
              <a:buChar char="◎"/>
            </a:pPr>
            <a:r>
              <a:rPr lang="en"/>
              <a:t>Community often lacks legal experience, and won’t understand subtle issues around trademarks</a:t>
            </a:r>
          </a:p>
          <a:p>
            <a:pPr indent="0" lvl="0" marL="0" rtl="0">
              <a:spcBef>
                <a:spcPts val="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Open Source People Are Different</a:t>
            </a:r>
          </a:p>
        </p:txBody>
      </p:sp>
      <p:sp>
        <p:nvSpPr>
          <p:cNvPr id="196" name="Shape 196"/>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The </a:t>
            </a:r>
            <a:r>
              <a:rPr b="1" lang="en"/>
              <a:t>people leading</a:t>
            </a:r>
            <a:r>
              <a:rPr lang="en"/>
              <a:t> open source projects support sharing and contributions</a:t>
            </a:r>
          </a:p>
          <a:p>
            <a:pPr indent="-419100" lvl="0" marL="457200" rtl="0">
              <a:spcBef>
                <a:spcPts val="0"/>
              </a:spcBef>
              <a:spcAft>
                <a:spcPts val="1000"/>
              </a:spcAft>
              <a:buSzPts val="3000"/>
              <a:buChar char="◎"/>
            </a:pPr>
            <a:r>
              <a:rPr lang="en"/>
              <a:t>Often have a </a:t>
            </a:r>
            <a:r>
              <a:rPr b="1" lang="en"/>
              <a:t>personal</a:t>
            </a:r>
            <a:r>
              <a:rPr b="1" lang="en"/>
              <a:t> connection</a:t>
            </a:r>
            <a:r>
              <a:rPr lang="en"/>
              <a:t> to the project brand</a:t>
            </a:r>
          </a:p>
          <a:p>
            <a:pPr indent="-419100" lvl="0" marL="457200" rtl="0">
              <a:spcBef>
                <a:spcPts val="0"/>
              </a:spcBef>
              <a:spcAft>
                <a:spcPts val="1000"/>
              </a:spcAft>
              <a:buSzPts val="3000"/>
              <a:buChar char="◎"/>
            </a:pPr>
            <a:r>
              <a:rPr lang="en"/>
              <a:t>Careers are measured </a:t>
            </a:r>
            <a:r>
              <a:rPr b="1" lang="en"/>
              <a:t>across projects</a:t>
            </a:r>
          </a:p>
          <a:p>
            <a:pPr indent="-419100" lvl="0" marL="457200" rtl="0">
              <a:spcBef>
                <a:spcPts val="0"/>
              </a:spcBef>
              <a:spcAft>
                <a:spcPts val="1000"/>
              </a:spcAft>
              <a:buSzPts val="3000"/>
              <a:buChar char="◎"/>
            </a:pPr>
            <a:r>
              <a:rPr b="1" lang="en"/>
              <a:t>Communication</a:t>
            </a:r>
            <a:r>
              <a:rPr lang="en"/>
              <a:t> speed, style, organization </a:t>
            </a:r>
            <a:r>
              <a:rPr b="1" lang="en"/>
              <a:t>can be chaotic</a:t>
            </a:r>
            <a:r>
              <a:rPr lang="en"/>
              <a:t> and very technical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Open Source Projects Have Governance</a:t>
            </a:r>
          </a:p>
        </p:txBody>
      </p:sp>
      <p:sp>
        <p:nvSpPr>
          <p:cNvPr id="202" name="Shape 202"/>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Types of governance</a:t>
            </a:r>
          </a:p>
          <a:p>
            <a:pPr indent="-381000" lvl="1" marL="914400" rtl="0">
              <a:spcBef>
                <a:spcPts val="0"/>
              </a:spcBef>
              <a:spcAft>
                <a:spcPts val="0"/>
              </a:spcAft>
              <a:buSzPts val="2400"/>
              <a:buChar char="○"/>
            </a:pPr>
            <a:r>
              <a:rPr lang="en"/>
              <a:t>Benevolent Dictator (</a:t>
            </a:r>
            <a:r>
              <a:rPr i="1" lang="en"/>
              <a:t>individual</a:t>
            </a:r>
            <a:r>
              <a:rPr lang="en"/>
              <a:t>)</a:t>
            </a:r>
          </a:p>
          <a:p>
            <a:pPr indent="-381000" lvl="1" marL="914400" rtl="0">
              <a:spcBef>
                <a:spcPts val="0"/>
              </a:spcBef>
              <a:spcAft>
                <a:spcPts val="0"/>
              </a:spcAft>
              <a:buSzPts val="2400"/>
              <a:buChar char="○"/>
            </a:pPr>
            <a:r>
              <a:rPr lang="en"/>
              <a:t>Benevolent Company (</a:t>
            </a:r>
            <a:r>
              <a:rPr i="1" lang="en"/>
              <a:t>corporation</a:t>
            </a:r>
            <a:r>
              <a:rPr lang="en"/>
              <a:t>)</a:t>
            </a:r>
          </a:p>
          <a:p>
            <a:pPr indent="-381000" lvl="1" marL="914400" rtl="0">
              <a:spcBef>
                <a:spcPts val="0"/>
              </a:spcBef>
              <a:spcAft>
                <a:spcPts val="0"/>
              </a:spcAft>
              <a:buSzPts val="2400"/>
              <a:buChar char="○"/>
            </a:pPr>
            <a:r>
              <a:rPr lang="en"/>
              <a:t>Multi-Corporate Board (</a:t>
            </a:r>
            <a:r>
              <a:rPr i="1" lang="en"/>
              <a:t>501C6 foundation</a:t>
            </a:r>
            <a:r>
              <a:rPr lang="en"/>
              <a:t>) </a:t>
            </a:r>
          </a:p>
          <a:p>
            <a:pPr indent="-381000" lvl="1" marL="914400" rtl="0">
              <a:spcBef>
                <a:spcPts val="0"/>
              </a:spcBef>
              <a:spcAft>
                <a:spcPts val="1000"/>
              </a:spcAft>
              <a:buSzPts val="2400"/>
              <a:buChar char="○"/>
            </a:pPr>
            <a:r>
              <a:rPr lang="en"/>
              <a:t>Individual Meritocracy (</a:t>
            </a:r>
            <a:r>
              <a:rPr i="1" lang="en"/>
              <a:t>Apache, 501C3</a:t>
            </a:r>
            <a:r>
              <a:rPr lang="en"/>
              <a:t>)</a:t>
            </a:r>
          </a:p>
          <a:p>
            <a:pPr indent="-419100" lvl="0" marL="457200" rtl="0">
              <a:spcBef>
                <a:spcPts val="0"/>
              </a:spcBef>
              <a:spcAft>
                <a:spcPts val="1000"/>
              </a:spcAft>
              <a:buSzPts val="3000"/>
              <a:buChar char="◎"/>
            </a:pPr>
            <a:r>
              <a:rPr lang="en"/>
              <a:t>Many open source projects have policy for IP submission (CLA or DCO)</a:t>
            </a:r>
          </a:p>
          <a:p>
            <a:pPr indent="-419100" lvl="0" marL="457200" rtl="0">
              <a:spcBef>
                <a:spcPts val="0"/>
              </a:spcBef>
              <a:spcAft>
                <a:spcPts val="1000"/>
              </a:spcAft>
              <a:buSzPts val="3000"/>
              <a:buChar char="◎"/>
            </a:pPr>
            <a:r>
              <a:rPr lang="en"/>
              <a:t>Documented community voting on releases</a:t>
            </a:r>
            <a:br>
              <a:rPr lang="en"/>
            </a:br>
          </a:p>
          <a:p>
            <a:pPr indent="0" lvl="0" marL="0" rtl="0">
              <a:spcBef>
                <a:spcPts val="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Open Source Organizations Are Different</a:t>
            </a:r>
          </a:p>
        </p:txBody>
      </p:sp>
      <p:sp>
        <p:nvSpPr>
          <p:cNvPr id="208" name="Shape 208"/>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Open source groups are often non-profits</a:t>
            </a:r>
          </a:p>
          <a:p>
            <a:pPr indent="-419100" lvl="0" marL="457200" rtl="0">
              <a:spcBef>
                <a:spcPts val="0"/>
              </a:spcBef>
              <a:spcAft>
                <a:spcPts val="1000"/>
              </a:spcAft>
              <a:buSzPts val="3000"/>
              <a:buChar char="◎"/>
            </a:pPr>
            <a:r>
              <a:rPr lang="en"/>
              <a:t>Participants are distributed geographically, work for different vendors</a:t>
            </a:r>
          </a:p>
          <a:p>
            <a:pPr indent="-419100" lvl="0" marL="457200" rtl="0">
              <a:spcBef>
                <a:spcPts val="0"/>
              </a:spcBef>
              <a:spcAft>
                <a:spcPts val="1000"/>
              </a:spcAft>
              <a:buSzPts val="3000"/>
              <a:buChar char="◎"/>
            </a:pPr>
            <a:r>
              <a:rPr lang="en"/>
              <a:t>Decision making and communication are non-hierarchical</a:t>
            </a:r>
          </a:p>
          <a:p>
            <a:pPr indent="-419100" lvl="0" marL="457200" rtl="0">
              <a:spcBef>
                <a:spcPts val="0"/>
              </a:spcBef>
              <a:spcAft>
                <a:spcPts val="1000"/>
              </a:spcAft>
              <a:buSzPts val="3000"/>
              <a:buChar char="◎"/>
            </a:pPr>
            <a:r>
              <a:rPr lang="en"/>
              <a:t>Goals are mindshare and credit - not profit</a:t>
            </a:r>
          </a:p>
          <a:p>
            <a:pPr indent="-419100" lvl="0" marL="457200" rtl="0">
              <a:spcBef>
                <a:spcPts val="0"/>
              </a:spcBef>
              <a:spcAft>
                <a:spcPts val="1000"/>
              </a:spcAft>
              <a:buSzPts val="3000"/>
              <a:buChar char="◎"/>
            </a:pPr>
            <a:r>
              <a:rPr lang="en"/>
              <a:t>Lack paid staff, greatly under-represented by counsel</a:t>
            </a:r>
            <a:br>
              <a:rPr lang="en"/>
            </a:b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p:nvPr/>
        </p:nvSpPr>
        <p:spPr>
          <a:xfrm>
            <a:off x="4860600" y="1212825"/>
            <a:ext cx="2470200" cy="2470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14" name="Shape 214"/>
          <p:cNvSpPr txBox="1"/>
          <p:nvPr>
            <p:ph idx="4294967295" type="ctrTitle"/>
          </p:nvPr>
        </p:nvSpPr>
        <p:spPr>
          <a:xfrm>
            <a:off x="533400" y="1882525"/>
            <a:ext cx="4015800" cy="1546500"/>
          </a:xfrm>
          <a:prstGeom prst="rect">
            <a:avLst/>
          </a:prstGeom>
        </p:spPr>
        <p:txBody>
          <a:bodyPr anchorCtr="0" anchor="b" bIns="91425" lIns="91425" rIns="91425" wrap="square" tIns="91425">
            <a:noAutofit/>
          </a:bodyPr>
          <a:lstStyle/>
          <a:p>
            <a:pPr indent="0" lvl="0" marL="0" rtl="0" algn="r">
              <a:spcBef>
                <a:spcPts val="0"/>
              </a:spcBef>
              <a:buNone/>
            </a:pPr>
            <a:r>
              <a:rPr b="1" lang="en" sz="6000"/>
              <a:t>Open Source Brands</a:t>
            </a:r>
          </a:p>
        </p:txBody>
      </p:sp>
      <p:sp>
        <p:nvSpPr>
          <p:cNvPr id="215" name="Shape 215"/>
          <p:cNvSpPr txBox="1"/>
          <p:nvPr>
            <p:ph idx="4294967295" type="subTitle"/>
          </p:nvPr>
        </p:nvSpPr>
        <p:spPr>
          <a:xfrm>
            <a:off x="533400" y="3405753"/>
            <a:ext cx="4616100" cy="2728500"/>
          </a:xfrm>
          <a:prstGeom prst="rect">
            <a:avLst/>
          </a:prstGeom>
        </p:spPr>
        <p:txBody>
          <a:bodyPr anchorCtr="0" anchor="t" bIns="91425" lIns="91425" rIns="91425" wrap="square" tIns="91425">
            <a:noAutofit/>
          </a:bodyPr>
          <a:lstStyle/>
          <a:p>
            <a:pPr indent="0" lvl="0" marL="0" rtl="0" algn="r">
              <a:spcBef>
                <a:spcPts val="0"/>
              </a:spcBef>
              <a:buNone/>
            </a:pPr>
            <a:r>
              <a:rPr lang="en"/>
              <a:t>Open source brands work differently - when building your own, or using others’. </a:t>
            </a:r>
          </a:p>
        </p:txBody>
      </p:sp>
      <p:cxnSp>
        <p:nvCxnSpPr>
          <p:cNvPr id="216" name="Shape 216"/>
          <p:cNvCxnSpPr/>
          <p:nvPr/>
        </p:nvCxnSpPr>
        <p:spPr>
          <a:xfrm flipH="1" rot="10800000">
            <a:off x="6282450" y="705375"/>
            <a:ext cx="121500" cy="518700"/>
          </a:xfrm>
          <a:prstGeom prst="straightConnector1">
            <a:avLst/>
          </a:prstGeom>
          <a:noFill/>
          <a:ln cap="flat" cmpd="sng" w="9525">
            <a:solidFill>
              <a:srgbClr val="CFD8DC"/>
            </a:solidFill>
            <a:prstDash val="solid"/>
            <a:round/>
            <a:headEnd len="lg" w="lg" type="none"/>
            <a:tailEnd len="lg" w="lg" type="none"/>
          </a:ln>
        </p:spPr>
      </p:cxnSp>
      <p:cxnSp>
        <p:nvCxnSpPr>
          <p:cNvPr id="217" name="Shape 217"/>
          <p:cNvCxnSpPr/>
          <p:nvPr/>
        </p:nvCxnSpPr>
        <p:spPr>
          <a:xfrm flipH="1">
            <a:off x="7133575" y="1483475"/>
            <a:ext cx="332400" cy="267600"/>
          </a:xfrm>
          <a:prstGeom prst="straightConnector1">
            <a:avLst/>
          </a:prstGeom>
          <a:noFill/>
          <a:ln cap="flat" cmpd="sng" w="9525">
            <a:solidFill>
              <a:srgbClr val="CFD8DC"/>
            </a:solidFill>
            <a:prstDash val="solid"/>
            <a:round/>
            <a:headEnd len="lg" w="lg" type="none"/>
            <a:tailEnd len="lg" w="lg" type="none"/>
          </a:ln>
        </p:spPr>
      </p:cxnSp>
      <p:cxnSp>
        <p:nvCxnSpPr>
          <p:cNvPr id="218" name="Shape 218"/>
          <p:cNvCxnSpPr>
            <a:endCxn id="213" idx="6"/>
          </p:cNvCxnSpPr>
          <p:nvPr/>
        </p:nvCxnSpPr>
        <p:spPr>
          <a:xfrm flipH="1">
            <a:off x="7330800" y="2440125"/>
            <a:ext cx="1124100" cy="7800"/>
          </a:xfrm>
          <a:prstGeom prst="straightConnector1">
            <a:avLst/>
          </a:prstGeom>
          <a:noFill/>
          <a:ln cap="flat" cmpd="sng" w="9525">
            <a:solidFill>
              <a:srgbClr val="CFD8DC"/>
            </a:solidFill>
            <a:prstDash val="solid"/>
            <a:round/>
            <a:headEnd len="lg" w="lg" type="none"/>
            <a:tailEnd len="lg" w="lg" type="none"/>
          </a:ln>
        </p:spPr>
      </p:cxnSp>
      <p:sp>
        <p:nvSpPr>
          <p:cNvPr id="219" name="Shape 219"/>
          <p:cNvSpPr/>
          <p:nvPr/>
        </p:nvSpPr>
        <p:spPr>
          <a:xfrm>
            <a:off x="5057825" y="1410050"/>
            <a:ext cx="2075700" cy="20757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nvGrpSpPr>
          <p:cNvPr id="220" name="Shape 220"/>
          <p:cNvGrpSpPr/>
          <p:nvPr/>
        </p:nvGrpSpPr>
        <p:grpSpPr>
          <a:xfrm>
            <a:off x="5477322" y="1822525"/>
            <a:ext cx="1236695" cy="1250807"/>
            <a:chOff x="5290150" y="1636700"/>
            <a:chExt cx="425025" cy="429875"/>
          </a:xfrm>
        </p:grpSpPr>
        <p:sp>
          <p:nvSpPr>
            <p:cNvPr id="221" name="Shape 221"/>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222" name="Shape 222"/>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Open Source Projects Encourage Sharing</a:t>
            </a:r>
          </a:p>
        </p:txBody>
      </p:sp>
      <p:sp>
        <p:nvSpPr>
          <p:cNvPr id="228" name="Shape 228"/>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Open source trademark policies often </a:t>
            </a:r>
            <a:r>
              <a:rPr b="1" lang="en"/>
              <a:t>allow</a:t>
            </a:r>
            <a:r>
              <a:rPr lang="en"/>
              <a:t> additional uses of their brands</a:t>
            </a:r>
          </a:p>
          <a:p>
            <a:pPr indent="-419100" lvl="0" marL="457200" rtl="0">
              <a:spcBef>
                <a:spcPts val="0"/>
              </a:spcBef>
              <a:spcAft>
                <a:spcPts val="1000"/>
              </a:spcAft>
              <a:buSzPts val="3000"/>
              <a:buChar char="◎"/>
            </a:pPr>
            <a:r>
              <a:rPr lang="en"/>
              <a:t>Vendor marketing including an open source brand </a:t>
            </a:r>
            <a:r>
              <a:rPr b="1" lang="en"/>
              <a:t>helps</a:t>
            </a:r>
            <a:r>
              <a:rPr lang="en"/>
              <a:t> build ecosystem, brings additional contributors to the project</a:t>
            </a:r>
          </a:p>
          <a:p>
            <a:pPr indent="-419100" lvl="0" marL="457200" rtl="0">
              <a:spcBef>
                <a:spcPts val="0"/>
              </a:spcBef>
              <a:spcAft>
                <a:spcPts val="1000"/>
              </a:spcAft>
              <a:buSzPts val="3000"/>
              <a:buChar char="◎"/>
            </a:pPr>
            <a:r>
              <a:rPr lang="en"/>
              <a:t>Source of origin still important to the project and the community</a:t>
            </a:r>
          </a:p>
          <a:p>
            <a:pPr indent="0" lvl="0" marL="0" rtl="0">
              <a:spcBef>
                <a:spcPts val="0"/>
              </a:spcBef>
              <a:spcAft>
                <a:spcPts val="1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Using An Open Source Brand</a:t>
            </a:r>
          </a:p>
        </p:txBody>
      </p:sp>
      <p:sp>
        <p:nvSpPr>
          <p:cNvPr id="234" name="Shape 234"/>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Projects may allow outside use of their brands - shows support of their ecosystem, and helps grow their community</a:t>
            </a:r>
          </a:p>
          <a:p>
            <a:pPr indent="-419100" lvl="0" marL="457200" rtl="0">
              <a:spcBef>
                <a:spcPts val="0"/>
              </a:spcBef>
              <a:spcAft>
                <a:spcPts val="1000"/>
              </a:spcAft>
              <a:buSzPts val="3000"/>
              <a:buChar char="◎"/>
            </a:pPr>
            <a:r>
              <a:rPr lang="en"/>
              <a:t>But still need to respect policy; not a blanket license or permission</a:t>
            </a:r>
          </a:p>
          <a:p>
            <a:pPr indent="-419100" lvl="0" marL="457200" rtl="0">
              <a:spcBef>
                <a:spcPts val="0"/>
              </a:spcBef>
              <a:spcAft>
                <a:spcPts val="1000"/>
              </a:spcAft>
              <a:buSzPts val="3000"/>
              <a:buChar char="◎"/>
            </a:pPr>
            <a:r>
              <a:rPr lang="en"/>
              <a:t>Often freely permit brand use on stickers, apparel, some kinds of services</a:t>
            </a:r>
          </a:p>
          <a:p>
            <a:pPr indent="-419100" lvl="0" marL="457200" rtl="0">
              <a:spcBef>
                <a:spcPts val="0"/>
              </a:spcBef>
              <a:spcAft>
                <a:spcPts val="1000"/>
              </a:spcAft>
              <a:buSzPts val="3000"/>
              <a:buChar char="◎"/>
            </a:pPr>
            <a:r>
              <a:rPr lang="en"/>
              <a:t>Give </a:t>
            </a:r>
            <a:r>
              <a:rPr b="1" lang="en"/>
              <a:t>credit</a:t>
            </a:r>
            <a:r>
              <a:rPr lang="en"/>
              <a:t> to the project’s community</a:t>
            </a:r>
          </a:p>
          <a:p>
            <a:pPr indent="0" lvl="0" marL="0" rtl="0">
              <a:spcBef>
                <a:spcPts val="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Shape 71"/>
          <p:cNvSpPr txBox="1"/>
          <p:nvPr>
            <p:ph idx="4294967295" type="ctrTitle"/>
          </p:nvPr>
        </p:nvSpPr>
        <p:spPr>
          <a:xfrm>
            <a:off x="1637500" y="587125"/>
            <a:ext cx="5642100" cy="1546500"/>
          </a:xfrm>
          <a:prstGeom prst="rect">
            <a:avLst/>
          </a:prstGeom>
        </p:spPr>
        <p:txBody>
          <a:bodyPr anchorCtr="0" anchor="b" bIns="91425" lIns="91425" rIns="91425" wrap="square" tIns="91425">
            <a:noAutofit/>
          </a:bodyPr>
          <a:lstStyle/>
          <a:p>
            <a:pPr indent="0" lvl="0" marL="0">
              <a:spcBef>
                <a:spcPts val="0"/>
              </a:spcBef>
              <a:buNone/>
            </a:pPr>
            <a:r>
              <a:rPr b="1" lang="en" sz="6000"/>
              <a:t>Agenda</a:t>
            </a:r>
          </a:p>
        </p:txBody>
      </p:sp>
      <p:sp>
        <p:nvSpPr>
          <p:cNvPr id="72" name="Shape 72"/>
          <p:cNvSpPr txBox="1"/>
          <p:nvPr>
            <p:ph idx="4294967295" type="body"/>
          </p:nvPr>
        </p:nvSpPr>
        <p:spPr>
          <a:xfrm>
            <a:off x="1305150" y="2494600"/>
            <a:ext cx="6798600" cy="2904000"/>
          </a:xfrm>
          <a:prstGeom prst="rect">
            <a:avLst/>
          </a:prstGeom>
        </p:spPr>
        <p:txBody>
          <a:bodyPr anchorCtr="0" anchor="t" bIns="91425" lIns="91425" rIns="91425" wrap="square" tIns="91425">
            <a:noAutofit/>
          </a:bodyPr>
          <a:lstStyle/>
          <a:p>
            <a:pPr indent="0" lvl="0" marL="0">
              <a:spcBef>
                <a:spcPts val="0"/>
              </a:spcBef>
              <a:buNone/>
            </a:pPr>
            <a:r>
              <a:rPr b="1" lang="en" sz="2600"/>
              <a:t>Shane:</a:t>
            </a:r>
            <a:r>
              <a:rPr lang="en" sz="2600"/>
              <a:t> The Open Source Ethos Is Sharing</a:t>
            </a:r>
          </a:p>
          <a:p>
            <a:pPr indent="0" lvl="0" marL="457200">
              <a:spcBef>
                <a:spcPts val="0"/>
              </a:spcBef>
              <a:buNone/>
            </a:pPr>
            <a:r>
              <a:rPr i="1" lang="en" sz="2600"/>
              <a:t>How open source works differently.</a:t>
            </a:r>
          </a:p>
          <a:p>
            <a:pPr indent="0" lvl="0" marL="0">
              <a:spcBef>
                <a:spcPts val="0"/>
              </a:spcBef>
              <a:buNone/>
            </a:pPr>
            <a:r>
              <a:t/>
            </a:r>
            <a:endParaRPr sz="2600"/>
          </a:p>
          <a:p>
            <a:pPr indent="0" lvl="0" marL="0">
              <a:spcBef>
                <a:spcPts val="0"/>
              </a:spcBef>
              <a:buNone/>
            </a:pPr>
            <a:r>
              <a:rPr b="1" lang="en" sz="2600"/>
              <a:t>Pamela:</a:t>
            </a:r>
            <a:r>
              <a:rPr lang="en" sz="2600"/>
              <a:t> Trademarks In Open Source Practice</a:t>
            </a:r>
          </a:p>
          <a:p>
            <a:pPr indent="0" lvl="0" marL="457200">
              <a:spcBef>
                <a:spcPts val="0"/>
              </a:spcBef>
              <a:buNone/>
            </a:pPr>
            <a:r>
              <a:rPr i="1" lang="en" sz="2600"/>
              <a:t>What that means for your clients.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Creating Your Own Open Source Brand</a:t>
            </a:r>
          </a:p>
        </p:txBody>
      </p:sp>
      <p:sp>
        <p:nvSpPr>
          <p:cNvPr id="240" name="Shape 240"/>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When building open source brands, understand that others will want to integrate the brand into their own work</a:t>
            </a:r>
          </a:p>
          <a:p>
            <a:pPr indent="-419100" lvl="0" marL="457200" rtl="0">
              <a:spcBef>
                <a:spcPts val="0"/>
              </a:spcBef>
              <a:spcAft>
                <a:spcPts val="1000"/>
              </a:spcAft>
              <a:buSzPts val="3000"/>
              <a:buChar char="◎"/>
            </a:pPr>
            <a:r>
              <a:rPr lang="en"/>
              <a:t>Carefully consider what goes into the open source brand (vs. proprietary brand)</a:t>
            </a:r>
          </a:p>
          <a:p>
            <a:pPr indent="-419100" lvl="0" marL="457200" rtl="0">
              <a:spcBef>
                <a:spcPts val="0"/>
              </a:spcBef>
              <a:spcAft>
                <a:spcPts val="1000"/>
              </a:spcAft>
              <a:buSzPts val="3000"/>
              <a:buChar char="◎"/>
            </a:pPr>
            <a:r>
              <a:rPr lang="en"/>
              <a:t>Publish a clear policy defining and encouraging community engagement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Conflicts With Open Source Brands</a:t>
            </a:r>
          </a:p>
        </p:txBody>
      </p:sp>
      <p:sp>
        <p:nvSpPr>
          <p:cNvPr id="246" name="Shape 246"/>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Open source groups react differently when you misuse their brand</a:t>
            </a:r>
          </a:p>
          <a:p>
            <a:pPr indent="-419100" lvl="0" marL="457200" rtl="0">
              <a:spcBef>
                <a:spcPts val="0"/>
              </a:spcBef>
              <a:spcAft>
                <a:spcPts val="1000"/>
              </a:spcAft>
              <a:buSzPts val="3000"/>
              <a:buChar char="◎"/>
            </a:pPr>
            <a:r>
              <a:rPr lang="en"/>
              <a:t>Enforcement likely to be social and technical, not legal</a:t>
            </a:r>
          </a:p>
          <a:p>
            <a:pPr indent="-419100" lvl="0" marL="457200" rtl="0">
              <a:spcBef>
                <a:spcPts val="0"/>
              </a:spcBef>
              <a:buSzPts val="3000"/>
              <a:buChar char="◎"/>
            </a:pPr>
            <a:r>
              <a:rPr b="1" lang="en"/>
              <a:t>Do not underestimate</a:t>
            </a:r>
            <a:r>
              <a:rPr lang="en"/>
              <a:t> how important an open source brand is to its community</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ctrTitle"/>
          </p:nvPr>
        </p:nvSpPr>
        <p:spPr>
          <a:xfrm>
            <a:off x="1317025" y="1453525"/>
            <a:ext cx="7024200" cy="978900"/>
          </a:xfrm>
          <a:prstGeom prst="rect">
            <a:avLst/>
          </a:prstGeom>
        </p:spPr>
        <p:txBody>
          <a:bodyPr anchorCtr="0" anchor="b" bIns="91425" lIns="91425" rIns="91425" wrap="square" tIns="91425">
            <a:noAutofit/>
          </a:bodyPr>
          <a:lstStyle/>
          <a:p>
            <a:pPr indent="0" lvl="0" marL="0" rtl="0">
              <a:spcBef>
                <a:spcPts val="0"/>
              </a:spcBef>
              <a:buNone/>
            </a:pPr>
            <a:r>
              <a:rPr lang="en"/>
              <a:t>Trademarks In Open Source Practice</a:t>
            </a:r>
          </a:p>
        </p:txBody>
      </p:sp>
      <p:sp>
        <p:nvSpPr>
          <p:cNvPr id="252" name="Shape 252"/>
          <p:cNvSpPr txBox="1"/>
          <p:nvPr/>
        </p:nvSpPr>
        <p:spPr>
          <a:xfrm>
            <a:off x="812875" y="2966250"/>
            <a:ext cx="8032500" cy="1755900"/>
          </a:xfrm>
          <a:prstGeom prst="rect">
            <a:avLst/>
          </a:prstGeom>
          <a:noFill/>
          <a:ln>
            <a:noFill/>
          </a:ln>
        </p:spPr>
        <p:txBody>
          <a:bodyPr anchorCtr="0" anchor="ctr" bIns="91425" lIns="91425" rIns="91425" wrap="square" tIns="91425">
            <a:noAutofit/>
          </a:bodyPr>
          <a:lstStyle/>
          <a:p>
            <a:pPr indent="-419100" lvl="0" marL="457200" rtl="0">
              <a:lnSpc>
                <a:spcPct val="115000"/>
              </a:lnSpc>
              <a:spcBef>
                <a:spcPts val="600"/>
              </a:spcBef>
              <a:spcAft>
                <a:spcPts val="1000"/>
              </a:spcAft>
              <a:buClr>
                <a:srgbClr val="CFD8DC"/>
              </a:buClr>
              <a:buSzPts val="3000"/>
              <a:buFont typeface="Source Sans Pro"/>
              <a:buChar char="◎"/>
            </a:pPr>
            <a:r>
              <a:rPr lang="en" sz="3000">
                <a:solidFill>
                  <a:srgbClr val="263238"/>
                </a:solidFill>
                <a:latin typeface="Source Sans Pro"/>
                <a:ea typeface="Source Sans Pro"/>
                <a:cs typeface="Source Sans Pro"/>
                <a:sym typeface="Source Sans Pro"/>
              </a:rPr>
              <a:t>Basic concepts</a:t>
            </a:r>
          </a:p>
          <a:p>
            <a:pPr indent="-419100" lvl="0" marL="457200" rtl="0">
              <a:lnSpc>
                <a:spcPct val="115000"/>
              </a:lnSpc>
              <a:spcBef>
                <a:spcPts val="600"/>
              </a:spcBef>
              <a:spcAft>
                <a:spcPts val="1000"/>
              </a:spcAft>
              <a:buClr>
                <a:srgbClr val="CFD8DC"/>
              </a:buClr>
              <a:buSzPts val="3000"/>
              <a:buFont typeface="Source Sans Pro"/>
              <a:buChar char="◎"/>
            </a:pPr>
            <a:r>
              <a:rPr lang="en" sz="3000">
                <a:solidFill>
                  <a:srgbClr val="263238"/>
                </a:solidFill>
                <a:latin typeface="Source Sans Pro"/>
                <a:ea typeface="Source Sans Pro"/>
                <a:cs typeface="Source Sans Pro"/>
                <a:sym typeface="Source Sans Pro"/>
              </a:rPr>
              <a:t>Trademark rights in open source software</a:t>
            </a:r>
          </a:p>
          <a:p>
            <a:pPr indent="-419100" lvl="0" marL="457200" rtl="0">
              <a:lnSpc>
                <a:spcPct val="115000"/>
              </a:lnSpc>
              <a:spcBef>
                <a:spcPts val="600"/>
              </a:spcBef>
              <a:spcAft>
                <a:spcPts val="1000"/>
              </a:spcAft>
              <a:buClr>
                <a:srgbClr val="CFD8DC"/>
              </a:buClr>
              <a:buSzPts val="3000"/>
              <a:buFont typeface="Source Sans Pro"/>
              <a:buChar char="◎"/>
            </a:pPr>
            <a:r>
              <a:rPr lang="en" sz="3000">
                <a:solidFill>
                  <a:srgbClr val="263238"/>
                </a:solidFill>
                <a:latin typeface="Source Sans Pro"/>
                <a:ea typeface="Source Sans Pro"/>
                <a:cs typeface="Source Sans Pro"/>
                <a:sym typeface="Source Sans Pro"/>
              </a:rPr>
              <a:t>Enforcement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p:nvPr/>
        </p:nvSpPr>
        <p:spPr>
          <a:xfrm>
            <a:off x="4860600" y="1212825"/>
            <a:ext cx="2470200" cy="2470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8" name="Shape 258"/>
          <p:cNvSpPr txBox="1"/>
          <p:nvPr>
            <p:ph idx="4294967295" type="ctrTitle"/>
          </p:nvPr>
        </p:nvSpPr>
        <p:spPr>
          <a:xfrm>
            <a:off x="533400" y="1882525"/>
            <a:ext cx="4327200" cy="1546500"/>
          </a:xfrm>
          <a:prstGeom prst="rect">
            <a:avLst/>
          </a:prstGeom>
        </p:spPr>
        <p:txBody>
          <a:bodyPr anchorCtr="0" anchor="b" bIns="91425" lIns="91425" rIns="91425" wrap="square" tIns="91425">
            <a:noAutofit/>
          </a:bodyPr>
          <a:lstStyle/>
          <a:p>
            <a:pPr indent="0" lvl="0" marL="0" rtl="0" algn="r">
              <a:spcBef>
                <a:spcPts val="0"/>
              </a:spcBef>
              <a:buNone/>
            </a:pPr>
            <a:r>
              <a:rPr b="1" lang="en" sz="6000"/>
              <a:t>Trademark Basics</a:t>
            </a:r>
          </a:p>
        </p:txBody>
      </p:sp>
      <p:sp>
        <p:nvSpPr>
          <p:cNvPr id="259" name="Shape 259"/>
          <p:cNvSpPr txBox="1"/>
          <p:nvPr>
            <p:ph idx="4294967295" type="subTitle"/>
          </p:nvPr>
        </p:nvSpPr>
        <p:spPr>
          <a:xfrm>
            <a:off x="533400" y="3405753"/>
            <a:ext cx="4616100" cy="2728500"/>
          </a:xfrm>
          <a:prstGeom prst="rect">
            <a:avLst/>
          </a:prstGeom>
        </p:spPr>
        <p:txBody>
          <a:bodyPr anchorCtr="0" anchor="t" bIns="91425" lIns="91425" rIns="91425" wrap="square" tIns="91425">
            <a:noAutofit/>
          </a:bodyPr>
          <a:lstStyle/>
          <a:p>
            <a:pPr indent="0" lvl="0" marL="0" rtl="0" algn="r">
              <a:spcBef>
                <a:spcPts val="0"/>
              </a:spcBef>
              <a:buNone/>
            </a:pPr>
            <a:r>
              <a:rPr lang="en"/>
              <a:t>The </a:t>
            </a:r>
            <a:r>
              <a:rPr b="1" lang="en"/>
              <a:t>rules</a:t>
            </a:r>
            <a:r>
              <a:rPr lang="en"/>
              <a:t> are the </a:t>
            </a:r>
            <a:r>
              <a:rPr b="1" lang="en"/>
              <a:t>same</a:t>
            </a:r>
          </a:p>
        </p:txBody>
      </p:sp>
      <p:cxnSp>
        <p:nvCxnSpPr>
          <p:cNvPr id="260" name="Shape 260"/>
          <p:cNvCxnSpPr/>
          <p:nvPr/>
        </p:nvCxnSpPr>
        <p:spPr>
          <a:xfrm flipH="1" rot="10800000">
            <a:off x="6282450" y="705375"/>
            <a:ext cx="121500" cy="518700"/>
          </a:xfrm>
          <a:prstGeom prst="straightConnector1">
            <a:avLst/>
          </a:prstGeom>
          <a:noFill/>
          <a:ln cap="flat" cmpd="sng" w="9525">
            <a:solidFill>
              <a:srgbClr val="CFD8DC"/>
            </a:solidFill>
            <a:prstDash val="solid"/>
            <a:round/>
            <a:headEnd len="lg" w="lg" type="none"/>
            <a:tailEnd len="lg" w="lg" type="none"/>
          </a:ln>
        </p:spPr>
      </p:cxnSp>
      <p:cxnSp>
        <p:nvCxnSpPr>
          <p:cNvPr id="261" name="Shape 261"/>
          <p:cNvCxnSpPr/>
          <p:nvPr/>
        </p:nvCxnSpPr>
        <p:spPr>
          <a:xfrm flipH="1">
            <a:off x="7133575" y="1483475"/>
            <a:ext cx="332400" cy="267600"/>
          </a:xfrm>
          <a:prstGeom prst="straightConnector1">
            <a:avLst/>
          </a:prstGeom>
          <a:noFill/>
          <a:ln cap="flat" cmpd="sng" w="9525">
            <a:solidFill>
              <a:srgbClr val="CFD8DC"/>
            </a:solidFill>
            <a:prstDash val="solid"/>
            <a:round/>
            <a:headEnd len="lg" w="lg" type="none"/>
            <a:tailEnd len="lg" w="lg" type="none"/>
          </a:ln>
        </p:spPr>
      </p:cxnSp>
      <p:cxnSp>
        <p:nvCxnSpPr>
          <p:cNvPr id="262" name="Shape 262"/>
          <p:cNvCxnSpPr>
            <a:endCxn id="257" idx="6"/>
          </p:cNvCxnSpPr>
          <p:nvPr/>
        </p:nvCxnSpPr>
        <p:spPr>
          <a:xfrm flipH="1">
            <a:off x="7330800" y="2440125"/>
            <a:ext cx="1124100" cy="7800"/>
          </a:xfrm>
          <a:prstGeom prst="straightConnector1">
            <a:avLst/>
          </a:prstGeom>
          <a:noFill/>
          <a:ln cap="flat" cmpd="sng" w="9525">
            <a:solidFill>
              <a:srgbClr val="CFD8DC"/>
            </a:solidFill>
            <a:prstDash val="solid"/>
            <a:round/>
            <a:headEnd len="lg" w="lg" type="none"/>
            <a:tailEnd len="lg" w="lg" type="none"/>
          </a:ln>
        </p:spPr>
      </p:cxnSp>
      <p:sp>
        <p:nvSpPr>
          <p:cNvPr id="263" name="Shape 263"/>
          <p:cNvSpPr/>
          <p:nvPr/>
        </p:nvSpPr>
        <p:spPr>
          <a:xfrm>
            <a:off x="5057825" y="1410050"/>
            <a:ext cx="2075700" cy="20757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nvGrpSpPr>
          <p:cNvPr id="264" name="Shape 264"/>
          <p:cNvGrpSpPr/>
          <p:nvPr/>
        </p:nvGrpSpPr>
        <p:grpSpPr>
          <a:xfrm>
            <a:off x="5453547" y="1818065"/>
            <a:ext cx="1284309" cy="1251916"/>
            <a:chOff x="3927500" y="301425"/>
            <a:chExt cx="461550" cy="411625"/>
          </a:xfrm>
        </p:grpSpPr>
        <p:sp>
          <p:nvSpPr>
            <p:cNvPr id="265" name="Shape 265"/>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66" name="Shape 266"/>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67" name="Shape 267"/>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68" name="Shape 268"/>
            <p:cNvSpPr/>
            <p:nvPr/>
          </p:nvSpPr>
          <p:spPr>
            <a:xfrm>
              <a:off x="4295850" y="442075"/>
              <a:ext cx="46300" cy="26225"/>
            </a:xfrm>
            <a:custGeom>
              <a:pathLst>
                <a:path extrusionOk="0" fill="none" h="1049" w="1852">
                  <a:moveTo>
                    <a:pt x="1" y="1"/>
                  </a:moveTo>
                  <a:lnTo>
                    <a:pt x="1852" y="1048"/>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69" name="Shape 269"/>
            <p:cNvSpPr/>
            <p:nvPr/>
          </p:nvSpPr>
          <p:spPr>
            <a:xfrm>
              <a:off x="4296475" y="415900"/>
              <a:ext cx="45075" cy="78575"/>
            </a:xfrm>
            <a:custGeom>
              <a:pathLst>
                <a:path extrusionOk="0" fill="none" h="3143" w="1803">
                  <a:moveTo>
                    <a:pt x="1802" y="1"/>
                  </a:moveTo>
                  <a:lnTo>
                    <a:pt x="0" y="3142"/>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0" name="Shape 270"/>
            <p:cNvSpPr/>
            <p:nvPr/>
          </p:nvSpPr>
          <p:spPr>
            <a:xfrm>
              <a:off x="3968275" y="590050"/>
              <a:ext cx="25" cy="6100"/>
            </a:xfrm>
            <a:custGeom>
              <a:pathLst>
                <a:path extrusionOk="0" fill="none" h="244" w="1">
                  <a:moveTo>
                    <a:pt x="1" y="244"/>
                  </a:moveTo>
                  <a:lnTo>
                    <a:pt x="1" y="244"/>
                  </a:lnTo>
                  <a:lnTo>
                    <a:pt x="1"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1" name="Shape 271"/>
            <p:cNvSpPr/>
            <p:nvPr/>
          </p:nvSpPr>
          <p:spPr>
            <a:xfrm>
              <a:off x="3970725" y="558375"/>
              <a:ext cx="1850" cy="12200"/>
            </a:xfrm>
            <a:custGeom>
              <a:pathLst>
                <a:path extrusionOk="0" fill="none" h="488" w="74">
                  <a:moveTo>
                    <a:pt x="0" y="488"/>
                  </a:moveTo>
                  <a:lnTo>
                    <a:pt x="73"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2" name="Shape 272"/>
            <p:cNvSpPr/>
            <p:nvPr/>
          </p:nvSpPr>
          <p:spPr>
            <a:xfrm>
              <a:off x="3976200" y="527325"/>
              <a:ext cx="3675" cy="12200"/>
            </a:xfrm>
            <a:custGeom>
              <a:pathLst>
                <a:path extrusionOk="0" fill="none" h="488" w="147">
                  <a:moveTo>
                    <a:pt x="0" y="488"/>
                  </a:moveTo>
                  <a:lnTo>
                    <a:pt x="98" y="147"/>
                  </a:lnTo>
                  <a:lnTo>
                    <a:pt x="147"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3" name="Shape 273"/>
            <p:cNvSpPr/>
            <p:nvPr/>
          </p:nvSpPr>
          <p:spPr>
            <a:xfrm>
              <a:off x="3985950" y="498100"/>
              <a:ext cx="4875" cy="10975"/>
            </a:xfrm>
            <a:custGeom>
              <a:pathLst>
                <a:path extrusionOk="0" fill="none" h="439" w="195">
                  <a:moveTo>
                    <a:pt x="0" y="439"/>
                  </a:moveTo>
                  <a:lnTo>
                    <a:pt x="195" y="25"/>
                  </a:lnTo>
                  <a:lnTo>
                    <a:pt x="195"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4" name="Shape 274"/>
            <p:cNvSpPr/>
            <p:nvPr/>
          </p:nvSpPr>
          <p:spPr>
            <a:xfrm>
              <a:off x="4000550" y="471300"/>
              <a:ext cx="7325" cy="9775"/>
            </a:xfrm>
            <a:custGeom>
              <a:pathLst>
                <a:path extrusionOk="0" fill="none" h="391" w="293">
                  <a:moveTo>
                    <a:pt x="1" y="391"/>
                  </a:moveTo>
                  <a:lnTo>
                    <a:pt x="74" y="269"/>
                  </a:lnTo>
                  <a:lnTo>
                    <a:pt x="293"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5" name="Shape 275"/>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6" name="Shape 276"/>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7" name="Shape 277"/>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8" name="Shape 278"/>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79" name="Shape 279"/>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0" name="Shape 280"/>
            <p:cNvSpPr/>
            <p:nvPr/>
          </p:nvSpPr>
          <p:spPr>
            <a:xfrm>
              <a:off x="4141800" y="502975"/>
              <a:ext cx="3700" cy="11600"/>
            </a:xfrm>
            <a:custGeom>
              <a:pathLst>
                <a:path extrusionOk="0" fill="none" h="464" w="148">
                  <a:moveTo>
                    <a:pt x="1" y="0"/>
                  </a:moveTo>
                  <a:lnTo>
                    <a:pt x="147" y="463"/>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1" name="Shape 281"/>
            <p:cNvSpPr/>
            <p:nvPr/>
          </p:nvSpPr>
          <p:spPr>
            <a:xfrm>
              <a:off x="4150950" y="533425"/>
              <a:ext cx="3675" cy="11575"/>
            </a:xfrm>
            <a:custGeom>
              <a:pathLst>
                <a:path extrusionOk="0" fill="none" h="463" w="147">
                  <a:moveTo>
                    <a:pt x="0" y="0"/>
                  </a:moveTo>
                  <a:lnTo>
                    <a:pt x="146" y="463"/>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2" name="Shape 282"/>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3" name="Shape 283"/>
            <p:cNvSpPr/>
            <p:nvPr/>
          </p:nvSpPr>
          <p:spPr>
            <a:xfrm>
              <a:off x="4175300" y="591875"/>
              <a:ext cx="7325" cy="9150"/>
            </a:xfrm>
            <a:custGeom>
              <a:pathLst>
                <a:path extrusionOk="0" fill="none" h="366" w="293">
                  <a:moveTo>
                    <a:pt x="0" y="0"/>
                  </a:moveTo>
                  <a:lnTo>
                    <a:pt x="98" y="146"/>
                  </a:lnTo>
                  <a:lnTo>
                    <a:pt x="293" y="366"/>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4" name="Shape 284"/>
            <p:cNvSpPr/>
            <p:nvPr/>
          </p:nvSpPr>
          <p:spPr>
            <a:xfrm>
              <a:off x="4198425" y="613175"/>
              <a:ext cx="11000" cy="4900"/>
            </a:xfrm>
            <a:custGeom>
              <a:pathLst>
                <a:path extrusionOk="0" fill="none" h="196" w="440">
                  <a:moveTo>
                    <a:pt x="1" y="1"/>
                  </a:moveTo>
                  <a:lnTo>
                    <a:pt x="171" y="98"/>
                  </a:lnTo>
                  <a:lnTo>
                    <a:pt x="439" y="195"/>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5" name="Shape 285"/>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6" name="Shape 286"/>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7" name="Shape 287"/>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8" name="Shape 288"/>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89" name="Shape 289"/>
            <p:cNvSpPr/>
            <p:nvPr/>
          </p:nvSpPr>
          <p:spPr>
            <a:xfrm>
              <a:off x="4326300" y="547425"/>
              <a:ext cx="2450" cy="12200"/>
            </a:xfrm>
            <a:custGeom>
              <a:pathLst>
                <a:path extrusionOk="0" fill="none" h="488" w="98">
                  <a:moveTo>
                    <a:pt x="0" y="487"/>
                  </a:moveTo>
                  <a:lnTo>
                    <a:pt x="49" y="293"/>
                  </a:lnTo>
                  <a:lnTo>
                    <a:pt x="98"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90" name="Shape 290"/>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291" name="Shape 291"/>
            <p:cNvSpPr/>
            <p:nvPr/>
          </p:nvSpPr>
          <p:spPr>
            <a:xfrm>
              <a:off x="4325075" y="488975"/>
              <a:ext cx="1250" cy="6100"/>
            </a:xfrm>
            <a:custGeom>
              <a:pathLst>
                <a:path extrusionOk="0" fill="none" h="244" w="50">
                  <a:moveTo>
                    <a:pt x="49" y="244"/>
                  </a:moveTo>
                  <a:lnTo>
                    <a:pt x="49" y="244"/>
                  </a:lnTo>
                  <a:lnTo>
                    <a:pt x="1"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a:spcBef>
                <a:spcPts val="0"/>
              </a:spcBef>
              <a:buNone/>
            </a:pPr>
            <a:r>
              <a:rPr lang="en"/>
              <a:t>Trademark basics</a:t>
            </a:r>
          </a:p>
        </p:txBody>
      </p:sp>
      <p:sp>
        <p:nvSpPr>
          <p:cNvPr id="297" name="Shape 297"/>
          <p:cNvSpPr txBox="1"/>
          <p:nvPr>
            <p:ph idx="1" type="body"/>
          </p:nvPr>
        </p:nvSpPr>
        <p:spPr>
          <a:xfrm>
            <a:off x="786150" y="1347726"/>
            <a:ext cx="7571700" cy="5251800"/>
          </a:xfrm>
          <a:prstGeom prst="rect">
            <a:avLst/>
          </a:prstGeom>
        </p:spPr>
        <p:txBody>
          <a:bodyPr anchorCtr="0" anchor="t" bIns="91425" lIns="91425" rIns="91425" wrap="square" tIns="91425">
            <a:noAutofit/>
          </a:bodyPr>
          <a:lstStyle/>
          <a:p>
            <a:pPr indent="-419100" lvl="0" marL="457200">
              <a:spcBef>
                <a:spcPts val="0"/>
              </a:spcBef>
              <a:spcAft>
                <a:spcPts val="0"/>
              </a:spcAft>
              <a:buSzPts val="3000"/>
              <a:buChar char="◎"/>
            </a:pPr>
            <a:r>
              <a:rPr lang="en"/>
              <a:t>A trademark is a </a:t>
            </a:r>
            <a:r>
              <a:rPr b="1" lang="en"/>
              <a:t>symbolic representation</a:t>
            </a:r>
            <a:r>
              <a:rPr lang="en"/>
              <a:t> of the sum of information about a product or service (in marketing terms, the "brand")</a:t>
            </a:r>
          </a:p>
          <a:p>
            <a:pPr indent="-419100" lvl="0" marL="457200">
              <a:spcBef>
                <a:spcPts val="0"/>
              </a:spcBef>
              <a:spcAft>
                <a:spcPts val="0"/>
              </a:spcAft>
              <a:buSzPts val="3000"/>
              <a:buChar char="◎"/>
            </a:pPr>
            <a:r>
              <a:rPr lang="en"/>
              <a:t>It points to a unique single source, but it can signal </a:t>
            </a:r>
            <a:r>
              <a:rPr b="1" lang="en"/>
              <a:t>many types of relationships</a:t>
            </a:r>
          </a:p>
          <a:p>
            <a:pPr indent="-419100" lvl="0" marL="457200">
              <a:spcBef>
                <a:spcPts val="0"/>
              </a:spcBef>
              <a:spcAft>
                <a:spcPts val="0"/>
              </a:spcAft>
              <a:buSzPts val="3000"/>
              <a:buChar char="◎"/>
            </a:pPr>
            <a:r>
              <a:rPr lang="en"/>
              <a:t>The law only prohibits a situation where there is </a:t>
            </a:r>
            <a:r>
              <a:rPr b="1" lang="en"/>
              <a:t>confusion </a:t>
            </a:r>
            <a:r>
              <a:rPr lang="en"/>
              <a:t>about the relationship being signaled</a:t>
            </a:r>
          </a:p>
          <a:p>
            <a:pPr indent="-419100" lvl="0" marL="457200">
              <a:spcBef>
                <a:spcPts val="0"/>
              </a:spcBef>
              <a:buSzPts val="3000"/>
              <a:buChar char="◎"/>
            </a:pPr>
            <a:r>
              <a:rPr lang="en"/>
              <a:t>(It is not the same thing as "attribution" contemplated in open source licenses)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p:nvPr/>
        </p:nvSpPr>
        <p:spPr>
          <a:xfrm>
            <a:off x="4860600" y="1212825"/>
            <a:ext cx="2470200" cy="2470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3" name="Shape 303"/>
          <p:cNvSpPr txBox="1"/>
          <p:nvPr>
            <p:ph idx="4294967295" type="ctrTitle"/>
          </p:nvPr>
        </p:nvSpPr>
        <p:spPr>
          <a:xfrm>
            <a:off x="311375" y="1882525"/>
            <a:ext cx="4549200" cy="1546500"/>
          </a:xfrm>
          <a:prstGeom prst="rect">
            <a:avLst/>
          </a:prstGeom>
        </p:spPr>
        <p:txBody>
          <a:bodyPr anchorCtr="0" anchor="b" bIns="91425" lIns="91425" rIns="91425" wrap="square" tIns="91425">
            <a:noAutofit/>
          </a:bodyPr>
          <a:lstStyle/>
          <a:p>
            <a:pPr indent="0" lvl="0" marL="0" rtl="0" algn="r">
              <a:spcBef>
                <a:spcPts val="0"/>
              </a:spcBef>
              <a:buNone/>
            </a:pPr>
            <a:r>
              <a:rPr b="1" lang="en" sz="5800"/>
              <a:t>Trademarks and Community</a:t>
            </a:r>
          </a:p>
        </p:txBody>
      </p:sp>
      <p:sp>
        <p:nvSpPr>
          <p:cNvPr id="304" name="Shape 304"/>
          <p:cNvSpPr txBox="1"/>
          <p:nvPr>
            <p:ph idx="4294967295" type="subTitle"/>
          </p:nvPr>
        </p:nvSpPr>
        <p:spPr>
          <a:xfrm>
            <a:off x="533400" y="3405753"/>
            <a:ext cx="4616100" cy="2728500"/>
          </a:xfrm>
          <a:prstGeom prst="rect">
            <a:avLst/>
          </a:prstGeom>
        </p:spPr>
        <p:txBody>
          <a:bodyPr anchorCtr="0" anchor="t" bIns="91425" lIns="91425" rIns="91425" wrap="square" tIns="91425">
            <a:noAutofit/>
          </a:bodyPr>
          <a:lstStyle/>
          <a:p>
            <a:pPr indent="0" lvl="0" marL="0" rtl="0" algn="r">
              <a:spcBef>
                <a:spcPts val="0"/>
              </a:spcBef>
              <a:buNone/>
            </a:pPr>
            <a:r>
              <a:rPr lang="en"/>
              <a:t>Community engagement drives </a:t>
            </a:r>
            <a:r>
              <a:rPr b="1" lang="en"/>
              <a:t>different behavior</a:t>
            </a:r>
          </a:p>
        </p:txBody>
      </p:sp>
      <p:cxnSp>
        <p:nvCxnSpPr>
          <p:cNvPr id="305" name="Shape 305"/>
          <p:cNvCxnSpPr/>
          <p:nvPr/>
        </p:nvCxnSpPr>
        <p:spPr>
          <a:xfrm flipH="1" rot="10800000">
            <a:off x="6282450" y="705375"/>
            <a:ext cx="121500" cy="518700"/>
          </a:xfrm>
          <a:prstGeom prst="straightConnector1">
            <a:avLst/>
          </a:prstGeom>
          <a:noFill/>
          <a:ln cap="flat" cmpd="sng" w="9525">
            <a:solidFill>
              <a:srgbClr val="CFD8DC"/>
            </a:solidFill>
            <a:prstDash val="solid"/>
            <a:round/>
            <a:headEnd len="lg" w="lg" type="none"/>
            <a:tailEnd len="lg" w="lg" type="none"/>
          </a:ln>
        </p:spPr>
      </p:cxnSp>
      <p:cxnSp>
        <p:nvCxnSpPr>
          <p:cNvPr id="306" name="Shape 306"/>
          <p:cNvCxnSpPr/>
          <p:nvPr/>
        </p:nvCxnSpPr>
        <p:spPr>
          <a:xfrm flipH="1">
            <a:off x="7133575" y="1483475"/>
            <a:ext cx="332400" cy="267600"/>
          </a:xfrm>
          <a:prstGeom prst="straightConnector1">
            <a:avLst/>
          </a:prstGeom>
          <a:noFill/>
          <a:ln cap="flat" cmpd="sng" w="9525">
            <a:solidFill>
              <a:srgbClr val="CFD8DC"/>
            </a:solidFill>
            <a:prstDash val="solid"/>
            <a:round/>
            <a:headEnd len="lg" w="lg" type="none"/>
            <a:tailEnd len="lg" w="lg" type="none"/>
          </a:ln>
        </p:spPr>
      </p:cxnSp>
      <p:cxnSp>
        <p:nvCxnSpPr>
          <p:cNvPr id="307" name="Shape 307"/>
          <p:cNvCxnSpPr>
            <a:endCxn id="302" idx="6"/>
          </p:cNvCxnSpPr>
          <p:nvPr/>
        </p:nvCxnSpPr>
        <p:spPr>
          <a:xfrm flipH="1">
            <a:off x="7330800" y="2440125"/>
            <a:ext cx="1124100" cy="7800"/>
          </a:xfrm>
          <a:prstGeom prst="straightConnector1">
            <a:avLst/>
          </a:prstGeom>
          <a:noFill/>
          <a:ln cap="flat" cmpd="sng" w="9525">
            <a:solidFill>
              <a:srgbClr val="CFD8DC"/>
            </a:solidFill>
            <a:prstDash val="solid"/>
            <a:round/>
            <a:headEnd len="lg" w="lg" type="none"/>
            <a:tailEnd len="lg" w="lg" type="none"/>
          </a:ln>
        </p:spPr>
      </p:cxnSp>
      <p:sp>
        <p:nvSpPr>
          <p:cNvPr id="308" name="Shape 308"/>
          <p:cNvSpPr/>
          <p:nvPr/>
        </p:nvSpPr>
        <p:spPr>
          <a:xfrm>
            <a:off x="5057825" y="1410050"/>
            <a:ext cx="2075700" cy="20757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nvGrpSpPr>
          <p:cNvPr id="309" name="Shape 309"/>
          <p:cNvGrpSpPr/>
          <p:nvPr/>
        </p:nvGrpSpPr>
        <p:grpSpPr>
          <a:xfrm>
            <a:off x="5362193" y="1744267"/>
            <a:ext cx="1467015" cy="1407312"/>
            <a:chOff x="5233525" y="4954450"/>
            <a:chExt cx="538275" cy="516350"/>
          </a:xfrm>
        </p:grpSpPr>
        <p:sp>
          <p:nvSpPr>
            <p:cNvPr id="310" name="Shape 310"/>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1" name="Shape 311"/>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2" name="Shape 312"/>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3" name="Shape 313"/>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4" name="Shape 314"/>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5" name="Shape 315"/>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6" name="Shape 316"/>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7" name="Shape 317"/>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8" name="Shape 318"/>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19" name="Shape 319"/>
            <p:cNvSpPr/>
            <p:nvPr/>
          </p:nvSpPr>
          <p:spPr>
            <a:xfrm>
              <a:off x="5497775" y="5299675"/>
              <a:ext cx="4900" cy="126675"/>
            </a:xfrm>
            <a:custGeom>
              <a:pathLst>
                <a:path extrusionOk="0" fill="none" h="5067" w="196">
                  <a:moveTo>
                    <a:pt x="0" y="5067"/>
                  </a:moveTo>
                  <a:lnTo>
                    <a:pt x="195"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320" name="Shape 320"/>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Trademarks and the Community</a:t>
            </a:r>
          </a:p>
        </p:txBody>
      </p:sp>
      <p:sp>
        <p:nvSpPr>
          <p:cNvPr id="326" name="Shape 326"/>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The trademark is the project’s most valuable (and perhaps only) asset</a:t>
            </a:r>
          </a:p>
          <a:p>
            <a:pPr indent="-419100" lvl="0" marL="457200" rtl="0">
              <a:spcBef>
                <a:spcPts val="0"/>
              </a:spcBef>
              <a:spcAft>
                <a:spcPts val="1000"/>
              </a:spcAft>
              <a:buSzPts val="3000"/>
              <a:buChar char="◎"/>
            </a:pPr>
            <a:r>
              <a:rPr lang="en"/>
              <a:t>It carries a heavy load -- </a:t>
            </a:r>
          </a:p>
          <a:p>
            <a:pPr indent="-419100" lvl="1" marL="914400" rtl="0">
              <a:spcBef>
                <a:spcPts val="0"/>
              </a:spcBef>
              <a:spcAft>
                <a:spcPts val="1000"/>
              </a:spcAft>
              <a:buSzPts val="3000"/>
              <a:buChar char="○"/>
            </a:pPr>
            <a:r>
              <a:rPr lang="en" sz="3000"/>
              <a:t>The name of the project</a:t>
            </a:r>
          </a:p>
          <a:p>
            <a:pPr indent="-419100" lvl="1" marL="914400" rtl="0">
              <a:spcBef>
                <a:spcPts val="0"/>
              </a:spcBef>
              <a:spcAft>
                <a:spcPts val="1000"/>
              </a:spcAft>
              <a:buSzPts val="3000"/>
              <a:buChar char="○"/>
            </a:pPr>
            <a:r>
              <a:rPr lang="en" sz="3000"/>
              <a:t>The name of the community</a:t>
            </a:r>
          </a:p>
          <a:p>
            <a:pPr indent="-419100" lvl="1" marL="914400" rtl="0">
              <a:spcBef>
                <a:spcPts val="0"/>
              </a:spcBef>
              <a:spcAft>
                <a:spcPts val="1000"/>
              </a:spcAft>
              <a:buSzPts val="3000"/>
              <a:buChar char="○"/>
            </a:pPr>
            <a:r>
              <a:rPr lang="en" sz="3000"/>
              <a:t>The individual contributors’ sense of belonging and ownership</a:t>
            </a:r>
          </a:p>
          <a:p>
            <a:pPr indent="0" lvl="0" marL="457200" rtl="0">
              <a:spcBef>
                <a:spcPts val="0"/>
              </a:spcBef>
              <a:spcAft>
                <a:spcPts val="10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idx="1" type="body"/>
          </p:nvPr>
        </p:nvSpPr>
        <p:spPr>
          <a:xfrm>
            <a:off x="1215300" y="2501400"/>
            <a:ext cx="6713400" cy="36402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3000"/>
              <a:t>“I … do not want to have ‘Linux’ as a name associated with unacceptable … behaviour, and it’s important that ‘Linux’ doesn't get a name of </a:t>
            </a:r>
            <a:r>
              <a:rPr b="1" lang="en" sz="3000">
                <a:solidFill>
                  <a:srgbClr val="0091EA"/>
                </a:solidFill>
              </a:rPr>
              <a:t>being associated with scams, cybersquatting, etc </a:t>
            </a:r>
            <a:r>
              <a:rPr lang="en" sz="3000"/>
              <a:t>etc.”</a:t>
            </a:r>
          </a:p>
          <a:p>
            <a:pPr indent="0" lvl="0" marL="0" rtl="0">
              <a:spcBef>
                <a:spcPts val="0"/>
              </a:spcBef>
              <a:buNone/>
            </a:pPr>
            <a:r>
              <a:rPr lang="en" sz="3000"/>
              <a:t>—Linus Torvalds, </a:t>
            </a:r>
            <a:r>
              <a:rPr lang="en" sz="3000">
                <a:solidFill>
                  <a:schemeClr val="accent1"/>
                </a:solidFill>
                <a:hlinkClick r:id="rId3"/>
              </a:rPr>
              <a:t>Jan. 19, 2000</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Trademarks and the Community</a:t>
            </a:r>
          </a:p>
        </p:txBody>
      </p:sp>
      <p:sp>
        <p:nvSpPr>
          <p:cNvPr id="337" name="Shape 337"/>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lang="en"/>
              <a:t>No open source license in use grants a trademark license</a:t>
            </a:r>
          </a:p>
          <a:p>
            <a:pPr indent="0" lvl="0" marL="0" rtl="0">
              <a:spcBef>
                <a:spcPts val="0"/>
              </a:spcBef>
              <a:spcAft>
                <a:spcPts val="1000"/>
              </a:spcAft>
              <a:buNone/>
            </a:pPr>
            <a:r>
              <a:rPr i="1" lang="en"/>
              <a:t>BUT</a:t>
            </a:r>
          </a:p>
          <a:p>
            <a:pPr indent="-419100" lvl="0" marL="457200" rtl="0">
              <a:spcBef>
                <a:spcPts val="0"/>
              </a:spcBef>
              <a:spcAft>
                <a:spcPts val="1000"/>
              </a:spcAft>
              <a:buSzPts val="3000"/>
              <a:buChar char="◎"/>
            </a:pPr>
            <a:r>
              <a:rPr lang="en"/>
              <a:t>The ethos of sharing carries through to how the project manages its trademarks</a:t>
            </a:r>
          </a:p>
          <a:p>
            <a:pPr indent="-419100" lvl="0" marL="457200" rtl="0">
              <a:spcBef>
                <a:spcPts val="0"/>
              </a:spcBef>
              <a:spcAft>
                <a:spcPts val="1000"/>
              </a:spcAft>
              <a:buSzPts val="3000"/>
              <a:buChar char="◎"/>
            </a:pPr>
            <a:r>
              <a:rPr lang="en"/>
              <a:t>All while the open source project has the same challenges as a commercial company </a:t>
            </a:r>
          </a:p>
          <a:p>
            <a:pPr indent="0" lvl="0" marL="0" rtl="0">
              <a:spcBef>
                <a:spcPts val="0"/>
              </a:spcBef>
              <a:spcAft>
                <a:spcPts val="1000"/>
              </a:spcAft>
              <a:buNone/>
            </a:pPr>
            <a:r>
              <a:t/>
            </a:r>
            <a:endParaRPr/>
          </a:p>
          <a:p>
            <a:pPr indent="0" lvl="0" marL="0" rtl="0">
              <a:spcBef>
                <a:spcPts val="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Trademark Ownership</a:t>
            </a:r>
          </a:p>
        </p:txBody>
      </p:sp>
      <p:sp>
        <p:nvSpPr>
          <p:cNvPr id="343" name="Shape 343"/>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1000"/>
              </a:spcAft>
              <a:buSzPts val="3000"/>
              <a:buChar char="◎"/>
            </a:pPr>
            <a:r>
              <a:rPr lang="en"/>
              <a:t>Who owns the open source trademark, i.e., who can register it?</a:t>
            </a:r>
          </a:p>
          <a:p>
            <a:pPr indent="-419100" lvl="1" marL="914400" marR="0" rtl="0" algn="l">
              <a:lnSpc>
                <a:spcPct val="100000"/>
              </a:lnSpc>
              <a:spcBef>
                <a:spcPts val="0"/>
              </a:spcBef>
              <a:spcAft>
                <a:spcPts val="0"/>
              </a:spcAft>
              <a:buSzPts val="3000"/>
              <a:buChar char="○"/>
            </a:pPr>
            <a:r>
              <a:rPr lang="en" sz="3000"/>
              <a:t>Individual</a:t>
            </a:r>
          </a:p>
          <a:p>
            <a:pPr indent="-419100" lvl="1" marL="914400" marR="0" rtl="0" algn="l">
              <a:lnSpc>
                <a:spcPct val="100000"/>
              </a:lnSpc>
              <a:spcBef>
                <a:spcPts val="0"/>
              </a:spcBef>
              <a:spcAft>
                <a:spcPts val="0"/>
              </a:spcAft>
              <a:buSzPts val="3000"/>
              <a:buChar char="○"/>
            </a:pPr>
            <a:r>
              <a:rPr lang="en" sz="3000"/>
              <a:t>A recognized type of legal entity but not formally formed, e.g., partnership</a:t>
            </a:r>
          </a:p>
          <a:p>
            <a:pPr indent="-419100" lvl="1" marL="914400" marR="0" rtl="0" algn="l">
              <a:lnSpc>
                <a:spcPct val="100000"/>
              </a:lnSpc>
              <a:spcBef>
                <a:spcPts val="0"/>
              </a:spcBef>
              <a:spcAft>
                <a:spcPts val="0"/>
              </a:spcAft>
              <a:buSzPts val="3000"/>
              <a:buChar char="○"/>
            </a:pPr>
            <a:r>
              <a:rPr lang="en" sz="3000"/>
              <a:t>Non-profit foundation</a:t>
            </a:r>
          </a:p>
          <a:p>
            <a:pPr indent="-419100" lvl="1" marL="914400" marR="0" rtl="0" algn="l">
              <a:lnSpc>
                <a:spcPct val="100000"/>
              </a:lnSpc>
              <a:spcBef>
                <a:spcPts val="0"/>
              </a:spcBef>
              <a:spcAft>
                <a:spcPts val="0"/>
              </a:spcAft>
              <a:buSzPts val="3000"/>
              <a:buChar char="○"/>
            </a:pPr>
            <a:r>
              <a:rPr lang="en" sz="3000"/>
              <a:t>Corporation or benevolent custodian</a:t>
            </a:r>
          </a:p>
          <a:p>
            <a:pPr indent="-419100" lvl="1" marL="914400" marR="0" rtl="0" algn="l">
              <a:lnSpc>
                <a:spcPct val="100000"/>
              </a:lnSpc>
              <a:spcBef>
                <a:spcPts val="0"/>
              </a:spcBef>
              <a:spcAft>
                <a:spcPts val="0"/>
              </a:spcAft>
              <a:buSzPts val="3000"/>
              <a:buChar char="○"/>
            </a:pPr>
            <a:r>
              <a:rPr lang="en" sz="3000"/>
              <a:t>Fiscal sponsorship</a:t>
            </a:r>
          </a:p>
          <a:p>
            <a:pPr indent="0" lvl="0" marL="0" marR="0" rtl="0" algn="l">
              <a:lnSpc>
                <a:spcPct val="100000"/>
              </a:lnSpc>
              <a:spcBef>
                <a:spcPts val="600"/>
              </a:spcBef>
              <a:spcAft>
                <a:spcPts val="0"/>
              </a:spcAft>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1317025" y="1453525"/>
            <a:ext cx="7024200" cy="978900"/>
          </a:xfrm>
          <a:prstGeom prst="rect">
            <a:avLst/>
          </a:prstGeom>
        </p:spPr>
        <p:txBody>
          <a:bodyPr anchorCtr="0" anchor="b" bIns="91425" lIns="91425" rIns="91425" wrap="square" tIns="91425">
            <a:noAutofit/>
          </a:bodyPr>
          <a:lstStyle/>
          <a:p>
            <a:pPr indent="0" lvl="0" marL="0" rtl="0">
              <a:spcBef>
                <a:spcPts val="0"/>
              </a:spcBef>
              <a:buNone/>
            </a:pPr>
            <a:r>
              <a:rPr lang="en"/>
              <a:t>Open Source Is Sharing</a:t>
            </a:r>
          </a:p>
        </p:txBody>
      </p:sp>
      <p:sp>
        <p:nvSpPr>
          <p:cNvPr id="78" name="Shape 78"/>
          <p:cNvSpPr txBox="1"/>
          <p:nvPr/>
        </p:nvSpPr>
        <p:spPr>
          <a:xfrm>
            <a:off x="812875" y="3678650"/>
            <a:ext cx="8032500" cy="1755900"/>
          </a:xfrm>
          <a:prstGeom prst="rect">
            <a:avLst/>
          </a:prstGeom>
          <a:noFill/>
          <a:ln>
            <a:noFill/>
          </a:ln>
        </p:spPr>
        <p:txBody>
          <a:bodyPr anchorCtr="0" anchor="ctr" bIns="91425" lIns="91425" rIns="91425" wrap="square" tIns="91425">
            <a:noAutofit/>
          </a:bodyPr>
          <a:lstStyle/>
          <a:p>
            <a:pPr indent="-419100" lvl="0" marL="457200" rtl="0">
              <a:lnSpc>
                <a:spcPct val="115000"/>
              </a:lnSpc>
              <a:spcBef>
                <a:spcPts val="600"/>
              </a:spcBef>
              <a:spcAft>
                <a:spcPts val="1000"/>
              </a:spcAft>
              <a:buClr>
                <a:srgbClr val="CFD8DC"/>
              </a:buClr>
              <a:buSzPts val="3000"/>
              <a:buFont typeface="Source Sans Pro"/>
              <a:buChar char="◎"/>
            </a:pPr>
            <a:r>
              <a:rPr lang="en" sz="3000">
                <a:solidFill>
                  <a:srgbClr val="263238"/>
                </a:solidFill>
                <a:latin typeface="Source Sans Pro"/>
                <a:ea typeface="Source Sans Pro"/>
                <a:cs typeface="Source Sans Pro"/>
                <a:sym typeface="Source Sans Pro"/>
              </a:rPr>
              <a:t>Open Source Ethos = Culture Of Sharing</a:t>
            </a:r>
          </a:p>
          <a:p>
            <a:pPr indent="-419100" lvl="0" marL="457200" rtl="0">
              <a:lnSpc>
                <a:spcPct val="115000"/>
              </a:lnSpc>
              <a:spcBef>
                <a:spcPts val="600"/>
              </a:spcBef>
              <a:spcAft>
                <a:spcPts val="1000"/>
              </a:spcAft>
              <a:buClr>
                <a:srgbClr val="CFD8DC"/>
              </a:buClr>
              <a:buSzPts val="3000"/>
              <a:buFont typeface="Source Sans Pro"/>
              <a:buChar char="◎"/>
            </a:pPr>
            <a:r>
              <a:rPr lang="en" sz="3000">
                <a:solidFill>
                  <a:srgbClr val="263238"/>
                </a:solidFill>
                <a:latin typeface="Source Sans Pro"/>
                <a:ea typeface="Source Sans Pro"/>
                <a:cs typeface="Source Sans Pro"/>
                <a:sym typeface="Source Sans Pro"/>
              </a:rPr>
              <a:t>Open Source Clients Are Different</a:t>
            </a:r>
          </a:p>
          <a:p>
            <a:pPr indent="-419100" lvl="0" marL="457200" rtl="0">
              <a:lnSpc>
                <a:spcPct val="115000"/>
              </a:lnSpc>
              <a:spcBef>
                <a:spcPts val="600"/>
              </a:spcBef>
              <a:spcAft>
                <a:spcPts val="1000"/>
              </a:spcAft>
              <a:buClr>
                <a:srgbClr val="CFD8DC"/>
              </a:buClr>
              <a:buSzPts val="3000"/>
              <a:buFont typeface="Source Sans Pro"/>
              <a:buChar char="◎"/>
            </a:pPr>
            <a:r>
              <a:rPr lang="en" sz="3000">
                <a:solidFill>
                  <a:srgbClr val="263238"/>
                </a:solidFill>
                <a:latin typeface="Source Sans Pro"/>
                <a:ea typeface="Source Sans Pro"/>
                <a:cs typeface="Source Sans Pro"/>
                <a:sym typeface="Source Sans Pro"/>
              </a:rPr>
              <a:t>Use Cases For Open Source Brands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Trademark Ownership</a:t>
            </a:r>
          </a:p>
        </p:txBody>
      </p:sp>
      <p:sp>
        <p:nvSpPr>
          <p:cNvPr id="349" name="Shape 349"/>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buSzPts val="3000"/>
              <a:buChar char="◎"/>
            </a:pPr>
            <a:r>
              <a:rPr lang="en"/>
              <a:t>Quality control</a:t>
            </a:r>
          </a:p>
          <a:p>
            <a:pPr indent="-419100" lvl="1" marL="914400" rtl="0">
              <a:spcBef>
                <a:spcPts val="0"/>
              </a:spcBef>
              <a:spcAft>
                <a:spcPts val="1000"/>
              </a:spcAft>
              <a:buSzPts val="3000"/>
              <a:buChar char="○"/>
            </a:pPr>
            <a:r>
              <a:rPr lang="en" sz="3000"/>
              <a:t>There is a canonical (i.e., “single”) source, just like any product developed in more traditional ways</a:t>
            </a:r>
          </a:p>
          <a:p>
            <a:pPr indent="-419100" lvl="1" marL="914400" marR="0" rtl="0" algn="l">
              <a:lnSpc>
                <a:spcPct val="100000"/>
              </a:lnSpc>
              <a:spcBef>
                <a:spcPts val="0"/>
              </a:spcBef>
              <a:spcAft>
                <a:spcPts val="0"/>
              </a:spcAft>
              <a:buSzPts val="3000"/>
              <a:buChar char="○"/>
            </a:pPr>
            <a:r>
              <a:rPr lang="en" sz="3000"/>
              <a:t>The quality of the product is highly controlled</a:t>
            </a:r>
          </a:p>
          <a:p>
            <a:pPr indent="0" lvl="0" marL="0" marR="0" rtl="0" algn="l">
              <a:lnSpc>
                <a:spcPct val="100000"/>
              </a:lnSpc>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Shape 354"/>
          <p:cNvPicPr preferRelativeResize="0"/>
          <p:nvPr/>
        </p:nvPicPr>
        <p:blipFill>
          <a:blip r:embed="rId3">
            <a:alphaModFix/>
          </a:blip>
          <a:stretch>
            <a:fillRect/>
          </a:stretch>
        </p:blipFill>
        <p:spPr>
          <a:xfrm>
            <a:off x="-227460" y="620650"/>
            <a:ext cx="9598919" cy="5260950"/>
          </a:xfrm>
          <a:prstGeom prst="rect">
            <a:avLst/>
          </a:prstGeom>
          <a:noFill/>
          <a:ln>
            <a:noFill/>
          </a:ln>
        </p:spPr>
      </p:pic>
      <p:sp>
        <p:nvSpPr>
          <p:cNvPr id="355" name="Shape 355"/>
          <p:cNvSpPr txBox="1"/>
          <p:nvPr/>
        </p:nvSpPr>
        <p:spPr>
          <a:xfrm>
            <a:off x="-1082550" y="2692478"/>
            <a:ext cx="11309100" cy="1117200"/>
          </a:xfrm>
          <a:prstGeom prst="rect">
            <a:avLst/>
          </a:prstGeom>
          <a:solidFill>
            <a:srgbClr val="E5E7DE">
              <a:alpha val="66150"/>
            </a:srgbClr>
          </a:solidFill>
          <a:ln>
            <a:noFill/>
          </a:ln>
        </p:spPr>
        <p:txBody>
          <a:bodyPr anchorCtr="0" anchor="ctr" bIns="91425" lIns="91425" rIns="91425" wrap="square" tIns="91425">
            <a:noAutofit/>
          </a:bodyPr>
          <a:lstStyle/>
          <a:p>
            <a:pPr indent="0" lvl="0" marL="0" rtl="0" algn="ctr">
              <a:spcBef>
                <a:spcPts val="0"/>
              </a:spcBef>
              <a:buNone/>
            </a:pPr>
            <a:r>
              <a:rPr lang="en" sz="3600">
                <a:solidFill>
                  <a:srgbClr val="0B3536"/>
                </a:solidFill>
                <a:latin typeface="Arvo"/>
                <a:ea typeface="Arvo"/>
                <a:cs typeface="Arvo"/>
                <a:sym typeface="Arvo"/>
              </a:rPr>
              <a:t>...getting  FireFox on Debian Linux</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id="360" name="Shape 360"/>
          <p:cNvPicPr preferRelativeResize="0"/>
          <p:nvPr/>
        </p:nvPicPr>
        <p:blipFill>
          <a:blip r:embed="rId3">
            <a:alphaModFix/>
          </a:blip>
          <a:stretch>
            <a:fillRect/>
          </a:stretch>
        </p:blipFill>
        <p:spPr>
          <a:xfrm>
            <a:off x="-213125" y="1226027"/>
            <a:ext cx="9570250" cy="3148625"/>
          </a:xfrm>
          <a:prstGeom prst="rect">
            <a:avLst/>
          </a:prstGeom>
          <a:noFill/>
          <a:ln>
            <a:noFill/>
          </a:ln>
        </p:spPr>
      </p:pic>
      <p:sp>
        <p:nvSpPr>
          <p:cNvPr id="361" name="Shape 361"/>
          <p:cNvSpPr txBox="1"/>
          <p:nvPr/>
        </p:nvSpPr>
        <p:spPr>
          <a:xfrm>
            <a:off x="2731600" y="6173750"/>
            <a:ext cx="6313800" cy="5997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200" u="sng">
                <a:solidFill>
                  <a:srgbClr val="0097A7"/>
                </a:solidFill>
                <a:latin typeface="Montserrat"/>
                <a:ea typeface="Montserrat"/>
                <a:cs typeface="Montserrat"/>
                <a:sym typeface="Montserrat"/>
                <a:hlinkClick r:id="rId4"/>
              </a:rPr>
              <a:t>https://wiki.debian.org/Iceweasel#How_to_install_iceweasel_.28Firefox.29</a:t>
            </a:r>
            <a:r>
              <a:rPr lang="en" sz="1200">
                <a:solidFill>
                  <a:schemeClr val="dk1"/>
                </a:solidFill>
                <a:latin typeface="Montserrat"/>
                <a:ea typeface="Montserrat"/>
                <a:cs typeface="Montserrat"/>
                <a:sym typeface="Montserrat"/>
              </a:rPr>
              <a:t> </a:t>
            </a:r>
          </a:p>
          <a:p>
            <a:pPr indent="0" lvl="0" mar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p:nvPr/>
        </p:nvSpPr>
        <p:spPr>
          <a:xfrm>
            <a:off x="4860600" y="1212825"/>
            <a:ext cx="2470200" cy="2470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7" name="Shape 367"/>
          <p:cNvSpPr txBox="1"/>
          <p:nvPr>
            <p:ph idx="4294967295" type="ctrTitle"/>
          </p:nvPr>
        </p:nvSpPr>
        <p:spPr>
          <a:xfrm>
            <a:off x="533400" y="1882525"/>
            <a:ext cx="4327200" cy="1546500"/>
          </a:xfrm>
          <a:prstGeom prst="rect">
            <a:avLst/>
          </a:prstGeom>
        </p:spPr>
        <p:txBody>
          <a:bodyPr anchorCtr="0" anchor="b" bIns="91425" lIns="91425" rIns="91425" wrap="square" tIns="91425">
            <a:noAutofit/>
          </a:bodyPr>
          <a:lstStyle/>
          <a:p>
            <a:pPr indent="0" lvl="0" marL="0" rtl="0" algn="r">
              <a:spcBef>
                <a:spcPts val="0"/>
              </a:spcBef>
              <a:buNone/>
            </a:pPr>
            <a:r>
              <a:rPr b="1" lang="en" sz="5200"/>
              <a:t>Trademark Enforcement</a:t>
            </a:r>
          </a:p>
        </p:txBody>
      </p:sp>
      <p:sp>
        <p:nvSpPr>
          <p:cNvPr id="368" name="Shape 368"/>
          <p:cNvSpPr txBox="1"/>
          <p:nvPr>
            <p:ph idx="4294967295" type="subTitle"/>
          </p:nvPr>
        </p:nvSpPr>
        <p:spPr>
          <a:xfrm>
            <a:off x="533400" y="3405753"/>
            <a:ext cx="4616100" cy="2728500"/>
          </a:xfrm>
          <a:prstGeom prst="rect">
            <a:avLst/>
          </a:prstGeom>
        </p:spPr>
        <p:txBody>
          <a:bodyPr anchorCtr="0" anchor="t" bIns="91425" lIns="91425" rIns="91425" wrap="square" tIns="91425">
            <a:noAutofit/>
          </a:bodyPr>
          <a:lstStyle/>
          <a:p>
            <a:pPr indent="0" lvl="0" marL="0" rtl="0" algn="r">
              <a:spcBef>
                <a:spcPts val="0"/>
              </a:spcBef>
              <a:buNone/>
            </a:pPr>
            <a:r>
              <a:rPr lang="en"/>
              <a:t>When to enforce is </a:t>
            </a:r>
            <a:r>
              <a:rPr b="1" lang="en"/>
              <a:t>malleable</a:t>
            </a:r>
            <a:r>
              <a:rPr lang="en"/>
              <a:t>, and requires a </a:t>
            </a:r>
            <a:r>
              <a:rPr b="1" lang="en"/>
              <a:t>delicate touch</a:t>
            </a:r>
          </a:p>
        </p:txBody>
      </p:sp>
      <p:cxnSp>
        <p:nvCxnSpPr>
          <p:cNvPr id="369" name="Shape 369"/>
          <p:cNvCxnSpPr/>
          <p:nvPr/>
        </p:nvCxnSpPr>
        <p:spPr>
          <a:xfrm flipH="1" rot="10800000">
            <a:off x="6282450" y="705375"/>
            <a:ext cx="121500" cy="518700"/>
          </a:xfrm>
          <a:prstGeom prst="straightConnector1">
            <a:avLst/>
          </a:prstGeom>
          <a:noFill/>
          <a:ln cap="flat" cmpd="sng" w="9525">
            <a:solidFill>
              <a:srgbClr val="CFD8DC"/>
            </a:solidFill>
            <a:prstDash val="solid"/>
            <a:round/>
            <a:headEnd len="lg" w="lg" type="none"/>
            <a:tailEnd len="lg" w="lg" type="none"/>
          </a:ln>
        </p:spPr>
      </p:cxnSp>
      <p:cxnSp>
        <p:nvCxnSpPr>
          <p:cNvPr id="370" name="Shape 370"/>
          <p:cNvCxnSpPr/>
          <p:nvPr/>
        </p:nvCxnSpPr>
        <p:spPr>
          <a:xfrm flipH="1">
            <a:off x="7133575" y="1483475"/>
            <a:ext cx="332400" cy="267600"/>
          </a:xfrm>
          <a:prstGeom prst="straightConnector1">
            <a:avLst/>
          </a:prstGeom>
          <a:noFill/>
          <a:ln cap="flat" cmpd="sng" w="9525">
            <a:solidFill>
              <a:srgbClr val="CFD8DC"/>
            </a:solidFill>
            <a:prstDash val="solid"/>
            <a:round/>
            <a:headEnd len="lg" w="lg" type="none"/>
            <a:tailEnd len="lg" w="lg" type="none"/>
          </a:ln>
        </p:spPr>
      </p:cxnSp>
      <p:cxnSp>
        <p:nvCxnSpPr>
          <p:cNvPr id="371" name="Shape 371"/>
          <p:cNvCxnSpPr>
            <a:endCxn id="366" idx="6"/>
          </p:cNvCxnSpPr>
          <p:nvPr/>
        </p:nvCxnSpPr>
        <p:spPr>
          <a:xfrm flipH="1">
            <a:off x="7330800" y="2440125"/>
            <a:ext cx="1124100" cy="7800"/>
          </a:xfrm>
          <a:prstGeom prst="straightConnector1">
            <a:avLst/>
          </a:prstGeom>
          <a:noFill/>
          <a:ln cap="flat" cmpd="sng" w="9525">
            <a:solidFill>
              <a:srgbClr val="CFD8DC"/>
            </a:solidFill>
            <a:prstDash val="solid"/>
            <a:round/>
            <a:headEnd len="lg" w="lg" type="none"/>
            <a:tailEnd len="lg" w="lg" type="none"/>
          </a:ln>
        </p:spPr>
      </p:cxnSp>
      <p:sp>
        <p:nvSpPr>
          <p:cNvPr id="372" name="Shape 372"/>
          <p:cNvSpPr/>
          <p:nvPr/>
        </p:nvSpPr>
        <p:spPr>
          <a:xfrm>
            <a:off x="5057825" y="1410050"/>
            <a:ext cx="2075700" cy="20757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3" name="Shape 373"/>
          <p:cNvSpPr/>
          <p:nvPr/>
        </p:nvSpPr>
        <p:spPr>
          <a:xfrm>
            <a:off x="5357175" y="1662526"/>
            <a:ext cx="1477044" cy="1290831"/>
          </a:xfrm>
          <a:custGeom>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Trademark Guidelines</a:t>
            </a:r>
          </a:p>
        </p:txBody>
      </p:sp>
      <p:sp>
        <p:nvSpPr>
          <p:cNvPr id="379" name="Shape 379"/>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1000"/>
              </a:spcAft>
              <a:buSzPts val="3000"/>
              <a:buChar char="◎"/>
            </a:pPr>
            <a:r>
              <a:rPr lang="en"/>
              <a:t>Open source project guidelines will often grant licenses, especially for promotional goods</a:t>
            </a:r>
          </a:p>
          <a:p>
            <a:pPr indent="-419100" lvl="0" marL="457200" marR="0" rtl="0" algn="l">
              <a:lnSpc>
                <a:spcPct val="100000"/>
              </a:lnSpc>
              <a:spcBef>
                <a:spcPts val="0"/>
              </a:spcBef>
              <a:spcAft>
                <a:spcPts val="0"/>
              </a:spcAft>
              <a:buSzPts val="3000"/>
              <a:buChar char="◎"/>
            </a:pPr>
            <a:r>
              <a:rPr lang="en"/>
              <a:t>It will also describe lawful use for clarity</a:t>
            </a:r>
          </a:p>
          <a:p>
            <a:pPr indent="-419100" lvl="1" marL="914400" marR="0" rtl="0" algn="l">
              <a:lnSpc>
                <a:spcPct val="100000"/>
              </a:lnSpc>
              <a:spcBef>
                <a:spcPts val="0"/>
              </a:spcBef>
              <a:spcAft>
                <a:spcPts val="0"/>
              </a:spcAft>
              <a:buSzPts val="3000"/>
              <a:buChar char="○"/>
            </a:pPr>
            <a:r>
              <a:rPr lang="en" sz="3000"/>
              <a:t>Referential use</a:t>
            </a:r>
          </a:p>
          <a:p>
            <a:pPr indent="-419100" lvl="1" marL="914400" marR="0" rtl="0" algn="l">
              <a:lnSpc>
                <a:spcPct val="100000"/>
              </a:lnSpc>
              <a:spcBef>
                <a:spcPts val="0"/>
              </a:spcBef>
              <a:spcAft>
                <a:spcPts val="0"/>
              </a:spcAft>
              <a:buSzPts val="3000"/>
              <a:buChar char="○"/>
            </a:pPr>
            <a:r>
              <a:rPr lang="en" sz="3000"/>
              <a:t>Resale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pic>
        <p:nvPicPr>
          <p:cNvPr id="384" name="Shape 384"/>
          <p:cNvPicPr preferRelativeResize="0"/>
          <p:nvPr/>
        </p:nvPicPr>
        <p:blipFill>
          <a:blip r:embed="rId3">
            <a:alphaModFix/>
          </a:blip>
          <a:stretch>
            <a:fillRect/>
          </a:stretch>
        </p:blipFill>
        <p:spPr>
          <a:xfrm>
            <a:off x="152400" y="1425450"/>
            <a:ext cx="8839202" cy="40071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Trademark Enforcement</a:t>
            </a:r>
          </a:p>
        </p:txBody>
      </p:sp>
      <p:sp>
        <p:nvSpPr>
          <p:cNvPr id="390" name="Shape 390"/>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sz="3000"/>
              <a:t>The community is </a:t>
            </a:r>
            <a:r>
              <a:rPr lang="en"/>
              <a:t>often </a:t>
            </a:r>
            <a:r>
              <a:rPr b="1" lang="en"/>
              <a:t>highly engaged</a:t>
            </a:r>
            <a:r>
              <a:rPr lang="en"/>
              <a:t> in enforcement</a:t>
            </a:r>
          </a:p>
          <a:p>
            <a:pPr indent="-419100" lvl="0" marL="457200" marR="0" rtl="0" algn="l">
              <a:lnSpc>
                <a:spcPct val="100000"/>
              </a:lnSpc>
              <a:spcBef>
                <a:spcPts val="600"/>
              </a:spcBef>
              <a:spcAft>
                <a:spcPts val="1000"/>
              </a:spcAft>
              <a:buSzPts val="3000"/>
              <a:buChar char="◎"/>
            </a:pPr>
            <a:r>
              <a:rPr lang="en" sz="3000"/>
              <a:t>While there is a named owner, the community members are </a:t>
            </a:r>
            <a:r>
              <a:rPr b="1" lang="en" sz="3000"/>
              <a:t>equal stakeholders</a:t>
            </a:r>
          </a:p>
          <a:p>
            <a:pPr indent="-419100" lvl="0" marL="457200" marR="0" rtl="0" algn="l">
              <a:lnSpc>
                <a:spcPct val="100000"/>
              </a:lnSpc>
              <a:spcBef>
                <a:spcPts val="0"/>
              </a:spcBef>
              <a:spcAft>
                <a:spcPts val="0"/>
              </a:spcAft>
              <a:buSzPts val="3000"/>
              <a:buChar char="◎"/>
            </a:pPr>
            <a:r>
              <a:rPr lang="en"/>
              <a:t>Because of the sharing culture, enforcement has to be approached </a:t>
            </a:r>
            <a:r>
              <a:rPr b="1" lang="en"/>
              <a:t>delicately</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p:nvPr/>
        </p:nvSpPr>
        <p:spPr>
          <a:xfrm>
            <a:off x="4860600" y="1212825"/>
            <a:ext cx="2470200" cy="2470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96" name="Shape 396"/>
          <p:cNvSpPr txBox="1"/>
          <p:nvPr>
            <p:ph idx="4294967295" type="ctrTitle"/>
          </p:nvPr>
        </p:nvSpPr>
        <p:spPr>
          <a:xfrm>
            <a:off x="533400" y="1882525"/>
            <a:ext cx="4327200" cy="1546500"/>
          </a:xfrm>
          <a:prstGeom prst="rect">
            <a:avLst/>
          </a:prstGeom>
        </p:spPr>
        <p:txBody>
          <a:bodyPr anchorCtr="0" anchor="b" bIns="91425" lIns="91425" rIns="91425" wrap="square" tIns="91425">
            <a:noAutofit/>
          </a:bodyPr>
          <a:lstStyle/>
          <a:p>
            <a:pPr indent="0" lvl="0" marL="0" rtl="0" algn="r">
              <a:spcBef>
                <a:spcPts val="0"/>
              </a:spcBef>
              <a:buNone/>
            </a:pPr>
            <a:r>
              <a:rPr b="1" lang="en" sz="5200"/>
              <a:t>Resources</a:t>
            </a:r>
          </a:p>
        </p:txBody>
      </p:sp>
      <p:sp>
        <p:nvSpPr>
          <p:cNvPr id="397" name="Shape 397"/>
          <p:cNvSpPr txBox="1"/>
          <p:nvPr>
            <p:ph idx="4294967295" type="subTitle"/>
          </p:nvPr>
        </p:nvSpPr>
        <p:spPr>
          <a:xfrm>
            <a:off x="533400" y="3405753"/>
            <a:ext cx="4616100" cy="2728500"/>
          </a:xfrm>
          <a:prstGeom prst="rect">
            <a:avLst/>
          </a:prstGeom>
        </p:spPr>
        <p:txBody>
          <a:bodyPr anchorCtr="0" anchor="t" bIns="91425" lIns="91425" rIns="91425" wrap="square" tIns="91425">
            <a:noAutofit/>
          </a:bodyPr>
          <a:lstStyle/>
          <a:p>
            <a:pPr indent="0" lvl="0" marL="0" rtl="0" algn="r">
              <a:spcBef>
                <a:spcPts val="0"/>
              </a:spcBef>
              <a:buNone/>
            </a:pPr>
            <a:r>
              <a:rPr lang="en"/>
              <a:t>Learning about the open source perspective.</a:t>
            </a:r>
          </a:p>
        </p:txBody>
      </p:sp>
      <p:cxnSp>
        <p:nvCxnSpPr>
          <p:cNvPr id="398" name="Shape 398"/>
          <p:cNvCxnSpPr/>
          <p:nvPr/>
        </p:nvCxnSpPr>
        <p:spPr>
          <a:xfrm flipH="1" rot="10800000">
            <a:off x="6282450" y="705375"/>
            <a:ext cx="121500" cy="518700"/>
          </a:xfrm>
          <a:prstGeom prst="straightConnector1">
            <a:avLst/>
          </a:prstGeom>
          <a:noFill/>
          <a:ln cap="flat" cmpd="sng" w="9525">
            <a:solidFill>
              <a:srgbClr val="CFD8DC"/>
            </a:solidFill>
            <a:prstDash val="solid"/>
            <a:round/>
            <a:headEnd len="lg" w="lg" type="none"/>
            <a:tailEnd len="lg" w="lg" type="none"/>
          </a:ln>
        </p:spPr>
      </p:cxnSp>
      <p:cxnSp>
        <p:nvCxnSpPr>
          <p:cNvPr id="399" name="Shape 399"/>
          <p:cNvCxnSpPr/>
          <p:nvPr/>
        </p:nvCxnSpPr>
        <p:spPr>
          <a:xfrm flipH="1">
            <a:off x="7133575" y="1483475"/>
            <a:ext cx="332400" cy="267600"/>
          </a:xfrm>
          <a:prstGeom prst="straightConnector1">
            <a:avLst/>
          </a:prstGeom>
          <a:noFill/>
          <a:ln cap="flat" cmpd="sng" w="9525">
            <a:solidFill>
              <a:srgbClr val="CFD8DC"/>
            </a:solidFill>
            <a:prstDash val="solid"/>
            <a:round/>
            <a:headEnd len="lg" w="lg" type="none"/>
            <a:tailEnd len="lg" w="lg" type="none"/>
          </a:ln>
        </p:spPr>
      </p:cxnSp>
      <p:cxnSp>
        <p:nvCxnSpPr>
          <p:cNvPr id="400" name="Shape 400"/>
          <p:cNvCxnSpPr>
            <a:endCxn id="395" idx="6"/>
          </p:cNvCxnSpPr>
          <p:nvPr/>
        </p:nvCxnSpPr>
        <p:spPr>
          <a:xfrm flipH="1">
            <a:off x="7330800" y="2440125"/>
            <a:ext cx="1124100" cy="7800"/>
          </a:xfrm>
          <a:prstGeom prst="straightConnector1">
            <a:avLst/>
          </a:prstGeom>
          <a:noFill/>
          <a:ln cap="flat" cmpd="sng" w="9525">
            <a:solidFill>
              <a:srgbClr val="CFD8DC"/>
            </a:solidFill>
            <a:prstDash val="solid"/>
            <a:round/>
            <a:headEnd len="lg" w="lg" type="none"/>
            <a:tailEnd len="lg" w="lg" type="none"/>
          </a:ln>
        </p:spPr>
      </p:cxnSp>
      <p:sp>
        <p:nvSpPr>
          <p:cNvPr id="401" name="Shape 401"/>
          <p:cNvSpPr/>
          <p:nvPr/>
        </p:nvSpPr>
        <p:spPr>
          <a:xfrm>
            <a:off x="5057825" y="1410050"/>
            <a:ext cx="2075700" cy="20757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nvGrpSpPr>
          <p:cNvPr id="402" name="Shape 402"/>
          <p:cNvGrpSpPr/>
          <p:nvPr/>
        </p:nvGrpSpPr>
        <p:grpSpPr>
          <a:xfrm>
            <a:off x="5459155" y="1794115"/>
            <a:ext cx="1273090" cy="1299813"/>
            <a:chOff x="3951850" y="2985350"/>
            <a:chExt cx="407950" cy="416500"/>
          </a:xfrm>
        </p:grpSpPr>
        <p:sp>
          <p:nvSpPr>
            <p:cNvPr id="403" name="Shape 403"/>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404" name="Shape 404"/>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405" name="Shape 405"/>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406" name="Shape 406"/>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pic>
        <p:nvPicPr>
          <p:cNvPr id="411" name="Shape 411"/>
          <p:cNvPicPr preferRelativeResize="0"/>
          <p:nvPr/>
        </p:nvPicPr>
        <p:blipFill>
          <a:blip r:embed="rId3">
            <a:alphaModFix/>
          </a:blip>
          <a:stretch>
            <a:fillRect/>
          </a:stretch>
        </p:blipFill>
        <p:spPr>
          <a:xfrm>
            <a:off x="122050" y="681725"/>
            <a:ext cx="12067498" cy="5645774"/>
          </a:xfrm>
          <a:prstGeom prst="rect">
            <a:avLst/>
          </a:prstGeom>
          <a:noFill/>
          <a:ln>
            <a:noFill/>
          </a:ln>
        </p:spPr>
      </p:pic>
      <p:sp>
        <p:nvSpPr>
          <p:cNvPr id="412" name="Shape 412"/>
          <p:cNvSpPr txBox="1"/>
          <p:nvPr/>
        </p:nvSpPr>
        <p:spPr>
          <a:xfrm>
            <a:off x="5790150" y="6327500"/>
            <a:ext cx="3296700" cy="4983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a:latin typeface="Source Sans Pro"/>
                <a:ea typeface="Source Sans Pro"/>
                <a:cs typeface="Source Sans Pro"/>
                <a:sym typeface="Source Sans Pro"/>
              </a:rPr>
              <a:t>http://modeltrademarkguidelines.org/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descr="Screen Shot 2015-12-16 at 11.49.17 AM.png" id="417" name="Shape 417"/>
          <p:cNvPicPr preferRelativeResize="0"/>
          <p:nvPr/>
        </p:nvPicPr>
        <p:blipFill>
          <a:blip r:embed="rId3">
            <a:alphaModFix/>
          </a:blip>
          <a:stretch>
            <a:fillRect/>
          </a:stretch>
        </p:blipFill>
        <p:spPr>
          <a:xfrm>
            <a:off x="920150" y="299812"/>
            <a:ext cx="7303700" cy="6258375"/>
          </a:xfrm>
          <a:prstGeom prst="rect">
            <a:avLst/>
          </a:prstGeom>
          <a:noFill/>
          <a:ln>
            <a:noFill/>
          </a:ln>
        </p:spPr>
      </p:pic>
      <p:sp>
        <p:nvSpPr>
          <p:cNvPr id="418" name="Shape 418"/>
          <p:cNvSpPr txBox="1"/>
          <p:nvPr/>
        </p:nvSpPr>
        <p:spPr>
          <a:xfrm>
            <a:off x="7140750" y="6256300"/>
            <a:ext cx="1853100" cy="4983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a:latin typeface="Source Sans Pro"/>
                <a:ea typeface="Source Sans Pro"/>
                <a:cs typeface="Source Sans Pro"/>
                <a:sym typeface="Source Sans Pro"/>
              </a:rPr>
              <a:t>http://fossmarks.org/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p:nvPr/>
        </p:nvSpPr>
        <p:spPr>
          <a:xfrm>
            <a:off x="4860600" y="1212825"/>
            <a:ext cx="2470200" cy="2470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4" name="Shape 84"/>
          <p:cNvSpPr txBox="1"/>
          <p:nvPr>
            <p:ph idx="4294967295" type="ctrTitle"/>
          </p:nvPr>
        </p:nvSpPr>
        <p:spPr>
          <a:xfrm>
            <a:off x="533400" y="1882525"/>
            <a:ext cx="4015800" cy="1546500"/>
          </a:xfrm>
          <a:prstGeom prst="rect">
            <a:avLst/>
          </a:prstGeom>
        </p:spPr>
        <p:txBody>
          <a:bodyPr anchorCtr="0" anchor="b" bIns="91425" lIns="91425" rIns="91425" wrap="square" tIns="91425">
            <a:noAutofit/>
          </a:bodyPr>
          <a:lstStyle/>
          <a:p>
            <a:pPr indent="0" lvl="0" marL="0" rtl="0" algn="r">
              <a:spcBef>
                <a:spcPts val="0"/>
              </a:spcBef>
              <a:buNone/>
            </a:pPr>
            <a:r>
              <a:rPr b="1" lang="en" sz="6000"/>
              <a:t>The Sharing Ethos</a:t>
            </a:r>
          </a:p>
        </p:txBody>
      </p:sp>
      <p:sp>
        <p:nvSpPr>
          <p:cNvPr id="85" name="Shape 85"/>
          <p:cNvSpPr txBox="1"/>
          <p:nvPr>
            <p:ph idx="4294967295" type="subTitle"/>
          </p:nvPr>
        </p:nvSpPr>
        <p:spPr>
          <a:xfrm>
            <a:off x="533400" y="3405753"/>
            <a:ext cx="4616100" cy="2728500"/>
          </a:xfrm>
          <a:prstGeom prst="rect">
            <a:avLst/>
          </a:prstGeom>
        </p:spPr>
        <p:txBody>
          <a:bodyPr anchorCtr="0" anchor="t" bIns="91425" lIns="91425" rIns="91425" wrap="square" tIns="91425">
            <a:noAutofit/>
          </a:bodyPr>
          <a:lstStyle/>
          <a:p>
            <a:pPr indent="0" lvl="0" marL="0" rtl="0" algn="r">
              <a:spcBef>
                <a:spcPts val="0"/>
              </a:spcBef>
              <a:buNone/>
            </a:pPr>
            <a:r>
              <a:rPr lang="en"/>
              <a:t>Open source organizations want and </a:t>
            </a:r>
            <a:r>
              <a:rPr b="1" lang="en"/>
              <a:t>need to share</a:t>
            </a:r>
            <a:r>
              <a:rPr lang="en"/>
              <a:t> their work - and to a degree, their brands. </a:t>
            </a:r>
          </a:p>
        </p:txBody>
      </p:sp>
      <p:cxnSp>
        <p:nvCxnSpPr>
          <p:cNvPr id="86" name="Shape 86"/>
          <p:cNvCxnSpPr/>
          <p:nvPr/>
        </p:nvCxnSpPr>
        <p:spPr>
          <a:xfrm flipH="1" rot="10800000">
            <a:off x="6282450" y="705375"/>
            <a:ext cx="121500" cy="518700"/>
          </a:xfrm>
          <a:prstGeom prst="straightConnector1">
            <a:avLst/>
          </a:prstGeom>
          <a:noFill/>
          <a:ln cap="flat" cmpd="sng" w="9525">
            <a:solidFill>
              <a:srgbClr val="CFD8DC"/>
            </a:solidFill>
            <a:prstDash val="solid"/>
            <a:round/>
            <a:headEnd len="lg" w="lg" type="none"/>
            <a:tailEnd len="lg" w="lg" type="none"/>
          </a:ln>
        </p:spPr>
      </p:cxnSp>
      <p:cxnSp>
        <p:nvCxnSpPr>
          <p:cNvPr id="87" name="Shape 87"/>
          <p:cNvCxnSpPr/>
          <p:nvPr/>
        </p:nvCxnSpPr>
        <p:spPr>
          <a:xfrm flipH="1">
            <a:off x="7133575" y="1483475"/>
            <a:ext cx="332400" cy="267600"/>
          </a:xfrm>
          <a:prstGeom prst="straightConnector1">
            <a:avLst/>
          </a:prstGeom>
          <a:noFill/>
          <a:ln cap="flat" cmpd="sng" w="9525">
            <a:solidFill>
              <a:srgbClr val="CFD8DC"/>
            </a:solidFill>
            <a:prstDash val="solid"/>
            <a:round/>
            <a:headEnd len="lg" w="lg" type="none"/>
            <a:tailEnd len="lg" w="lg" type="none"/>
          </a:ln>
        </p:spPr>
      </p:cxnSp>
      <p:cxnSp>
        <p:nvCxnSpPr>
          <p:cNvPr id="88" name="Shape 88"/>
          <p:cNvCxnSpPr>
            <a:endCxn id="83" idx="6"/>
          </p:cNvCxnSpPr>
          <p:nvPr/>
        </p:nvCxnSpPr>
        <p:spPr>
          <a:xfrm flipH="1">
            <a:off x="7330800" y="2440126"/>
            <a:ext cx="1124100" cy="7800"/>
          </a:xfrm>
          <a:prstGeom prst="straightConnector1">
            <a:avLst/>
          </a:prstGeom>
          <a:noFill/>
          <a:ln cap="flat" cmpd="sng" w="9525">
            <a:solidFill>
              <a:srgbClr val="CFD8DC"/>
            </a:solidFill>
            <a:prstDash val="solid"/>
            <a:round/>
            <a:headEnd len="lg" w="lg" type="none"/>
            <a:tailEnd len="lg" w="lg" type="none"/>
          </a:ln>
        </p:spPr>
      </p:cxnSp>
      <p:sp>
        <p:nvSpPr>
          <p:cNvPr id="89" name="Shape 89"/>
          <p:cNvSpPr/>
          <p:nvPr/>
        </p:nvSpPr>
        <p:spPr>
          <a:xfrm>
            <a:off x="5057825" y="1410050"/>
            <a:ext cx="2075700" cy="20757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nvGrpSpPr>
          <p:cNvPr id="90" name="Shape 90"/>
          <p:cNvGrpSpPr/>
          <p:nvPr/>
        </p:nvGrpSpPr>
        <p:grpSpPr>
          <a:xfrm>
            <a:off x="5453547" y="1818065"/>
            <a:ext cx="1284309" cy="1251916"/>
            <a:chOff x="3927500" y="301425"/>
            <a:chExt cx="461550" cy="411625"/>
          </a:xfrm>
        </p:grpSpPr>
        <p:sp>
          <p:nvSpPr>
            <p:cNvPr id="91" name="Shape 91"/>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92" name="Shape 92"/>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93" name="Shape 93"/>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94" name="Shape 94"/>
            <p:cNvSpPr/>
            <p:nvPr/>
          </p:nvSpPr>
          <p:spPr>
            <a:xfrm>
              <a:off x="4295850" y="442075"/>
              <a:ext cx="46300" cy="26225"/>
            </a:xfrm>
            <a:custGeom>
              <a:pathLst>
                <a:path extrusionOk="0" fill="none" h="1049" w="1852">
                  <a:moveTo>
                    <a:pt x="1" y="1"/>
                  </a:moveTo>
                  <a:lnTo>
                    <a:pt x="1852" y="1048"/>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95" name="Shape 95"/>
            <p:cNvSpPr/>
            <p:nvPr/>
          </p:nvSpPr>
          <p:spPr>
            <a:xfrm>
              <a:off x="4296475" y="415900"/>
              <a:ext cx="45075" cy="78575"/>
            </a:xfrm>
            <a:custGeom>
              <a:pathLst>
                <a:path extrusionOk="0" fill="none" h="3143" w="1803">
                  <a:moveTo>
                    <a:pt x="1802" y="1"/>
                  </a:moveTo>
                  <a:lnTo>
                    <a:pt x="0" y="3142"/>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96" name="Shape 96"/>
            <p:cNvSpPr/>
            <p:nvPr/>
          </p:nvSpPr>
          <p:spPr>
            <a:xfrm>
              <a:off x="3968275" y="590050"/>
              <a:ext cx="25" cy="6100"/>
            </a:xfrm>
            <a:custGeom>
              <a:pathLst>
                <a:path extrusionOk="0" fill="none" h="244" w="1">
                  <a:moveTo>
                    <a:pt x="1" y="244"/>
                  </a:moveTo>
                  <a:lnTo>
                    <a:pt x="1" y="244"/>
                  </a:lnTo>
                  <a:lnTo>
                    <a:pt x="1"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97" name="Shape 97"/>
            <p:cNvSpPr/>
            <p:nvPr/>
          </p:nvSpPr>
          <p:spPr>
            <a:xfrm>
              <a:off x="3970725" y="558375"/>
              <a:ext cx="1850" cy="12200"/>
            </a:xfrm>
            <a:custGeom>
              <a:pathLst>
                <a:path extrusionOk="0" fill="none" h="488" w="74">
                  <a:moveTo>
                    <a:pt x="0" y="488"/>
                  </a:moveTo>
                  <a:lnTo>
                    <a:pt x="73"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98" name="Shape 98"/>
            <p:cNvSpPr/>
            <p:nvPr/>
          </p:nvSpPr>
          <p:spPr>
            <a:xfrm>
              <a:off x="3976200" y="527325"/>
              <a:ext cx="3675" cy="12200"/>
            </a:xfrm>
            <a:custGeom>
              <a:pathLst>
                <a:path extrusionOk="0" fill="none" h="488" w="147">
                  <a:moveTo>
                    <a:pt x="0" y="488"/>
                  </a:moveTo>
                  <a:lnTo>
                    <a:pt x="98" y="147"/>
                  </a:lnTo>
                  <a:lnTo>
                    <a:pt x="147"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99" name="Shape 99"/>
            <p:cNvSpPr/>
            <p:nvPr/>
          </p:nvSpPr>
          <p:spPr>
            <a:xfrm>
              <a:off x="3985950" y="498100"/>
              <a:ext cx="4875" cy="10975"/>
            </a:xfrm>
            <a:custGeom>
              <a:pathLst>
                <a:path extrusionOk="0" fill="none" h="439" w="195">
                  <a:moveTo>
                    <a:pt x="0" y="439"/>
                  </a:moveTo>
                  <a:lnTo>
                    <a:pt x="195" y="25"/>
                  </a:lnTo>
                  <a:lnTo>
                    <a:pt x="195"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0" name="Shape 100"/>
            <p:cNvSpPr/>
            <p:nvPr/>
          </p:nvSpPr>
          <p:spPr>
            <a:xfrm>
              <a:off x="4000550" y="471300"/>
              <a:ext cx="7325" cy="9775"/>
            </a:xfrm>
            <a:custGeom>
              <a:pathLst>
                <a:path extrusionOk="0" fill="none" h="391" w="293">
                  <a:moveTo>
                    <a:pt x="1" y="391"/>
                  </a:moveTo>
                  <a:lnTo>
                    <a:pt x="74" y="269"/>
                  </a:lnTo>
                  <a:lnTo>
                    <a:pt x="293"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1" name="Shape 101"/>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2" name="Shape 102"/>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3" name="Shape 103"/>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4" name="Shape 104"/>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5" name="Shape 105"/>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6" name="Shape 106"/>
            <p:cNvSpPr/>
            <p:nvPr/>
          </p:nvSpPr>
          <p:spPr>
            <a:xfrm>
              <a:off x="4141800" y="502975"/>
              <a:ext cx="3700" cy="11600"/>
            </a:xfrm>
            <a:custGeom>
              <a:pathLst>
                <a:path extrusionOk="0" fill="none" h="464" w="148">
                  <a:moveTo>
                    <a:pt x="1" y="0"/>
                  </a:moveTo>
                  <a:lnTo>
                    <a:pt x="147" y="463"/>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7" name="Shape 107"/>
            <p:cNvSpPr/>
            <p:nvPr/>
          </p:nvSpPr>
          <p:spPr>
            <a:xfrm>
              <a:off x="4150950" y="533425"/>
              <a:ext cx="3675" cy="11575"/>
            </a:xfrm>
            <a:custGeom>
              <a:pathLst>
                <a:path extrusionOk="0" fill="none" h="463" w="147">
                  <a:moveTo>
                    <a:pt x="0" y="0"/>
                  </a:moveTo>
                  <a:lnTo>
                    <a:pt x="146" y="463"/>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8" name="Shape 108"/>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09" name="Shape 109"/>
            <p:cNvSpPr/>
            <p:nvPr/>
          </p:nvSpPr>
          <p:spPr>
            <a:xfrm>
              <a:off x="4175300" y="591875"/>
              <a:ext cx="7325" cy="9150"/>
            </a:xfrm>
            <a:custGeom>
              <a:pathLst>
                <a:path extrusionOk="0" fill="none" h="366" w="293">
                  <a:moveTo>
                    <a:pt x="0" y="0"/>
                  </a:moveTo>
                  <a:lnTo>
                    <a:pt x="98" y="146"/>
                  </a:lnTo>
                  <a:lnTo>
                    <a:pt x="293" y="366"/>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10" name="Shape 110"/>
            <p:cNvSpPr/>
            <p:nvPr/>
          </p:nvSpPr>
          <p:spPr>
            <a:xfrm>
              <a:off x="4198425" y="613175"/>
              <a:ext cx="11000" cy="4900"/>
            </a:xfrm>
            <a:custGeom>
              <a:pathLst>
                <a:path extrusionOk="0" fill="none" h="196" w="440">
                  <a:moveTo>
                    <a:pt x="1" y="1"/>
                  </a:moveTo>
                  <a:lnTo>
                    <a:pt x="171" y="98"/>
                  </a:lnTo>
                  <a:lnTo>
                    <a:pt x="439" y="195"/>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11" name="Shape 111"/>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12" name="Shape 112"/>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13" name="Shape 113"/>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14" name="Shape 114"/>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15" name="Shape 115"/>
            <p:cNvSpPr/>
            <p:nvPr/>
          </p:nvSpPr>
          <p:spPr>
            <a:xfrm>
              <a:off x="4326300" y="547425"/>
              <a:ext cx="2450" cy="12200"/>
            </a:xfrm>
            <a:custGeom>
              <a:pathLst>
                <a:path extrusionOk="0" fill="none" h="488" w="98">
                  <a:moveTo>
                    <a:pt x="0" y="487"/>
                  </a:moveTo>
                  <a:lnTo>
                    <a:pt x="49" y="293"/>
                  </a:lnTo>
                  <a:lnTo>
                    <a:pt x="98"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16" name="Shape 116"/>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sp>
          <p:nvSpPr>
            <p:cNvPr id="117" name="Shape 117"/>
            <p:cNvSpPr/>
            <p:nvPr/>
          </p:nvSpPr>
          <p:spPr>
            <a:xfrm>
              <a:off x="4325075" y="488975"/>
              <a:ext cx="1250" cy="6100"/>
            </a:xfrm>
            <a:custGeom>
              <a:pathLst>
                <a:path extrusionOk="0" fill="none" h="244" w="50">
                  <a:moveTo>
                    <a:pt x="49" y="244"/>
                  </a:moveTo>
                  <a:lnTo>
                    <a:pt x="49" y="244"/>
                  </a:lnTo>
                  <a:lnTo>
                    <a:pt x="1" y="0"/>
                  </a:lnTo>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0091EA"/>
                </a:solidFil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pic>
        <p:nvPicPr>
          <p:cNvPr id="423" name="Shape 423"/>
          <p:cNvPicPr preferRelativeResize="0"/>
          <p:nvPr/>
        </p:nvPicPr>
        <p:blipFill>
          <a:blip r:embed="rId3">
            <a:alphaModFix/>
          </a:blip>
          <a:stretch>
            <a:fillRect/>
          </a:stretch>
        </p:blipFill>
        <p:spPr>
          <a:xfrm>
            <a:off x="152400" y="1134025"/>
            <a:ext cx="8839200" cy="4589939"/>
          </a:xfrm>
          <a:prstGeom prst="rect">
            <a:avLst/>
          </a:prstGeom>
          <a:noFill/>
          <a:ln>
            <a:noFill/>
          </a:ln>
        </p:spPr>
      </p:pic>
      <p:sp>
        <p:nvSpPr>
          <p:cNvPr id="424" name="Shape 424"/>
          <p:cNvSpPr txBox="1"/>
          <p:nvPr/>
        </p:nvSpPr>
        <p:spPr>
          <a:xfrm>
            <a:off x="3903600" y="6252900"/>
            <a:ext cx="4307100" cy="3795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a:latin typeface="Source Sans Pro"/>
                <a:ea typeface="Source Sans Pro"/>
                <a:cs typeface="Source Sans Pro"/>
                <a:sym typeface="Source Sans Pro"/>
              </a:rPr>
              <a:t>https://www.apache.org/foundation/marks/resources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idx="4294967295" type="subTitle"/>
          </p:nvPr>
        </p:nvSpPr>
        <p:spPr>
          <a:xfrm>
            <a:off x="809850" y="6214074"/>
            <a:ext cx="6071400" cy="465900"/>
          </a:xfrm>
          <a:prstGeom prst="rect">
            <a:avLst/>
          </a:prstGeom>
        </p:spPr>
        <p:txBody>
          <a:bodyPr anchorCtr="0" anchor="t" bIns="91425" lIns="91425" rIns="91425" wrap="square" tIns="91425">
            <a:noAutofit/>
          </a:bodyPr>
          <a:lstStyle/>
          <a:p>
            <a:pPr indent="0" lvl="0" marL="0" rtl="0">
              <a:spcBef>
                <a:spcPts val="0"/>
              </a:spcBef>
              <a:buNone/>
            </a:pPr>
            <a:r>
              <a:rPr lang="en" sz="1200"/>
              <a:t>Presented at PLI: Open Source Software 2017 - From Compliance to Cooperation</a:t>
            </a:r>
          </a:p>
        </p:txBody>
      </p:sp>
      <p:sp>
        <p:nvSpPr>
          <p:cNvPr id="430" name="Shape 430"/>
          <p:cNvSpPr txBox="1"/>
          <p:nvPr/>
        </p:nvSpPr>
        <p:spPr>
          <a:xfrm>
            <a:off x="7900950" y="7678650"/>
            <a:ext cx="5567700" cy="6495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
        <p:nvSpPr>
          <p:cNvPr id="431" name="Shape 431"/>
          <p:cNvSpPr txBox="1"/>
          <p:nvPr>
            <p:ph idx="4294967295" type="subTitle"/>
          </p:nvPr>
        </p:nvSpPr>
        <p:spPr>
          <a:xfrm>
            <a:off x="7429250" y="6214075"/>
            <a:ext cx="1518300" cy="465900"/>
          </a:xfrm>
          <a:prstGeom prst="rect">
            <a:avLst/>
          </a:prstGeom>
        </p:spPr>
        <p:txBody>
          <a:bodyPr anchorCtr="0" anchor="t" bIns="91425" lIns="91425" rIns="91425" wrap="square" tIns="91425">
            <a:noAutofit/>
          </a:bodyPr>
          <a:lstStyle/>
          <a:p>
            <a:pPr indent="0" lvl="0" marL="0" rtl="0">
              <a:spcBef>
                <a:spcPts val="0"/>
              </a:spcBef>
              <a:buNone/>
            </a:pPr>
            <a:r>
              <a:rPr lang="en" sz="1200"/>
              <a:t>December 20, 2017</a:t>
            </a:r>
          </a:p>
        </p:txBody>
      </p:sp>
      <p:sp>
        <p:nvSpPr>
          <p:cNvPr id="432" name="Shape 432"/>
          <p:cNvSpPr/>
          <p:nvPr/>
        </p:nvSpPr>
        <p:spPr>
          <a:xfrm>
            <a:off x="4860600" y="1212825"/>
            <a:ext cx="2470200" cy="2470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33" name="Shape 433"/>
          <p:cNvSpPr txBox="1"/>
          <p:nvPr>
            <p:ph type="ctrTitle"/>
          </p:nvPr>
        </p:nvSpPr>
        <p:spPr>
          <a:xfrm>
            <a:off x="533400" y="1882525"/>
            <a:ext cx="4327200" cy="1546500"/>
          </a:xfrm>
          <a:prstGeom prst="rect">
            <a:avLst/>
          </a:prstGeom>
        </p:spPr>
        <p:txBody>
          <a:bodyPr anchorCtr="0" anchor="t" bIns="91425" lIns="91425" rIns="91425" wrap="square" tIns="91425">
            <a:noAutofit/>
          </a:bodyPr>
          <a:lstStyle/>
          <a:p>
            <a:pPr indent="0" lvl="0" marL="0" rtl="0" algn="r">
              <a:spcBef>
                <a:spcPts val="0"/>
              </a:spcBef>
              <a:buNone/>
            </a:pPr>
            <a:r>
              <a:rPr b="1" lang="en" sz="5200"/>
              <a:t>Credits / License</a:t>
            </a:r>
          </a:p>
        </p:txBody>
      </p:sp>
      <p:sp>
        <p:nvSpPr>
          <p:cNvPr id="434" name="Shape 434"/>
          <p:cNvSpPr/>
          <p:nvPr/>
        </p:nvSpPr>
        <p:spPr>
          <a:xfrm>
            <a:off x="5057825" y="1410050"/>
            <a:ext cx="2075700" cy="20757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35" name="Shape 435"/>
          <p:cNvSpPr txBox="1"/>
          <p:nvPr>
            <p:ph idx="4294967295" type="body"/>
          </p:nvPr>
        </p:nvSpPr>
        <p:spPr>
          <a:xfrm>
            <a:off x="786150" y="4033220"/>
            <a:ext cx="7571700" cy="19416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0"/>
              </a:spcAft>
              <a:buSzPts val="2400"/>
              <a:buChar char="◎"/>
            </a:pPr>
            <a:r>
              <a:rPr lang="en" sz="2400"/>
              <a:t>Shane Curcuru - first half slides (Apache-2.0)</a:t>
            </a:r>
          </a:p>
          <a:p>
            <a:pPr indent="-381000" lvl="0" marL="457200" rtl="0">
              <a:lnSpc>
                <a:spcPct val="115000"/>
              </a:lnSpc>
              <a:spcBef>
                <a:spcPts val="0"/>
              </a:spcBef>
              <a:spcAft>
                <a:spcPts val="0"/>
              </a:spcAft>
              <a:buSzPts val="2400"/>
              <a:buChar char="◎"/>
            </a:pPr>
            <a:r>
              <a:rPr lang="en" sz="2400"/>
              <a:t>Pamela Chestek - second half slides (CC-BY)</a:t>
            </a:r>
          </a:p>
          <a:p>
            <a:pPr indent="-381000" lvl="0" marL="457200" rtl="0">
              <a:lnSpc>
                <a:spcPct val="115000"/>
              </a:lnSpc>
              <a:spcBef>
                <a:spcPts val="0"/>
              </a:spcBef>
              <a:buSzPts val="2400"/>
              <a:buChar char="◎"/>
            </a:pPr>
            <a:r>
              <a:rPr lang="en" sz="2400"/>
              <a:t>Presentation template by </a:t>
            </a:r>
            <a:r>
              <a:rPr lang="en" sz="2400" u="sng">
                <a:hlinkClick r:id="rId3"/>
              </a:rPr>
              <a:t>SlidesCarnival</a:t>
            </a:r>
            <a:r>
              <a:rPr lang="en" sz="2400"/>
              <a:t> (CC-BY)</a:t>
            </a:r>
          </a:p>
        </p:txBody>
      </p:sp>
      <p:sp>
        <p:nvSpPr>
          <p:cNvPr id="436" name="Shape 436"/>
          <p:cNvSpPr/>
          <p:nvPr/>
        </p:nvSpPr>
        <p:spPr>
          <a:xfrm>
            <a:off x="5453404" y="1809355"/>
            <a:ext cx="1284595" cy="1277137"/>
          </a:xfrm>
          <a:custGeom>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0091EA"/>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idx="4294967295" type="ctrTitle"/>
          </p:nvPr>
        </p:nvSpPr>
        <p:spPr>
          <a:xfrm>
            <a:off x="685800" y="587123"/>
            <a:ext cx="7772400" cy="1546500"/>
          </a:xfrm>
          <a:prstGeom prst="rect">
            <a:avLst/>
          </a:prstGeom>
        </p:spPr>
        <p:txBody>
          <a:bodyPr anchorCtr="0" anchor="b" bIns="91425" lIns="91425" rIns="91425" wrap="square" tIns="91425">
            <a:noAutofit/>
          </a:bodyPr>
          <a:lstStyle/>
          <a:p>
            <a:pPr indent="0" lvl="0" marL="0" rtl="0">
              <a:spcBef>
                <a:spcPts val="0"/>
              </a:spcBef>
              <a:buNone/>
            </a:pPr>
            <a:r>
              <a:rPr b="1" lang="en" sz="6000"/>
              <a:t>Thanks!</a:t>
            </a:r>
          </a:p>
        </p:txBody>
      </p:sp>
      <p:sp>
        <p:nvSpPr>
          <p:cNvPr id="442" name="Shape 442"/>
          <p:cNvSpPr txBox="1"/>
          <p:nvPr>
            <p:ph idx="4294967295" type="subTitle"/>
          </p:nvPr>
        </p:nvSpPr>
        <p:spPr>
          <a:xfrm>
            <a:off x="685800" y="2186550"/>
            <a:ext cx="6593700" cy="1046400"/>
          </a:xfrm>
          <a:prstGeom prst="rect">
            <a:avLst/>
          </a:prstGeom>
        </p:spPr>
        <p:txBody>
          <a:bodyPr anchorCtr="0" anchor="t" bIns="91425" lIns="91425" rIns="91425" wrap="square" tIns="91425">
            <a:noAutofit/>
          </a:bodyPr>
          <a:lstStyle/>
          <a:p>
            <a:pPr indent="0" lvl="0" marL="0" rtl="0">
              <a:spcBef>
                <a:spcPts val="0"/>
              </a:spcBef>
              <a:buNone/>
            </a:pPr>
            <a:r>
              <a:rPr b="1" lang="en" sz="3600"/>
              <a:t>Any questions?</a:t>
            </a:r>
          </a:p>
        </p:txBody>
      </p:sp>
      <p:sp>
        <p:nvSpPr>
          <p:cNvPr id="443" name="Shape 443"/>
          <p:cNvSpPr txBox="1"/>
          <p:nvPr>
            <p:ph idx="4294967295" type="body"/>
          </p:nvPr>
        </p:nvSpPr>
        <p:spPr>
          <a:xfrm>
            <a:off x="685800" y="3285875"/>
            <a:ext cx="4863900" cy="3282000"/>
          </a:xfrm>
          <a:prstGeom prst="rect">
            <a:avLst/>
          </a:prstGeom>
        </p:spPr>
        <p:txBody>
          <a:bodyPr anchorCtr="0" anchor="t" bIns="91425" lIns="91425" rIns="91425" wrap="square" tIns="91425">
            <a:noAutofit/>
          </a:bodyPr>
          <a:lstStyle/>
          <a:p>
            <a:pPr indent="0" lvl="0" marL="0" rtl="0">
              <a:spcBef>
                <a:spcPts val="0"/>
              </a:spcBef>
              <a:buNone/>
            </a:pPr>
            <a:r>
              <a:rPr lang="en"/>
              <a:t>You can find us at:</a:t>
            </a:r>
          </a:p>
          <a:p>
            <a:pPr indent="0" lvl="0" marL="0" rtl="0">
              <a:spcBef>
                <a:spcPts val="0"/>
              </a:spcBef>
              <a:buNone/>
            </a:pPr>
            <a:r>
              <a:rPr lang="en"/>
              <a:t>@ShaneCurcuru</a:t>
            </a:r>
          </a:p>
          <a:p>
            <a:pPr indent="0" lvl="0" marL="0" rtl="0">
              <a:spcBef>
                <a:spcPts val="0"/>
              </a:spcBef>
              <a:buNone/>
            </a:pPr>
            <a:r>
              <a:rPr lang="en"/>
              <a:t>@PChestek</a:t>
            </a:r>
          </a:p>
        </p:txBody>
      </p:sp>
      <p:sp>
        <p:nvSpPr>
          <p:cNvPr id="444" name="Shape 444"/>
          <p:cNvSpPr txBox="1"/>
          <p:nvPr/>
        </p:nvSpPr>
        <p:spPr>
          <a:xfrm>
            <a:off x="5549700" y="3285875"/>
            <a:ext cx="1714500" cy="1870200"/>
          </a:xfrm>
          <a:prstGeom prst="rect">
            <a:avLst/>
          </a:prstGeom>
          <a:noFill/>
          <a:ln>
            <a:noFill/>
          </a:ln>
        </p:spPr>
        <p:txBody>
          <a:bodyPr anchorCtr="0" anchor="t" bIns="91425" lIns="91425" rIns="91425" wrap="square" tIns="91425">
            <a:noAutofit/>
          </a:bodyPr>
          <a:lstStyle/>
          <a:p>
            <a:pPr indent="0" lvl="0" marL="0">
              <a:spcBef>
                <a:spcPts val="0"/>
              </a:spcBef>
              <a:buNone/>
            </a:pPr>
            <a:r>
              <a:rPr lang="en" sz="12800">
                <a:latin typeface="Source Sans Pro"/>
                <a:ea typeface="Source Sans Pro"/>
                <a:cs typeface="Source Sans Pro"/>
                <a:sym typeface="Source Sans Pro"/>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Industry-wide adoption of open source</a:t>
            </a:r>
          </a:p>
        </p:txBody>
      </p:sp>
      <p:sp>
        <p:nvSpPr>
          <p:cNvPr id="123" name="Shape 123"/>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Open source use is the norm</a:t>
            </a:r>
          </a:p>
          <a:p>
            <a:pPr indent="-419100" lvl="0" marL="457200" rtl="0">
              <a:spcBef>
                <a:spcPts val="0"/>
              </a:spcBef>
              <a:buSzPts val="3000"/>
              <a:buChar char="◎"/>
            </a:pPr>
            <a:r>
              <a:rPr lang="en" sz="4800">
                <a:solidFill>
                  <a:srgbClr val="E69138"/>
                </a:solidFill>
              </a:rPr>
              <a:t>100%</a:t>
            </a:r>
            <a:r>
              <a:rPr lang="en"/>
              <a:t> of companies </a:t>
            </a:r>
            <a:r>
              <a:rPr lang="en">
                <a:solidFill>
                  <a:srgbClr val="6AA84F"/>
                </a:solidFill>
              </a:rPr>
              <a:t>run part or all</a:t>
            </a:r>
            <a:r>
              <a:rPr lang="en"/>
              <a:t> of their operations </a:t>
            </a:r>
            <a:r>
              <a:rPr lang="en">
                <a:solidFill>
                  <a:srgbClr val="6AA84F"/>
                </a:solidFill>
              </a:rPr>
              <a:t>on open source software</a:t>
            </a:r>
            <a:r>
              <a:rPr lang="en"/>
              <a:t> </a:t>
            </a:r>
          </a:p>
          <a:p>
            <a:pPr indent="0" lvl="0" marL="0" rtl="0">
              <a:spcBef>
                <a:spcPts val="0"/>
              </a:spcBef>
              <a:buNone/>
            </a:pPr>
            <a:r>
              <a:t/>
            </a:r>
            <a:endParaRPr/>
          </a:p>
          <a:p>
            <a:pPr indent="0" lvl="0" marL="0" rtl="0">
              <a:spcBef>
                <a:spcPts val="0"/>
              </a:spcBef>
              <a:buNone/>
            </a:pPr>
            <a:r>
              <a:t/>
            </a:r>
            <a:endParaRPr/>
          </a:p>
          <a:p>
            <a:pPr indent="-419100" lvl="0" marL="457200" rtl="0">
              <a:spcBef>
                <a:spcPts val="0"/>
              </a:spcBef>
              <a:buSzPts val="3000"/>
              <a:buChar char="◎"/>
            </a:pPr>
            <a:r>
              <a:rPr lang="en"/>
              <a:t>When you use a computer, you are using open source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Industry-wide contributions to open source</a:t>
            </a:r>
          </a:p>
        </p:txBody>
      </p:sp>
      <p:sp>
        <p:nvSpPr>
          <p:cNvPr id="129" name="Shape 129"/>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Open source contribution is mainstream</a:t>
            </a:r>
          </a:p>
          <a:p>
            <a:pPr indent="-419100" lvl="0" marL="457200" rtl="0">
              <a:spcBef>
                <a:spcPts val="0"/>
              </a:spcBef>
              <a:buSzPts val="3000"/>
              <a:buChar char="◎"/>
            </a:pPr>
            <a:r>
              <a:rPr lang="en" sz="4800">
                <a:solidFill>
                  <a:srgbClr val="E69138"/>
                </a:solidFill>
              </a:rPr>
              <a:t>65</a:t>
            </a:r>
            <a:r>
              <a:rPr lang="en" sz="4800">
                <a:solidFill>
                  <a:srgbClr val="E69138"/>
                </a:solidFill>
              </a:rPr>
              <a:t>%</a:t>
            </a:r>
            <a:r>
              <a:rPr lang="en"/>
              <a:t> of companies </a:t>
            </a:r>
            <a:r>
              <a:rPr lang="en">
                <a:solidFill>
                  <a:srgbClr val="6AA84F"/>
                </a:solidFill>
              </a:rPr>
              <a:t>are contributing</a:t>
            </a:r>
            <a:r>
              <a:rPr lang="en"/>
              <a:t> to</a:t>
            </a:r>
            <a:r>
              <a:rPr lang="en">
                <a:solidFill>
                  <a:srgbClr val="6AA84F"/>
                </a:solidFill>
              </a:rPr>
              <a:t> open source software</a:t>
            </a:r>
            <a:r>
              <a:rPr lang="en">
                <a:solidFill>
                  <a:srgbClr val="000000"/>
                </a:solidFill>
              </a:rPr>
              <a:t>*</a:t>
            </a:r>
          </a:p>
          <a:p>
            <a:pPr indent="0" lvl="0" marL="0" rtl="0">
              <a:spcBef>
                <a:spcPts val="0"/>
              </a:spcBef>
              <a:buNone/>
            </a:pPr>
            <a:r>
              <a:t/>
            </a:r>
            <a:endParaRPr/>
          </a:p>
          <a:p>
            <a:pPr indent="0" lvl="0" marL="0">
              <a:spcBef>
                <a:spcPts val="0"/>
              </a:spcBef>
              <a:buNone/>
            </a:pPr>
            <a:r>
              <a:t/>
            </a:r>
            <a:endParaRPr/>
          </a:p>
          <a:p>
            <a:pPr indent="-419100" lvl="0" marL="457200" rtl="0">
              <a:spcBef>
                <a:spcPts val="0"/>
              </a:spcBef>
              <a:buSzPts val="3000"/>
              <a:buChar char="◎"/>
            </a:pPr>
            <a:r>
              <a:rPr lang="en"/>
              <a:t>Smart companies want to work and partner with open source groups and foundations</a:t>
            </a:r>
          </a:p>
          <a:p>
            <a:pPr indent="0" lvl="0" marL="0" rtl="0">
              <a:spcBef>
                <a:spcPts val="0"/>
              </a:spcBef>
              <a:buNone/>
            </a:pPr>
            <a:r>
              <a:t/>
            </a:r>
            <a:endParaRPr/>
          </a:p>
          <a:p>
            <a:pPr indent="0" lvl="0" marL="0" rtl="0">
              <a:spcBef>
                <a:spcPts val="0"/>
              </a:spcBef>
              <a:buNone/>
            </a:pPr>
            <a:r>
              <a:t/>
            </a:r>
            <a:endParaRPr/>
          </a:p>
        </p:txBody>
      </p:sp>
      <p:sp>
        <p:nvSpPr>
          <p:cNvPr id="130" name="Shape 130"/>
          <p:cNvSpPr txBox="1"/>
          <p:nvPr/>
        </p:nvSpPr>
        <p:spPr>
          <a:xfrm>
            <a:off x="786150" y="6444300"/>
            <a:ext cx="7313100" cy="318300"/>
          </a:xfrm>
          <a:prstGeom prst="rect">
            <a:avLst/>
          </a:prstGeom>
          <a:noFill/>
          <a:ln>
            <a:noFill/>
          </a:ln>
        </p:spPr>
        <p:txBody>
          <a:bodyPr anchorCtr="0" anchor="t" bIns="91425" lIns="91425" rIns="91425" wrap="square" tIns="91425">
            <a:noAutofit/>
          </a:bodyPr>
          <a:lstStyle/>
          <a:p>
            <a:pPr indent="0" lvl="0" marL="0">
              <a:spcBef>
                <a:spcPts val="0"/>
              </a:spcBef>
              <a:buNone/>
            </a:pPr>
            <a:r>
              <a:rPr lang="en"/>
              <a:t>* Black Duck / North Bridge 2016 Future Of Open Source Software report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t>Open Source Organizations Make Sharing Explicit</a:t>
            </a:r>
          </a:p>
        </p:txBody>
      </p:sp>
      <p:sp>
        <p:nvSpPr>
          <p:cNvPr id="136" name="Shape 136"/>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lnSpc>
                <a:spcPct val="100000"/>
              </a:lnSpc>
              <a:spcBef>
                <a:spcPts val="0"/>
              </a:spcBef>
              <a:spcAft>
                <a:spcPts val="1000"/>
              </a:spcAft>
              <a:buSzPts val="3000"/>
              <a:buChar char="◎"/>
            </a:pPr>
            <a:r>
              <a:rPr lang="en"/>
              <a:t>Free Software Foundation and the GPL: designed to </a:t>
            </a:r>
            <a:r>
              <a:rPr b="1" lang="en"/>
              <a:t>enforce sharing</a:t>
            </a:r>
          </a:p>
          <a:p>
            <a:pPr indent="-419100" lvl="0" marL="457200" rtl="0">
              <a:lnSpc>
                <a:spcPct val="100000"/>
              </a:lnSpc>
              <a:spcBef>
                <a:spcPts val="0"/>
              </a:spcBef>
              <a:spcAft>
                <a:spcPts val="1000"/>
              </a:spcAft>
              <a:buSzPts val="3000"/>
              <a:buChar char="◎"/>
            </a:pPr>
            <a:r>
              <a:rPr lang="en"/>
              <a:t>Apache Software Foundation mission: </a:t>
            </a:r>
            <a:br>
              <a:rPr lang="en"/>
            </a:br>
            <a:r>
              <a:rPr lang="en"/>
              <a:t>to provide software for the </a:t>
            </a:r>
            <a:r>
              <a:rPr b="1" lang="en"/>
              <a:t>public good</a:t>
            </a:r>
          </a:p>
          <a:p>
            <a:pPr indent="-419100" lvl="0" marL="457200" rtl="0">
              <a:lnSpc>
                <a:spcPct val="100000"/>
              </a:lnSpc>
              <a:spcBef>
                <a:spcPts val="0"/>
              </a:spcBef>
              <a:spcAft>
                <a:spcPts val="1000"/>
              </a:spcAft>
              <a:buSzPts val="3000"/>
              <a:buChar char="◎"/>
            </a:pPr>
            <a:r>
              <a:rPr lang="en"/>
              <a:t>Open Source Initiative (OSI) “protects and promotes open source software... and prevents abuse of the ideals and </a:t>
            </a:r>
            <a:r>
              <a:rPr b="1" lang="en"/>
              <a:t>ethos inherent to the open source movement</a:t>
            </a:r>
            <a:r>
              <a:rPr lang="en"/>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body"/>
          </p:nvPr>
        </p:nvSpPr>
        <p:spPr>
          <a:xfrm>
            <a:off x="887375" y="2501400"/>
            <a:ext cx="7230600" cy="2658600"/>
          </a:xfrm>
          <a:prstGeom prst="rect">
            <a:avLst/>
          </a:prstGeom>
          <a:ln>
            <a:noFill/>
          </a:ln>
        </p:spPr>
        <p:txBody>
          <a:bodyPr anchorCtr="0" anchor="t" bIns="91425" lIns="91425" rIns="91425" wrap="square" tIns="91425">
            <a:noAutofit/>
          </a:bodyPr>
          <a:lstStyle/>
          <a:p>
            <a:pPr indent="0" lvl="0" marL="0">
              <a:spcBef>
                <a:spcPts val="0"/>
              </a:spcBef>
              <a:spcAft>
                <a:spcPts val="1000"/>
              </a:spcAft>
              <a:buNone/>
            </a:pPr>
            <a:r>
              <a:rPr lang="en" sz="3000"/>
              <a:t>"We recognize that we are beholden to open source communities for our success... we are responsible for contributing as much code as we can back to those communities because </a:t>
            </a:r>
            <a:r>
              <a:rPr b="1" lang="en" sz="3000"/>
              <a:t>everyone gets better when we do that</a:t>
            </a:r>
            <a:r>
              <a:rPr lang="en" sz="3000"/>
              <a:t>." </a:t>
            </a:r>
          </a:p>
          <a:p>
            <a:pPr indent="0" lvl="0" marL="0">
              <a:spcBef>
                <a:spcPts val="0"/>
              </a:spcBef>
              <a:buNone/>
            </a:pPr>
            <a:r>
              <a:rPr lang="en" sz="3000"/>
              <a:t>— Thomas Cameron, </a:t>
            </a:r>
            <a:r>
              <a:rPr b="1" lang="en" sz="3000"/>
              <a:t>Red Hat</a:t>
            </a:r>
          </a:p>
        </p:txBody>
      </p:sp>
      <p:sp>
        <p:nvSpPr>
          <p:cNvPr id="142" name="Shape 142"/>
          <p:cNvSpPr txBox="1"/>
          <p:nvPr/>
        </p:nvSpPr>
        <p:spPr>
          <a:xfrm>
            <a:off x="2249550" y="5992550"/>
            <a:ext cx="4644900" cy="3066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latin typeface="Source Sans Pro"/>
                <a:ea typeface="Source Sans Pro"/>
                <a:cs typeface="Source Sans Pro"/>
                <a:sym typeface="Source Sans Pro"/>
              </a:rPr>
              <a:t>https://opensource.com/article/16/12/why-red-hat-takes-upstream-first-approach</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86150" y="410826"/>
            <a:ext cx="7571700" cy="936900"/>
          </a:xfrm>
          <a:prstGeom prst="rect">
            <a:avLst/>
          </a:prstGeom>
        </p:spPr>
        <p:txBody>
          <a:bodyPr anchorCtr="0" anchor="b" bIns="91425" lIns="91425" rIns="91425" wrap="square" tIns="91425">
            <a:noAutofit/>
          </a:bodyPr>
          <a:lstStyle/>
          <a:p>
            <a:pPr indent="0" lvl="0" marL="0" rtl="0">
              <a:spcBef>
                <a:spcPts val="0"/>
              </a:spcBef>
              <a:buNone/>
            </a:pPr>
            <a:r>
              <a:rPr lang="en">
                <a:solidFill>
                  <a:srgbClr val="980000"/>
                </a:solidFill>
              </a:rPr>
              <a:t>“</a:t>
            </a:r>
            <a:r>
              <a:rPr lang="en"/>
              <a:t>Open Source</a:t>
            </a:r>
            <a:r>
              <a:rPr lang="en">
                <a:solidFill>
                  <a:srgbClr val="980000"/>
                </a:solidFill>
              </a:rPr>
              <a:t>”</a:t>
            </a:r>
            <a:r>
              <a:rPr lang="en"/>
              <a:t> Or Truly Open Development?</a:t>
            </a:r>
          </a:p>
        </p:txBody>
      </p:sp>
      <p:sp>
        <p:nvSpPr>
          <p:cNvPr id="148" name="Shape 148"/>
          <p:cNvSpPr txBox="1"/>
          <p:nvPr>
            <p:ph idx="1" type="body"/>
          </p:nvPr>
        </p:nvSpPr>
        <p:spPr>
          <a:xfrm>
            <a:off x="786150" y="1682267"/>
            <a:ext cx="7571700" cy="4764900"/>
          </a:xfrm>
          <a:prstGeom prst="rect">
            <a:avLst/>
          </a:prstGeom>
        </p:spPr>
        <p:txBody>
          <a:bodyPr anchorCtr="0" anchor="t" bIns="91425" lIns="91425" rIns="91425" wrap="square" tIns="91425">
            <a:noAutofit/>
          </a:bodyPr>
          <a:lstStyle/>
          <a:p>
            <a:pPr indent="-419100" lvl="0" marL="457200" rtl="0">
              <a:spcBef>
                <a:spcPts val="0"/>
              </a:spcBef>
              <a:spcAft>
                <a:spcPts val="1000"/>
              </a:spcAft>
              <a:buSzPts val="3000"/>
              <a:buChar char="◎"/>
            </a:pPr>
            <a:r>
              <a:rPr b="1" lang="en">
                <a:solidFill>
                  <a:srgbClr val="980000"/>
                </a:solidFill>
              </a:rPr>
              <a:t>“</a:t>
            </a:r>
            <a:r>
              <a:rPr lang="en"/>
              <a:t>Open source</a:t>
            </a:r>
            <a:r>
              <a:rPr b="1" lang="en">
                <a:solidFill>
                  <a:srgbClr val="980000"/>
                </a:solidFill>
              </a:rPr>
              <a:t>”</a:t>
            </a:r>
            <a:r>
              <a:rPr lang="en"/>
              <a:t> means it has been provided publicly under an OSI-approved license (Apache, GPL*, MIT, etc.)</a:t>
            </a:r>
          </a:p>
          <a:p>
            <a:pPr indent="-419100" lvl="0" marL="457200" rtl="0">
              <a:spcBef>
                <a:spcPts val="0"/>
              </a:spcBef>
              <a:spcAft>
                <a:spcPts val="1000"/>
              </a:spcAft>
              <a:buSzPts val="3000"/>
              <a:buChar char="◎"/>
            </a:pPr>
            <a:r>
              <a:rPr lang="en"/>
              <a:t>Being </a:t>
            </a:r>
            <a:r>
              <a:rPr b="1" lang="en">
                <a:solidFill>
                  <a:srgbClr val="980000"/>
                </a:solidFill>
              </a:rPr>
              <a:t>“</a:t>
            </a:r>
            <a:r>
              <a:rPr lang="en"/>
              <a:t>open source</a:t>
            </a:r>
            <a:r>
              <a:rPr b="1" lang="en">
                <a:solidFill>
                  <a:srgbClr val="980000"/>
                </a:solidFill>
              </a:rPr>
              <a:t>”</a:t>
            </a:r>
            <a:r>
              <a:rPr lang="en">
                <a:solidFill>
                  <a:srgbClr val="000000"/>
                </a:solidFill>
              </a:rPr>
              <a:t> while ignoring the community will backfire</a:t>
            </a:r>
          </a:p>
          <a:p>
            <a:pPr indent="-419100" lvl="0" marL="457200" rtl="0">
              <a:spcBef>
                <a:spcPts val="0"/>
              </a:spcBef>
              <a:spcAft>
                <a:spcPts val="1000"/>
              </a:spcAft>
              <a:buSzPts val="3000"/>
              <a:buChar char="◎"/>
            </a:pPr>
            <a:r>
              <a:rPr lang="en">
                <a:solidFill>
                  <a:srgbClr val="000000"/>
                </a:solidFill>
              </a:rPr>
              <a:t>Open development - allowing the community </a:t>
            </a:r>
            <a:r>
              <a:rPr i="1" lang="en">
                <a:solidFill>
                  <a:srgbClr val="000000"/>
                </a:solidFill>
              </a:rPr>
              <a:t>some</a:t>
            </a:r>
            <a:r>
              <a:rPr lang="en">
                <a:solidFill>
                  <a:srgbClr val="000000"/>
                </a:solidFill>
              </a:rPr>
              <a:t> input and collaboration - is the expected behavior and where the value is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